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98" r:id="rId5"/>
  </p:sldMasterIdLst>
  <p:notesMasterIdLst>
    <p:notesMasterId r:id="rId30"/>
  </p:notesMasterIdLst>
  <p:handoutMasterIdLst>
    <p:handoutMasterId r:id="rId31"/>
  </p:handoutMasterIdLst>
  <p:sldIdLst>
    <p:sldId id="271" r:id="rId6"/>
    <p:sldId id="272" r:id="rId7"/>
    <p:sldId id="273" r:id="rId8"/>
    <p:sldId id="274" r:id="rId9"/>
    <p:sldId id="460" r:id="rId10"/>
    <p:sldId id="494" r:id="rId11"/>
    <p:sldId id="495" r:id="rId12"/>
    <p:sldId id="461" r:id="rId13"/>
    <p:sldId id="462" r:id="rId14"/>
    <p:sldId id="545" r:id="rId15"/>
    <p:sldId id="496" r:id="rId16"/>
    <p:sldId id="464" r:id="rId17"/>
    <p:sldId id="499" r:id="rId18"/>
    <p:sldId id="543" r:id="rId19"/>
    <p:sldId id="544" r:id="rId20"/>
    <p:sldId id="503" r:id="rId21"/>
    <p:sldId id="534" r:id="rId22"/>
    <p:sldId id="542" r:id="rId23"/>
    <p:sldId id="536" r:id="rId24"/>
    <p:sldId id="541" r:id="rId25"/>
    <p:sldId id="537" r:id="rId26"/>
    <p:sldId id="540" r:id="rId27"/>
    <p:sldId id="465" r:id="rId28"/>
    <p:sldId id="511" r:id="rId29"/>
  </p:sldIdLst>
  <p:sldSz cx="9144000" cy="6858000" type="screen4x3"/>
  <p:notesSz cx="6810375"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2560"/>
    <a:srgbClr val="0033A0"/>
    <a:srgbClr val="00205B"/>
    <a:srgbClr val="8C4799"/>
    <a:srgbClr val="6A3460"/>
    <a:srgbClr val="7A9A01"/>
    <a:srgbClr val="CE0058"/>
    <a:srgbClr val="F3CF45"/>
    <a:srgbClr val="773141"/>
    <a:srgbClr val="5D4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72" autoAdjust="0"/>
    <p:restoredTop sz="93910" autoAdjust="0"/>
  </p:normalViewPr>
  <p:slideViewPr>
    <p:cSldViewPr>
      <p:cViewPr varScale="1">
        <p:scale>
          <a:sx n="64" d="100"/>
          <a:sy n="64" d="100"/>
        </p:scale>
        <p:origin x="750" y="60"/>
      </p:cViewPr>
      <p:guideLst>
        <p:guide orient="horz" pos="2160"/>
        <p:guide pos="2880"/>
      </p:guideLst>
    </p:cSldViewPr>
  </p:slideViewPr>
  <p:outlineViewPr>
    <p:cViewPr>
      <p:scale>
        <a:sx n="33" d="100"/>
        <a:sy n="33" d="100"/>
      </p:scale>
      <p:origin x="0" y="-2304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0" y="132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5123" name="Rectangle 3"/>
          <p:cNvSpPr>
            <a:spLocks noGrp="1" noChangeArrowheads="1"/>
          </p:cNvSpPr>
          <p:nvPr>
            <p:ph type="dt" sz="quarter"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5124" name="Rectangle 4"/>
          <p:cNvSpPr>
            <a:spLocks noGrp="1" noChangeArrowheads="1"/>
          </p:cNvSpPr>
          <p:nvPr>
            <p:ph type="ftr" sz="quarter" idx="2"/>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5125" name="Rectangle 5"/>
          <p:cNvSpPr>
            <a:spLocks noGrp="1" noChangeArrowheads="1"/>
          </p:cNvSpPr>
          <p:nvPr>
            <p:ph type="sldNum" sz="quarter" idx="3"/>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16387" name="Rectangle 3"/>
          <p:cNvSpPr>
            <a:spLocks noGrp="1" noChangeArrowheads="1"/>
          </p:cNvSpPr>
          <p:nvPr>
            <p:ph type="dt"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8050" y="4722694"/>
            <a:ext cx="4994275"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16391" name="Rectangle 7"/>
          <p:cNvSpPr>
            <a:spLocks noGrp="1" noChangeArrowheads="1"/>
          </p:cNvSpPr>
          <p:nvPr>
            <p:ph type="sldNum" sz="quarter" idx="5"/>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72050" cy="3729038"/>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573981BD-BCAB-4B89-85FB-9A9273A84A49}" type="slidenum">
              <a:rPr lang="en-US"/>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S PGothic" pitchFamily="34" charset="-128"/>
              <a:cs typeface="+mn-cs"/>
            </a:endParaRPr>
          </a:p>
        </p:txBody>
      </p:sp>
    </p:spTree>
    <p:extLst>
      <p:ext uri="{BB962C8B-B14F-4D97-AF65-F5344CB8AC3E}">
        <p14:creationId xmlns:p14="http://schemas.microsoft.com/office/powerpoint/2010/main" val="1244664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3697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066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understand that the EYFS statutory framework is to be reviewed but not aware of any new draft version or otherwise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021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EYFS statutory framework has wider focus than KCSIE; it is not concerned with safeguarding solely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935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ESCB offers Level 3 Designated Safeguarding Lead training for EYFS (separate course for schools)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0434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PFA requirements amended during COVID-19 to ‘best endeavours’, with guidance provided by the DfE*</a:t>
            </a:r>
          </a:p>
          <a:p>
            <a:r>
              <a:rPr lang="en-GB" dirty="0"/>
              <a:t>*Was still a PFA onsite requirement for children under 24 months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6780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664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with safeguarding overall, the LADO role is not new – we link with them regularly </a:t>
            </a:r>
          </a:p>
        </p:txBody>
      </p:sp>
      <p:sp>
        <p:nvSpPr>
          <p:cNvPr id="4" name="Slide Number Placeholder 3"/>
          <p:cNvSpPr>
            <a:spLocks noGrp="1"/>
          </p:cNvSpPr>
          <p:nvPr>
            <p:ph type="sldNum" sz="quarter" idx="5"/>
          </p:nvPr>
        </p:nvSpPr>
        <p:spPr/>
        <p:txBody>
          <a:bodyPr/>
          <a:lstStyle/>
          <a:p>
            <a:fld id="{C1F8A2FE-DE86-4A33-AF36-D15B87A8CC57}" type="slidenum">
              <a:rPr lang="en-GB" smtClean="0"/>
              <a:t>12</a:t>
            </a:fld>
            <a:endParaRPr lang="en-GB"/>
          </a:p>
        </p:txBody>
      </p:sp>
    </p:spTree>
    <p:extLst>
      <p:ext uri="{BB962C8B-B14F-4D97-AF65-F5344CB8AC3E}">
        <p14:creationId xmlns:p14="http://schemas.microsoft.com/office/powerpoint/2010/main" val="190691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can work! Case example of Social Care and school coming together, strengthened understanding of each agency’s role, context in which work, evidence to date, forward planning</a:t>
            </a:r>
          </a:p>
        </p:txBody>
      </p:sp>
      <p:sp>
        <p:nvSpPr>
          <p:cNvPr id="4" name="Slide Number Placeholder 3"/>
          <p:cNvSpPr>
            <a:spLocks noGrp="1"/>
          </p:cNvSpPr>
          <p:nvPr>
            <p:ph type="sldNum" sz="quarter" idx="5"/>
          </p:nvPr>
        </p:nvSpPr>
        <p:spPr/>
        <p:txBody>
          <a:bodyPr/>
          <a:lstStyle/>
          <a:p>
            <a:fld id="{C1F8A2FE-DE86-4A33-AF36-D15B87A8CC57}" type="slidenum">
              <a:rPr lang="en-GB" smtClean="0"/>
              <a:t>13</a:t>
            </a:fld>
            <a:endParaRPr lang="en-GB"/>
          </a:p>
        </p:txBody>
      </p:sp>
    </p:spTree>
    <p:extLst>
      <p:ext uri="{BB962C8B-B14F-4D97-AF65-F5344CB8AC3E}">
        <p14:creationId xmlns:p14="http://schemas.microsoft.com/office/powerpoint/2010/main" val="156080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with safeguarding overall, the LADO role is not new – we link with them regularly </a:t>
            </a: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1F8A2FE-DE86-4A33-AF36-D15B87A8CC57}" type="slidenum">
              <a:rPr kumimoji="0" lang="en-GB" sz="1200" b="0" i="0" u="none" strike="noStrike" kern="1200" cap="none" spc="0" normalizeH="0" baseline="0" noProof="0" smtClean="0">
                <a:ln>
                  <a:noFill/>
                </a:ln>
                <a:solidFill>
                  <a:srgbClr val="000000"/>
                </a:solidFill>
                <a:effectLst/>
                <a:uLnTx/>
                <a:uFillTx/>
                <a:latin typeface="Times" charset="0"/>
                <a:ea typeface="MS PGothic"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GB" sz="1200" b="0" i="0" u="none" strike="noStrike" kern="1200" cap="none" spc="0" normalizeH="0" baseline="0" noProof="0">
              <a:ln>
                <a:noFill/>
              </a:ln>
              <a:solidFill>
                <a:srgbClr val="000000"/>
              </a:solidFill>
              <a:effectLst/>
              <a:uLnTx/>
              <a:uFillTx/>
              <a:latin typeface="Times" charset="0"/>
              <a:ea typeface="MS PGothic" pitchFamily="34" charset="-128"/>
              <a:cs typeface="+mn-cs"/>
            </a:endParaRPr>
          </a:p>
        </p:txBody>
      </p:sp>
    </p:spTree>
    <p:extLst>
      <p:ext uri="{BB962C8B-B14F-4D97-AF65-F5344CB8AC3E}">
        <p14:creationId xmlns:p14="http://schemas.microsoft.com/office/powerpoint/2010/main" val="1906911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682560"/>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but always remember to consider accessibility!</a:t>
            </a:r>
          </a:p>
        </p:txBody>
      </p:sp>
      <p:pic>
        <p:nvPicPr>
          <p:cNvPr id="8" name="Picture 7" descr="ECC_Primary_Logo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9" cy="568882"/>
          </a:xfrm>
          <a:prstGeom prst="rect">
            <a:avLst/>
          </a:prstGeom>
        </p:spPr>
      </p:pic>
    </p:spTree>
    <p:extLst>
      <p:ext uri="{BB962C8B-B14F-4D97-AF65-F5344CB8AC3E}">
        <p14:creationId xmlns:p14="http://schemas.microsoft.com/office/powerpoint/2010/main" val="12742506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241303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95110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4071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380987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797811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220503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4184431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9509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94239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52828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189"/>
            <a:ext cx="8207375" cy="1224632"/>
          </a:xfrm>
          <a:prstGeom prst="rect">
            <a:avLst/>
          </a:prstGeom>
        </p:spPr>
        <p:txBody>
          <a:bodyPr/>
          <a:lstStyle>
            <a:lvl1pPr marL="0" indent="0">
              <a:buNone/>
              <a:defRPr sz="1800" baseline="0"/>
            </a:lvl1pPr>
          </a:lstStyle>
          <a:p>
            <a:pPr lvl="0"/>
            <a:r>
              <a:rPr lang="en-US" dirty="0"/>
              <a:t>Always use at least size 18 font </a:t>
            </a:r>
          </a:p>
        </p:txBody>
      </p:sp>
      <p:sp>
        <p:nvSpPr>
          <p:cNvPr id="21" name="Title 20"/>
          <p:cNvSpPr>
            <a:spLocks noGrp="1"/>
          </p:cNvSpPr>
          <p:nvPr>
            <p:ph type="title"/>
          </p:nvPr>
        </p:nvSpPr>
        <p:spPr>
          <a:xfrm>
            <a:off x="468313" y="404664"/>
            <a:ext cx="8222679"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467544" y="2708274"/>
            <a:ext cx="8223448" cy="3815752"/>
          </a:xfrm>
          <a:prstGeom prst="rect">
            <a:avLst/>
          </a:prstGeom>
        </p:spPr>
        <p:txBody>
          <a:bodyPr/>
          <a:lstStyle>
            <a:lvl1pPr>
              <a:defRPr sz="1800" b="1">
                <a:solidFill>
                  <a:schemeClr val="tx1"/>
                </a:solidFill>
              </a:defRPr>
            </a:lvl1pPr>
            <a:lvl2pPr>
              <a:defRPr sz="1700" b="1">
                <a:solidFill>
                  <a:schemeClr val="tx2"/>
                </a:solidFill>
              </a:defRPr>
            </a:lvl2pPr>
            <a:lvl3pPr>
              <a:defRPr sz="1700" b="1">
                <a:solidFill>
                  <a:schemeClr val="tx2"/>
                </a:solidFill>
              </a:defRPr>
            </a:lvl3pPr>
            <a:lvl4pPr>
              <a:defRPr sz="1700" b="1">
                <a:solidFill>
                  <a:schemeClr val="tx2"/>
                </a:solidFill>
              </a:defRPr>
            </a:lvl4pPr>
            <a:lvl5pPr>
              <a:defRPr sz="17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8090680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9" userDrawn="1">
          <p15:clr>
            <a:srgbClr val="FBAE40"/>
          </p15:clr>
        </p15:guide>
        <p15:guide id="2" pos="2880" userDrawn="1">
          <p15:clr>
            <a:srgbClr val="FBAE40"/>
          </p15:clr>
        </p15:guide>
        <p15:guide id="3" orient="horz" pos="170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660564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336987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pyright Slide">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4" name="TextBox 3"/>
          <p:cNvSpPr txBox="1"/>
          <p:nvPr userDrawn="1"/>
        </p:nvSpPr>
        <p:spPr>
          <a:xfrm>
            <a:off x="7524328" y="6597352"/>
            <a:ext cx="1296144" cy="216024"/>
          </a:xfrm>
          <a:prstGeom prst="rect">
            <a:avLst/>
          </a:prstGeom>
          <a:noFill/>
        </p:spPr>
        <p:txBody>
          <a:bodyPr wrap="square" rtlCol="0">
            <a:spAutoFit/>
          </a:bodyPr>
          <a:lstStyle/>
          <a:p>
            <a:r>
              <a:rPr lang="en-US" sz="800" dirty="0">
                <a:latin typeface="+mn-lt"/>
              </a:rPr>
              <a:t>© Essex County Council</a:t>
            </a:r>
          </a:p>
        </p:txBody>
      </p:sp>
    </p:spTree>
    <p:extLst>
      <p:ext uri="{BB962C8B-B14F-4D97-AF65-F5344CB8AC3E}">
        <p14:creationId xmlns:p14="http://schemas.microsoft.com/office/powerpoint/2010/main" val="424777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467544" y="404664"/>
            <a:ext cx="820668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4716016"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28184969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3393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4" name="TextBox 3"/>
          <p:cNvSpPr txBox="1"/>
          <p:nvPr userDrawn="1"/>
        </p:nvSpPr>
        <p:spPr>
          <a:xfrm>
            <a:off x="7524328" y="6597352"/>
            <a:ext cx="1296144" cy="216024"/>
          </a:xfrm>
          <a:prstGeom prst="rect">
            <a:avLst/>
          </a:prstGeom>
          <a:noFill/>
        </p:spPr>
        <p:txBody>
          <a:bodyPr wrap="square" rtlCol="0">
            <a:spAutoFit/>
          </a:bodyPr>
          <a:lstStyle/>
          <a:p>
            <a:r>
              <a:rPr lang="en-US" sz="800" dirty="0">
                <a:latin typeface="+mn-lt"/>
              </a:rPr>
              <a:t>© Essex County Council</a:t>
            </a:r>
          </a:p>
        </p:txBody>
      </p:sp>
    </p:spTree>
    <p:extLst>
      <p:ext uri="{BB962C8B-B14F-4D97-AF65-F5344CB8AC3E}">
        <p14:creationId xmlns:p14="http://schemas.microsoft.com/office/powerpoint/2010/main" val="395100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Black Logo">
    <p:bg>
      <p:bgPr>
        <a:solidFill>
          <a:schemeClr val="tx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bg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bg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bg1"/>
                </a:solidFill>
              </a:defRPr>
            </a:lvl1pPr>
          </a:lstStyle>
          <a:p>
            <a:pPr lvl="0"/>
            <a:r>
              <a:rPr lang="en-GB" dirty="0"/>
              <a:t>You can change a slides background colour, </a:t>
            </a:r>
            <a:br>
              <a:rPr lang="en-GB" dirty="0"/>
            </a:br>
            <a:r>
              <a:rPr lang="en-GB" dirty="0"/>
              <a:t>but always remember to consider accessibility!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8" cy="568882"/>
          </a:xfrm>
          <a:prstGeom prst="rect">
            <a:avLst/>
          </a:prstGeom>
        </p:spPr>
      </p:pic>
    </p:spTree>
    <p:extLst>
      <p:ext uri="{BB962C8B-B14F-4D97-AF65-F5344CB8AC3E}">
        <p14:creationId xmlns:p14="http://schemas.microsoft.com/office/powerpoint/2010/main" val="383601320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Red Logo">
    <p:bg>
      <p:bgRef idx="1001">
        <a:schemeClr val="bg1"/>
      </p:bgRef>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a:t>
            </a:r>
            <a:br>
              <a:rPr lang="en-GB" dirty="0"/>
            </a:br>
            <a:r>
              <a:rPr lang="en-GB" dirty="0"/>
              <a:t>but always remember to consider accessibility!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7334"/>
            <a:ext cx="1169368" cy="568881"/>
          </a:xfrm>
          <a:prstGeom prst="rect">
            <a:avLst/>
          </a:prstGeom>
        </p:spPr>
      </p:pic>
    </p:spTree>
    <p:extLst>
      <p:ext uri="{BB962C8B-B14F-4D97-AF65-F5344CB8AC3E}">
        <p14:creationId xmlns:p14="http://schemas.microsoft.com/office/powerpoint/2010/main" val="336093709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22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a:prstGeom prst="rect">
            <a:avLst/>
          </a:prstGeo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a:prstGeom prst="rect">
            <a:avLst/>
          </a:prstGeo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246122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4.jpe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 id="2147483675" r:id="rId2"/>
    <p:sldLayoutId id="2147483689" r:id="rId3"/>
    <p:sldLayoutId id="2147483687" r:id="rId4"/>
    <p:sldLayoutId id="2147483695" r:id="rId5"/>
    <p:sldLayoutId id="2147483693" r:id="rId6"/>
    <p:sldLayoutId id="2147483692" r:id="rId7"/>
    <p:sldLayoutId id="2147483696" r:id="rId8"/>
    <p:sldLayoutId id="2147483697" r:id="rId9"/>
  </p:sldLayoutIdLst>
  <p:hf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29" userDrawn="1">
          <p15:clr>
            <a:srgbClr val="F26B43"/>
          </p15:clr>
        </p15:guide>
        <p15:guide id="2" pos="295" userDrawn="1">
          <p15:clr>
            <a:srgbClr val="F26B43"/>
          </p15:clr>
        </p15:guide>
        <p15:guide id="3" pos="5465" userDrawn="1">
          <p15:clr>
            <a:srgbClr val="F26B43"/>
          </p15:clr>
        </p15:guide>
        <p15:guide id="4" orient="horz" pos="79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eaLnBrk="0" fontAlgn="base" hangingPunct="0">
              <a:spcBef>
                <a:spcPct val="0"/>
              </a:spcBef>
              <a:spcAft>
                <a:spcPct val="0"/>
              </a:spcAft>
              <a:defRPr/>
            </a:pPr>
            <a:fld id="{0971A862-7189-470E-99D7-3A123C7E2800}" type="slidenum">
              <a:rPr lang="en-US">
                <a:solidFill>
                  <a:srgbClr val="D00F44"/>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4711744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eycp.essex.gov.uk/safeguarding/report-a-concern-about-a-member-of-the-workforce/"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s://www.essexeffectivesupport.org.uk/"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https://eycp.essex.gov.uk/"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mailto:jo.barclay@essex.gov.uk"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hyperlink" Target="mailto:matthew.lewis@essex.gov.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foundationyears.org.uk/files/2017/03/EYFS_STATUTORY_FRAMEWORK_2017.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s://www.foundationyears.org.uk/files/2017/03/EYFS_STATUTORY_FRAMEWORK_2017.pd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foundationyears.org.uk/files/2017/03/EYFS_STATUTORY_FRAMEWORK_2017.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foundationyears.org.uk/files/2017/03/EYFS_STATUTORY_FRAMEWORK_2017.pdf"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196752"/>
            <a:ext cx="7772400" cy="1944216"/>
          </a:xfrm>
        </p:spPr>
        <p:txBody>
          <a:bodyPr/>
          <a:lstStyle/>
          <a:p>
            <a:pPr eaLnBrk="1" hangingPunct="1">
              <a:defRPr/>
            </a:pPr>
            <a:r>
              <a:rPr lang="en-US" dirty="0">
                <a:solidFill>
                  <a:srgbClr val="FF0000"/>
                </a:solidFill>
                <a:ea typeface="+mj-ea"/>
              </a:rPr>
              <a:t>EYFS Safeguarding Briefing</a:t>
            </a:r>
            <a:br>
              <a:rPr lang="en-US" dirty="0">
                <a:solidFill>
                  <a:srgbClr val="FF0000"/>
                </a:solidFill>
                <a:ea typeface="+mj-ea"/>
              </a:rPr>
            </a:br>
            <a:r>
              <a:rPr lang="en-US" dirty="0">
                <a:solidFill>
                  <a:srgbClr val="FF0000"/>
                </a:solidFill>
                <a:ea typeface="+mj-ea"/>
              </a:rPr>
              <a:t>Autumn 2020</a:t>
            </a:r>
          </a:p>
        </p:txBody>
      </p:sp>
      <p:sp>
        <p:nvSpPr>
          <p:cNvPr id="19459" name="Rectangle 3"/>
          <p:cNvSpPr>
            <a:spLocks noGrp="1" noChangeArrowheads="1"/>
          </p:cNvSpPr>
          <p:nvPr>
            <p:ph type="subTitle" idx="1"/>
          </p:nvPr>
        </p:nvSpPr>
        <p:spPr>
          <a:xfrm>
            <a:off x="685800" y="3124200"/>
            <a:ext cx="7772400" cy="1744960"/>
          </a:xfrm>
        </p:spPr>
        <p:txBody>
          <a:bodyPr/>
          <a:lstStyle/>
          <a:p>
            <a:pPr eaLnBrk="1" hangingPunct="1">
              <a:defRPr/>
            </a:pPr>
            <a:r>
              <a:rPr lang="en-US" sz="2400" dirty="0">
                <a:solidFill>
                  <a:srgbClr val="FF0000"/>
                </a:solidFill>
                <a:latin typeface="+mj-lt"/>
                <a:ea typeface="+mn-ea"/>
              </a:rPr>
              <a:t>Jo Barclay, Head of Education Safeguarding and Wellbeing</a:t>
            </a:r>
          </a:p>
          <a:p>
            <a:pPr eaLnBrk="1" hangingPunct="1">
              <a:defRPr/>
            </a:pPr>
            <a:endParaRPr lang="en-US" sz="2400" dirty="0">
              <a:solidFill>
                <a:srgbClr val="FF0000"/>
              </a:solidFill>
              <a:latin typeface="+mj-lt"/>
              <a:ea typeface="+mn-ea"/>
            </a:endParaRPr>
          </a:p>
          <a:p>
            <a:pPr eaLnBrk="1" hangingPunct="1">
              <a:defRPr/>
            </a:pPr>
            <a:r>
              <a:rPr lang="en-US" sz="2400" dirty="0">
                <a:solidFill>
                  <a:srgbClr val="FF0000"/>
                </a:solidFill>
                <a:latin typeface="+mj-lt"/>
                <a:ea typeface="+mn-ea"/>
              </a:rPr>
              <a:t>Matt Lewis, Education Safeguarding Adviser</a:t>
            </a:r>
          </a:p>
          <a:p>
            <a:pPr eaLnBrk="1" hangingPunct="1">
              <a:defRPr/>
            </a:pPr>
            <a:endParaRPr lang="en-US" sz="2400" dirty="0">
              <a:latin typeface="+mj-lt"/>
              <a:ea typeface="+mn-ea"/>
            </a:endParaRPr>
          </a:p>
          <a:p>
            <a:pPr eaLnBrk="1" hangingPunct="1">
              <a:defRPr/>
            </a:pPr>
            <a:endParaRPr lang="en-US" sz="2400" dirty="0">
              <a:latin typeface="+mj-lt"/>
              <a:ea typeface="+mn-ea"/>
            </a:endParaRPr>
          </a:p>
        </p:txBody>
      </p:sp>
    </p:spTree>
    <p:extLst>
      <p:ext uri="{BB962C8B-B14F-4D97-AF65-F5344CB8AC3E}">
        <p14:creationId xmlns:p14="http://schemas.microsoft.com/office/powerpoint/2010/main" val="443823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E0D56-C5A6-4372-8C69-0F92A2CF3C6C}"/>
              </a:ext>
            </a:extLst>
          </p:cNvPr>
          <p:cNvSpPr>
            <a:spLocks noGrp="1"/>
          </p:cNvSpPr>
          <p:nvPr>
            <p:ph type="title"/>
          </p:nvPr>
        </p:nvSpPr>
        <p:spPr/>
        <p:txBody>
          <a:bodyPr/>
          <a:lstStyle/>
          <a:p>
            <a:r>
              <a:rPr lang="en-GB" sz="3600" dirty="0">
                <a:solidFill>
                  <a:srgbClr val="FF0000"/>
                </a:solidFill>
              </a:rPr>
              <a:t>SET Procedures (2019)</a:t>
            </a:r>
          </a:p>
        </p:txBody>
      </p:sp>
      <p:sp>
        <p:nvSpPr>
          <p:cNvPr id="3" name="Content Placeholder 2">
            <a:extLst>
              <a:ext uri="{FF2B5EF4-FFF2-40B4-BE49-F238E27FC236}">
                <a16:creationId xmlns:a16="http://schemas.microsoft.com/office/drawing/2014/main" id="{24C31768-05DF-433A-B354-B1DFFF911F76}"/>
              </a:ext>
            </a:extLst>
          </p:cNvPr>
          <p:cNvSpPr>
            <a:spLocks noGrp="1"/>
          </p:cNvSpPr>
          <p:nvPr>
            <p:ph idx="1"/>
          </p:nvPr>
        </p:nvSpPr>
        <p:spPr/>
        <p:txBody>
          <a:bodyPr/>
          <a:lstStyle/>
          <a:p>
            <a:r>
              <a:rPr lang="en-GB" sz="2800" dirty="0"/>
              <a:t>Section for Early Years: PART B S.2.11.7</a:t>
            </a:r>
          </a:p>
          <a:p>
            <a:endParaRPr lang="en-GB" sz="2800" dirty="0"/>
          </a:p>
          <a:p>
            <a:r>
              <a:rPr lang="en-GB" sz="2800" dirty="0"/>
              <a:t>Section for schools / FE: PART B S.2.11.20</a:t>
            </a:r>
          </a:p>
          <a:p>
            <a:endParaRPr lang="en-GB" sz="2800" dirty="0"/>
          </a:p>
          <a:p>
            <a:r>
              <a:rPr lang="en-GB" sz="2800" dirty="0"/>
              <a:t>Information on specific safeguarding issues </a:t>
            </a:r>
          </a:p>
        </p:txBody>
      </p:sp>
    </p:spTree>
    <p:extLst>
      <p:ext uri="{BB962C8B-B14F-4D97-AF65-F5344CB8AC3E}">
        <p14:creationId xmlns:p14="http://schemas.microsoft.com/office/powerpoint/2010/main" val="273428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3C1-93F2-4640-870C-477C0063859C}"/>
              </a:ext>
            </a:extLst>
          </p:cNvPr>
          <p:cNvSpPr>
            <a:spLocks noGrp="1"/>
          </p:cNvSpPr>
          <p:nvPr>
            <p:ph type="title"/>
          </p:nvPr>
        </p:nvSpPr>
        <p:spPr>
          <a:xfrm>
            <a:off x="685800" y="188640"/>
            <a:ext cx="7848600" cy="1008112"/>
          </a:xfrm>
        </p:spPr>
        <p:txBody>
          <a:bodyPr/>
          <a:lstStyle/>
          <a:p>
            <a:r>
              <a:rPr lang="en-GB" sz="3200" dirty="0">
                <a:solidFill>
                  <a:srgbClr val="FF0000"/>
                </a:solidFill>
              </a:rPr>
              <a:t>The role of Local Authority Designated Officer (LADO)</a:t>
            </a:r>
          </a:p>
        </p:txBody>
      </p:sp>
      <p:sp>
        <p:nvSpPr>
          <p:cNvPr id="3" name="Content Placeholder 2">
            <a:extLst>
              <a:ext uri="{FF2B5EF4-FFF2-40B4-BE49-F238E27FC236}">
                <a16:creationId xmlns:a16="http://schemas.microsoft.com/office/drawing/2014/main" id="{0DBFF828-D080-4DB8-B399-D5F6C08827A9}"/>
              </a:ext>
            </a:extLst>
          </p:cNvPr>
          <p:cNvSpPr>
            <a:spLocks noGrp="1"/>
          </p:cNvSpPr>
          <p:nvPr>
            <p:ph idx="1"/>
          </p:nvPr>
        </p:nvSpPr>
        <p:spPr>
          <a:xfrm>
            <a:off x="685800" y="1196752"/>
            <a:ext cx="7848600" cy="5472608"/>
          </a:xfrm>
        </p:spPr>
        <p:txBody>
          <a:bodyPr/>
          <a:lstStyle/>
          <a:p>
            <a:pPr marL="0" indent="0">
              <a:buNone/>
            </a:pPr>
            <a:r>
              <a:rPr lang="en-GB" sz="2600" dirty="0"/>
              <a:t>Involved where there is a concern or allegation that someone working or volunteering with children:</a:t>
            </a:r>
          </a:p>
          <a:p>
            <a:pPr marL="0" indent="0">
              <a:buNone/>
            </a:pPr>
            <a:endParaRPr lang="en-GB" sz="2600" dirty="0"/>
          </a:p>
          <a:p>
            <a:r>
              <a:rPr lang="en-GB" sz="2600" i="1" dirty="0"/>
              <a:t>has or may have harmed a child</a:t>
            </a:r>
          </a:p>
          <a:p>
            <a:endParaRPr lang="en-GB" sz="2600" i="1" dirty="0"/>
          </a:p>
          <a:p>
            <a:r>
              <a:rPr lang="en-GB" sz="2600" i="1" dirty="0"/>
              <a:t>may have committed a criminal act related to a child</a:t>
            </a:r>
          </a:p>
          <a:p>
            <a:endParaRPr lang="en-GB" sz="2600" i="1" dirty="0"/>
          </a:p>
          <a:p>
            <a:r>
              <a:rPr lang="en-GB" sz="2600" i="1" dirty="0"/>
              <a:t>behaved towards a child or children in a way that indicates they may pose a risk of harm to children</a:t>
            </a:r>
          </a:p>
          <a:p>
            <a:pPr marL="0" indent="0">
              <a:buNone/>
            </a:pPr>
            <a:r>
              <a:rPr lang="en-GB" sz="2600" dirty="0"/>
              <a:t> </a:t>
            </a:r>
          </a:p>
        </p:txBody>
      </p:sp>
    </p:spTree>
    <p:extLst>
      <p:ext uri="{BB962C8B-B14F-4D97-AF65-F5344CB8AC3E}">
        <p14:creationId xmlns:p14="http://schemas.microsoft.com/office/powerpoint/2010/main" val="147082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3C1-93F2-4640-870C-477C0063859C}"/>
              </a:ext>
            </a:extLst>
          </p:cNvPr>
          <p:cNvSpPr>
            <a:spLocks noGrp="1"/>
          </p:cNvSpPr>
          <p:nvPr>
            <p:ph type="title"/>
          </p:nvPr>
        </p:nvSpPr>
        <p:spPr>
          <a:xfrm>
            <a:off x="685800" y="476672"/>
            <a:ext cx="7848600" cy="1008112"/>
          </a:xfrm>
        </p:spPr>
        <p:txBody>
          <a:bodyPr/>
          <a:lstStyle/>
          <a:p>
            <a:r>
              <a:rPr lang="en-GB" dirty="0">
                <a:solidFill>
                  <a:srgbClr val="FF0000"/>
                </a:solidFill>
              </a:rPr>
              <a:t>The role of the Local Authority Designated Officer (LADO)</a:t>
            </a:r>
          </a:p>
        </p:txBody>
      </p:sp>
      <p:sp>
        <p:nvSpPr>
          <p:cNvPr id="3" name="Content Placeholder 2">
            <a:extLst>
              <a:ext uri="{FF2B5EF4-FFF2-40B4-BE49-F238E27FC236}">
                <a16:creationId xmlns:a16="http://schemas.microsoft.com/office/drawing/2014/main" id="{0DBFF828-D080-4DB8-B399-D5F6C08827A9}"/>
              </a:ext>
            </a:extLst>
          </p:cNvPr>
          <p:cNvSpPr>
            <a:spLocks noGrp="1"/>
          </p:cNvSpPr>
          <p:nvPr>
            <p:ph idx="1"/>
          </p:nvPr>
        </p:nvSpPr>
        <p:spPr>
          <a:xfrm>
            <a:off x="685800" y="1700808"/>
            <a:ext cx="7848600" cy="4680520"/>
          </a:xfrm>
        </p:spPr>
        <p:txBody>
          <a:bodyPr/>
          <a:lstStyle/>
          <a:p>
            <a:pPr marL="0" indent="0">
              <a:buNone/>
            </a:pPr>
            <a:r>
              <a:rPr lang="en-GB" sz="2800" dirty="0"/>
              <a:t>Role initially introduced within earlier version of ‘Working Together to Safeguard Children’ guidance in 2006 – reflected in SET procedures </a:t>
            </a:r>
          </a:p>
          <a:p>
            <a:pPr marL="0" indent="0">
              <a:buNone/>
            </a:pPr>
            <a:endParaRPr lang="en-GB" sz="2800" dirty="0"/>
          </a:p>
          <a:p>
            <a:pPr marL="0" indent="0">
              <a:buNone/>
            </a:pPr>
            <a:r>
              <a:rPr lang="en-GB" sz="2800" dirty="0"/>
              <a:t>4 LADOs in Essex within the Children Safeguarding Team</a:t>
            </a:r>
          </a:p>
          <a:p>
            <a:pPr marL="0" indent="0">
              <a:buNone/>
            </a:pPr>
            <a:endParaRPr lang="en-GB" sz="2800" dirty="0"/>
          </a:p>
          <a:p>
            <a:pPr marL="0" indent="0">
              <a:buNone/>
            </a:pPr>
            <a:r>
              <a:rPr lang="en-GB" sz="2800" dirty="0">
                <a:hlinkClick r:id="rId3"/>
              </a:rPr>
              <a:t>Essex Early Years and Childcare / LADO</a:t>
            </a:r>
            <a:r>
              <a:rPr lang="en-GB" sz="2800" dirty="0"/>
              <a:t> </a:t>
            </a:r>
          </a:p>
        </p:txBody>
      </p:sp>
    </p:spTree>
    <p:extLst>
      <p:ext uri="{BB962C8B-B14F-4D97-AF65-F5344CB8AC3E}">
        <p14:creationId xmlns:p14="http://schemas.microsoft.com/office/powerpoint/2010/main" val="2730898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F811-A10D-4426-B334-139577541554}"/>
              </a:ext>
            </a:extLst>
          </p:cNvPr>
          <p:cNvSpPr>
            <a:spLocks noGrp="1"/>
          </p:cNvSpPr>
          <p:nvPr>
            <p:ph type="title"/>
          </p:nvPr>
        </p:nvSpPr>
        <p:spPr>
          <a:xfrm>
            <a:off x="251520" y="0"/>
            <a:ext cx="8282880" cy="990600"/>
          </a:xfrm>
        </p:spPr>
        <p:txBody>
          <a:bodyPr/>
          <a:lstStyle/>
          <a:p>
            <a:r>
              <a:rPr lang="en-GB" dirty="0">
                <a:solidFill>
                  <a:srgbClr val="FF0000"/>
                </a:solidFill>
              </a:rPr>
              <a:t>Resolving Professional Disagreements</a:t>
            </a:r>
          </a:p>
        </p:txBody>
      </p:sp>
      <p:sp>
        <p:nvSpPr>
          <p:cNvPr id="3" name="Content Placeholder 2">
            <a:extLst>
              <a:ext uri="{FF2B5EF4-FFF2-40B4-BE49-F238E27FC236}">
                <a16:creationId xmlns:a16="http://schemas.microsoft.com/office/drawing/2014/main" id="{D4AADA84-1EC1-4A01-BD58-7081D5E5B9E4}"/>
              </a:ext>
            </a:extLst>
          </p:cNvPr>
          <p:cNvSpPr>
            <a:spLocks noGrp="1"/>
          </p:cNvSpPr>
          <p:nvPr>
            <p:ph idx="1"/>
          </p:nvPr>
        </p:nvSpPr>
        <p:spPr>
          <a:xfrm>
            <a:off x="251520" y="1412776"/>
            <a:ext cx="8712968" cy="4454624"/>
          </a:xfrm>
        </p:spPr>
        <p:txBody>
          <a:bodyPr/>
          <a:lstStyle/>
          <a:p>
            <a:pPr marL="0" indent="0" algn="just">
              <a:buNone/>
            </a:pPr>
            <a:r>
              <a:rPr lang="en-GB" sz="2400" dirty="0"/>
              <a:t>Professionals providing services to children and their families should work co-operatively across all agencies, using their skills and experience to make a robust contribution to safeguarding children and promoting their welfare within the framework of discussions, meetings, conferences and case management</a:t>
            </a:r>
          </a:p>
          <a:p>
            <a:pPr marL="0" indent="0" algn="just">
              <a:buNone/>
            </a:pPr>
            <a:endParaRPr lang="en-GB" dirty="0"/>
          </a:p>
          <a:p>
            <a:pPr marL="0" indent="0" algn="just">
              <a:buNone/>
            </a:pPr>
            <a:r>
              <a:rPr lang="en-GB" sz="2400" dirty="0"/>
              <a:t>Notwithstanding, concern or disagreement may arise over another professional's decisions, actions or lack of actions. Professionals should attempt to resolve any differences in line with SET procedures (PART B1 S.11)</a:t>
            </a:r>
          </a:p>
        </p:txBody>
      </p:sp>
    </p:spTree>
    <p:extLst>
      <p:ext uri="{BB962C8B-B14F-4D97-AF65-F5344CB8AC3E}">
        <p14:creationId xmlns:p14="http://schemas.microsoft.com/office/powerpoint/2010/main" val="159277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3C1-93F2-4640-870C-477C0063859C}"/>
              </a:ext>
            </a:extLst>
          </p:cNvPr>
          <p:cNvSpPr>
            <a:spLocks noGrp="1"/>
          </p:cNvSpPr>
          <p:nvPr>
            <p:ph type="title"/>
          </p:nvPr>
        </p:nvSpPr>
        <p:spPr>
          <a:xfrm>
            <a:off x="653556" y="116632"/>
            <a:ext cx="7848600" cy="576064"/>
          </a:xfrm>
        </p:spPr>
        <p:txBody>
          <a:bodyPr/>
          <a:lstStyle/>
          <a:p>
            <a:r>
              <a:rPr lang="en-GB" dirty="0">
                <a:solidFill>
                  <a:srgbClr val="FF0000"/>
                </a:solidFill>
              </a:rPr>
              <a:t>Model child protection policy</a:t>
            </a:r>
          </a:p>
        </p:txBody>
      </p:sp>
      <p:sp>
        <p:nvSpPr>
          <p:cNvPr id="3" name="Content Placeholder 2">
            <a:extLst>
              <a:ext uri="{FF2B5EF4-FFF2-40B4-BE49-F238E27FC236}">
                <a16:creationId xmlns:a16="http://schemas.microsoft.com/office/drawing/2014/main" id="{0DBFF828-D080-4DB8-B399-D5F6C08827A9}"/>
              </a:ext>
            </a:extLst>
          </p:cNvPr>
          <p:cNvSpPr>
            <a:spLocks noGrp="1"/>
          </p:cNvSpPr>
          <p:nvPr>
            <p:ph idx="1"/>
          </p:nvPr>
        </p:nvSpPr>
        <p:spPr>
          <a:xfrm>
            <a:off x="653556" y="699414"/>
            <a:ext cx="7848600" cy="4680520"/>
          </a:xfrm>
        </p:spPr>
        <p:txBody>
          <a:bodyPr/>
          <a:lstStyle/>
          <a:p>
            <a:pPr marL="0" indent="0">
              <a:buNone/>
            </a:pPr>
            <a:endParaRPr lang="en-GB" dirty="0"/>
          </a:p>
          <a:p>
            <a:r>
              <a:rPr lang="en-GB" sz="1900" dirty="0"/>
              <a:t>Separate versions for settings and childminders</a:t>
            </a:r>
          </a:p>
          <a:p>
            <a:endParaRPr lang="en-GB" sz="1900" dirty="0"/>
          </a:p>
          <a:p>
            <a:r>
              <a:rPr lang="en-GB" sz="1900" dirty="0"/>
              <a:t>Reflects the Statutory framework for the early years foundation stage</a:t>
            </a:r>
          </a:p>
          <a:p>
            <a:pPr marL="0" indent="0">
              <a:buNone/>
            </a:pPr>
            <a:endParaRPr lang="en-GB" sz="1900" dirty="0"/>
          </a:p>
          <a:p>
            <a:r>
              <a:rPr lang="en-GB" sz="1900" dirty="0"/>
              <a:t>Covers roles and responsibilities, child protection procedures, and records and information sharing</a:t>
            </a:r>
          </a:p>
          <a:p>
            <a:pPr marL="0" indent="0">
              <a:buNone/>
            </a:pPr>
            <a:endParaRPr lang="en-GB" sz="1900" dirty="0"/>
          </a:p>
          <a:p>
            <a:r>
              <a:rPr lang="en-GB" sz="1900" dirty="0"/>
              <a:t>Also includes annexes covering the types of abuse and harm, and key Essex information such as the Children and Families Hub partner access map and Windscreen of Need   </a:t>
            </a:r>
          </a:p>
          <a:p>
            <a:pPr marL="0" indent="0">
              <a:buNone/>
            </a:pPr>
            <a:endParaRPr lang="en-GB" sz="1900" dirty="0"/>
          </a:p>
          <a:p>
            <a:r>
              <a:rPr lang="en-GB" sz="1900" dirty="0"/>
              <a:t>Will be available on the safeguarding pages on the Essex Early Years and Childcare website after half-term (26-30 October)</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47133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3C1-93F2-4640-870C-477C0063859C}"/>
              </a:ext>
            </a:extLst>
          </p:cNvPr>
          <p:cNvSpPr>
            <a:spLocks noGrp="1"/>
          </p:cNvSpPr>
          <p:nvPr>
            <p:ph type="title"/>
          </p:nvPr>
        </p:nvSpPr>
        <p:spPr>
          <a:xfrm>
            <a:off x="667488" y="0"/>
            <a:ext cx="7848600" cy="836712"/>
          </a:xfrm>
        </p:spPr>
        <p:txBody>
          <a:bodyPr/>
          <a:lstStyle/>
          <a:p>
            <a:r>
              <a:rPr lang="en-GB" sz="3200" dirty="0">
                <a:solidFill>
                  <a:srgbClr val="FF0000"/>
                </a:solidFill>
              </a:rPr>
              <a:t>Safeguarding audit</a:t>
            </a:r>
          </a:p>
        </p:txBody>
      </p:sp>
      <p:sp>
        <p:nvSpPr>
          <p:cNvPr id="3" name="Content Placeholder 2">
            <a:extLst>
              <a:ext uri="{FF2B5EF4-FFF2-40B4-BE49-F238E27FC236}">
                <a16:creationId xmlns:a16="http://schemas.microsoft.com/office/drawing/2014/main" id="{0DBFF828-D080-4DB8-B399-D5F6C08827A9}"/>
              </a:ext>
            </a:extLst>
          </p:cNvPr>
          <p:cNvSpPr>
            <a:spLocks noGrp="1"/>
          </p:cNvSpPr>
          <p:nvPr>
            <p:ph idx="1"/>
          </p:nvPr>
        </p:nvSpPr>
        <p:spPr>
          <a:xfrm>
            <a:off x="647700" y="1007579"/>
            <a:ext cx="7848600" cy="4842842"/>
          </a:xfrm>
        </p:spPr>
        <p:txBody>
          <a:bodyPr/>
          <a:lstStyle/>
          <a:p>
            <a:r>
              <a:rPr lang="en-GB" sz="2100" dirty="0"/>
              <a:t>updated and amended the Safeguarding Audit for the 2020 / 2021 academic year</a:t>
            </a:r>
          </a:p>
          <a:p>
            <a:pPr marL="0" indent="0">
              <a:buNone/>
            </a:pPr>
            <a:endParaRPr lang="en-GB" sz="2100" dirty="0"/>
          </a:p>
          <a:p>
            <a:r>
              <a:rPr lang="en-GB" sz="2100" dirty="0"/>
              <a:t>Focus on Section 3 of the Statutory framework – safeguarding and welfare requirements </a:t>
            </a:r>
          </a:p>
          <a:p>
            <a:pPr marL="0" indent="0">
              <a:buNone/>
            </a:pPr>
            <a:endParaRPr lang="en-GB" sz="2100" dirty="0"/>
          </a:p>
          <a:p>
            <a:r>
              <a:rPr lang="en-GB" sz="2100" dirty="0"/>
              <a:t>Not a statutory requirement to complete but would recommend as a useful safeguarding ‘healthcheck’ – can identify gaps and take action to resolve, and identify good practice areas that could be further enhanced</a:t>
            </a:r>
          </a:p>
          <a:p>
            <a:pPr marL="0" indent="0">
              <a:buNone/>
            </a:pPr>
            <a:endParaRPr lang="en-GB" sz="2100" dirty="0"/>
          </a:p>
          <a:p>
            <a:r>
              <a:rPr lang="en-GB" sz="2100" dirty="0"/>
              <a:t>The audit will also be available on the Essex Early Years and Childcare website after half-term (26-30 October)</a:t>
            </a:r>
          </a:p>
          <a:p>
            <a:pPr marL="0" indent="0">
              <a:buNone/>
            </a:pPr>
            <a:endParaRPr lang="en-GB" sz="2100" dirty="0"/>
          </a:p>
          <a:p>
            <a:pPr marL="0" indent="0">
              <a:buNone/>
            </a:pPr>
            <a:endParaRPr lang="en-GB" sz="2800" dirty="0"/>
          </a:p>
        </p:txBody>
      </p:sp>
    </p:spTree>
    <p:extLst>
      <p:ext uri="{BB962C8B-B14F-4D97-AF65-F5344CB8AC3E}">
        <p14:creationId xmlns:p14="http://schemas.microsoft.com/office/powerpoint/2010/main" val="3285715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3C1-93F2-4640-870C-477C0063859C}"/>
              </a:ext>
            </a:extLst>
          </p:cNvPr>
          <p:cNvSpPr>
            <a:spLocks noGrp="1"/>
          </p:cNvSpPr>
          <p:nvPr>
            <p:ph type="title"/>
          </p:nvPr>
        </p:nvSpPr>
        <p:spPr>
          <a:xfrm>
            <a:off x="685800" y="188640"/>
            <a:ext cx="7848600" cy="1008112"/>
          </a:xfrm>
        </p:spPr>
        <p:txBody>
          <a:bodyPr/>
          <a:lstStyle/>
          <a:p>
            <a:r>
              <a:rPr lang="en-GB" sz="3200" dirty="0">
                <a:solidFill>
                  <a:srgbClr val="FF0000"/>
                </a:solidFill>
              </a:rPr>
              <a:t>Reporting concerns</a:t>
            </a:r>
          </a:p>
        </p:txBody>
      </p:sp>
      <p:sp>
        <p:nvSpPr>
          <p:cNvPr id="3" name="Content Placeholder 2">
            <a:extLst>
              <a:ext uri="{FF2B5EF4-FFF2-40B4-BE49-F238E27FC236}">
                <a16:creationId xmlns:a16="http://schemas.microsoft.com/office/drawing/2014/main" id="{0DBFF828-D080-4DB8-B399-D5F6C08827A9}"/>
              </a:ext>
            </a:extLst>
          </p:cNvPr>
          <p:cNvSpPr>
            <a:spLocks noGrp="1"/>
          </p:cNvSpPr>
          <p:nvPr>
            <p:ph idx="1"/>
          </p:nvPr>
        </p:nvSpPr>
        <p:spPr>
          <a:xfrm>
            <a:off x="685800" y="1052736"/>
            <a:ext cx="7848600" cy="5040560"/>
          </a:xfrm>
        </p:spPr>
        <p:txBody>
          <a:bodyPr/>
          <a:lstStyle/>
          <a:p>
            <a:r>
              <a:rPr lang="en-GB" dirty="0"/>
              <a:t>For concerns a child is being harmed or neglected (or is at risk of this), access the </a:t>
            </a:r>
            <a:r>
              <a:rPr lang="en-GB" dirty="0">
                <a:solidFill>
                  <a:srgbClr val="FF0000"/>
                </a:solidFill>
                <a:hlinkClick r:id="rId3">
                  <a:extLst>
                    <a:ext uri="{A12FA001-AC4F-418D-AE19-62706E023703}">
                      <ahyp:hlinkClr xmlns:ahyp="http://schemas.microsoft.com/office/drawing/2018/hyperlinkcolor" val="tx"/>
                    </a:ext>
                  </a:extLst>
                </a:hlinkClick>
              </a:rPr>
              <a:t>Essex Effective Support</a:t>
            </a:r>
            <a:r>
              <a:rPr lang="en-GB" dirty="0">
                <a:solidFill>
                  <a:srgbClr val="FF0000"/>
                </a:solidFill>
              </a:rPr>
              <a:t> </a:t>
            </a:r>
            <a:r>
              <a:rPr lang="en-GB" dirty="0"/>
              <a:t>website where you can make a request for support to the Children &amp; Families Hub</a:t>
            </a:r>
          </a:p>
          <a:p>
            <a:pPr marL="0" indent="0">
              <a:buNone/>
            </a:pPr>
            <a:endParaRPr lang="en-GB" sz="2800" dirty="0"/>
          </a:p>
          <a:p>
            <a:r>
              <a:rPr lang="en-GB" dirty="0"/>
              <a:t>Where a child is at </a:t>
            </a:r>
            <a:r>
              <a:rPr lang="en-GB" b="1" dirty="0"/>
              <a:t>immediate risk of significant harm</a:t>
            </a:r>
            <a:r>
              <a:rPr lang="en-GB" dirty="0"/>
              <a:t>, call the Children &amp; Families Hub on </a:t>
            </a:r>
            <a:r>
              <a:rPr lang="en-GB" dirty="0">
                <a:solidFill>
                  <a:srgbClr val="FF0000"/>
                </a:solidFill>
              </a:rPr>
              <a:t>0345 603 7627 </a:t>
            </a:r>
            <a:r>
              <a:rPr lang="en-GB" dirty="0"/>
              <a:t>and ask for the 'Priority Line', or call the Police</a:t>
            </a:r>
          </a:p>
          <a:p>
            <a:endParaRPr lang="en-GB" sz="2800" dirty="0"/>
          </a:p>
          <a:p>
            <a:r>
              <a:rPr lang="en-GB" dirty="0"/>
              <a:t>The Children and Families Hub also offers a </a:t>
            </a:r>
            <a:r>
              <a:rPr lang="en-GB" b="1" dirty="0"/>
              <a:t>consultation line </a:t>
            </a:r>
            <a:r>
              <a:rPr lang="en-GB" dirty="0"/>
              <a:t>for professionals providing advice and guidance. Call </a:t>
            </a:r>
            <a:r>
              <a:rPr lang="en-GB" dirty="0">
                <a:solidFill>
                  <a:srgbClr val="FF0000"/>
                </a:solidFill>
              </a:rPr>
              <a:t>0345 603 7627</a:t>
            </a:r>
            <a:r>
              <a:rPr lang="en-GB" dirty="0"/>
              <a:t> and ask for the 'Consultation Line’</a:t>
            </a:r>
          </a:p>
          <a:p>
            <a:endParaRPr lang="en-GB" sz="2800" dirty="0"/>
          </a:p>
          <a:p>
            <a:r>
              <a:rPr lang="en-GB" b="1" i="1" dirty="0">
                <a:solidFill>
                  <a:srgbClr val="FF0000"/>
                </a:solidFill>
              </a:rPr>
              <a:t>What are the procedures in your setting for reporting concerns?  Are all staff aware how to?</a:t>
            </a:r>
          </a:p>
        </p:txBody>
      </p:sp>
    </p:spTree>
    <p:extLst>
      <p:ext uri="{BB962C8B-B14F-4D97-AF65-F5344CB8AC3E}">
        <p14:creationId xmlns:p14="http://schemas.microsoft.com/office/powerpoint/2010/main" val="667869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CE0-A844-4C01-98DC-28737E21092F}"/>
              </a:ext>
            </a:extLst>
          </p:cNvPr>
          <p:cNvSpPr>
            <a:spLocks noGrp="1"/>
          </p:cNvSpPr>
          <p:nvPr>
            <p:ph type="ctrTitle"/>
          </p:nvPr>
        </p:nvSpPr>
        <p:spPr>
          <a:xfrm>
            <a:off x="685800" y="620688"/>
            <a:ext cx="7772400" cy="864096"/>
          </a:xfrm>
        </p:spPr>
        <p:txBody>
          <a:bodyPr/>
          <a:lstStyle/>
          <a:p>
            <a:r>
              <a:rPr lang="en-GB" dirty="0">
                <a:solidFill>
                  <a:srgbClr val="FF0000"/>
                </a:solidFill>
              </a:rPr>
              <a:t>Recording concerns (Ofsted, 2019)</a:t>
            </a:r>
            <a:br>
              <a:rPr lang="en-GB" dirty="0">
                <a:solidFill>
                  <a:srgbClr val="FF0000"/>
                </a:solidFill>
              </a:rPr>
            </a:br>
            <a:endParaRPr lang="en-GB" dirty="0">
              <a:solidFill>
                <a:srgbClr val="FF0000"/>
              </a:solidFill>
            </a:endParaRPr>
          </a:p>
        </p:txBody>
      </p:sp>
      <p:sp>
        <p:nvSpPr>
          <p:cNvPr id="3" name="Subtitle 2">
            <a:extLst>
              <a:ext uri="{FF2B5EF4-FFF2-40B4-BE49-F238E27FC236}">
                <a16:creationId xmlns:a16="http://schemas.microsoft.com/office/drawing/2014/main" id="{862C4BA0-AFBA-4BC2-A76A-1F7FA7C37260}"/>
              </a:ext>
            </a:extLst>
          </p:cNvPr>
          <p:cNvSpPr>
            <a:spLocks noGrp="1"/>
          </p:cNvSpPr>
          <p:nvPr>
            <p:ph type="subTitle" idx="1"/>
          </p:nvPr>
        </p:nvSpPr>
        <p:spPr>
          <a:xfrm>
            <a:off x="685800" y="1268760"/>
            <a:ext cx="7772400" cy="4536504"/>
          </a:xfrm>
        </p:spPr>
        <p:txBody>
          <a:bodyPr/>
          <a:lstStyle/>
          <a:p>
            <a:pPr marL="342900" indent="-342900">
              <a:buFont typeface="Arial" panose="020B0604020202020204" pitchFamily="34" charset="0"/>
              <a:buChar char="•"/>
            </a:pPr>
            <a:r>
              <a:rPr lang="en-GB" sz="2400" dirty="0"/>
              <a:t>Written records are made in an appropriate and timely way, held securely, shared appropriately and (where necessary) with consent</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Record of referral must be retained</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Evidence that any agreed action following referral has been taken promptly to protect the child from further harm</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Parents / carers made aware of concerns unless to do so would put child at further risk</a:t>
            </a:r>
          </a:p>
        </p:txBody>
      </p:sp>
    </p:spTree>
    <p:extLst>
      <p:ext uri="{BB962C8B-B14F-4D97-AF65-F5344CB8AC3E}">
        <p14:creationId xmlns:p14="http://schemas.microsoft.com/office/powerpoint/2010/main" val="3184943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417014-82BA-402C-8858-E0ADE3F3290A}"/>
              </a:ext>
            </a:extLst>
          </p:cNvPr>
          <p:cNvSpPr>
            <a:spLocks noGrp="1"/>
          </p:cNvSpPr>
          <p:nvPr>
            <p:ph type="title"/>
          </p:nvPr>
        </p:nvSpPr>
        <p:spPr/>
        <p:txBody>
          <a:bodyPr/>
          <a:lstStyle/>
          <a:p>
            <a:r>
              <a:rPr lang="en-GB" dirty="0">
                <a:solidFill>
                  <a:srgbClr val="FF0000"/>
                </a:solidFill>
              </a:rPr>
              <a:t>Keep an accurate record of:</a:t>
            </a:r>
          </a:p>
        </p:txBody>
      </p:sp>
      <p:sp>
        <p:nvSpPr>
          <p:cNvPr id="2" name="Content Placeholder 1">
            <a:extLst>
              <a:ext uri="{FF2B5EF4-FFF2-40B4-BE49-F238E27FC236}">
                <a16:creationId xmlns:a16="http://schemas.microsoft.com/office/drawing/2014/main" id="{49A81A9D-278A-4568-9D17-888F1810CBFF}"/>
              </a:ext>
            </a:extLst>
          </p:cNvPr>
          <p:cNvSpPr>
            <a:spLocks noGrp="1"/>
          </p:cNvSpPr>
          <p:nvPr>
            <p:ph sz="quarter" idx="10"/>
          </p:nvPr>
        </p:nvSpPr>
        <p:spPr>
          <a:xfrm>
            <a:off x="467544" y="1052737"/>
            <a:ext cx="8208144" cy="5472608"/>
          </a:xfrm>
        </p:spPr>
        <p:txBody>
          <a:bodyPr/>
          <a:lstStyle/>
          <a:p>
            <a:r>
              <a:rPr lang="en-GB" sz="1700" dirty="0"/>
              <a:t>date and time of the incident/disclosure</a:t>
            </a:r>
          </a:p>
          <a:p>
            <a:r>
              <a:rPr lang="en-GB" sz="1700" dirty="0"/>
              <a:t>date and time of the report</a:t>
            </a:r>
          </a:p>
          <a:p>
            <a:r>
              <a:rPr lang="en-GB" sz="1700" dirty="0"/>
              <a:t>name and role of person to whom concern was reported and their contact details</a:t>
            </a:r>
          </a:p>
          <a:p>
            <a:r>
              <a:rPr lang="en-GB" sz="1700" dirty="0"/>
              <a:t>name and role of person making the report (if different to above) and their contact details</a:t>
            </a:r>
          </a:p>
          <a:p>
            <a:r>
              <a:rPr lang="en-GB" sz="1700" dirty="0"/>
              <a:t>names of all parties involved in the incident, including any witnesses to an event</a:t>
            </a:r>
          </a:p>
          <a:p>
            <a:r>
              <a:rPr lang="en-GB" sz="1700" dirty="0"/>
              <a:t>what was said or done and by whom</a:t>
            </a:r>
          </a:p>
          <a:p>
            <a:r>
              <a:rPr lang="en-GB" sz="1700" dirty="0"/>
              <a:t>any subsequent action taken to look into the matter</a:t>
            </a:r>
          </a:p>
          <a:p>
            <a:r>
              <a:rPr lang="en-GB" sz="1700" dirty="0"/>
              <a:t>any further action taken (such as a referral being made)</a:t>
            </a:r>
          </a:p>
          <a:p>
            <a:r>
              <a:rPr lang="en-GB" sz="1700" dirty="0"/>
              <a:t>whether it was referred (and reason why not)</a:t>
            </a:r>
          </a:p>
          <a:p>
            <a:r>
              <a:rPr lang="en-GB" sz="1700" dirty="0"/>
              <a:t>were parents informed (and reason why not)</a:t>
            </a:r>
          </a:p>
          <a:p>
            <a:endParaRPr lang="en-GB" sz="1700" dirty="0"/>
          </a:p>
          <a:p>
            <a:pPr marL="0" indent="0">
              <a:buNone/>
            </a:pPr>
            <a:r>
              <a:rPr lang="en-GB" sz="1700" dirty="0"/>
              <a:t>Make sure the report is factual. Any interpretation or inference drawn from what was observed, said or alleged should be clearly recorded as such. The record should always be signed by the person making the report.</a:t>
            </a:r>
          </a:p>
        </p:txBody>
      </p:sp>
    </p:spTree>
    <p:extLst>
      <p:ext uri="{BB962C8B-B14F-4D97-AF65-F5344CB8AC3E}">
        <p14:creationId xmlns:p14="http://schemas.microsoft.com/office/powerpoint/2010/main" val="3621484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CE0-A844-4C01-98DC-28737E21092F}"/>
              </a:ext>
            </a:extLst>
          </p:cNvPr>
          <p:cNvSpPr>
            <a:spLocks noGrp="1"/>
          </p:cNvSpPr>
          <p:nvPr>
            <p:ph type="ctrTitle"/>
          </p:nvPr>
        </p:nvSpPr>
        <p:spPr>
          <a:xfrm>
            <a:off x="467544" y="332656"/>
            <a:ext cx="7990656" cy="720080"/>
          </a:xfrm>
        </p:spPr>
        <p:txBody>
          <a:bodyPr/>
          <a:lstStyle/>
          <a:p>
            <a:r>
              <a:rPr lang="en-GB" dirty="0">
                <a:solidFill>
                  <a:srgbClr val="FF0000"/>
                </a:solidFill>
              </a:rPr>
              <a:t>Recording concerns</a:t>
            </a:r>
          </a:p>
        </p:txBody>
      </p:sp>
      <p:sp>
        <p:nvSpPr>
          <p:cNvPr id="3" name="Subtitle 2">
            <a:extLst>
              <a:ext uri="{FF2B5EF4-FFF2-40B4-BE49-F238E27FC236}">
                <a16:creationId xmlns:a16="http://schemas.microsoft.com/office/drawing/2014/main" id="{862C4BA0-AFBA-4BC2-A76A-1F7FA7C37260}"/>
              </a:ext>
            </a:extLst>
          </p:cNvPr>
          <p:cNvSpPr>
            <a:spLocks noGrp="1"/>
          </p:cNvSpPr>
          <p:nvPr>
            <p:ph type="subTitle" idx="1"/>
          </p:nvPr>
        </p:nvSpPr>
        <p:spPr>
          <a:xfrm>
            <a:off x="683568" y="1124744"/>
            <a:ext cx="7774632" cy="4680520"/>
          </a:xfrm>
        </p:spPr>
        <p:txBody>
          <a:bodyPr/>
          <a:lstStyle/>
          <a:p>
            <a:pPr marL="342900" indent="-342900">
              <a:buFont typeface="Arial" panose="020B0604020202020204" pitchFamily="34" charset="0"/>
              <a:buChar char="•"/>
            </a:pPr>
            <a:r>
              <a:rPr lang="en-GB" dirty="0"/>
              <a:t>How do you advise parents of your policy around reporting and recording </a:t>
            </a:r>
          </a:p>
          <a:p>
            <a:pPr marL="1085850" lvl="1" indent="-342900"/>
            <a:r>
              <a:rPr lang="en-GB" dirty="0"/>
              <a:t>Safeguarding / CP policy</a:t>
            </a:r>
          </a:p>
          <a:p>
            <a:pPr marL="1085850" lvl="1" indent="-342900"/>
            <a:r>
              <a:rPr lang="en-GB" dirty="0"/>
              <a:t>Home / Setting Agreement</a:t>
            </a:r>
          </a:p>
          <a:p>
            <a:pPr marL="1085850" lvl="1" indent="-342900"/>
            <a:r>
              <a:rPr lang="en-GB" dirty="0"/>
              <a:t>website</a:t>
            </a:r>
          </a:p>
          <a:p>
            <a:pPr marL="1085850" lvl="1" indent="-342900"/>
            <a:endParaRPr lang="en-GB" dirty="0"/>
          </a:p>
          <a:p>
            <a:pPr marL="342900" indent="-342900">
              <a:buFont typeface="Arial" panose="020B0604020202020204" pitchFamily="34" charset="0"/>
              <a:buChar char="•"/>
            </a:pPr>
            <a:r>
              <a:rPr lang="en-GB" dirty="0"/>
              <a:t>Are you confident all staff know how to identify and report concerns?  Are all staff aware of specific safeguarding issues?  How do you evidence this?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What do you include on a CP file?</a:t>
            </a:r>
          </a:p>
          <a:p>
            <a:pPr marL="1085850" lvl="1" indent="-342900">
              <a:buFont typeface="Arial" panose="020B0604020202020204" pitchFamily="34" charset="0"/>
              <a:buChar char="•"/>
            </a:pPr>
            <a:r>
              <a:rPr lang="en-GB" dirty="0"/>
              <a:t>Attendance</a:t>
            </a:r>
          </a:p>
          <a:p>
            <a:pPr marL="1085850" lvl="1" indent="-342900">
              <a:buFont typeface="Arial" panose="020B0604020202020204" pitchFamily="34" charset="0"/>
              <a:buChar char="•"/>
            </a:pPr>
            <a:r>
              <a:rPr lang="en-GB" dirty="0"/>
              <a:t>Behaviour</a:t>
            </a:r>
          </a:p>
          <a:p>
            <a:pPr marL="1085850" lvl="1" indent="-342900">
              <a:buFont typeface="Arial" panose="020B0604020202020204" pitchFamily="34" charset="0"/>
              <a:buChar char="•"/>
            </a:pPr>
            <a:r>
              <a:rPr lang="en-GB" dirty="0"/>
              <a:t>Mental health</a:t>
            </a:r>
          </a:p>
          <a:p>
            <a:pPr marL="1085850" lvl="1" indent="-342900">
              <a:buFont typeface="Arial" panose="020B0604020202020204" pitchFamily="34" charset="0"/>
              <a:buChar char="•"/>
            </a:pPr>
            <a:r>
              <a:rPr lang="en-GB" dirty="0"/>
              <a:t>Bullying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76823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A7A7-5886-476A-8FE1-BA1B4E2EF7E7}"/>
              </a:ext>
            </a:extLst>
          </p:cNvPr>
          <p:cNvSpPr>
            <a:spLocks noGrp="1"/>
          </p:cNvSpPr>
          <p:nvPr>
            <p:ph type="ctrTitle"/>
          </p:nvPr>
        </p:nvSpPr>
        <p:spPr>
          <a:xfrm>
            <a:off x="685800" y="476672"/>
            <a:ext cx="7772400" cy="864096"/>
          </a:xfrm>
        </p:spPr>
        <p:txBody>
          <a:bodyPr/>
          <a:lstStyle/>
          <a:p>
            <a:r>
              <a:rPr lang="en-GB" dirty="0">
                <a:solidFill>
                  <a:srgbClr val="FF0000"/>
                </a:solidFill>
              </a:rPr>
              <a:t>Agenda</a:t>
            </a:r>
          </a:p>
        </p:txBody>
      </p:sp>
      <p:sp>
        <p:nvSpPr>
          <p:cNvPr id="3" name="Subtitle 2">
            <a:extLst>
              <a:ext uri="{FF2B5EF4-FFF2-40B4-BE49-F238E27FC236}">
                <a16:creationId xmlns:a16="http://schemas.microsoft.com/office/drawing/2014/main" id="{939F686E-6A99-4835-A824-597D3E1A59E5}"/>
              </a:ext>
            </a:extLst>
          </p:cNvPr>
          <p:cNvSpPr>
            <a:spLocks noGrp="1"/>
          </p:cNvSpPr>
          <p:nvPr>
            <p:ph type="subTitle" idx="1"/>
          </p:nvPr>
        </p:nvSpPr>
        <p:spPr>
          <a:xfrm>
            <a:off x="685800" y="1484784"/>
            <a:ext cx="7772400" cy="4464496"/>
          </a:xfrm>
        </p:spPr>
        <p:txBody>
          <a:bodyPr/>
          <a:lstStyle/>
          <a:p>
            <a:pPr marL="342900" indent="-342900">
              <a:buFont typeface="Arial" panose="020B0604020202020204" pitchFamily="34" charset="0"/>
              <a:buChar char="•"/>
            </a:pPr>
            <a:r>
              <a:rPr lang="en-GB" dirty="0"/>
              <a:t>An introduction to the work of the Education Safeguarding Team</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Key safeguarding documents for EYFS</a:t>
            </a:r>
          </a:p>
          <a:p>
            <a:endParaRPr lang="en-GB" dirty="0"/>
          </a:p>
          <a:p>
            <a:pPr marL="342900" indent="-342900">
              <a:buFont typeface="Arial" panose="020B0604020202020204" pitchFamily="34" charset="0"/>
              <a:buChar char="•"/>
            </a:pPr>
            <a:r>
              <a:rPr lang="en-GB" dirty="0"/>
              <a:t>Model child protection policy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Safeguarding audit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Reporting and recording concerns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Update from the ESCB</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14358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CE0-A844-4C01-98DC-28737E21092F}"/>
              </a:ext>
            </a:extLst>
          </p:cNvPr>
          <p:cNvSpPr>
            <a:spLocks noGrp="1"/>
          </p:cNvSpPr>
          <p:nvPr>
            <p:ph type="ctrTitle"/>
          </p:nvPr>
        </p:nvSpPr>
        <p:spPr>
          <a:xfrm>
            <a:off x="685800" y="332656"/>
            <a:ext cx="7772400" cy="1152128"/>
          </a:xfrm>
        </p:spPr>
        <p:txBody>
          <a:bodyPr/>
          <a:lstStyle/>
          <a:p>
            <a:r>
              <a:rPr lang="en-GB" dirty="0">
                <a:solidFill>
                  <a:srgbClr val="FF0000"/>
                </a:solidFill>
              </a:rPr>
              <a:t>Recording concerns – key points</a:t>
            </a:r>
          </a:p>
        </p:txBody>
      </p:sp>
      <p:sp>
        <p:nvSpPr>
          <p:cNvPr id="3" name="Subtitle 2">
            <a:extLst>
              <a:ext uri="{FF2B5EF4-FFF2-40B4-BE49-F238E27FC236}">
                <a16:creationId xmlns:a16="http://schemas.microsoft.com/office/drawing/2014/main" id="{862C4BA0-AFBA-4BC2-A76A-1F7FA7C37260}"/>
              </a:ext>
            </a:extLst>
          </p:cNvPr>
          <p:cNvSpPr>
            <a:spLocks noGrp="1"/>
          </p:cNvSpPr>
          <p:nvPr>
            <p:ph type="subTitle" idx="1"/>
          </p:nvPr>
        </p:nvSpPr>
        <p:spPr>
          <a:xfrm>
            <a:off x="685800" y="1484784"/>
            <a:ext cx="7772400" cy="4320480"/>
          </a:xfrm>
        </p:spPr>
        <p:txBody>
          <a:bodyPr/>
          <a:lstStyle/>
          <a:p>
            <a:pPr marL="342900" indent="-342900">
              <a:buFont typeface="Arial" panose="020B0604020202020204" pitchFamily="34" charset="0"/>
              <a:buChar char="•"/>
            </a:pPr>
            <a:r>
              <a:rPr lang="en-GB" dirty="0"/>
              <a:t>Do you record rationale for decision-making?</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you record advice received?  By whom?</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you hold all emails / notes of discussions / meetings on the CP file?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you record when you have shared information with other partners (and why?)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you have only individual CP files, no family files and hold all information in one place?</a:t>
            </a:r>
          </a:p>
          <a:p>
            <a:pPr marL="342900" indent="-342900">
              <a:buFont typeface="Arial" panose="020B0604020202020204" pitchFamily="34" charset="0"/>
              <a:buChar char="•"/>
            </a:pPr>
            <a:endParaRPr lang="en-GB" dirty="0"/>
          </a:p>
          <a:p>
            <a:pPr marL="342900" indent="-342900">
              <a:lnSpc>
                <a:spcPct val="150000"/>
              </a:lnSpc>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533241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CE0-A844-4C01-98DC-28737E21092F}"/>
              </a:ext>
            </a:extLst>
          </p:cNvPr>
          <p:cNvSpPr>
            <a:spLocks noGrp="1"/>
          </p:cNvSpPr>
          <p:nvPr>
            <p:ph type="ctrTitle"/>
          </p:nvPr>
        </p:nvSpPr>
        <p:spPr>
          <a:xfrm>
            <a:off x="685800" y="620688"/>
            <a:ext cx="7772400" cy="864096"/>
          </a:xfrm>
        </p:spPr>
        <p:txBody>
          <a:bodyPr/>
          <a:lstStyle/>
          <a:p>
            <a:r>
              <a:rPr lang="en-GB" dirty="0">
                <a:solidFill>
                  <a:srgbClr val="FF0000"/>
                </a:solidFill>
              </a:rPr>
              <a:t>Recording concerns, cont. </a:t>
            </a:r>
          </a:p>
        </p:txBody>
      </p:sp>
      <p:sp>
        <p:nvSpPr>
          <p:cNvPr id="3" name="Subtitle 2">
            <a:extLst>
              <a:ext uri="{FF2B5EF4-FFF2-40B4-BE49-F238E27FC236}">
                <a16:creationId xmlns:a16="http://schemas.microsoft.com/office/drawing/2014/main" id="{862C4BA0-AFBA-4BC2-A76A-1F7FA7C37260}"/>
              </a:ext>
            </a:extLst>
          </p:cNvPr>
          <p:cNvSpPr>
            <a:spLocks noGrp="1"/>
          </p:cNvSpPr>
          <p:nvPr>
            <p:ph type="subTitle" idx="1"/>
          </p:nvPr>
        </p:nvSpPr>
        <p:spPr>
          <a:xfrm>
            <a:off x="685800" y="1484784"/>
            <a:ext cx="7772400" cy="4320480"/>
          </a:xfrm>
        </p:spPr>
        <p:txBody>
          <a:bodyPr/>
          <a:lstStyle/>
          <a:p>
            <a:pPr marL="342900" indent="-342900">
              <a:lnSpc>
                <a:spcPct val="150000"/>
              </a:lnSpc>
              <a:buFont typeface="Arial" panose="020B0604020202020204" pitchFamily="34" charset="0"/>
              <a:buChar char="•"/>
            </a:pPr>
            <a:r>
              <a:rPr lang="en-GB" dirty="0"/>
              <a:t>Electronic / paper records?</a:t>
            </a:r>
          </a:p>
          <a:p>
            <a:pPr marL="342900" indent="-342900">
              <a:buFont typeface="Arial" panose="020B0604020202020204" pitchFamily="34" charset="0"/>
              <a:buChar char="•"/>
            </a:pPr>
            <a:r>
              <a:rPr lang="en-GB" dirty="0"/>
              <a:t>How do governors (or other appropriate body) ensure appropriate records are kept?</a:t>
            </a:r>
          </a:p>
          <a:p>
            <a:pPr marL="342900" indent="-342900">
              <a:buFont typeface="Arial" panose="020B0604020202020204" pitchFamily="34" charset="0"/>
              <a:buChar char="•"/>
            </a:pPr>
            <a:r>
              <a:rPr lang="en-GB" dirty="0"/>
              <a:t>‘DELAY OR NEGLIGENCE IN PASSING ON CONCERNS TO THE RELEVANT AGENCIES’ (Ofsted 2019) – how do you evidence effective processes in your setting?</a:t>
            </a:r>
          </a:p>
          <a:p>
            <a:pPr marL="342900" indent="-342900">
              <a:lnSpc>
                <a:spcPct val="150000"/>
              </a:lnSpc>
              <a:buFont typeface="Arial" panose="020B0604020202020204" pitchFamily="34" charset="0"/>
              <a:buChar char="•"/>
            </a:pPr>
            <a:r>
              <a:rPr lang="en-GB" dirty="0"/>
              <a:t>How are you recording ‘early help’?</a:t>
            </a:r>
          </a:p>
          <a:p>
            <a:pPr marL="342900" indent="-342900">
              <a:lnSpc>
                <a:spcPct val="150000"/>
              </a:lnSpc>
              <a:buFont typeface="Arial" panose="020B0604020202020204" pitchFamily="34" charset="0"/>
              <a:buChar char="•"/>
            </a:pPr>
            <a:r>
              <a:rPr lang="en-GB" dirty="0"/>
              <a:t>Where is the child’s voice in your records?</a:t>
            </a:r>
          </a:p>
          <a:p>
            <a:pPr marL="342900" indent="-342900">
              <a:lnSpc>
                <a:spcPct val="150000"/>
              </a:lnSpc>
              <a:buFont typeface="Arial" panose="020B0604020202020204" pitchFamily="34" charset="0"/>
              <a:buChar char="•"/>
            </a:pPr>
            <a:r>
              <a:rPr lang="en-GB" dirty="0"/>
              <a:t>How do you evidence (appropriate) feedback to staff?</a:t>
            </a:r>
          </a:p>
        </p:txBody>
      </p:sp>
    </p:spTree>
    <p:extLst>
      <p:ext uri="{BB962C8B-B14F-4D97-AF65-F5344CB8AC3E}">
        <p14:creationId xmlns:p14="http://schemas.microsoft.com/office/powerpoint/2010/main" val="1285782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EBB3-863D-46DB-AB20-9615DBD64D80}"/>
              </a:ext>
            </a:extLst>
          </p:cNvPr>
          <p:cNvSpPr>
            <a:spLocks noGrp="1"/>
          </p:cNvSpPr>
          <p:nvPr>
            <p:ph type="ctrTitle"/>
          </p:nvPr>
        </p:nvSpPr>
        <p:spPr>
          <a:xfrm>
            <a:off x="685800" y="476672"/>
            <a:ext cx="7772400" cy="936104"/>
          </a:xfrm>
        </p:spPr>
        <p:txBody>
          <a:bodyPr/>
          <a:lstStyle/>
          <a:p>
            <a:r>
              <a:rPr lang="en-GB" dirty="0">
                <a:solidFill>
                  <a:srgbClr val="FF0000"/>
                </a:solidFill>
              </a:rPr>
              <a:t>Reviewing concerns</a:t>
            </a:r>
          </a:p>
        </p:txBody>
      </p:sp>
      <p:sp>
        <p:nvSpPr>
          <p:cNvPr id="3" name="Subtitle 2">
            <a:extLst>
              <a:ext uri="{FF2B5EF4-FFF2-40B4-BE49-F238E27FC236}">
                <a16:creationId xmlns:a16="http://schemas.microsoft.com/office/drawing/2014/main" id="{90CE0086-5645-4C43-A11C-090E80B205EC}"/>
              </a:ext>
            </a:extLst>
          </p:cNvPr>
          <p:cNvSpPr>
            <a:spLocks noGrp="1"/>
          </p:cNvSpPr>
          <p:nvPr>
            <p:ph type="subTitle" idx="1"/>
          </p:nvPr>
        </p:nvSpPr>
        <p:spPr>
          <a:xfrm>
            <a:off x="685800" y="1412776"/>
            <a:ext cx="7772400" cy="4680520"/>
          </a:xfrm>
        </p:spPr>
        <p:txBody>
          <a:bodyPr/>
          <a:lstStyle/>
          <a:p>
            <a:r>
              <a:rPr lang="en-GB" dirty="0"/>
              <a:t>Where is the check in the system?  How are cases reviewed?</a:t>
            </a:r>
          </a:p>
          <a:p>
            <a:pPr marL="342900" indent="-342900">
              <a:lnSpc>
                <a:spcPct val="150000"/>
              </a:lnSpc>
              <a:buFont typeface="Arial" panose="020B0604020202020204" pitchFamily="34" charset="0"/>
              <a:buChar char="•"/>
            </a:pPr>
            <a:r>
              <a:rPr lang="en-GB" dirty="0"/>
              <a:t>Cumulative concerns = ‘persistent’ abuse = referral?</a:t>
            </a:r>
          </a:p>
          <a:p>
            <a:pPr marL="342900" indent="-342900">
              <a:lnSpc>
                <a:spcPct val="150000"/>
              </a:lnSpc>
              <a:buFont typeface="Arial" panose="020B0604020202020204" pitchFamily="34" charset="0"/>
              <a:buChar char="•"/>
            </a:pPr>
            <a:r>
              <a:rPr lang="en-GB" dirty="0"/>
              <a:t>Re-assessment of concern</a:t>
            </a:r>
          </a:p>
          <a:p>
            <a:pPr marL="1085850" lvl="1" indent="-342900">
              <a:buFont typeface="Arial" panose="020B0604020202020204" pitchFamily="34" charset="0"/>
              <a:buChar char="•"/>
            </a:pPr>
            <a:r>
              <a:rPr lang="en-GB" dirty="0"/>
              <a:t>Is the situation improving?</a:t>
            </a:r>
          </a:p>
          <a:p>
            <a:pPr marL="1085850" lvl="1" indent="-342900">
              <a:buFont typeface="Arial" panose="020B0604020202020204" pitchFamily="34" charset="0"/>
              <a:buChar char="•"/>
            </a:pPr>
            <a:r>
              <a:rPr lang="en-GB" dirty="0"/>
              <a:t>Is risk being addressed?</a:t>
            </a:r>
          </a:p>
          <a:p>
            <a:pPr marL="1085850" lvl="1" indent="-342900">
              <a:buFont typeface="Arial" panose="020B0604020202020204" pitchFamily="34" charset="0"/>
              <a:buChar char="•"/>
            </a:pPr>
            <a:r>
              <a:rPr lang="en-GB" dirty="0"/>
              <a:t>Are professionals being challenged if required where agreed action is not taken?</a:t>
            </a:r>
          </a:p>
          <a:p>
            <a:pPr marL="1085850" lvl="1" indent="-342900">
              <a:buFont typeface="Arial" panose="020B0604020202020204" pitchFamily="34" charset="0"/>
              <a:buChar char="•"/>
            </a:pPr>
            <a:r>
              <a:rPr lang="en-GB" dirty="0"/>
              <a:t>Is someone speaking to the child to check current situation?</a:t>
            </a:r>
          </a:p>
          <a:p>
            <a:pPr lvl="2" indent="0">
              <a:buNone/>
            </a:pPr>
            <a:endParaRPr lang="en-GB" dirty="0"/>
          </a:p>
          <a:p>
            <a:pPr marL="342900" indent="-342900">
              <a:buFont typeface="Arial" panose="020B0604020202020204" pitchFamily="34" charset="0"/>
              <a:buChar char="•"/>
            </a:pPr>
            <a:r>
              <a:rPr lang="en-GB" dirty="0"/>
              <a:t>How do you evidence the review process?</a:t>
            </a:r>
          </a:p>
        </p:txBody>
      </p:sp>
    </p:spTree>
    <p:extLst>
      <p:ext uri="{BB962C8B-B14F-4D97-AF65-F5344CB8AC3E}">
        <p14:creationId xmlns:p14="http://schemas.microsoft.com/office/powerpoint/2010/main" val="66510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848600" cy="1224136"/>
          </a:xfrm>
        </p:spPr>
        <p:txBody>
          <a:bodyPr/>
          <a:lstStyle/>
          <a:p>
            <a:r>
              <a:rPr lang="en-GB" dirty="0">
                <a:solidFill>
                  <a:srgbClr val="FF0000"/>
                </a:solidFill>
                <a:hlinkClick r:id="rId2">
                  <a:extLst>
                    <a:ext uri="{A12FA001-AC4F-418D-AE19-62706E023703}">
                      <ahyp:hlinkClr xmlns:ahyp="http://schemas.microsoft.com/office/drawing/2018/hyperlinkcolor" val="tx"/>
                    </a:ext>
                  </a:extLst>
                </a:hlinkClick>
              </a:rPr>
              <a:t>Essex Early Years &amp; Childcare Practitioner Information Safeguarding page:</a:t>
            </a:r>
            <a:endParaRPr lang="en-GB" dirty="0">
              <a:solidFill>
                <a:srgbClr val="FF0000"/>
              </a:solidFill>
            </a:endParaRPr>
          </a:p>
        </p:txBody>
      </p:sp>
      <p:sp>
        <p:nvSpPr>
          <p:cNvPr id="3" name="Content Placeholder 2"/>
          <p:cNvSpPr>
            <a:spLocks noGrp="1"/>
          </p:cNvSpPr>
          <p:nvPr>
            <p:ph idx="1"/>
          </p:nvPr>
        </p:nvSpPr>
        <p:spPr>
          <a:xfrm>
            <a:off x="685800" y="1988840"/>
            <a:ext cx="7848600" cy="3888432"/>
          </a:xfrm>
        </p:spPr>
        <p:txBody>
          <a:bodyPr/>
          <a:lstStyle/>
          <a:p>
            <a:r>
              <a:rPr lang="en-GB" sz="3200" dirty="0"/>
              <a:t>Report a concern about a child</a:t>
            </a:r>
          </a:p>
          <a:p>
            <a:r>
              <a:rPr lang="en-GB" sz="3200" dirty="0"/>
              <a:t>Report a concern about a member of the workforce</a:t>
            </a:r>
          </a:p>
          <a:p>
            <a:r>
              <a:rPr lang="en-GB" sz="3200" dirty="0"/>
              <a:t>Child protection record templates</a:t>
            </a:r>
          </a:p>
          <a:p>
            <a:r>
              <a:rPr lang="en-GB" sz="3200" dirty="0"/>
              <a:t>Model CP policy</a:t>
            </a:r>
          </a:p>
          <a:p>
            <a:r>
              <a:rPr lang="en-GB" sz="3200" dirty="0"/>
              <a:t>Safeguarding audit</a:t>
            </a:r>
          </a:p>
          <a:p>
            <a:r>
              <a:rPr lang="en-GB" sz="3200" dirty="0"/>
              <a:t>Safeguarding topics</a:t>
            </a:r>
          </a:p>
          <a:p>
            <a:endParaRPr lang="en-GB" sz="3200" dirty="0"/>
          </a:p>
        </p:txBody>
      </p:sp>
    </p:spTree>
    <p:extLst>
      <p:ext uri="{BB962C8B-B14F-4D97-AF65-F5344CB8AC3E}">
        <p14:creationId xmlns:p14="http://schemas.microsoft.com/office/powerpoint/2010/main" val="3448780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5D9C-545A-46C6-8AD7-CCA63C8D140E}"/>
              </a:ext>
            </a:extLst>
          </p:cNvPr>
          <p:cNvSpPr>
            <a:spLocks noGrp="1"/>
          </p:cNvSpPr>
          <p:nvPr>
            <p:ph type="title"/>
          </p:nvPr>
        </p:nvSpPr>
        <p:spPr>
          <a:xfrm>
            <a:off x="685800" y="229952"/>
            <a:ext cx="7848600" cy="1521296"/>
          </a:xfrm>
        </p:spPr>
        <p:txBody>
          <a:bodyPr/>
          <a:lstStyle/>
          <a:p>
            <a:r>
              <a:rPr lang="en-GB" dirty="0">
                <a:solidFill>
                  <a:srgbClr val="FF0000"/>
                </a:solidFill>
              </a:rPr>
              <a:t>Safeguarding contacts</a:t>
            </a:r>
          </a:p>
        </p:txBody>
      </p:sp>
      <p:sp>
        <p:nvSpPr>
          <p:cNvPr id="3" name="Content Placeholder 2"/>
          <p:cNvSpPr>
            <a:spLocks noGrp="1"/>
          </p:cNvSpPr>
          <p:nvPr>
            <p:ph idx="1"/>
          </p:nvPr>
        </p:nvSpPr>
        <p:spPr>
          <a:xfrm>
            <a:off x="681236" y="1677753"/>
            <a:ext cx="7848600" cy="3429000"/>
          </a:xfrm>
        </p:spPr>
        <p:txBody>
          <a:bodyPr/>
          <a:lstStyle/>
          <a:p>
            <a:pPr marL="0" indent="0" algn="ctr">
              <a:buNone/>
            </a:pPr>
            <a:r>
              <a:rPr lang="en-GB" sz="2900" dirty="0">
                <a:solidFill>
                  <a:srgbClr val="FF0000"/>
                </a:solidFill>
                <a:latin typeface="Arial" panose="020B0604020202020204" pitchFamily="34" charset="0"/>
                <a:cs typeface="Arial" panose="020B0604020202020204" pitchFamily="34" charset="0"/>
              </a:rPr>
              <a:t>Head of Education Safeguarding and Wellbeing:</a:t>
            </a:r>
            <a:br>
              <a:rPr lang="en-GB" sz="2900" dirty="0">
                <a:solidFill>
                  <a:srgbClr val="FF0000"/>
                </a:solidFill>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hlinkClick r:id="rId3"/>
              </a:rPr>
              <a:t>jo.barclay@essex.gov.uk</a:t>
            </a:r>
            <a:endParaRPr lang="en-GB" sz="3200" dirty="0">
              <a:latin typeface="Arial" panose="020B0604020202020204" pitchFamily="34" charset="0"/>
              <a:cs typeface="Arial" panose="020B0604020202020204" pitchFamily="34" charset="0"/>
            </a:endParaRPr>
          </a:p>
          <a:p>
            <a:pPr marL="0" indent="0" algn="ctr">
              <a:buNone/>
            </a:pPr>
            <a:r>
              <a:rPr lang="en-GB" sz="3200" dirty="0">
                <a:latin typeface="Arial" panose="020B0604020202020204" pitchFamily="34" charset="0"/>
                <a:cs typeface="Arial" panose="020B0604020202020204" pitchFamily="34" charset="0"/>
              </a:rPr>
              <a:t>033301 31078</a:t>
            </a: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sz="2900" dirty="0">
                <a:solidFill>
                  <a:srgbClr val="FF0000"/>
                </a:solidFill>
                <a:latin typeface="Arial" panose="020B0604020202020204" pitchFamily="34" charset="0"/>
                <a:cs typeface="Arial" panose="020B0604020202020204" pitchFamily="34" charset="0"/>
              </a:rPr>
              <a:t>Education Safeguarding Adviser: </a:t>
            </a:r>
          </a:p>
          <a:p>
            <a:pPr marL="0" indent="0" algn="ctr">
              <a:buNone/>
            </a:pPr>
            <a:r>
              <a:rPr lang="en-GB" sz="3200" dirty="0">
                <a:solidFill>
                  <a:srgbClr val="FF0000"/>
                </a:solidFill>
                <a:latin typeface="Arial" panose="020B0604020202020204" pitchFamily="34" charset="0"/>
                <a:cs typeface="Arial" panose="020B0604020202020204" pitchFamily="34" charset="0"/>
                <a:hlinkClick r:id="rId4"/>
              </a:rPr>
              <a:t>matthew.lewis@essex.gov.uk</a:t>
            </a:r>
            <a:endParaRPr lang="en-GB" sz="3200" dirty="0">
              <a:solidFill>
                <a:srgbClr val="FF0000"/>
              </a:solidFill>
              <a:latin typeface="Arial" panose="020B0604020202020204" pitchFamily="34" charset="0"/>
              <a:cs typeface="Arial" panose="020B0604020202020204" pitchFamily="34" charset="0"/>
            </a:endParaRPr>
          </a:p>
          <a:p>
            <a:pPr marL="0" indent="0" algn="ctr">
              <a:buNone/>
            </a:pPr>
            <a:r>
              <a:rPr lang="en-GB" sz="3200" dirty="0">
                <a:latin typeface="Arial" panose="020B0604020202020204" pitchFamily="34" charset="0"/>
                <a:cs typeface="Arial" panose="020B0604020202020204" pitchFamily="34" charset="0"/>
              </a:rPr>
              <a:t>033301 31072</a:t>
            </a:r>
          </a:p>
        </p:txBody>
      </p:sp>
    </p:spTree>
    <p:extLst>
      <p:ext uri="{BB962C8B-B14F-4D97-AF65-F5344CB8AC3E}">
        <p14:creationId xmlns:p14="http://schemas.microsoft.com/office/powerpoint/2010/main" val="231389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A7A7-5886-476A-8FE1-BA1B4E2EF7E7}"/>
              </a:ext>
            </a:extLst>
          </p:cNvPr>
          <p:cNvSpPr>
            <a:spLocks noGrp="1"/>
          </p:cNvSpPr>
          <p:nvPr>
            <p:ph type="ctrTitle"/>
          </p:nvPr>
        </p:nvSpPr>
        <p:spPr>
          <a:xfrm>
            <a:off x="685800" y="476672"/>
            <a:ext cx="7772400" cy="864096"/>
          </a:xfrm>
        </p:spPr>
        <p:txBody>
          <a:bodyPr/>
          <a:lstStyle/>
          <a:p>
            <a:r>
              <a:rPr lang="en-GB" dirty="0">
                <a:solidFill>
                  <a:srgbClr val="FF0000"/>
                </a:solidFill>
              </a:rPr>
              <a:t>Education Safeguarding Team</a:t>
            </a:r>
          </a:p>
        </p:txBody>
      </p:sp>
      <p:sp>
        <p:nvSpPr>
          <p:cNvPr id="3" name="Subtitle 2">
            <a:extLst>
              <a:ext uri="{FF2B5EF4-FFF2-40B4-BE49-F238E27FC236}">
                <a16:creationId xmlns:a16="http://schemas.microsoft.com/office/drawing/2014/main" id="{939F686E-6A99-4835-A824-597D3E1A59E5}"/>
              </a:ext>
            </a:extLst>
          </p:cNvPr>
          <p:cNvSpPr>
            <a:spLocks noGrp="1"/>
          </p:cNvSpPr>
          <p:nvPr>
            <p:ph type="subTitle" idx="1"/>
          </p:nvPr>
        </p:nvSpPr>
        <p:spPr>
          <a:xfrm>
            <a:off x="685800" y="1484784"/>
            <a:ext cx="7772400" cy="4464496"/>
          </a:xfrm>
        </p:spPr>
        <p:txBody>
          <a:bodyPr/>
          <a:lstStyle/>
          <a:p>
            <a:pPr marL="342900" indent="-342900">
              <a:buFont typeface="Arial" panose="020B0604020202020204" pitchFamily="34" charset="0"/>
              <a:buChar char="•"/>
            </a:pPr>
            <a:r>
              <a:rPr lang="en-GB" dirty="0"/>
              <a:t>Strategic oversight of safeguarding across all settings and Education Directorate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Provision of materials and resources for all settings to support safeguarding arrangements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Advice and guidance on complex cases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Prevent Lead for Education / Channel Panel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Lead on response where there are safeguarding concerns in a setting</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86553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A7A7-5886-476A-8FE1-BA1B4E2EF7E7}"/>
              </a:ext>
            </a:extLst>
          </p:cNvPr>
          <p:cNvSpPr>
            <a:spLocks noGrp="1"/>
          </p:cNvSpPr>
          <p:nvPr>
            <p:ph type="ctrTitle"/>
          </p:nvPr>
        </p:nvSpPr>
        <p:spPr>
          <a:xfrm>
            <a:off x="685800" y="332656"/>
            <a:ext cx="7772400" cy="720080"/>
          </a:xfrm>
        </p:spPr>
        <p:txBody>
          <a:bodyPr/>
          <a:lstStyle/>
          <a:p>
            <a:r>
              <a:rPr lang="en-GB" dirty="0">
                <a:solidFill>
                  <a:srgbClr val="FF0000"/>
                </a:solidFill>
              </a:rPr>
              <a:t>Education Safeguarding Team role</a:t>
            </a:r>
          </a:p>
        </p:txBody>
      </p:sp>
      <p:sp>
        <p:nvSpPr>
          <p:cNvPr id="3" name="Subtitle 2">
            <a:extLst>
              <a:ext uri="{FF2B5EF4-FFF2-40B4-BE49-F238E27FC236}">
                <a16:creationId xmlns:a16="http://schemas.microsoft.com/office/drawing/2014/main" id="{939F686E-6A99-4835-A824-597D3E1A59E5}"/>
              </a:ext>
            </a:extLst>
          </p:cNvPr>
          <p:cNvSpPr>
            <a:spLocks noGrp="1"/>
          </p:cNvSpPr>
          <p:nvPr>
            <p:ph type="subTitle" idx="1"/>
          </p:nvPr>
        </p:nvSpPr>
        <p:spPr>
          <a:xfrm>
            <a:off x="685800" y="1052736"/>
            <a:ext cx="7772400" cy="4896544"/>
          </a:xfrm>
        </p:spPr>
        <p:txBody>
          <a:bodyPr/>
          <a:lstStyle/>
          <a:p>
            <a:pPr marL="342900" indent="-342900">
              <a:buFont typeface="Arial" panose="020B0604020202020204" pitchFamily="34" charset="0"/>
              <a:buChar char="•"/>
            </a:pPr>
            <a:r>
              <a:rPr lang="en-GB" dirty="0"/>
              <a:t>Lead on liaison with other partners (Children and Families / Social Care / Police / ESCB / Health)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Oversight of training and development across all settings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Child Safeguarding Practice Reviews (or other)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US" dirty="0"/>
              <a:t>Work with the Children Safeguarding Service, undertaking and contributing to investigations as required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Domestic abuse / MARAC</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Multi-agency case audits (MACA)</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76162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152128"/>
          </a:xfrm>
        </p:spPr>
        <p:txBody>
          <a:bodyPr/>
          <a:lstStyle/>
          <a:p>
            <a:r>
              <a:rPr lang="en-GB" dirty="0">
                <a:solidFill>
                  <a:srgbClr val="FF0000"/>
                </a:solidFill>
              </a:rPr>
              <a:t>Statutory framework:</a:t>
            </a:r>
            <a:br>
              <a:rPr lang="en-GB" dirty="0">
                <a:solidFill>
                  <a:srgbClr val="FF0000"/>
                </a:solidFill>
              </a:rPr>
            </a:br>
            <a:endParaRPr lang="en-GB" dirty="0">
              <a:solidFill>
                <a:srgbClr val="FF0000"/>
              </a:solidFill>
            </a:endParaRPr>
          </a:p>
        </p:txBody>
      </p:sp>
      <p:sp>
        <p:nvSpPr>
          <p:cNvPr id="3" name="Content Placeholder 2"/>
          <p:cNvSpPr>
            <a:spLocks noGrp="1"/>
          </p:cNvSpPr>
          <p:nvPr>
            <p:ph sz="half" idx="1"/>
          </p:nvPr>
        </p:nvSpPr>
        <p:spPr>
          <a:xfrm>
            <a:off x="685800" y="1700808"/>
            <a:ext cx="7702624" cy="4166592"/>
          </a:xfrm>
        </p:spPr>
        <p:txBody>
          <a:bodyPr/>
          <a:lstStyle/>
          <a:p>
            <a:r>
              <a:rPr lang="en-GB" b="1" i="1" dirty="0"/>
              <a:t>Statutory framework for the EYFS (DfE, 2017)</a:t>
            </a:r>
          </a:p>
          <a:p>
            <a:endParaRPr lang="en-GB" b="1" i="1" dirty="0"/>
          </a:p>
          <a:p>
            <a:r>
              <a:rPr lang="en-GB" b="1" i="1" dirty="0"/>
              <a:t>Early years inspection handbook (Ofsted, 2019)</a:t>
            </a:r>
          </a:p>
          <a:p>
            <a:endParaRPr lang="en-GB" b="1" i="1" dirty="0"/>
          </a:p>
          <a:p>
            <a:r>
              <a:rPr lang="en-GB" b="1" i="1" dirty="0"/>
              <a:t>Inspecting safeguarding in early years, education and skills (Ofsted, 2019)</a:t>
            </a:r>
          </a:p>
        </p:txBody>
      </p:sp>
    </p:spTree>
    <p:extLst>
      <p:ext uri="{BB962C8B-B14F-4D97-AF65-F5344CB8AC3E}">
        <p14:creationId xmlns:p14="http://schemas.microsoft.com/office/powerpoint/2010/main" val="155147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CE7B9-9748-4CAF-8712-0119B542AAEB}"/>
              </a:ext>
            </a:extLst>
          </p:cNvPr>
          <p:cNvSpPr>
            <a:spLocks noGrp="1"/>
          </p:cNvSpPr>
          <p:nvPr>
            <p:ph type="title"/>
          </p:nvPr>
        </p:nvSpPr>
        <p:spPr>
          <a:xfrm>
            <a:off x="323528" y="260648"/>
            <a:ext cx="8210872" cy="936104"/>
          </a:xfrm>
        </p:spPr>
        <p:txBody>
          <a:bodyPr/>
          <a:lstStyle/>
          <a:p>
            <a:r>
              <a:rPr lang="en-GB" sz="2800" dirty="0">
                <a:solidFill>
                  <a:srgbClr val="FF0000"/>
                </a:solidFill>
                <a:hlinkClick r:id="rId3">
                  <a:extLst>
                    <a:ext uri="{A12FA001-AC4F-418D-AE19-62706E023703}">
                      <ahyp:hlinkClr xmlns:ahyp="http://schemas.microsoft.com/office/drawing/2018/hyperlinkcolor" val="tx"/>
                    </a:ext>
                  </a:extLst>
                </a:hlinkClick>
              </a:rPr>
              <a:t>Statutory framework for the EYFS (DfE, 2017)</a:t>
            </a:r>
            <a:endParaRPr lang="en-GB" sz="2800" dirty="0">
              <a:solidFill>
                <a:srgbClr val="FF0000"/>
              </a:solidFill>
            </a:endParaRPr>
          </a:p>
        </p:txBody>
      </p:sp>
      <p:sp>
        <p:nvSpPr>
          <p:cNvPr id="3" name="Content Placeholder 2">
            <a:extLst>
              <a:ext uri="{FF2B5EF4-FFF2-40B4-BE49-F238E27FC236}">
                <a16:creationId xmlns:a16="http://schemas.microsoft.com/office/drawing/2014/main" id="{827FDAC3-3B83-450C-B7CD-D8BA5DD354F5}"/>
              </a:ext>
            </a:extLst>
          </p:cNvPr>
          <p:cNvSpPr>
            <a:spLocks noGrp="1"/>
          </p:cNvSpPr>
          <p:nvPr>
            <p:ph idx="1"/>
          </p:nvPr>
        </p:nvSpPr>
        <p:spPr>
          <a:xfrm>
            <a:off x="323528" y="1196752"/>
            <a:ext cx="8640960" cy="5204048"/>
          </a:xfrm>
        </p:spPr>
        <p:txBody>
          <a:bodyPr/>
          <a:lstStyle/>
          <a:p>
            <a:pPr marL="0" indent="0">
              <a:buNone/>
            </a:pPr>
            <a:r>
              <a:rPr lang="en-GB" sz="1900" dirty="0"/>
              <a:t>Framework covers education and care of all children in EY provision, including children with SEND – four guiding principles should shape practice:</a:t>
            </a:r>
          </a:p>
          <a:p>
            <a:pPr marL="0" indent="0">
              <a:buNone/>
            </a:pPr>
            <a:endParaRPr lang="en-GB" sz="1900" dirty="0"/>
          </a:p>
          <a:p>
            <a:r>
              <a:rPr lang="en-GB" sz="1900" dirty="0"/>
              <a:t>every child unique, constantly learning and can be  resilient, capable, confident and self-assured </a:t>
            </a:r>
          </a:p>
          <a:p>
            <a:endParaRPr lang="en-GB" sz="1900" dirty="0"/>
          </a:p>
          <a:p>
            <a:r>
              <a:rPr lang="en-GB" sz="1900" dirty="0"/>
              <a:t>children learn to be strong and independent through positive relationships </a:t>
            </a:r>
          </a:p>
          <a:p>
            <a:endParaRPr lang="en-GB" sz="1900" dirty="0"/>
          </a:p>
          <a:p>
            <a:r>
              <a:rPr lang="en-GB" sz="1900" dirty="0"/>
              <a:t>children learn and develop well in enabling environments, in which their experiences respond to their individual needs and there is a strong partnership between practitioners and parents and/or carers </a:t>
            </a:r>
          </a:p>
          <a:p>
            <a:pPr marL="0" indent="0">
              <a:buNone/>
            </a:pPr>
            <a:endParaRPr lang="en-GB" sz="1900" dirty="0"/>
          </a:p>
          <a:p>
            <a:r>
              <a:rPr lang="en-GB" sz="1900" dirty="0"/>
              <a:t>children develop and learn in different ways and at different rates. </a:t>
            </a:r>
          </a:p>
        </p:txBody>
      </p:sp>
    </p:spTree>
    <p:extLst>
      <p:ext uri="{BB962C8B-B14F-4D97-AF65-F5344CB8AC3E}">
        <p14:creationId xmlns:p14="http://schemas.microsoft.com/office/powerpoint/2010/main" val="12247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080120"/>
          </a:xfrm>
        </p:spPr>
        <p:txBody>
          <a:bodyPr/>
          <a:lstStyle/>
          <a:p>
            <a:r>
              <a:rPr lang="en-GB" dirty="0">
                <a:solidFill>
                  <a:srgbClr val="FF0000"/>
                </a:solidFill>
                <a:hlinkClick r:id="rId2">
                  <a:extLst>
                    <a:ext uri="{A12FA001-AC4F-418D-AE19-62706E023703}">
                      <ahyp:hlinkClr xmlns:ahyp="http://schemas.microsoft.com/office/drawing/2018/hyperlinkcolor" val="tx"/>
                    </a:ext>
                  </a:extLst>
                </a:hlinkClick>
              </a:rPr>
              <a:t>Statutory framework for the EYFS (DfE, 2017)</a:t>
            </a:r>
            <a:r>
              <a:rPr lang="en-GB" dirty="0">
                <a:solidFill>
                  <a:srgbClr val="FF0000"/>
                </a:solidFill>
              </a:rPr>
              <a:t>, some key points </a:t>
            </a:r>
            <a:br>
              <a:rPr lang="en-GB" dirty="0"/>
            </a:br>
            <a:endParaRPr lang="en-GB" dirty="0"/>
          </a:p>
        </p:txBody>
      </p:sp>
      <p:sp>
        <p:nvSpPr>
          <p:cNvPr id="3" name="Content Placeholder 2"/>
          <p:cNvSpPr>
            <a:spLocks noGrp="1"/>
          </p:cNvSpPr>
          <p:nvPr>
            <p:ph sz="half" idx="1"/>
          </p:nvPr>
        </p:nvSpPr>
        <p:spPr>
          <a:xfrm>
            <a:off x="323528" y="1412776"/>
            <a:ext cx="4210372" cy="4454624"/>
          </a:xfrm>
        </p:spPr>
        <p:txBody>
          <a:bodyPr/>
          <a:lstStyle/>
          <a:p>
            <a:r>
              <a:rPr lang="en-GB" sz="2500" i="1" dirty="0"/>
              <a:t>Providers must be alert to any issues of concern in child’s life at home or elsewhere</a:t>
            </a:r>
          </a:p>
          <a:p>
            <a:endParaRPr lang="en-GB" sz="2500" i="1" dirty="0"/>
          </a:p>
          <a:p>
            <a:r>
              <a:rPr lang="en-GB" sz="2500" i="1" dirty="0"/>
              <a:t>Providers must have and implement a policy, and procedures, to safeguard children (must be in line with LSCB guidance)</a:t>
            </a:r>
          </a:p>
        </p:txBody>
      </p:sp>
      <p:sp>
        <p:nvSpPr>
          <p:cNvPr id="4" name="Content Placeholder 3"/>
          <p:cNvSpPr>
            <a:spLocks noGrp="1"/>
          </p:cNvSpPr>
          <p:nvPr>
            <p:ph sz="half" idx="2"/>
          </p:nvPr>
        </p:nvSpPr>
        <p:spPr>
          <a:xfrm>
            <a:off x="4686300" y="1340768"/>
            <a:ext cx="4134172" cy="4526632"/>
          </a:xfrm>
        </p:spPr>
        <p:txBody>
          <a:bodyPr/>
          <a:lstStyle/>
          <a:p>
            <a:r>
              <a:rPr lang="en-GB" sz="2500" i="1" dirty="0"/>
              <a:t>A practitioner must be designated to take lead responsibility for safeguarding children in every setting (childminders take the lead themselves)</a:t>
            </a:r>
          </a:p>
          <a:p>
            <a:pPr marL="0" indent="0">
              <a:buNone/>
            </a:pPr>
            <a:endParaRPr lang="en-GB" sz="2500" i="1" dirty="0"/>
          </a:p>
          <a:p>
            <a:r>
              <a:rPr lang="en-GB" sz="2500" i="1" dirty="0"/>
              <a:t>Lead is responsible for liaison with statutory partners and LSCB</a:t>
            </a:r>
          </a:p>
          <a:p>
            <a:endParaRPr lang="en-GB" dirty="0"/>
          </a:p>
        </p:txBody>
      </p:sp>
    </p:spTree>
    <p:extLst>
      <p:ext uri="{BB962C8B-B14F-4D97-AF65-F5344CB8AC3E}">
        <p14:creationId xmlns:p14="http://schemas.microsoft.com/office/powerpoint/2010/main" val="2980485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080120"/>
          </a:xfrm>
        </p:spPr>
        <p:txBody>
          <a:bodyPr/>
          <a:lstStyle/>
          <a:p>
            <a:r>
              <a:rPr lang="en-GB" dirty="0">
                <a:solidFill>
                  <a:srgbClr val="FF0000"/>
                </a:solidFill>
                <a:hlinkClick r:id="rId3">
                  <a:extLst>
                    <a:ext uri="{A12FA001-AC4F-418D-AE19-62706E023703}">
                      <ahyp:hlinkClr xmlns:ahyp="http://schemas.microsoft.com/office/drawing/2018/hyperlinkcolor" val="tx"/>
                    </a:ext>
                  </a:extLst>
                </a:hlinkClick>
              </a:rPr>
              <a:t>Statutory framework for the EYFS (DfE, 2017)</a:t>
            </a:r>
            <a:r>
              <a:rPr lang="en-GB" dirty="0">
                <a:solidFill>
                  <a:srgbClr val="FF0000"/>
                </a:solidFill>
              </a:rPr>
              <a:t>, training </a:t>
            </a:r>
            <a:br>
              <a:rPr lang="en-GB" dirty="0"/>
            </a:br>
            <a:endParaRPr lang="en-GB" dirty="0"/>
          </a:p>
        </p:txBody>
      </p:sp>
      <p:sp>
        <p:nvSpPr>
          <p:cNvPr id="3" name="Content Placeholder 2"/>
          <p:cNvSpPr>
            <a:spLocks noGrp="1"/>
          </p:cNvSpPr>
          <p:nvPr>
            <p:ph sz="half" idx="1"/>
          </p:nvPr>
        </p:nvSpPr>
        <p:spPr>
          <a:xfrm>
            <a:off x="179512" y="1772816"/>
            <a:ext cx="4066356" cy="4094584"/>
          </a:xfrm>
        </p:spPr>
        <p:txBody>
          <a:bodyPr/>
          <a:lstStyle/>
          <a:p>
            <a:r>
              <a:rPr lang="en-GB" sz="2600" i="1" dirty="0"/>
              <a:t>Lead must provide support, advice and guidance to any other staff</a:t>
            </a:r>
          </a:p>
          <a:p>
            <a:endParaRPr lang="en-GB" sz="2600" i="1" dirty="0"/>
          </a:p>
          <a:p>
            <a:r>
              <a:rPr lang="en-GB" sz="2600" i="1" dirty="0"/>
              <a:t>Lead must attend CP course (must be able to identify and respond to abuse and neglect)</a:t>
            </a:r>
          </a:p>
          <a:p>
            <a:endParaRPr lang="en-GB" dirty="0"/>
          </a:p>
        </p:txBody>
      </p:sp>
      <p:sp>
        <p:nvSpPr>
          <p:cNvPr id="4" name="Content Placeholder 3"/>
          <p:cNvSpPr>
            <a:spLocks noGrp="1"/>
          </p:cNvSpPr>
          <p:nvPr>
            <p:ph sz="half" idx="2"/>
          </p:nvPr>
        </p:nvSpPr>
        <p:spPr>
          <a:xfrm>
            <a:off x="4245868" y="1340768"/>
            <a:ext cx="4365056" cy="4526632"/>
          </a:xfrm>
        </p:spPr>
        <p:txBody>
          <a:bodyPr/>
          <a:lstStyle/>
          <a:p>
            <a:r>
              <a:rPr lang="en-GB" sz="2600" i="1" dirty="0"/>
              <a:t>Providers must train all staff </a:t>
            </a:r>
          </a:p>
          <a:p>
            <a:pPr lvl="1"/>
            <a:r>
              <a:rPr lang="en-GB" sz="2600" i="1" dirty="0"/>
              <a:t>to understand policy and procedures</a:t>
            </a:r>
          </a:p>
          <a:p>
            <a:pPr lvl="1"/>
            <a:r>
              <a:rPr lang="en-GB" sz="2600" i="1" dirty="0"/>
              <a:t>to identify signs of possible abuse and neglect at earliest opportunity</a:t>
            </a:r>
          </a:p>
          <a:p>
            <a:pPr lvl="1"/>
            <a:r>
              <a:rPr lang="en-GB" sz="2600" i="1" dirty="0"/>
              <a:t>to respond in a timely and appropriate way</a:t>
            </a:r>
          </a:p>
          <a:p>
            <a:endParaRPr lang="en-GB" dirty="0"/>
          </a:p>
        </p:txBody>
      </p:sp>
    </p:spTree>
    <p:extLst>
      <p:ext uri="{BB962C8B-B14F-4D97-AF65-F5344CB8AC3E}">
        <p14:creationId xmlns:p14="http://schemas.microsoft.com/office/powerpoint/2010/main" val="281617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080120"/>
          </a:xfrm>
        </p:spPr>
        <p:txBody>
          <a:bodyPr/>
          <a:lstStyle/>
          <a:p>
            <a:r>
              <a:rPr lang="en-GB" dirty="0">
                <a:solidFill>
                  <a:srgbClr val="FF0000"/>
                </a:solidFill>
                <a:hlinkClick r:id="rId3">
                  <a:extLst>
                    <a:ext uri="{A12FA001-AC4F-418D-AE19-62706E023703}">
                      <ahyp:hlinkClr xmlns:ahyp="http://schemas.microsoft.com/office/drawing/2018/hyperlinkcolor" val="tx"/>
                    </a:ext>
                  </a:extLst>
                </a:hlinkClick>
              </a:rPr>
              <a:t>Statutory framework for the EYFS (DfE, 2017)</a:t>
            </a:r>
            <a:r>
              <a:rPr lang="en-GB" dirty="0">
                <a:solidFill>
                  <a:srgbClr val="FF0000"/>
                </a:solidFill>
              </a:rPr>
              <a:t>, some key requirements </a:t>
            </a:r>
            <a:br>
              <a:rPr lang="en-GB" dirty="0"/>
            </a:br>
            <a:endParaRPr lang="en-GB" dirty="0"/>
          </a:p>
        </p:txBody>
      </p:sp>
      <p:sp>
        <p:nvSpPr>
          <p:cNvPr id="3" name="Content Placeholder 2"/>
          <p:cNvSpPr>
            <a:spLocks noGrp="1"/>
          </p:cNvSpPr>
          <p:nvPr>
            <p:ph sz="half" idx="1"/>
          </p:nvPr>
        </p:nvSpPr>
        <p:spPr>
          <a:xfrm>
            <a:off x="467544" y="1412776"/>
            <a:ext cx="4066356" cy="4454624"/>
          </a:xfrm>
        </p:spPr>
        <p:txBody>
          <a:bodyPr/>
          <a:lstStyle/>
          <a:p>
            <a:r>
              <a:rPr lang="en-GB" sz="2600" i="1" dirty="0"/>
              <a:t>Providers must ensure that people looking after children are suitable to fulfil the requirements of their roles (must have effective systems in place)</a:t>
            </a:r>
          </a:p>
          <a:p>
            <a:pPr marL="0" indent="0">
              <a:buNone/>
            </a:pPr>
            <a:endParaRPr lang="en-GB" sz="2600" i="1" dirty="0"/>
          </a:p>
          <a:p>
            <a:r>
              <a:rPr lang="en-GB" sz="2600" i="1" dirty="0"/>
              <a:t>Appropriate checks must be undertaken</a:t>
            </a:r>
          </a:p>
          <a:p>
            <a:endParaRPr lang="en-GB" dirty="0"/>
          </a:p>
          <a:p>
            <a:endParaRPr lang="en-GB" dirty="0"/>
          </a:p>
        </p:txBody>
      </p:sp>
      <p:sp>
        <p:nvSpPr>
          <p:cNvPr id="4" name="Content Placeholder 3"/>
          <p:cNvSpPr>
            <a:spLocks noGrp="1"/>
          </p:cNvSpPr>
          <p:nvPr>
            <p:ph sz="half" idx="2"/>
          </p:nvPr>
        </p:nvSpPr>
        <p:spPr>
          <a:xfrm>
            <a:off x="4686300" y="1340768"/>
            <a:ext cx="4134172" cy="4526632"/>
          </a:xfrm>
        </p:spPr>
        <p:txBody>
          <a:bodyPr/>
          <a:lstStyle/>
          <a:p>
            <a:r>
              <a:rPr lang="en-GB" sz="2600" i="1" dirty="0"/>
              <a:t>At least one person who has a current paediatric first aid (PFA) certificate must be on the premises and available at all times when children are present (and support trips) – must be renewed every 3 years</a:t>
            </a:r>
          </a:p>
          <a:p>
            <a:endParaRPr lang="en-GB" dirty="0"/>
          </a:p>
        </p:txBody>
      </p:sp>
    </p:spTree>
    <p:extLst>
      <p:ext uri="{BB962C8B-B14F-4D97-AF65-F5344CB8AC3E}">
        <p14:creationId xmlns:p14="http://schemas.microsoft.com/office/powerpoint/2010/main" val="1072895780"/>
      </p:ext>
    </p:extLst>
  </p:cSld>
  <p:clrMapOvr>
    <a:masterClrMapping/>
  </p:clrMapOvr>
</p:sld>
</file>

<file path=ppt/theme/theme1.xml><?xml version="1.0" encoding="utf-8"?>
<a:theme xmlns:a="http://schemas.openxmlformats.org/drawingml/2006/main" name="Blank">
  <a:themeElements>
    <a:clrScheme name="ECC Default Colours">
      <a:dk1>
        <a:srgbClr val="000000"/>
      </a:dk1>
      <a:lt1>
        <a:srgbClr val="FFFFFF"/>
      </a:lt1>
      <a:dk2>
        <a:srgbClr val="E00069"/>
      </a:dk2>
      <a:lt2>
        <a:srgbClr val="E1291A"/>
      </a:lt2>
      <a:accent1>
        <a:srgbClr val="007A33"/>
      </a:accent1>
      <a:accent2>
        <a:srgbClr val="00A191"/>
      </a:accent2>
      <a:accent3>
        <a:srgbClr val="004899"/>
      </a:accent3>
      <a:accent4>
        <a:srgbClr val="00205B"/>
      </a:accent4>
      <a:accent5>
        <a:srgbClr val="682558"/>
      </a:accent5>
      <a:accent6>
        <a:srgbClr val="934D98"/>
      </a:accent6>
      <a:hlink>
        <a:srgbClr val="0645AD"/>
      </a:hlink>
      <a:folHlink>
        <a:srgbClr val="0645AD"/>
      </a:folHlink>
    </a:clrScheme>
    <a:fontScheme name="ECC 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txDef>
      <a:spPr>
        <a:noFill/>
      </a:spPr>
      <a:bodyPr wrap="square" rtlCol="0">
        <a:spAutoFit/>
      </a:bodyPr>
      <a:lstStyle>
        <a:defPPr>
          <a:defRPr sz="1800" dirty="0" smtClean="0">
            <a:latin typeface="+mn-lt"/>
          </a:defRPr>
        </a:defPPr>
      </a:lstStyle>
    </a:tx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C0F3BD5-2828-4B01-9775-547067E9D20B}" vid="{D6AA8548-A859-4FEB-8288-206DB8D1E4B0}"/>
    </a:ext>
  </a:extLst>
</a:theme>
</file>

<file path=ppt/theme/theme2.xml><?xml version="1.0" encoding="utf-8"?>
<a:theme xmlns:a="http://schemas.openxmlformats.org/drawingml/2006/main" name="1_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C04D8C8797784D939F7DD0EBF84C43" ma:contentTypeVersion="13" ma:contentTypeDescription="Create a new document." ma:contentTypeScope="" ma:versionID="400a37e27935986b78129a48f91d233e">
  <xsd:schema xmlns:xsd="http://www.w3.org/2001/XMLSchema" xmlns:xs="http://www.w3.org/2001/XMLSchema" xmlns:p="http://schemas.microsoft.com/office/2006/metadata/properties" xmlns:ns3="36833d6c-1f4f-43c9-80ba-f86659fe7f91" xmlns:ns4="f34c21ad-c875-4176-bb80-585e5beec4a9" targetNamespace="http://schemas.microsoft.com/office/2006/metadata/properties" ma:root="true" ma:fieldsID="ce350443ee4a64af620d0c895550f1a6" ns3:_="" ns4:_="">
    <xsd:import namespace="36833d6c-1f4f-43c9-80ba-f86659fe7f91"/>
    <xsd:import namespace="f34c21ad-c875-4176-bb80-585e5beec4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33d6c-1f4f-43c9-80ba-f86659fe7f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c21ad-c875-4176-bb80-585e5beec4a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A796BB-D4DD-4096-B023-550A645D4CAE}">
  <ds:schemaRefs>
    <ds:schemaRef ds:uri="http://schemas.microsoft.com/sharepoint/v3/contenttype/forms"/>
  </ds:schemaRefs>
</ds:datastoreItem>
</file>

<file path=customXml/itemProps2.xml><?xml version="1.0" encoding="utf-8"?>
<ds:datastoreItem xmlns:ds="http://schemas.openxmlformats.org/officeDocument/2006/customXml" ds:itemID="{E78DC36C-1620-496B-893D-CCD30E3F8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33d6c-1f4f-43c9-80ba-f86659fe7f91"/>
    <ds:schemaRef ds:uri="f34c21ad-c875-4176-bb80-585e5beec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A9A8FB-B65D-4DE4-9217-D88755CF05EA}">
  <ds:schemaRefs>
    <ds:schemaRef ds:uri="http://purl.org/dc/elements/1.1/"/>
    <ds:schemaRef ds:uri="http://schemas.microsoft.com/office/2006/metadata/properties"/>
    <ds:schemaRef ds:uri="f34c21ad-c875-4176-bb80-585e5beec4a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6833d6c-1f4f-43c9-80ba-f86659fe7f9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34763</TotalTime>
  <Words>1807</Words>
  <Application>Microsoft Office PowerPoint</Application>
  <PresentationFormat>On-screen Show (4:3)</PresentationFormat>
  <Paragraphs>229</Paragraphs>
  <Slides>24</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Arial Bold</vt:lpstr>
      <vt:lpstr>Calibri</vt:lpstr>
      <vt:lpstr>Times</vt:lpstr>
      <vt:lpstr>Blank</vt:lpstr>
      <vt:lpstr>1_blank</vt:lpstr>
      <vt:lpstr>EYFS Safeguarding Briefing Autumn 2020</vt:lpstr>
      <vt:lpstr>Agenda</vt:lpstr>
      <vt:lpstr>Education Safeguarding Team</vt:lpstr>
      <vt:lpstr>Education Safeguarding Team role</vt:lpstr>
      <vt:lpstr>Statutory framework: </vt:lpstr>
      <vt:lpstr>Statutory framework for the EYFS (DfE, 2017)</vt:lpstr>
      <vt:lpstr>Statutory framework for the EYFS (DfE, 2017), some key points  </vt:lpstr>
      <vt:lpstr>Statutory framework for the EYFS (DfE, 2017), training  </vt:lpstr>
      <vt:lpstr>Statutory framework for the EYFS (DfE, 2017), some key requirements  </vt:lpstr>
      <vt:lpstr>SET Procedures (2019)</vt:lpstr>
      <vt:lpstr>The role of Local Authority Designated Officer (LADO)</vt:lpstr>
      <vt:lpstr>The role of the Local Authority Designated Officer (LADO)</vt:lpstr>
      <vt:lpstr>Resolving Professional Disagreements</vt:lpstr>
      <vt:lpstr>Model child protection policy</vt:lpstr>
      <vt:lpstr>Safeguarding audit</vt:lpstr>
      <vt:lpstr>Reporting concerns</vt:lpstr>
      <vt:lpstr>Recording concerns (Ofsted, 2019) </vt:lpstr>
      <vt:lpstr>Keep an accurate record of:</vt:lpstr>
      <vt:lpstr>Recording concerns</vt:lpstr>
      <vt:lpstr>Recording concerns – key points</vt:lpstr>
      <vt:lpstr>Recording concerns, cont. </vt:lpstr>
      <vt:lpstr>Reviewing concerns</vt:lpstr>
      <vt:lpstr>Essex Early Years &amp; Childcare Practitioner Information Safeguarding page:</vt:lpstr>
      <vt:lpstr>Safeguarding contacts</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Forums for Schools  Summer 2017</dc:title>
  <dc:creator>jo.barclay</dc:creator>
  <cp:lastModifiedBy>Matthew Lewis - Education Safeguarding Adviser</cp:lastModifiedBy>
  <cp:revision>202</cp:revision>
  <cp:lastPrinted>2017-11-06T11:27:54Z</cp:lastPrinted>
  <dcterms:created xsi:type="dcterms:W3CDTF">2017-03-31T15:27:06Z</dcterms:created>
  <dcterms:modified xsi:type="dcterms:W3CDTF">2020-11-10T11:02:06Z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2020-10-19T12:41:31Z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4f5d80cd-2947-4dec-a104-0000d08d5f6a</vt:lpwstr>
  </property>
  <property fmtid="{D5CDD505-2E9C-101B-9397-08002B2CF9AE}" pid="8" name="MSIP_Label_39d8be9e-c8d9-4b9c-bd40-2c27cc7ea2e6_ContentBits">
    <vt:lpwstr>0</vt:lpwstr>
  </property>
  <property fmtid="{D5CDD505-2E9C-101B-9397-08002B2CF9AE}" pid="9" name="ContentTypeId">
    <vt:lpwstr>0x010100FDC04D8C8797784D939F7DD0EBF84C43</vt:lpwstr>
  </property>
</Properties>
</file>