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 id="2147483686" r:id="rId5"/>
  </p:sldMasterIdLst>
  <p:notesMasterIdLst>
    <p:notesMasterId r:id="rId23"/>
  </p:notesMasterIdLst>
  <p:handoutMasterIdLst>
    <p:handoutMasterId r:id="rId24"/>
  </p:handoutMasterIdLst>
  <p:sldIdLst>
    <p:sldId id="430" r:id="rId6"/>
    <p:sldId id="414" r:id="rId7"/>
    <p:sldId id="508" r:id="rId8"/>
    <p:sldId id="499" r:id="rId9"/>
    <p:sldId id="500" r:id="rId10"/>
    <p:sldId id="480" r:id="rId11"/>
    <p:sldId id="496" r:id="rId12"/>
    <p:sldId id="502" r:id="rId13"/>
    <p:sldId id="503" r:id="rId14"/>
    <p:sldId id="504" r:id="rId15"/>
    <p:sldId id="505" r:id="rId16"/>
    <p:sldId id="506" r:id="rId17"/>
    <p:sldId id="507" r:id="rId18"/>
    <p:sldId id="1422" r:id="rId19"/>
    <p:sldId id="434" r:id="rId20"/>
    <p:sldId id="1465" r:id="rId21"/>
    <p:sldId id="373" r:id="rId22"/>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D44A8F-1620-4E3B-B42B-C470C1A6405F}" v="2" dt="2023-09-11T16:01:14.6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86410" autoAdjust="0"/>
  </p:normalViewPr>
  <p:slideViewPr>
    <p:cSldViewPr>
      <p:cViewPr varScale="1">
        <p:scale>
          <a:sx n="98" d="100"/>
          <a:sy n="98" d="100"/>
        </p:scale>
        <p:origin x="1572" y="90"/>
      </p:cViewPr>
      <p:guideLst>
        <p:guide orient="horz" pos="2160"/>
        <p:guide pos="2880"/>
      </p:guideLst>
    </p:cSldViewPr>
  </p:slideViewPr>
  <p:outlineViewPr>
    <p:cViewPr>
      <p:scale>
        <a:sx n="33" d="100"/>
        <a:sy n="33" d="100"/>
      </p:scale>
      <p:origin x="0" y="-600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ai Lewis-Jones - Education Safeguarding Adviser" userId="e42ab23b-38cc-4f4c-b1a6-bab32ee76465" providerId="ADAL" clId="{7F0804A5-84F2-435A-83C6-D51E45BE6423}"/>
    <pc:docChg chg="delSld modSld">
      <pc:chgData name="Derai Lewis-Jones - Education Safeguarding Adviser" userId="e42ab23b-38cc-4f4c-b1a6-bab32ee76465" providerId="ADAL" clId="{7F0804A5-84F2-435A-83C6-D51E45BE6423}" dt="2023-08-31T12:43:55.492" v="18" actId="20577"/>
      <pc:docMkLst>
        <pc:docMk/>
      </pc:docMkLst>
      <pc:sldChg chg="modSp mod">
        <pc:chgData name="Derai Lewis-Jones - Education Safeguarding Adviser" userId="e42ab23b-38cc-4f4c-b1a6-bab32ee76465" providerId="ADAL" clId="{7F0804A5-84F2-435A-83C6-D51E45BE6423}" dt="2023-08-24T13:52:48.424" v="3" actId="20577"/>
        <pc:sldMkLst>
          <pc:docMk/>
          <pc:sldMk cId="2654014566" sldId="430"/>
        </pc:sldMkLst>
        <pc:spChg chg="mod">
          <ac:chgData name="Derai Lewis-Jones - Education Safeguarding Adviser" userId="e42ab23b-38cc-4f4c-b1a6-bab32ee76465" providerId="ADAL" clId="{7F0804A5-84F2-435A-83C6-D51E45BE6423}" dt="2023-08-24T13:52:48.424" v="3" actId="20577"/>
          <ac:spMkLst>
            <pc:docMk/>
            <pc:sldMk cId="2654014566" sldId="430"/>
            <ac:spMk id="138244" creationId="{00000000-0000-0000-0000-000000000000}"/>
          </ac:spMkLst>
        </pc:spChg>
      </pc:sldChg>
      <pc:sldChg chg="del">
        <pc:chgData name="Derai Lewis-Jones - Education Safeguarding Adviser" userId="e42ab23b-38cc-4f4c-b1a6-bab32ee76465" providerId="ADAL" clId="{7F0804A5-84F2-435A-83C6-D51E45BE6423}" dt="2023-08-31T12:37:28.250" v="9" actId="2696"/>
        <pc:sldMkLst>
          <pc:docMk/>
          <pc:sldMk cId="3334262381" sldId="440"/>
        </pc:sldMkLst>
      </pc:sldChg>
      <pc:sldChg chg="modSp mod">
        <pc:chgData name="Derai Lewis-Jones - Education Safeguarding Adviser" userId="e42ab23b-38cc-4f4c-b1a6-bab32ee76465" providerId="ADAL" clId="{7F0804A5-84F2-435A-83C6-D51E45BE6423}" dt="2023-08-24T14:17:55.050" v="7" actId="20577"/>
        <pc:sldMkLst>
          <pc:docMk/>
          <pc:sldMk cId="3394263864" sldId="445"/>
        </pc:sldMkLst>
        <pc:spChg chg="mod">
          <ac:chgData name="Derai Lewis-Jones - Education Safeguarding Adviser" userId="e42ab23b-38cc-4f4c-b1a6-bab32ee76465" providerId="ADAL" clId="{7F0804A5-84F2-435A-83C6-D51E45BE6423}" dt="2023-08-24T14:17:55.050" v="7" actId="20577"/>
          <ac:spMkLst>
            <pc:docMk/>
            <pc:sldMk cId="3394263864" sldId="445"/>
            <ac:spMk id="3" creationId="{00000000-0000-0000-0000-000000000000}"/>
          </ac:spMkLst>
        </pc:spChg>
      </pc:sldChg>
      <pc:sldChg chg="del">
        <pc:chgData name="Derai Lewis-Jones - Education Safeguarding Adviser" userId="e42ab23b-38cc-4f4c-b1a6-bab32ee76465" providerId="ADAL" clId="{7F0804A5-84F2-435A-83C6-D51E45BE6423}" dt="2023-08-31T12:41:49.508" v="10" actId="2696"/>
        <pc:sldMkLst>
          <pc:docMk/>
          <pc:sldMk cId="726218876" sldId="501"/>
        </pc:sldMkLst>
      </pc:sldChg>
      <pc:sldChg chg="modSp mod">
        <pc:chgData name="Derai Lewis-Jones - Education Safeguarding Adviser" userId="e42ab23b-38cc-4f4c-b1a6-bab32ee76465" providerId="ADAL" clId="{7F0804A5-84F2-435A-83C6-D51E45BE6423}" dt="2023-08-31T12:43:55.492" v="18" actId="20577"/>
        <pc:sldMkLst>
          <pc:docMk/>
          <pc:sldMk cId="3469329596" sldId="507"/>
        </pc:sldMkLst>
        <pc:spChg chg="mod">
          <ac:chgData name="Derai Lewis-Jones - Education Safeguarding Adviser" userId="e42ab23b-38cc-4f4c-b1a6-bab32ee76465" providerId="ADAL" clId="{7F0804A5-84F2-435A-83C6-D51E45BE6423}" dt="2023-08-31T12:43:55.492" v="18" actId="20577"/>
          <ac:spMkLst>
            <pc:docMk/>
            <pc:sldMk cId="3469329596" sldId="507"/>
            <ac:spMk id="3" creationId="{09298B6C-4BD1-4ACD-8222-1A8A92DB74E3}"/>
          </ac:spMkLst>
        </pc:spChg>
      </pc:sldChg>
      <pc:sldChg chg="del">
        <pc:chgData name="Derai Lewis-Jones - Education Safeguarding Adviser" userId="e42ab23b-38cc-4f4c-b1a6-bab32ee76465" providerId="ADAL" clId="{7F0804A5-84F2-435A-83C6-D51E45BE6423}" dt="2023-08-24T14:21:26.360" v="8" actId="2696"/>
        <pc:sldMkLst>
          <pc:docMk/>
          <pc:sldMk cId="3439228022" sldId="508"/>
        </pc:sldMkLst>
      </pc:sldChg>
    </pc:docChg>
  </pc:docChgLst>
  <pc:docChgLst>
    <pc:chgData name="Jo Barclay - Head of Education Safeguarding and Wellbeing" userId="4a6f2e24-405c-4716-a5ae-a9075bb06ad2" providerId="ADAL" clId="{BBD44A8F-1620-4E3B-B42B-C470C1A6405F}"/>
    <pc:docChg chg="delSld modSld">
      <pc:chgData name="Jo Barclay - Head of Education Safeguarding and Wellbeing" userId="4a6f2e24-405c-4716-a5ae-a9075bb06ad2" providerId="ADAL" clId="{BBD44A8F-1620-4E3B-B42B-C470C1A6405F}" dt="2023-09-11T16:01:14.631" v="2" actId="1076"/>
      <pc:docMkLst>
        <pc:docMk/>
      </pc:docMkLst>
      <pc:sldChg chg="del">
        <pc:chgData name="Jo Barclay - Head of Education Safeguarding and Wellbeing" userId="4a6f2e24-405c-4716-a5ae-a9075bb06ad2" providerId="ADAL" clId="{BBD44A8F-1620-4E3B-B42B-C470C1A6405F}" dt="2023-09-11T16:01:01.199" v="1" actId="47"/>
        <pc:sldMkLst>
          <pc:docMk/>
          <pc:sldMk cId="21895636" sldId="371"/>
        </pc:sldMkLst>
      </pc:sldChg>
      <pc:sldChg chg="del">
        <pc:chgData name="Jo Barclay - Head of Education Safeguarding and Wellbeing" userId="4a6f2e24-405c-4716-a5ae-a9075bb06ad2" providerId="ADAL" clId="{BBD44A8F-1620-4E3B-B42B-C470C1A6405F}" dt="2023-09-11T16:00:55.209" v="0" actId="47"/>
        <pc:sldMkLst>
          <pc:docMk/>
          <pc:sldMk cId="3394263864" sldId="445"/>
        </pc:sldMkLst>
      </pc:sldChg>
      <pc:sldChg chg="modSp">
        <pc:chgData name="Jo Barclay - Head of Education Safeguarding and Wellbeing" userId="4a6f2e24-405c-4716-a5ae-a9075bb06ad2" providerId="ADAL" clId="{BBD44A8F-1620-4E3B-B42B-C470C1A6405F}" dt="2023-09-11T16:01:14.631" v="2" actId="1076"/>
        <pc:sldMkLst>
          <pc:docMk/>
          <pc:sldMk cId="3714169601" sldId="1465"/>
        </pc:sldMkLst>
        <pc:spChg chg="mod">
          <ac:chgData name="Jo Barclay - Head of Education Safeguarding and Wellbeing" userId="4a6f2e24-405c-4716-a5ae-a9075bb06ad2" providerId="ADAL" clId="{BBD44A8F-1620-4E3B-B42B-C470C1A6405F}" dt="2023-09-11T16:01:14.631" v="2" actId="1076"/>
          <ac:spMkLst>
            <pc:docMk/>
            <pc:sldMk cId="3714169601" sldId="1465"/>
            <ac:spMk id="3" creationId="{9ED9A7E7-36DF-4070-B6AC-EB19FCF83BA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1632" cy="46915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4013313" y="0"/>
            <a:ext cx="3071632" cy="469155"/>
          </a:xfrm>
          <a:prstGeom prst="rect">
            <a:avLst/>
          </a:prstGeom>
        </p:spPr>
        <p:txBody>
          <a:bodyPr vert="horz" lIns="91440" tIns="45720" rIns="91440" bIns="45720" rtlCol="0"/>
          <a:lstStyle>
            <a:lvl1pPr algn="r">
              <a:defRPr sz="1200"/>
            </a:lvl1pPr>
          </a:lstStyle>
          <a:p>
            <a:fld id="{58BD45BA-F7EF-4E4A-BE58-EC44BDF07F96}" type="datetimeFigureOut">
              <a:rPr lang="en-GB" smtClean="0"/>
              <a:t>11/09/2023</a:t>
            </a:fld>
            <a:endParaRPr lang="en-GB"/>
          </a:p>
        </p:txBody>
      </p:sp>
      <p:sp>
        <p:nvSpPr>
          <p:cNvPr id="4" name="Footer Placeholder 3"/>
          <p:cNvSpPr>
            <a:spLocks noGrp="1"/>
          </p:cNvSpPr>
          <p:nvPr>
            <p:ph type="ftr" sz="quarter" idx="2"/>
          </p:nvPr>
        </p:nvSpPr>
        <p:spPr>
          <a:xfrm>
            <a:off x="0" y="8901947"/>
            <a:ext cx="3071632" cy="46915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4013313" y="8901947"/>
            <a:ext cx="3071632" cy="469154"/>
          </a:xfrm>
          <a:prstGeom prst="rect">
            <a:avLst/>
          </a:prstGeom>
        </p:spPr>
        <p:txBody>
          <a:bodyPr vert="horz" lIns="91440" tIns="45720" rIns="91440" bIns="45720" rtlCol="0" anchor="b"/>
          <a:lstStyle>
            <a:lvl1pPr algn="r">
              <a:defRPr sz="1200"/>
            </a:lvl1pPr>
          </a:lstStyle>
          <a:p>
            <a:fld id="{13F24D03-964E-4F0B-BD70-8936D2639D7E}" type="slidenum">
              <a:rPr lang="en-GB" smtClean="0"/>
              <a:t>‹#›</a:t>
            </a:fld>
            <a:endParaRPr lang="en-GB"/>
          </a:p>
        </p:txBody>
      </p:sp>
    </p:spTree>
    <p:extLst>
      <p:ext uri="{BB962C8B-B14F-4D97-AF65-F5344CB8AC3E}">
        <p14:creationId xmlns:p14="http://schemas.microsoft.com/office/powerpoint/2010/main" val="2495087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014101" y="0"/>
            <a:ext cx="3070860" cy="468630"/>
          </a:xfrm>
          <a:prstGeom prst="rect">
            <a:avLst/>
          </a:prstGeom>
        </p:spPr>
        <p:txBody>
          <a:bodyPr vert="horz" lIns="91440" tIns="45720" rIns="91440" bIns="45720" rtlCol="0"/>
          <a:lstStyle>
            <a:lvl1pPr algn="r">
              <a:defRPr sz="1200"/>
            </a:lvl1pPr>
          </a:lstStyle>
          <a:p>
            <a:fld id="{864F29AB-0269-47AA-A879-4593E3013DDB}" type="datetimeFigureOut">
              <a:rPr lang="en-GB" smtClean="0"/>
              <a:t>11/09/2023</a:t>
            </a:fld>
            <a:endParaRPr lang="en-GB"/>
          </a:p>
        </p:txBody>
      </p:sp>
      <p:sp>
        <p:nvSpPr>
          <p:cNvPr id="4" name="Slide Image Placeholder 3"/>
          <p:cNvSpPr>
            <a:spLocks noGrp="1" noRot="1" noChangeAspect="1"/>
          </p:cNvSpPr>
          <p:nvPr>
            <p:ph type="sldImg" idx="2"/>
          </p:nvPr>
        </p:nvSpPr>
        <p:spPr>
          <a:xfrm>
            <a:off x="1200150" y="703263"/>
            <a:ext cx="4686300" cy="35147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8661" y="4451985"/>
            <a:ext cx="5669280" cy="421767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902343"/>
            <a:ext cx="3070860" cy="46863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014101" y="8902343"/>
            <a:ext cx="3070860" cy="468630"/>
          </a:xfrm>
          <a:prstGeom prst="rect">
            <a:avLst/>
          </a:prstGeom>
        </p:spPr>
        <p:txBody>
          <a:bodyPr vert="horz" lIns="91440" tIns="45720" rIns="91440" bIns="45720" rtlCol="0" anchor="b"/>
          <a:lstStyle>
            <a:lvl1pPr algn="r">
              <a:defRPr sz="1200"/>
            </a:lvl1pPr>
          </a:lstStyle>
          <a:p>
            <a:fld id="{C1F8A2FE-DE86-4A33-AF36-D15B87A8CC57}" type="slidenum">
              <a:rPr lang="en-GB" smtClean="0"/>
              <a:t>‹#›</a:t>
            </a:fld>
            <a:endParaRPr lang="en-GB"/>
          </a:p>
        </p:txBody>
      </p:sp>
    </p:spTree>
    <p:extLst>
      <p:ext uri="{BB962C8B-B14F-4D97-AF65-F5344CB8AC3E}">
        <p14:creationId xmlns:p14="http://schemas.microsoft.com/office/powerpoint/2010/main" val="3706805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gov.uk/government/publications/channel-and-prevent-multi-agency-panel-pmap-guidance"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elearning.prevent.homeoffice.gov.uk/channel_awareness/01-welcome.html"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a:p>
          <a:p>
            <a:endParaRPr lang="en-GB" dirty="0"/>
          </a:p>
        </p:txBody>
      </p:sp>
      <p:sp>
        <p:nvSpPr>
          <p:cNvPr id="4" name="Slide Number Placeholder 3"/>
          <p:cNvSpPr>
            <a:spLocks noGrp="1"/>
          </p:cNvSpPr>
          <p:nvPr>
            <p:ph type="sldNum" sz="quarter" idx="5"/>
          </p:nvPr>
        </p:nvSpPr>
        <p:spPr/>
        <p:txBody>
          <a:bodyPr/>
          <a:lstStyle/>
          <a:p>
            <a:pPr>
              <a:defRPr/>
            </a:pPr>
            <a:fld id="{0FDE8D14-F69D-4B58-B94A-D06257403E1A}"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1F8A2FE-DE86-4A33-AF36-D15B87A8CC57}" type="slidenum">
              <a:rPr lang="en-GB" smtClean="0"/>
              <a:t>15</a:t>
            </a:fld>
            <a:endParaRPr lang="en-GB"/>
          </a:p>
        </p:txBody>
      </p:sp>
    </p:spTree>
    <p:extLst>
      <p:ext uri="{BB962C8B-B14F-4D97-AF65-F5344CB8AC3E}">
        <p14:creationId xmlns:p14="http://schemas.microsoft.com/office/powerpoint/2010/main" val="22406275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1F8A2FE-DE86-4A33-AF36-D15B87A8CC57}" type="slidenum">
              <a:rPr lang="en-GB" smtClean="0">
                <a:solidFill>
                  <a:prstClr val="black"/>
                </a:solidFill>
              </a:rPr>
              <a:pPr/>
              <a:t>17</a:t>
            </a:fld>
            <a:endParaRPr lang="en-GB">
              <a:solidFill>
                <a:prstClr val="black"/>
              </a:solidFill>
            </a:endParaRPr>
          </a:p>
        </p:txBody>
      </p:sp>
    </p:spTree>
    <p:extLst>
      <p:ext uri="{BB962C8B-B14F-4D97-AF65-F5344CB8AC3E}">
        <p14:creationId xmlns:p14="http://schemas.microsoft.com/office/powerpoint/2010/main" val="3660661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Settings should be safe spaces in which children and young people can understand and discuss sensitive topics</a:t>
            </a:r>
            <a:endParaRPr lang="en-GB" dirty="0"/>
          </a:p>
        </p:txBody>
      </p:sp>
      <p:sp>
        <p:nvSpPr>
          <p:cNvPr id="4" name="Slide Number Placeholder 3"/>
          <p:cNvSpPr>
            <a:spLocks noGrp="1"/>
          </p:cNvSpPr>
          <p:nvPr>
            <p:ph type="sldNum" sz="quarter" idx="10"/>
          </p:nvPr>
        </p:nvSpPr>
        <p:spPr/>
        <p:txBody>
          <a:bodyPr/>
          <a:lstStyle/>
          <a:p>
            <a:fld id="{C1F8A2FE-DE86-4A33-AF36-D15B87A8CC57}" type="slidenum">
              <a:rPr lang="en-GB" smtClean="0"/>
              <a:t>2</a:t>
            </a:fld>
            <a:endParaRPr lang="en-GB"/>
          </a:p>
        </p:txBody>
      </p:sp>
    </p:spTree>
    <p:extLst>
      <p:ext uri="{BB962C8B-B14F-4D97-AF65-F5344CB8AC3E}">
        <p14:creationId xmlns:p14="http://schemas.microsoft.com/office/powerpoint/2010/main" val="478380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Use this video to illustrate</a:t>
            </a:r>
            <a:r>
              <a:rPr lang="en-GB" baseline="0" dirty="0"/>
              <a:t> what PREVENT is</a:t>
            </a:r>
            <a:endParaRPr lang="en-GB" dirty="0"/>
          </a:p>
        </p:txBody>
      </p:sp>
      <p:sp>
        <p:nvSpPr>
          <p:cNvPr id="4" name="Slide Number Placeholder 3"/>
          <p:cNvSpPr>
            <a:spLocks noGrp="1"/>
          </p:cNvSpPr>
          <p:nvPr>
            <p:ph type="sldNum" sz="quarter" idx="10"/>
          </p:nvPr>
        </p:nvSpPr>
        <p:spPr/>
        <p:txBody>
          <a:bodyPr/>
          <a:lstStyle/>
          <a:p>
            <a:fld id="{C1F8A2FE-DE86-4A33-AF36-D15B87A8CC57}" type="slidenum">
              <a:rPr lang="en-GB" smtClean="0"/>
              <a:t>3</a:t>
            </a:fld>
            <a:endParaRPr lang="en-GB"/>
          </a:p>
        </p:txBody>
      </p:sp>
    </p:spTree>
    <p:extLst>
      <p:ext uri="{BB962C8B-B14F-4D97-AF65-F5344CB8AC3E}">
        <p14:creationId xmlns:p14="http://schemas.microsoft.com/office/powerpoint/2010/main" val="2650326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F8A2FE-DE86-4A33-AF36-D15B87A8CC57}"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41931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These duties are imposed on maintained schools by sections 406 and 407 of the Education Act 1996. Similar duties are placed on the proprietors of independent schools, including academies (but not 16-19 academies) by the Independent School Standards</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F8A2FE-DE86-4A33-AF36-D15B87A8CC57}"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419318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Protecting children from risk of radicalisation should be seen as part of settings’ wider safeguarding duties - similar to protecting children from other forms of harm and abuse. Within the context of Early Years settings concerns may be linked to sibling / family / wider family – impact on Early Years children. </a:t>
            </a:r>
          </a:p>
          <a:p>
            <a:endParaRPr lang="en-GB" sz="1200" b="0" i="0" u="none" strike="noStrike" kern="1200" baseline="0" dirty="0">
              <a:solidFill>
                <a:schemeClr val="tx1"/>
              </a:solidFill>
              <a:latin typeface="+mn-lt"/>
              <a:ea typeface="+mn-ea"/>
              <a:cs typeface="+mn-cs"/>
            </a:endParaRPr>
          </a:p>
          <a:p>
            <a:r>
              <a:rPr lang="en-GB" dirty="0"/>
              <a:t>There is no single way of identifying whether a child is likely to be susceptible to an extremist ideology. Background factors combined with specific influences such as family and friends may contribute to a child’s vulnerability. Similarly, radicalisation can occur through many different methods (such as social media or the internet) and settings (such as within the home). However, it is possible to protect vulnerable people from extremist ideology and intervene to prevent those at risk of radicalisation being radicalised. As with other safeguarding risks, staff should be alert to changes in children’s behaviour, which could indicate that they may be in need of help or protection. </a:t>
            </a:r>
          </a:p>
          <a:p>
            <a:endParaRPr lang="en-GB" dirty="0"/>
          </a:p>
          <a:p>
            <a:r>
              <a:rPr lang="en-GB" dirty="0"/>
              <a:t>The setting’s Lead Practitioner (and any deputies) should be aware of local procedures for making a Prevent referral.</a:t>
            </a:r>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F8A2FE-DE86-4A33-AF36-D15B87A8CC57}"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97287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a:ea typeface="+mn-ea"/>
                <a:cs typeface="+mn-cs"/>
              </a:rPr>
              <a:t>Channel is a programme which focuses on providing support at an early stage to people who are identified as being vulnerable to being drawn into terrorism. It provides a mechanism for schools to make referrals if they are concerned that an individual might be vulnerable to radicalisation. An individual’s engagement with the programme is entirely voluntary at all stages. Guidance on Channel is available at: </a:t>
            </a:r>
            <a:r>
              <a:rPr lang="en-GB" dirty="0">
                <a:hlinkClick r:id="rId3"/>
              </a:rPr>
              <a:t>Channel and Prevent Multi-Agency Panel (PMAP) guidance - GOV.UK (www.gov.uk)</a:t>
            </a:r>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a:ea typeface="+mn-ea"/>
                <a:cs typeface="+mn-cs"/>
              </a:rPr>
              <a:t>Channel guidance, and a Channel awareness e-learning programme is available for staff at: </a:t>
            </a:r>
            <a:r>
              <a:rPr lang="en-GB" dirty="0">
                <a:hlinkClick r:id="rId4"/>
              </a:rPr>
              <a:t>Welcome (prevent.homeoffice.gov.uk)</a:t>
            </a:r>
            <a:r>
              <a:rPr lang="en-GB" dirty="0"/>
              <a:t>. </a:t>
            </a:r>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a:ea typeface="+mn-ea"/>
                <a:cs typeface="+mn-cs"/>
              </a:rPr>
              <a:t>The setting’s Lead Practitioner (and any deputies) should be aware of local procedures for making a Channel referral. As a Channel partner, the setting may be asked to attend a Channel panel to discuss the individual referred to determine whether they are vulnerable to being drawn into terrorism and consider the appropriate support required. </a:t>
            </a:r>
          </a:p>
        </p:txBody>
      </p:sp>
      <p:sp>
        <p:nvSpPr>
          <p:cNvPr id="4" name="Slide Number Placeholder 3"/>
          <p:cNvSpPr>
            <a:spLocks noGrp="1"/>
          </p:cNvSpPr>
          <p:nvPr>
            <p:ph type="sldNum" sz="quarter" idx="5"/>
          </p:nvPr>
        </p:nvSpPr>
        <p:spPr/>
        <p:txBody>
          <a:bodyPr/>
          <a:lstStyle/>
          <a:p>
            <a:fld id="{C1F8A2FE-DE86-4A33-AF36-D15B87A8CC57}" type="slidenum">
              <a:rPr lang="en-GB" smtClean="0"/>
              <a:t>7</a:t>
            </a:fld>
            <a:endParaRPr lang="en-GB"/>
          </a:p>
        </p:txBody>
      </p:sp>
    </p:spTree>
    <p:extLst>
      <p:ext uri="{BB962C8B-B14F-4D97-AF65-F5344CB8AC3E}">
        <p14:creationId xmlns:p14="http://schemas.microsoft.com/office/powerpoint/2010/main" val="947383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F8A2FE-DE86-4A33-AF36-D15B87A8CC57}"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84185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6DD214E-EFA1-4449-A914-56417C3A9286}" type="slidenum">
              <a:rPr lang="en-US" smtClean="0"/>
              <a:pPr>
                <a:defRPr/>
              </a:pPr>
              <a:t>14</a:t>
            </a:fld>
            <a:endParaRPr lang="en-US"/>
          </a:p>
        </p:txBody>
      </p:sp>
    </p:spTree>
    <p:extLst>
      <p:ext uri="{BB962C8B-B14F-4D97-AF65-F5344CB8AC3E}">
        <p14:creationId xmlns:p14="http://schemas.microsoft.com/office/powerpoint/2010/main" val="763057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pic>
        <p:nvPicPr>
          <p:cNvPr id="4" name="Picture 6" descr="ECC ppt back.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p:cNvSpPr txBox="1">
            <a:spLocks noChangeArrowheads="1"/>
          </p:cNvSpPr>
          <p:nvPr userDrawn="1"/>
        </p:nvSpPr>
        <p:spPr bwMode="auto">
          <a:xfrm>
            <a:off x="6400800" y="4191000"/>
            <a:ext cx="236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0" fontAlgn="base" hangingPunct="0">
              <a:spcBef>
                <a:spcPct val="50000"/>
              </a:spcBef>
              <a:spcAft>
                <a:spcPct val="0"/>
              </a:spcAft>
              <a:defRPr/>
            </a:pPr>
            <a:endParaRPr lang="en-GB" sz="2400">
              <a:solidFill>
                <a:srgbClr val="000000"/>
              </a:solidFill>
              <a:latin typeface="Times" charset="0"/>
            </a:endParaRPr>
          </a:p>
        </p:txBody>
      </p:sp>
      <p:sp>
        <p:nvSpPr>
          <p:cNvPr id="7171" name="Rectangle 3"/>
          <p:cNvSpPr>
            <a:spLocks noGrp="1" noChangeArrowheads="1"/>
          </p:cNvSpPr>
          <p:nvPr>
            <p:ph type="ctrTitle"/>
          </p:nvPr>
        </p:nvSpPr>
        <p:spPr>
          <a:xfrm>
            <a:off x="685800" y="1752600"/>
            <a:ext cx="7772400" cy="1143000"/>
          </a:xfrm>
        </p:spPr>
        <p:txBody>
          <a:bodyPr/>
          <a:lstStyle>
            <a:lvl1pPr>
              <a:defRPr sz="3700"/>
            </a:lvl1pPr>
          </a:lstStyle>
          <a:p>
            <a:pPr lvl="0"/>
            <a:r>
              <a:rPr lang="en-US" noProof="0"/>
              <a:t>Click to edit Master title style</a:t>
            </a:r>
          </a:p>
        </p:txBody>
      </p:sp>
      <p:sp>
        <p:nvSpPr>
          <p:cNvPr id="7172" name="Rectangle 4"/>
          <p:cNvSpPr>
            <a:spLocks noGrp="1" noChangeArrowheads="1"/>
          </p:cNvSpPr>
          <p:nvPr>
            <p:ph type="subTitle" idx="1"/>
          </p:nvPr>
        </p:nvSpPr>
        <p:spPr>
          <a:xfrm>
            <a:off x="685800" y="3124200"/>
            <a:ext cx="7772400" cy="1447800"/>
          </a:xfrm>
        </p:spPr>
        <p:txBody>
          <a:bodyPr/>
          <a:lstStyle>
            <a:lvl1pPr marL="0" indent="0">
              <a:buFontTx/>
              <a:buNone/>
              <a:defRPr sz="2200"/>
            </a:lvl1pPr>
          </a:lstStyle>
          <a:p>
            <a:pPr lvl="0"/>
            <a:r>
              <a:rPr lang="en-US" noProof="0"/>
              <a:t>Click to edit Master subtitle style</a:t>
            </a:r>
          </a:p>
        </p:txBody>
      </p:sp>
    </p:spTree>
    <p:extLst>
      <p:ext uri="{BB962C8B-B14F-4D97-AF65-F5344CB8AC3E}">
        <p14:creationId xmlns:p14="http://schemas.microsoft.com/office/powerpoint/2010/main" val="279964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0"/>
          <p:cNvSpPr>
            <a:spLocks noGrp="1" noChangeArrowheads="1"/>
          </p:cNvSpPr>
          <p:nvPr>
            <p:ph type="sldNum" sz="quarter" idx="10"/>
          </p:nvPr>
        </p:nvSpPr>
        <p:spPr>
          <a:ln/>
        </p:spPr>
        <p:txBody>
          <a:bodyPr/>
          <a:lstStyle>
            <a:lvl1pPr>
              <a:defRPr/>
            </a:lvl1pPr>
          </a:lstStyle>
          <a:p>
            <a:pPr>
              <a:defRPr/>
            </a:pPr>
            <a:fld id="{CA82A8B6-62A5-4F35-9100-17182E3A1369}"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3046772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1143000"/>
            <a:ext cx="1962150" cy="4724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143000"/>
            <a:ext cx="5734050" cy="4724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0"/>
          <p:cNvSpPr>
            <a:spLocks noGrp="1" noChangeArrowheads="1"/>
          </p:cNvSpPr>
          <p:nvPr>
            <p:ph type="sldNum" sz="quarter" idx="10"/>
          </p:nvPr>
        </p:nvSpPr>
        <p:spPr>
          <a:ln/>
        </p:spPr>
        <p:txBody>
          <a:bodyPr/>
          <a:lstStyle>
            <a:lvl1pPr>
              <a:defRPr/>
            </a:lvl1pPr>
          </a:lstStyle>
          <a:p>
            <a:pPr>
              <a:defRPr/>
            </a:pPr>
            <a:fld id="{737112D7-91BF-4183-8A15-379895964A65}"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4068817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0"/>
            <a:ext cx="7848600" cy="1143000"/>
          </a:xfrm>
        </p:spPr>
        <p:txBody>
          <a:bodyPr/>
          <a:lstStyle/>
          <a:p>
            <a:r>
              <a:rPr lang="en-US"/>
              <a:t>Click to edit Master title style</a:t>
            </a:r>
          </a:p>
        </p:txBody>
      </p:sp>
      <p:sp>
        <p:nvSpPr>
          <p:cNvPr id="3" name="Text Placeholder 2"/>
          <p:cNvSpPr>
            <a:spLocks noGrp="1"/>
          </p:cNvSpPr>
          <p:nvPr>
            <p:ph type="body" sz="half" idx="1"/>
          </p:nvPr>
        </p:nvSpPr>
        <p:spPr>
          <a:xfrm>
            <a:off x="685800" y="2438400"/>
            <a:ext cx="38481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2438400"/>
            <a:ext cx="38481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0"/>
          <p:cNvSpPr>
            <a:spLocks noGrp="1" noChangeArrowheads="1"/>
          </p:cNvSpPr>
          <p:nvPr>
            <p:ph type="sldNum" sz="quarter" idx="10"/>
          </p:nvPr>
        </p:nvSpPr>
        <p:spPr>
          <a:ln/>
        </p:spPr>
        <p:txBody>
          <a:bodyPr/>
          <a:lstStyle>
            <a:lvl1pPr>
              <a:defRPr/>
            </a:lvl1pPr>
          </a:lstStyle>
          <a:p>
            <a:pPr>
              <a:defRPr/>
            </a:pPr>
            <a:fld id="{545DC395-8ED0-40DF-B9BB-78DBC33C6EEB}"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5707702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two content">
    <p:bg>
      <p:bgRef idx="1001">
        <a:schemeClr val="bg1"/>
      </p:bgRef>
    </p:bg>
    <p:spTree>
      <p:nvGrpSpPr>
        <p:cNvPr id="1" name=""/>
        <p:cNvGrpSpPr/>
        <p:nvPr/>
      </p:nvGrpSpPr>
      <p:grpSpPr>
        <a:xfrm>
          <a:off x="0" y="0"/>
          <a:ext cx="0" cy="0"/>
          <a:chOff x="0" y="0"/>
          <a:chExt cx="0" cy="0"/>
        </a:xfrm>
      </p:grpSpPr>
      <p:sp>
        <p:nvSpPr>
          <p:cNvPr id="18" name="Content Placeholder 17"/>
          <p:cNvSpPr>
            <a:spLocks noGrp="1"/>
          </p:cNvSpPr>
          <p:nvPr>
            <p:ph sz="quarter" idx="10" hasCustomPrompt="1"/>
          </p:nvPr>
        </p:nvSpPr>
        <p:spPr>
          <a:xfrm>
            <a:off x="467544" y="1268413"/>
            <a:ext cx="3958208" cy="5256931"/>
          </a:xfrm>
          <a:prstGeom prst="rect">
            <a:avLst/>
          </a:prstGeom>
        </p:spPr>
        <p:txBody>
          <a:bodyPr/>
          <a:lstStyle>
            <a:lvl1pPr marL="285750" indent="-285750">
              <a:buFont typeface="Arial" panose="020B0604020202020204" pitchFamily="34" charset="0"/>
              <a:buChar char="•"/>
              <a:defRPr sz="1800"/>
            </a:lvl1pPr>
          </a:lstStyle>
          <a:p>
            <a:pPr lvl="0"/>
            <a:r>
              <a:rPr lang="en-US" dirty="0"/>
              <a:t>Always use at least size 18 font </a:t>
            </a:r>
          </a:p>
        </p:txBody>
      </p:sp>
      <p:sp>
        <p:nvSpPr>
          <p:cNvPr id="21" name="Title 20"/>
          <p:cNvSpPr>
            <a:spLocks noGrp="1"/>
          </p:cNvSpPr>
          <p:nvPr>
            <p:ph type="title"/>
          </p:nvPr>
        </p:nvSpPr>
        <p:spPr>
          <a:xfrm>
            <a:off x="467544" y="404664"/>
            <a:ext cx="8206680" cy="648072"/>
          </a:xfrm>
          <a:prstGeom prst="rect">
            <a:avLst/>
          </a:prstGeom>
        </p:spPr>
        <p:txBody>
          <a:bodyPr/>
          <a:lstStyle>
            <a:lvl1pPr>
              <a:defRPr sz="3200" b="1">
                <a:solidFill>
                  <a:schemeClr val="tx1"/>
                </a:solidFill>
              </a:defRPr>
            </a:lvl1pPr>
          </a:lstStyle>
          <a:p>
            <a:r>
              <a:rPr lang="en-US"/>
              <a:t>Click to edit Master title style</a:t>
            </a:r>
            <a:endParaRPr lang="en-GB" dirty="0"/>
          </a:p>
        </p:txBody>
      </p:sp>
      <p:sp>
        <p:nvSpPr>
          <p:cNvPr id="9" name="Content Placeholder 17"/>
          <p:cNvSpPr>
            <a:spLocks noGrp="1"/>
          </p:cNvSpPr>
          <p:nvPr>
            <p:ph sz="quarter" idx="13" hasCustomPrompt="1"/>
          </p:nvPr>
        </p:nvSpPr>
        <p:spPr>
          <a:xfrm>
            <a:off x="4716016" y="1268413"/>
            <a:ext cx="3958208" cy="5256931"/>
          </a:xfrm>
          <a:prstGeom prst="rect">
            <a:avLst/>
          </a:prstGeom>
        </p:spPr>
        <p:txBody>
          <a:bodyPr/>
          <a:lstStyle>
            <a:lvl1pPr marL="285750" indent="-285750">
              <a:buFont typeface="Arial" panose="020B0604020202020204" pitchFamily="34" charset="0"/>
              <a:buChar char="•"/>
              <a:defRPr sz="1800"/>
            </a:lvl1pPr>
          </a:lstStyle>
          <a:p>
            <a:pPr lvl="0"/>
            <a:r>
              <a:rPr lang="en-US" dirty="0"/>
              <a:t>Always use at least size 18 font </a:t>
            </a:r>
          </a:p>
        </p:txBody>
      </p:sp>
    </p:spTree>
    <p:extLst>
      <p:ext uri="{BB962C8B-B14F-4D97-AF65-F5344CB8AC3E}">
        <p14:creationId xmlns:p14="http://schemas.microsoft.com/office/powerpoint/2010/main" val="3437844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pic>
        <p:nvPicPr>
          <p:cNvPr id="4" name="Picture 6" descr="ECC ppt back.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p:cNvSpPr txBox="1">
            <a:spLocks noChangeArrowheads="1"/>
          </p:cNvSpPr>
          <p:nvPr userDrawn="1"/>
        </p:nvSpPr>
        <p:spPr bwMode="auto">
          <a:xfrm>
            <a:off x="6400800" y="4191000"/>
            <a:ext cx="236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0" fontAlgn="base" hangingPunct="0">
              <a:spcBef>
                <a:spcPct val="50000"/>
              </a:spcBef>
              <a:spcAft>
                <a:spcPct val="0"/>
              </a:spcAft>
              <a:defRPr/>
            </a:pPr>
            <a:endParaRPr lang="en-GB" sz="2400">
              <a:solidFill>
                <a:srgbClr val="000000"/>
              </a:solidFill>
              <a:latin typeface="Times" charset="0"/>
            </a:endParaRPr>
          </a:p>
        </p:txBody>
      </p:sp>
      <p:sp>
        <p:nvSpPr>
          <p:cNvPr id="7171" name="Rectangle 3"/>
          <p:cNvSpPr>
            <a:spLocks noGrp="1" noChangeArrowheads="1"/>
          </p:cNvSpPr>
          <p:nvPr>
            <p:ph type="ctrTitle"/>
          </p:nvPr>
        </p:nvSpPr>
        <p:spPr>
          <a:xfrm>
            <a:off x="685800" y="1752600"/>
            <a:ext cx="7772400" cy="1143000"/>
          </a:xfrm>
        </p:spPr>
        <p:txBody>
          <a:bodyPr/>
          <a:lstStyle>
            <a:lvl1pPr>
              <a:defRPr sz="3700"/>
            </a:lvl1pPr>
          </a:lstStyle>
          <a:p>
            <a:pPr lvl="0"/>
            <a:r>
              <a:rPr lang="en-US" noProof="0"/>
              <a:t>Click to edit Master title style</a:t>
            </a:r>
          </a:p>
        </p:txBody>
      </p:sp>
      <p:sp>
        <p:nvSpPr>
          <p:cNvPr id="7172" name="Rectangle 4"/>
          <p:cNvSpPr>
            <a:spLocks noGrp="1" noChangeArrowheads="1"/>
          </p:cNvSpPr>
          <p:nvPr>
            <p:ph type="subTitle" idx="1"/>
          </p:nvPr>
        </p:nvSpPr>
        <p:spPr>
          <a:xfrm>
            <a:off x="685800" y="3124200"/>
            <a:ext cx="7772400" cy="1447800"/>
          </a:xfrm>
        </p:spPr>
        <p:txBody>
          <a:bodyPr/>
          <a:lstStyle>
            <a:lvl1pPr marL="0" indent="0">
              <a:buFontTx/>
              <a:buNone/>
              <a:defRPr sz="2200"/>
            </a:lvl1pPr>
          </a:lstStyle>
          <a:p>
            <a:pPr lvl="0"/>
            <a:r>
              <a:rPr lang="en-US" noProof="0"/>
              <a:t>Click to edit Master subtitle style</a:t>
            </a:r>
          </a:p>
        </p:txBody>
      </p:sp>
    </p:spTree>
    <p:extLst>
      <p:ext uri="{BB962C8B-B14F-4D97-AF65-F5344CB8AC3E}">
        <p14:creationId xmlns:p14="http://schemas.microsoft.com/office/powerpoint/2010/main" val="1921707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0"/>
          <p:cNvSpPr>
            <a:spLocks noGrp="1" noChangeArrowheads="1"/>
          </p:cNvSpPr>
          <p:nvPr>
            <p:ph type="sldNum" sz="quarter" idx="10"/>
          </p:nvPr>
        </p:nvSpPr>
        <p:spPr>
          <a:ln/>
        </p:spPr>
        <p:txBody>
          <a:bodyPr/>
          <a:lstStyle>
            <a:lvl1pPr>
              <a:defRPr/>
            </a:lvl1pPr>
          </a:lstStyle>
          <a:p>
            <a:pPr>
              <a:defRPr/>
            </a:pPr>
            <a:fld id="{9B6F3EC3-4F54-4141-9820-8C188AFD5A24}"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29841806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0"/>
          <p:cNvSpPr>
            <a:spLocks noGrp="1" noChangeArrowheads="1"/>
          </p:cNvSpPr>
          <p:nvPr>
            <p:ph type="sldNum" sz="quarter" idx="10"/>
          </p:nvPr>
        </p:nvSpPr>
        <p:spPr>
          <a:ln/>
        </p:spPr>
        <p:txBody>
          <a:bodyPr/>
          <a:lstStyle>
            <a:lvl1pPr>
              <a:defRPr/>
            </a:lvl1pPr>
          </a:lstStyle>
          <a:p>
            <a:pPr>
              <a:defRPr/>
            </a:pPr>
            <a:fld id="{5AC488E0-3C20-4BFA-8788-94A5C0C34050}"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18834924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438400"/>
            <a:ext cx="38481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2438400"/>
            <a:ext cx="38481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0"/>
          <p:cNvSpPr>
            <a:spLocks noGrp="1" noChangeArrowheads="1"/>
          </p:cNvSpPr>
          <p:nvPr>
            <p:ph type="sldNum" sz="quarter" idx="10"/>
          </p:nvPr>
        </p:nvSpPr>
        <p:spPr>
          <a:ln/>
        </p:spPr>
        <p:txBody>
          <a:bodyPr/>
          <a:lstStyle>
            <a:lvl1pPr>
              <a:defRPr/>
            </a:lvl1pPr>
          </a:lstStyle>
          <a:p>
            <a:pPr>
              <a:defRPr/>
            </a:pPr>
            <a:fld id="{965DF208-F6BA-48D2-BE32-DFD9BEF01210}"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22858130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0"/>
          <p:cNvSpPr>
            <a:spLocks noGrp="1" noChangeArrowheads="1"/>
          </p:cNvSpPr>
          <p:nvPr>
            <p:ph type="sldNum" sz="quarter" idx="10"/>
          </p:nvPr>
        </p:nvSpPr>
        <p:spPr>
          <a:ln/>
        </p:spPr>
        <p:txBody>
          <a:bodyPr/>
          <a:lstStyle>
            <a:lvl1pPr>
              <a:defRPr/>
            </a:lvl1pPr>
          </a:lstStyle>
          <a:p>
            <a:pPr>
              <a:defRPr/>
            </a:pPr>
            <a:fld id="{7D32E8C3-048F-4DB5-AD06-35246EB5EAB0}"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20638211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0"/>
          <p:cNvSpPr>
            <a:spLocks noGrp="1" noChangeArrowheads="1"/>
          </p:cNvSpPr>
          <p:nvPr>
            <p:ph type="sldNum" sz="quarter" idx="10"/>
          </p:nvPr>
        </p:nvSpPr>
        <p:spPr>
          <a:ln/>
        </p:spPr>
        <p:txBody>
          <a:bodyPr/>
          <a:lstStyle>
            <a:lvl1pPr>
              <a:defRPr/>
            </a:lvl1pPr>
          </a:lstStyle>
          <a:p>
            <a:pPr>
              <a:defRPr/>
            </a:pPr>
            <a:fld id="{CE51CBBA-793B-47FA-BF78-E4AFC9490453}"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550955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0"/>
          <p:cNvSpPr>
            <a:spLocks noGrp="1" noChangeArrowheads="1"/>
          </p:cNvSpPr>
          <p:nvPr>
            <p:ph type="sldNum" sz="quarter" idx="10"/>
          </p:nvPr>
        </p:nvSpPr>
        <p:spPr>
          <a:ln/>
        </p:spPr>
        <p:txBody>
          <a:bodyPr/>
          <a:lstStyle>
            <a:lvl1pPr>
              <a:defRPr/>
            </a:lvl1pPr>
          </a:lstStyle>
          <a:p>
            <a:pPr>
              <a:defRPr/>
            </a:pPr>
            <a:fld id="{9B6F3EC3-4F54-4141-9820-8C188AFD5A24}"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40420957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0"/>
          <p:cNvSpPr>
            <a:spLocks noGrp="1" noChangeArrowheads="1"/>
          </p:cNvSpPr>
          <p:nvPr>
            <p:ph type="sldNum" sz="quarter" idx="10"/>
          </p:nvPr>
        </p:nvSpPr>
        <p:spPr>
          <a:ln/>
        </p:spPr>
        <p:txBody>
          <a:bodyPr/>
          <a:lstStyle>
            <a:lvl1pPr>
              <a:defRPr/>
            </a:lvl1pPr>
          </a:lstStyle>
          <a:p>
            <a:pPr>
              <a:defRPr/>
            </a:pPr>
            <a:fld id="{9869346E-AA40-4AEA-AEC6-92B260C469A1}"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33755881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0"/>
          <p:cNvSpPr>
            <a:spLocks noGrp="1" noChangeArrowheads="1"/>
          </p:cNvSpPr>
          <p:nvPr>
            <p:ph type="sldNum" sz="quarter" idx="10"/>
          </p:nvPr>
        </p:nvSpPr>
        <p:spPr>
          <a:ln/>
        </p:spPr>
        <p:txBody>
          <a:bodyPr/>
          <a:lstStyle>
            <a:lvl1pPr>
              <a:defRPr/>
            </a:lvl1pPr>
          </a:lstStyle>
          <a:p>
            <a:pPr>
              <a:defRPr/>
            </a:pPr>
            <a:fld id="{3412CAA3-43A5-49BE-BE7C-AC13A46032AD}"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17170495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0"/>
          <p:cNvSpPr>
            <a:spLocks noGrp="1" noChangeArrowheads="1"/>
          </p:cNvSpPr>
          <p:nvPr>
            <p:ph type="sldNum" sz="quarter" idx="10"/>
          </p:nvPr>
        </p:nvSpPr>
        <p:spPr>
          <a:ln/>
        </p:spPr>
        <p:txBody>
          <a:bodyPr/>
          <a:lstStyle>
            <a:lvl1pPr>
              <a:defRPr/>
            </a:lvl1pPr>
          </a:lstStyle>
          <a:p>
            <a:pPr>
              <a:defRPr/>
            </a:pPr>
            <a:fld id="{50A8EB30-72F9-4DB8-923A-5FF13472C0A2}"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11306537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0"/>
          <p:cNvSpPr>
            <a:spLocks noGrp="1" noChangeArrowheads="1"/>
          </p:cNvSpPr>
          <p:nvPr>
            <p:ph type="sldNum" sz="quarter" idx="10"/>
          </p:nvPr>
        </p:nvSpPr>
        <p:spPr>
          <a:ln/>
        </p:spPr>
        <p:txBody>
          <a:bodyPr/>
          <a:lstStyle>
            <a:lvl1pPr>
              <a:defRPr/>
            </a:lvl1pPr>
          </a:lstStyle>
          <a:p>
            <a:pPr>
              <a:defRPr/>
            </a:pPr>
            <a:fld id="{CA82A8B6-62A5-4F35-9100-17182E3A1369}"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29714943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1143000"/>
            <a:ext cx="1962150" cy="4724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143000"/>
            <a:ext cx="5734050" cy="4724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0"/>
          <p:cNvSpPr>
            <a:spLocks noGrp="1" noChangeArrowheads="1"/>
          </p:cNvSpPr>
          <p:nvPr>
            <p:ph type="sldNum" sz="quarter" idx="10"/>
          </p:nvPr>
        </p:nvSpPr>
        <p:spPr>
          <a:ln/>
        </p:spPr>
        <p:txBody>
          <a:bodyPr/>
          <a:lstStyle>
            <a:lvl1pPr>
              <a:defRPr/>
            </a:lvl1pPr>
          </a:lstStyle>
          <a:p>
            <a:pPr>
              <a:defRPr/>
            </a:pPr>
            <a:fld id="{737112D7-91BF-4183-8A15-379895964A65}"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30539928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0"/>
            <a:ext cx="7848600" cy="1143000"/>
          </a:xfrm>
        </p:spPr>
        <p:txBody>
          <a:bodyPr/>
          <a:lstStyle/>
          <a:p>
            <a:r>
              <a:rPr lang="en-US"/>
              <a:t>Click to edit Master title style</a:t>
            </a:r>
          </a:p>
        </p:txBody>
      </p:sp>
      <p:sp>
        <p:nvSpPr>
          <p:cNvPr id="3" name="Text Placeholder 2"/>
          <p:cNvSpPr>
            <a:spLocks noGrp="1"/>
          </p:cNvSpPr>
          <p:nvPr>
            <p:ph type="body" sz="half" idx="1"/>
          </p:nvPr>
        </p:nvSpPr>
        <p:spPr>
          <a:xfrm>
            <a:off x="685800" y="2438400"/>
            <a:ext cx="38481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2438400"/>
            <a:ext cx="38481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0"/>
          <p:cNvSpPr>
            <a:spLocks noGrp="1" noChangeArrowheads="1"/>
          </p:cNvSpPr>
          <p:nvPr>
            <p:ph type="sldNum" sz="quarter" idx="10"/>
          </p:nvPr>
        </p:nvSpPr>
        <p:spPr>
          <a:ln/>
        </p:spPr>
        <p:txBody>
          <a:bodyPr/>
          <a:lstStyle>
            <a:lvl1pPr>
              <a:defRPr/>
            </a:lvl1pPr>
          </a:lstStyle>
          <a:p>
            <a:pPr>
              <a:defRPr/>
            </a:pPr>
            <a:fld id="{545DC395-8ED0-40DF-B9BB-78DBC33C6EEB}"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2844549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0"/>
          <p:cNvSpPr>
            <a:spLocks noGrp="1" noChangeArrowheads="1"/>
          </p:cNvSpPr>
          <p:nvPr>
            <p:ph type="sldNum" sz="quarter" idx="10"/>
          </p:nvPr>
        </p:nvSpPr>
        <p:spPr>
          <a:ln/>
        </p:spPr>
        <p:txBody>
          <a:bodyPr/>
          <a:lstStyle>
            <a:lvl1pPr>
              <a:defRPr/>
            </a:lvl1pPr>
          </a:lstStyle>
          <a:p>
            <a:pPr>
              <a:defRPr/>
            </a:pPr>
            <a:fld id="{5AC488E0-3C20-4BFA-8788-94A5C0C34050}"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1042212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438400"/>
            <a:ext cx="38481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2438400"/>
            <a:ext cx="38481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0"/>
          <p:cNvSpPr>
            <a:spLocks noGrp="1" noChangeArrowheads="1"/>
          </p:cNvSpPr>
          <p:nvPr>
            <p:ph type="sldNum" sz="quarter" idx="10"/>
          </p:nvPr>
        </p:nvSpPr>
        <p:spPr>
          <a:ln/>
        </p:spPr>
        <p:txBody>
          <a:bodyPr/>
          <a:lstStyle>
            <a:lvl1pPr>
              <a:defRPr/>
            </a:lvl1pPr>
          </a:lstStyle>
          <a:p>
            <a:pPr>
              <a:defRPr/>
            </a:pPr>
            <a:fld id="{965DF208-F6BA-48D2-BE32-DFD9BEF01210}"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2306026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0"/>
          <p:cNvSpPr>
            <a:spLocks noGrp="1" noChangeArrowheads="1"/>
          </p:cNvSpPr>
          <p:nvPr>
            <p:ph type="sldNum" sz="quarter" idx="10"/>
          </p:nvPr>
        </p:nvSpPr>
        <p:spPr>
          <a:ln/>
        </p:spPr>
        <p:txBody>
          <a:bodyPr/>
          <a:lstStyle>
            <a:lvl1pPr>
              <a:defRPr/>
            </a:lvl1pPr>
          </a:lstStyle>
          <a:p>
            <a:pPr>
              <a:defRPr/>
            </a:pPr>
            <a:fld id="{7D32E8C3-048F-4DB5-AD06-35246EB5EAB0}"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801499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0"/>
          <p:cNvSpPr>
            <a:spLocks noGrp="1" noChangeArrowheads="1"/>
          </p:cNvSpPr>
          <p:nvPr>
            <p:ph type="sldNum" sz="quarter" idx="10"/>
          </p:nvPr>
        </p:nvSpPr>
        <p:spPr>
          <a:ln/>
        </p:spPr>
        <p:txBody>
          <a:bodyPr/>
          <a:lstStyle>
            <a:lvl1pPr>
              <a:defRPr/>
            </a:lvl1pPr>
          </a:lstStyle>
          <a:p>
            <a:pPr>
              <a:defRPr/>
            </a:pPr>
            <a:fld id="{CE51CBBA-793B-47FA-BF78-E4AFC9490453}"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3531683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0"/>
          <p:cNvSpPr>
            <a:spLocks noGrp="1" noChangeArrowheads="1"/>
          </p:cNvSpPr>
          <p:nvPr>
            <p:ph type="sldNum" sz="quarter" idx="10"/>
          </p:nvPr>
        </p:nvSpPr>
        <p:spPr>
          <a:ln/>
        </p:spPr>
        <p:txBody>
          <a:bodyPr/>
          <a:lstStyle>
            <a:lvl1pPr>
              <a:defRPr/>
            </a:lvl1pPr>
          </a:lstStyle>
          <a:p>
            <a:pPr>
              <a:defRPr/>
            </a:pPr>
            <a:fld id="{9869346E-AA40-4AEA-AEC6-92B260C469A1}"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2110023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0"/>
          <p:cNvSpPr>
            <a:spLocks noGrp="1" noChangeArrowheads="1"/>
          </p:cNvSpPr>
          <p:nvPr>
            <p:ph type="sldNum" sz="quarter" idx="10"/>
          </p:nvPr>
        </p:nvSpPr>
        <p:spPr>
          <a:ln/>
        </p:spPr>
        <p:txBody>
          <a:bodyPr/>
          <a:lstStyle>
            <a:lvl1pPr>
              <a:defRPr/>
            </a:lvl1pPr>
          </a:lstStyle>
          <a:p>
            <a:pPr>
              <a:defRPr/>
            </a:pPr>
            <a:fld id="{3412CAA3-43A5-49BE-BE7C-AC13A46032AD}"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596888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0"/>
          <p:cNvSpPr>
            <a:spLocks noGrp="1" noChangeArrowheads="1"/>
          </p:cNvSpPr>
          <p:nvPr>
            <p:ph type="sldNum" sz="quarter" idx="10"/>
          </p:nvPr>
        </p:nvSpPr>
        <p:spPr>
          <a:ln/>
        </p:spPr>
        <p:txBody>
          <a:bodyPr/>
          <a:lstStyle>
            <a:lvl1pPr>
              <a:defRPr/>
            </a:lvl1pPr>
          </a:lstStyle>
          <a:p>
            <a:pPr>
              <a:defRPr/>
            </a:pPr>
            <a:fld id="{50A8EB30-72F9-4DB8-923A-5FF13472C0A2}" type="slidenum">
              <a:rPr lang="en-US">
                <a:solidFill>
                  <a:srgbClr val="D00F44"/>
                </a:solidFill>
              </a:rPr>
              <a:pPr>
                <a:defRPr/>
              </a:pPr>
              <a:t>‹#›</a:t>
            </a:fld>
            <a:endParaRPr lang="en-US">
              <a:solidFill>
                <a:srgbClr val="000000"/>
              </a:solidFill>
            </a:endParaRPr>
          </a:p>
        </p:txBody>
      </p:sp>
    </p:spTree>
    <p:extLst>
      <p:ext uri="{BB962C8B-B14F-4D97-AF65-F5344CB8AC3E}">
        <p14:creationId xmlns:p14="http://schemas.microsoft.com/office/powerpoint/2010/main" val="36964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 descr="ECC ppt back.jp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p:cNvSpPr>
            <a:spLocks noGrp="1" noChangeArrowheads="1"/>
          </p:cNvSpPr>
          <p:nvPr>
            <p:ph type="title"/>
          </p:nvPr>
        </p:nvSpPr>
        <p:spPr bwMode="auto">
          <a:xfrm>
            <a:off x="685800" y="1143000"/>
            <a:ext cx="7848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2438400"/>
            <a:ext cx="78486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3" name="Text Box 9"/>
          <p:cNvSpPr txBox="1">
            <a:spLocks noChangeArrowheads="1"/>
          </p:cNvSpPr>
          <p:nvPr/>
        </p:nvSpPr>
        <p:spPr bwMode="auto">
          <a:xfrm>
            <a:off x="6400800" y="4191000"/>
            <a:ext cx="236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0" fontAlgn="base" hangingPunct="0">
              <a:spcBef>
                <a:spcPct val="50000"/>
              </a:spcBef>
              <a:spcAft>
                <a:spcPct val="0"/>
              </a:spcAft>
              <a:defRPr/>
            </a:pPr>
            <a:endParaRPr lang="en-GB" sz="2400">
              <a:solidFill>
                <a:srgbClr val="000000"/>
              </a:solidFill>
              <a:latin typeface="Times" charset="0"/>
            </a:endParaRPr>
          </a:p>
        </p:txBody>
      </p:sp>
      <p:sp>
        <p:nvSpPr>
          <p:cNvPr id="1054" name="Rectangle 30"/>
          <p:cNvSpPr>
            <a:spLocks noGrp="1" noChangeArrowheads="1"/>
          </p:cNvSpPr>
          <p:nvPr>
            <p:ph type="sldNum" sz="quarter" idx="4"/>
          </p:nvPr>
        </p:nvSpPr>
        <p:spPr bwMode="auto">
          <a:xfrm>
            <a:off x="685800" y="6400800"/>
            <a:ext cx="1905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defRPr sz="1400" smtClean="0">
                <a:solidFill>
                  <a:schemeClr val="bg2"/>
                </a:solidFill>
                <a:latin typeface="Arial" pitchFamily="34" charset="0"/>
              </a:defRPr>
            </a:lvl1pPr>
          </a:lstStyle>
          <a:p>
            <a:pPr eaLnBrk="0" fontAlgn="base" hangingPunct="0">
              <a:spcBef>
                <a:spcPct val="0"/>
              </a:spcBef>
              <a:spcAft>
                <a:spcPct val="0"/>
              </a:spcAft>
              <a:defRPr/>
            </a:pPr>
            <a:fld id="{0971A862-7189-470E-99D7-3A123C7E2800}" type="slidenum">
              <a:rPr lang="en-US">
                <a:solidFill>
                  <a:srgbClr val="D00F44"/>
                </a:solidFill>
              </a:rPr>
              <a:pPr eaLnBrk="0" fontAlgn="base" hangingPunct="0">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266523023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99" r:id="rId13"/>
  </p:sldLayoutIdLst>
  <p:hf sldNum="0" hdr="0" ftr="0" dt="0"/>
  <p:txStyles>
    <p:titleStyle>
      <a:lvl1pPr algn="l" rtl="0" eaLnBrk="1" fontAlgn="base" hangingPunct="1">
        <a:spcBef>
          <a:spcPct val="0"/>
        </a:spcBef>
        <a:spcAft>
          <a:spcPct val="0"/>
        </a:spcAft>
        <a:defRPr sz="3500">
          <a:solidFill>
            <a:schemeClr val="tx1"/>
          </a:solidFill>
          <a:latin typeface="+mj-lt"/>
          <a:ea typeface="MS PGothic" pitchFamily="34" charset="-128"/>
          <a:cs typeface="+mj-cs"/>
        </a:defRPr>
      </a:lvl1pPr>
      <a:lvl2pPr algn="l" rtl="0" eaLnBrk="1" fontAlgn="base" hangingPunct="1">
        <a:spcBef>
          <a:spcPct val="0"/>
        </a:spcBef>
        <a:spcAft>
          <a:spcPct val="0"/>
        </a:spcAft>
        <a:defRPr sz="3500">
          <a:solidFill>
            <a:schemeClr val="tx1"/>
          </a:solidFill>
          <a:latin typeface="Arial" charset="0"/>
          <a:ea typeface="MS PGothic" pitchFamily="34" charset="-128"/>
        </a:defRPr>
      </a:lvl2pPr>
      <a:lvl3pPr algn="l" rtl="0" eaLnBrk="1" fontAlgn="base" hangingPunct="1">
        <a:spcBef>
          <a:spcPct val="0"/>
        </a:spcBef>
        <a:spcAft>
          <a:spcPct val="0"/>
        </a:spcAft>
        <a:defRPr sz="3500">
          <a:solidFill>
            <a:schemeClr val="tx1"/>
          </a:solidFill>
          <a:latin typeface="Arial" charset="0"/>
          <a:ea typeface="MS PGothic" pitchFamily="34" charset="-128"/>
        </a:defRPr>
      </a:lvl3pPr>
      <a:lvl4pPr algn="l" rtl="0" eaLnBrk="1" fontAlgn="base" hangingPunct="1">
        <a:spcBef>
          <a:spcPct val="0"/>
        </a:spcBef>
        <a:spcAft>
          <a:spcPct val="0"/>
        </a:spcAft>
        <a:defRPr sz="3500">
          <a:solidFill>
            <a:schemeClr val="tx1"/>
          </a:solidFill>
          <a:latin typeface="Arial" charset="0"/>
          <a:ea typeface="MS PGothic" pitchFamily="34" charset="-128"/>
        </a:defRPr>
      </a:lvl4pPr>
      <a:lvl5pPr algn="l" rtl="0" eaLnBrk="1" fontAlgn="base" hangingPunct="1">
        <a:spcBef>
          <a:spcPct val="0"/>
        </a:spcBef>
        <a:spcAft>
          <a:spcPct val="0"/>
        </a:spcAft>
        <a:defRPr sz="3500">
          <a:solidFill>
            <a:schemeClr val="tx1"/>
          </a:solidFill>
          <a:latin typeface="Arial" charset="0"/>
          <a:ea typeface="MS PGothic" pitchFamily="34" charset="-128"/>
        </a:defRPr>
      </a:lvl5pPr>
      <a:lvl6pPr marL="457200" algn="l" rtl="0" eaLnBrk="1" fontAlgn="base" hangingPunct="1">
        <a:spcBef>
          <a:spcPct val="0"/>
        </a:spcBef>
        <a:spcAft>
          <a:spcPct val="0"/>
        </a:spcAft>
        <a:defRPr sz="3500">
          <a:solidFill>
            <a:schemeClr val="tx1"/>
          </a:solidFill>
          <a:latin typeface="Arial" charset="0"/>
          <a:ea typeface="ＭＳ Ｐゴシック" charset="0"/>
        </a:defRPr>
      </a:lvl6pPr>
      <a:lvl7pPr marL="914400" algn="l" rtl="0" eaLnBrk="1" fontAlgn="base" hangingPunct="1">
        <a:spcBef>
          <a:spcPct val="0"/>
        </a:spcBef>
        <a:spcAft>
          <a:spcPct val="0"/>
        </a:spcAft>
        <a:defRPr sz="3500">
          <a:solidFill>
            <a:schemeClr val="tx1"/>
          </a:solidFill>
          <a:latin typeface="Arial" charset="0"/>
          <a:ea typeface="ＭＳ Ｐゴシック" charset="0"/>
        </a:defRPr>
      </a:lvl7pPr>
      <a:lvl8pPr marL="1371600" algn="l" rtl="0" eaLnBrk="1" fontAlgn="base" hangingPunct="1">
        <a:spcBef>
          <a:spcPct val="0"/>
        </a:spcBef>
        <a:spcAft>
          <a:spcPct val="0"/>
        </a:spcAft>
        <a:defRPr sz="3500">
          <a:solidFill>
            <a:schemeClr val="tx1"/>
          </a:solidFill>
          <a:latin typeface="Arial" charset="0"/>
          <a:ea typeface="ＭＳ Ｐゴシック" charset="0"/>
        </a:defRPr>
      </a:lvl8pPr>
      <a:lvl9pPr marL="1828800" algn="l" rtl="0" eaLnBrk="1" fontAlgn="base" hangingPunct="1">
        <a:spcBef>
          <a:spcPct val="0"/>
        </a:spcBef>
        <a:spcAft>
          <a:spcPct val="0"/>
        </a:spcAft>
        <a:defRPr sz="3500">
          <a:solidFill>
            <a:schemeClr val="tx1"/>
          </a:solidFill>
          <a:latin typeface="Arial" charset="0"/>
          <a:ea typeface="ＭＳ Ｐゴシック" charset="0"/>
        </a:defRPr>
      </a:lvl9pPr>
    </p:titleStyle>
    <p:bodyStyle>
      <a:lvl1pPr marL="342900" indent="-342900" algn="l" rtl="0" eaLnBrk="1" fontAlgn="base" hangingPunct="1">
        <a:spcBef>
          <a:spcPct val="20000"/>
        </a:spcBef>
        <a:spcAft>
          <a:spcPct val="0"/>
        </a:spcAft>
        <a:buChar char="•"/>
        <a:defRPr sz="20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har char="–"/>
        <a:defRPr sz="2000">
          <a:solidFill>
            <a:schemeClr val="tx1"/>
          </a:solidFill>
          <a:latin typeface="+mn-lt"/>
          <a:ea typeface="MS PGothic" pitchFamily="34" charset="-128"/>
        </a:defRPr>
      </a:lvl2pPr>
      <a:lvl3pPr marL="1143000" indent="-228600" algn="l" rtl="0" eaLnBrk="1" fontAlgn="base" hangingPunct="1">
        <a:spcBef>
          <a:spcPct val="20000"/>
        </a:spcBef>
        <a:spcAft>
          <a:spcPct val="0"/>
        </a:spcAft>
        <a:buChar char="•"/>
        <a:defRPr sz="2000">
          <a:solidFill>
            <a:schemeClr val="tx1"/>
          </a:solidFill>
          <a:latin typeface="+mn-lt"/>
          <a:ea typeface="MS PGothic" pitchFamily="34" charset="-128"/>
        </a:defRPr>
      </a:lvl3pPr>
      <a:lvl4pPr marL="1562100" indent="-228600" algn="l" rtl="0" eaLnBrk="1" fontAlgn="base" hangingPunct="1">
        <a:spcBef>
          <a:spcPct val="20000"/>
        </a:spcBef>
        <a:spcAft>
          <a:spcPct val="0"/>
        </a:spcAft>
        <a:buChar char="–"/>
        <a:defRPr sz="2000">
          <a:solidFill>
            <a:schemeClr val="tx1"/>
          </a:solidFill>
          <a:latin typeface="+mn-lt"/>
          <a:ea typeface="MS PGothic" pitchFamily="34" charset="-128"/>
        </a:defRPr>
      </a:lvl4pPr>
      <a:lvl5pPr marL="1981200" indent="-228600" algn="l" rtl="0" eaLnBrk="1" fontAlgn="base" hangingPunct="1">
        <a:spcBef>
          <a:spcPct val="20000"/>
        </a:spcBef>
        <a:spcAft>
          <a:spcPct val="0"/>
        </a:spcAft>
        <a:buChar char="»"/>
        <a:defRPr sz="2000">
          <a:solidFill>
            <a:schemeClr val="tx1"/>
          </a:solidFill>
          <a:latin typeface="+mn-lt"/>
          <a:ea typeface="MS PGothic" pitchFamily="34" charset="-128"/>
        </a:defRPr>
      </a:lvl5pPr>
      <a:lvl6pPr marL="2438400" indent="-228600" algn="l" rtl="0" eaLnBrk="1" fontAlgn="base" hangingPunct="1">
        <a:spcBef>
          <a:spcPct val="20000"/>
        </a:spcBef>
        <a:spcAft>
          <a:spcPct val="0"/>
        </a:spcAft>
        <a:buChar char="»"/>
        <a:defRPr sz="2000">
          <a:solidFill>
            <a:schemeClr val="tx1"/>
          </a:solidFill>
          <a:latin typeface="+mn-lt"/>
          <a:ea typeface="+mn-ea"/>
        </a:defRPr>
      </a:lvl6pPr>
      <a:lvl7pPr marL="2895600" indent="-228600" algn="l" rtl="0" eaLnBrk="1" fontAlgn="base" hangingPunct="1">
        <a:spcBef>
          <a:spcPct val="20000"/>
        </a:spcBef>
        <a:spcAft>
          <a:spcPct val="0"/>
        </a:spcAft>
        <a:buChar char="»"/>
        <a:defRPr sz="2000">
          <a:solidFill>
            <a:schemeClr val="tx1"/>
          </a:solidFill>
          <a:latin typeface="+mn-lt"/>
          <a:ea typeface="+mn-ea"/>
        </a:defRPr>
      </a:lvl7pPr>
      <a:lvl8pPr marL="3352800" indent="-228600" algn="l" rtl="0" eaLnBrk="1" fontAlgn="base" hangingPunct="1">
        <a:spcBef>
          <a:spcPct val="20000"/>
        </a:spcBef>
        <a:spcAft>
          <a:spcPct val="0"/>
        </a:spcAft>
        <a:buChar char="»"/>
        <a:defRPr sz="2000">
          <a:solidFill>
            <a:schemeClr val="tx1"/>
          </a:solidFill>
          <a:latin typeface="+mn-lt"/>
          <a:ea typeface="+mn-ea"/>
        </a:defRPr>
      </a:lvl8pPr>
      <a:lvl9pPr marL="38100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 descr="ECC ppt back.jp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p:cNvSpPr>
            <a:spLocks noGrp="1" noChangeArrowheads="1"/>
          </p:cNvSpPr>
          <p:nvPr>
            <p:ph type="title"/>
          </p:nvPr>
        </p:nvSpPr>
        <p:spPr bwMode="auto">
          <a:xfrm>
            <a:off x="685800" y="1143000"/>
            <a:ext cx="7848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2438400"/>
            <a:ext cx="78486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3" name="Text Box 9"/>
          <p:cNvSpPr txBox="1">
            <a:spLocks noChangeArrowheads="1"/>
          </p:cNvSpPr>
          <p:nvPr/>
        </p:nvSpPr>
        <p:spPr bwMode="auto">
          <a:xfrm>
            <a:off x="6400800" y="4191000"/>
            <a:ext cx="236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0" fontAlgn="base" hangingPunct="0">
              <a:spcBef>
                <a:spcPct val="50000"/>
              </a:spcBef>
              <a:spcAft>
                <a:spcPct val="0"/>
              </a:spcAft>
              <a:defRPr/>
            </a:pPr>
            <a:endParaRPr lang="en-GB" sz="2400">
              <a:solidFill>
                <a:srgbClr val="000000"/>
              </a:solidFill>
              <a:latin typeface="Times" charset="0"/>
            </a:endParaRPr>
          </a:p>
        </p:txBody>
      </p:sp>
      <p:sp>
        <p:nvSpPr>
          <p:cNvPr id="1054" name="Rectangle 30"/>
          <p:cNvSpPr>
            <a:spLocks noGrp="1" noChangeArrowheads="1"/>
          </p:cNvSpPr>
          <p:nvPr>
            <p:ph type="sldNum" sz="quarter" idx="4"/>
          </p:nvPr>
        </p:nvSpPr>
        <p:spPr bwMode="auto">
          <a:xfrm>
            <a:off x="685800" y="6400800"/>
            <a:ext cx="1905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defRPr sz="1400" smtClean="0">
                <a:solidFill>
                  <a:schemeClr val="bg2"/>
                </a:solidFill>
                <a:latin typeface="Arial" pitchFamily="34" charset="0"/>
              </a:defRPr>
            </a:lvl1pPr>
          </a:lstStyle>
          <a:p>
            <a:pPr eaLnBrk="0" fontAlgn="base" hangingPunct="0">
              <a:spcBef>
                <a:spcPct val="0"/>
              </a:spcBef>
              <a:spcAft>
                <a:spcPct val="0"/>
              </a:spcAft>
              <a:defRPr/>
            </a:pPr>
            <a:fld id="{0971A862-7189-470E-99D7-3A123C7E2800}" type="slidenum">
              <a:rPr lang="en-US">
                <a:solidFill>
                  <a:srgbClr val="D00F44"/>
                </a:solidFill>
              </a:rPr>
              <a:pPr eaLnBrk="0" fontAlgn="base" hangingPunct="0">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396132352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sldNum="0" hdr="0" ftr="0" dt="0"/>
  <p:txStyles>
    <p:titleStyle>
      <a:lvl1pPr algn="l" rtl="0" eaLnBrk="1" fontAlgn="base" hangingPunct="1">
        <a:spcBef>
          <a:spcPct val="0"/>
        </a:spcBef>
        <a:spcAft>
          <a:spcPct val="0"/>
        </a:spcAft>
        <a:defRPr sz="3500">
          <a:solidFill>
            <a:schemeClr val="tx1"/>
          </a:solidFill>
          <a:latin typeface="+mj-lt"/>
          <a:ea typeface="MS PGothic" pitchFamily="34" charset="-128"/>
          <a:cs typeface="+mj-cs"/>
        </a:defRPr>
      </a:lvl1pPr>
      <a:lvl2pPr algn="l" rtl="0" eaLnBrk="1" fontAlgn="base" hangingPunct="1">
        <a:spcBef>
          <a:spcPct val="0"/>
        </a:spcBef>
        <a:spcAft>
          <a:spcPct val="0"/>
        </a:spcAft>
        <a:defRPr sz="3500">
          <a:solidFill>
            <a:schemeClr val="tx1"/>
          </a:solidFill>
          <a:latin typeface="Arial" charset="0"/>
          <a:ea typeface="MS PGothic" pitchFamily="34" charset="-128"/>
        </a:defRPr>
      </a:lvl2pPr>
      <a:lvl3pPr algn="l" rtl="0" eaLnBrk="1" fontAlgn="base" hangingPunct="1">
        <a:spcBef>
          <a:spcPct val="0"/>
        </a:spcBef>
        <a:spcAft>
          <a:spcPct val="0"/>
        </a:spcAft>
        <a:defRPr sz="3500">
          <a:solidFill>
            <a:schemeClr val="tx1"/>
          </a:solidFill>
          <a:latin typeface="Arial" charset="0"/>
          <a:ea typeface="MS PGothic" pitchFamily="34" charset="-128"/>
        </a:defRPr>
      </a:lvl3pPr>
      <a:lvl4pPr algn="l" rtl="0" eaLnBrk="1" fontAlgn="base" hangingPunct="1">
        <a:spcBef>
          <a:spcPct val="0"/>
        </a:spcBef>
        <a:spcAft>
          <a:spcPct val="0"/>
        </a:spcAft>
        <a:defRPr sz="3500">
          <a:solidFill>
            <a:schemeClr val="tx1"/>
          </a:solidFill>
          <a:latin typeface="Arial" charset="0"/>
          <a:ea typeface="MS PGothic" pitchFamily="34" charset="-128"/>
        </a:defRPr>
      </a:lvl4pPr>
      <a:lvl5pPr algn="l" rtl="0" eaLnBrk="1" fontAlgn="base" hangingPunct="1">
        <a:spcBef>
          <a:spcPct val="0"/>
        </a:spcBef>
        <a:spcAft>
          <a:spcPct val="0"/>
        </a:spcAft>
        <a:defRPr sz="3500">
          <a:solidFill>
            <a:schemeClr val="tx1"/>
          </a:solidFill>
          <a:latin typeface="Arial" charset="0"/>
          <a:ea typeface="MS PGothic" pitchFamily="34" charset="-128"/>
        </a:defRPr>
      </a:lvl5pPr>
      <a:lvl6pPr marL="457200" algn="l" rtl="0" eaLnBrk="1" fontAlgn="base" hangingPunct="1">
        <a:spcBef>
          <a:spcPct val="0"/>
        </a:spcBef>
        <a:spcAft>
          <a:spcPct val="0"/>
        </a:spcAft>
        <a:defRPr sz="3500">
          <a:solidFill>
            <a:schemeClr val="tx1"/>
          </a:solidFill>
          <a:latin typeface="Arial" charset="0"/>
          <a:ea typeface="ＭＳ Ｐゴシック" charset="0"/>
        </a:defRPr>
      </a:lvl6pPr>
      <a:lvl7pPr marL="914400" algn="l" rtl="0" eaLnBrk="1" fontAlgn="base" hangingPunct="1">
        <a:spcBef>
          <a:spcPct val="0"/>
        </a:spcBef>
        <a:spcAft>
          <a:spcPct val="0"/>
        </a:spcAft>
        <a:defRPr sz="3500">
          <a:solidFill>
            <a:schemeClr val="tx1"/>
          </a:solidFill>
          <a:latin typeface="Arial" charset="0"/>
          <a:ea typeface="ＭＳ Ｐゴシック" charset="0"/>
        </a:defRPr>
      </a:lvl7pPr>
      <a:lvl8pPr marL="1371600" algn="l" rtl="0" eaLnBrk="1" fontAlgn="base" hangingPunct="1">
        <a:spcBef>
          <a:spcPct val="0"/>
        </a:spcBef>
        <a:spcAft>
          <a:spcPct val="0"/>
        </a:spcAft>
        <a:defRPr sz="3500">
          <a:solidFill>
            <a:schemeClr val="tx1"/>
          </a:solidFill>
          <a:latin typeface="Arial" charset="0"/>
          <a:ea typeface="ＭＳ Ｐゴシック" charset="0"/>
        </a:defRPr>
      </a:lvl8pPr>
      <a:lvl9pPr marL="1828800" algn="l" rtl="0" eaLnBrk="1" fontAlgn="base" hangingPunct="1">
        <a:spcBef>
          <a:spcPct val="0"/>
        </a:spcBef>
        <a:spcAft>
          <a:spcPct val="0"/>
        </a:spcAft>
        <a:defRPr sz="3500">
          <a:solidFill>
            <a:schemeClr val="tx1"/>
          </a:solidFill>
          <a:latin typeface="Arial" charset="0"/>
          <a:ea typeface="ＭＳ Ｐゴシック" charset="0"/>
        </a:defRPr>
      </a:lvl9pPr>
    </p:titleStyle>
    <p:bodyStyle>
      <a:lvl1pPr marL="342900" indent="-342900" algn="l" rtl="0" eaLnBrk="1" fontAlgn="base" hangingPunct="1">
        <a:spcBef>
          <a:spcPct val="20000"/>
        </a:spcBef>
        <a:spcAft>
          <a:spcPct val="0"/>
        </a:spcAft>
        <a:buChar char="•"/>
        <a:defRPr sz="20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har char="–"/>
        <a:defRPr sz="2000">
          <a:solidFill>
            <a:schemeClr val="tx1"/>
          </a:solidFill>
          <a:latin typeface="+mn-lt"/>
          <a:ea typeface="MS PGothic" pitchFamily="34" charset="-128"/>
        </a:defRPr>
      </a:lvl2pPr>
      <a:lvl3pPr marL="1143000" indent="-228600" algn="l" rtl="0" eaLnBrk="1" fontAlgn="base" hangingPunct="1">
        <a:spcBef>
          <a:spcPct val="20000"/>
        </a:spcBef>
        <a:spcAft>
          <a:spcPct val="0"/>
        </a:spcAft>
        <a:buChar char="•"/>
        <a:defRPr sz="2000">
          <a:solidFill>
            <a:schemeClr val="tx1"/>
          </a:solidFill>
          <a:latin typeface="+mn-lt"/>
          <a:ea typeface="MS PGothic" pitchFamily="34" charset="-128"/>
        </a:defRPr>
      </a:lvl3pPr>
      <a:lvl4pPr marL="1562100" indent="-228600" algn="l" rtl="0" eaLnBrk="1" fontAlgn="base" hangingPunct="1">
        <a:spcBef>
          <a:spcPct val="20000"/>
        </a:spcBef>
        <a:spcAft>
          <a:spcPct val="0"/>
        </a:spcAft>
        <a:buChar char="–"/>
        <a:defRPr sz="2000">
          <a:solidFill>
            <a:schemeClr val="tx1"/>
          </a:solidFill>
          <a:latin typeface="+mn-lt"/>
          <a:ea typeface="MS PGothic" pitchFamily="34" charset="-128"/>
        </a:defRPr>
      </a:lvl4pPr>
      <a:lvl5pPr marL="1981200" indent="-228600" algn="l" rtl="0" eaLnBrk="1" fontAlgn="base" hangingPunct="1">
        <a:spcBef>
          <a:spcPct val="20000"/>
        </a:spcBef>
        <a:spcAft>
          <a:spcPct val="0"/>
        </a:spcAft>
        <a:buChar char="»"/>
        <a:defRPr sz="2000">
          <a:solidFill>
            <a:schemeClr val="tx1"/>
          </a:solidFill>
          <a:latin typeface="+mn-lt"/>
          <a:ea typeface="MS PGothic" pitchFamily="34" charset="-128"/>
        </a:defRPr>
      </a:lvl5pPr>
      <a:lvl6pPr marL="2438400" indent="-228600" algn="l" rtl="0" eaLnBrk="1" fontAlgn="base" hangingPunct="1">
        <a:spcBef>
          <a:spcPct val="20000"/>
        </a:spcBef>
        <a:spcAft>
          <a:spcPct val="0"/>
        </a:spcAft>
        <a:buChar char="»"/>
        <a:defRPr sz="2000">
          <a:solidFill>
            <a:schemeClr val="tx1"/>
          </a:solidFill>
          <a:latin typeface="+mn-lt"/>
          <a:ea typeface="+mn-ea"/>
        </a:defRPr>
      </a:lvl6pPr>
      <a:lvl7pPr marL="2895600" indent="-228600" algn="l" rtl="0" eaLnBrk="1" fontAlgn="base" hangingPunct="1">
        <a:spcBef>
          <a:spcPct val="20000"/>
        </a:spcBef>
        <a:spcAft>
          <a:spcPct val="0"/>
        </a:spcAft>
        <a:buChar char="»"/>
        <a:defRPr sz="2000">
          <a:solidFill>
            <a:schemeClr val="tx1"/>
          </a:solidFill>
          <a:latin typeface="+mn-lt"/>
          <a:ea typeface="+mn-ea"/>
        </a:defRPr>
      </a:lvl7pPr>
      <a:lvl8pPr marL="3352800" indent="-228600" algn="l" rtl="0" eaLnBrk="1" fontAlgn="base" hangingPunct="1">
        <a:spcBef>
          <a:spcPct val="20000"/>
        </a:spcBef>
        <a:spcAft>
          <a:spcPct val="0"/>
        </a:spcAft>
        <a:buChar char="»"/>
        <a:defRPr sz="2000">
          <a:solidFill>
            <a:schemeClr val="tx1"/>
          </a:solidFill>
          <a:latin typeface="+mn-lt"/>
          <a:ea typeface="+mn-ea"/>
        </a:defRPr>
      </a:lvl8pPr>
      <a:lvl9pPr marL="38100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Early%20Years/Essex%20School%20Infolin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childnet.com/resources/trust-me?mc_cid=455b2ae4c5&amp;mc_eid=c306408d2b" TargetMode="External"/><Relationship Id="rId7" Type="http://schemas.openxmlformats.org/officeDocument/2006/relationships/hyperlink" Target="https://actearly.uk/" TargetMode="External"/><Relationship Id="rId2" Type="http://schemas.openxmlformats.org/officeDocument/2006/relationships/hyperlink" Target="https://act.campaign.gov.uk/" TargetMode="External"/><Relationship Id="rId1" Type="http://schemas.openxmlformats.org/officeDocument/2006/relationships/slideLayout" Target="../slideLayouts/slideLayout2.xml"/><Relationship Id="rId6" Type="http://schemas.openxmlformats.org/officeDocument/2006/relationships/hyperlink" Target="https://educateagainsthate.com/" TargetMode="External"/><Relationship Id="rId5" Type="http://schemas.openxmlformats.org/officeDocument/2006/relationships/hyperlink" Target="http://counterextremism.lgfl.org.uk/default.html" TargetMode="External"/><Relationship Id="rId4" Type="http://schemas.openxmlformats.org/officeDocument/2006/relationships/hyperlink" Target="https://www.counterterrorism.police.uk/"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gov.uk/government/publications/early-years-foundation-stage-framework--2" TargetMode="External"/><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hyperlink" Target="https://www.escb.co.uk/2423" TargetMode="External"/><Relationship Id="rId5" Type="http://schemas.openxmlformats.org/officeDocument/2006/relationships/hyperlink" Target="https://www.gov.uk/government/publications/safeguarding-children-and-protecting-professionals-in-early-years-settings-online-safety-considerations/safeguarding-children-and-protecting-professionals-in-early-years-settings-online-safety-considerations-for-managers" TargetMode="External"/><Relationship Id="rId4" Type="http://schemas.openxmlformats.org/officeDocument/2006/relationships/hyperlink" Target="https://www.gov.uk/government/publications/inspecting-safeguarding-in-early-years-education-and-skills/inspecting-safeguarding-in-early-years-education-and-skills"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www.gov.uk/government/publications/keeping-children-safe-in-education--2" TargetMode="External"/><Relationship Id="rId3" Type="http://schemas.openxmlformats.org/officeDocument/2006/relationships/hyperlink" Target="https://www.gov.uk/government/publications/working-together-to-safeguard-children--2" TargetMode="External"/><Relationship Id="rId7" Type="http://schemas.openxmlformats.org/officeDocument/2006/relationships/hyperlink" Target="https://www.essex.gov.uk/resources-for-practitioners/effective-support-resource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Early%20Years/PREVENT%20Duty%20Guidance" TargetMode="External"/><Relationship Id="rId5" Type="http://schemas.openxmlformats.org/officeDocument/2006/relationships/hyperlink" Target="https://www.gov.uk/government/publications/what-to-do-if-youre-worried-a-child-is-being-abused--2" TargetMode="External"/><Relationship Id="rId4" Type="http://schemas.openxmlformats.org/officeDocument/2006/relationships/hyperlink" Target="https://assets.publishing.service.gov.uk/government/uploads/system/uploads/attachment_data/file/729914/Working_Together_to_Safeguard_Children-2018.pdf"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eycp.essex.gov.uk/safeguarding/" TargetMode="Externa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hyperlink" Target="mailto:educationsafeguarding@essex.gov.uk"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gov.uk/government/publications/prevent-duty-guidanc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Otc2eaRY32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470088/51859_Cm9148_Accessible.pdf" TargetMode="External"/><Relationship Id="rId2" Type="http://schemas.openxmlformats.org/officeDocument/2006/relationships/notesSlide" Target="../notesSlides/notesSlide6.xml"/><Relationship Id="rId1" Type="http://schemas.openxmlformats.org/officeDocument/2006/relationships/slideLayout" Target="../slideLayouts/slideLayout15.xml"/><Relationship Id="rId5" Type="http://schemas.openxmlformats.org/officeDocument/2006/relationships/hyperlink" Target="https://www.legislation.gov.uk/ukpga/2000/11/contents" TargetMode="External"/><Relationship Id="rId4" Type="http://schemas.openxmlformats.org/officeDocument/2006/relationships/hyperlink" Target="https://assets.publishing.service.gov.uk/government/uploads/system/uploads/attachment_data/file/445977/3799_Revised_Prevent_Duty_Guidance__England_Wales_V2-Interactive.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C183D7F6-B498-43B3-948B-1728B52AA6E4}">
                <adec:decorative xmlns:adec="http://schemas.microsoft.com/office/drawing/2017/decorative" val="1"/>
              </a:ext>
            </a:extLst>
          </p:cNvPr>
          <p:cNvPicPr>
            <a:picLocks noChangeAspect="1"/>
          </p:cNvPicPr>
          <p:nvPr/>
        </p:nvPicPr>
        <p:blipFill>
          <a:blip r:embed="rId3" cstate="print"/>
          <a:stretch>
            <a:fillRect/>
          </a:stretch>
        </p:blipFill>
        <p:spPr>
          <a:xfrm>
            <a:off x="643608" y="97849"/>
            <a:ext cx="924285" cy="1762101"/>
          </a:xfrm>
          <a:prstGeom prst="rect">
            <a:avLst/>
          </a:prstGeom>
          <a:noFill/>
          <a:ln>
            <a:noFill/>
          </a:ln>
          <a:effectLst>
            <a:softEdge rad="31750"/>
          </a:effectLst>
        </p:spPr>
      </p:pic>
      <p:sp>
        <p:nvSpPr>
          <p:cNvPr id="138244" name="Rectangle 2"/>
          <p:cNvSpPr>
            <a:spLocks noGrp="1" noChangeArrowheads="1"/>
          </p:cNvSpPr>
          <p:nvPr>
            <p:ph type="title" idx="4294967295"/>
          </p:nvPr>
        </p:nvSpPr>
        <p:spPr bwMode="auto">
          <a:xfrm>
            <a:off x="611560" y="1891100"/>
            <a:ext cx="7796956" cy="3888076"/>
          </a:xfrm>
          <a:prstGeom prst="rect">
            <a:avLst/>
          </a:prstGeom>
          <a:noFill/>
          <a:ln w="9525">
            <a:noFill/>
            <a:prstDash/>
            <a:miter lim="800000"/>
            <a:headEnd/>
            <a:tailEnd/>
          </a:ln>
          <a:effectLst/>
        </p:spPr>
        <p:txBody>
          <a:bodyPr rot="0" spcFirstLastPara="0" vertOverflow="overflow" horzOverflow="overflow" vert="horz" wrap="square" lIns="64859" tIns="32429" rIns="64859" bIns="32429"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90000"/>
              </a:lnSpc>
              <a:spcBef>
                <a:spcPts val="0"/>
              </a:spcBef>
              <a:spcAft>
                <a:spcPts val="0"/>
              </a:spcAft>
              <a:buClrTx/>
              <a:buSzTx/>
              <a:buFontTx/>
              <a:buNone/>
              <a:tabLst/>
              <a:defRPr/>
            </a:pPr>
            <a:br>
              <a:rPr kumimoji="0" lang="en-GB" sz="36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br>
            <a:r>
              <a:rPr kumimoji="0" lang="en-GB" sz="36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Prevent Training for Early Years settings</a:t>
            </a:r>
            <a:br>
              <a:rPr kumimoji="0" lang="en-GB" sz="36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br>
            <a:br>
              <a:rPr lang="en-GB" sz="3600" kern="1200" dirty="0">
                <a:solidFill>
                  <a:srgbClr val="C00000"/>
                </a:solidFill>
                <a:latin typeface="Arial" panose="020B0604020202020204" pitchFamily="34" charset="0"/>
                <a:ea typeface="+mn-ea"/>
                <a:cs typeface="Arial" panose="020B0604020202020204" pitchFamily="34" charset="0"/>
              </a:rPr>
            </a:br>
            <a:br>
              <a:rPr lang="en-GB" sz="3600" kern="1200" dirty="0">
                <a:solidFill>
                  <a:srgbClr val="C00000"/>
                </a:solidFill>
                <a:latin typeface="Arial" panose="020B0604020202020204" pitchFamily="34" charset="0"/>
                <a:ea typeface="+mn-ea"/>
                <a:cs typeface="Arial" panose="020B0604020202020204" pitchFamily="34" charset="0"/>
              </a:rPr>
            </a:br>
            <a:r>
              <a:rPr kumimoji="0" lang="en-GB" sz="2000" b="0" i="1" u="none" strike="noStrike" kern="1200" cap="none" spc="0" normalizeH="0" baseline="0" noProof="0" dirty="0">
                <a:ln>
                  <a:noFill/>
                </a:ln>
                <a:solidFill>
                  <a:srgbClr val="C00000"/>
                </a:solidFill>
                <a:effectLst/>
                <a:uLnTx/>
                <a:uFillTx/>
                <a:latin typeface="Lexend" pitchFamily="2" charset="0"/>
                <a:ea typeface="MS PGothic" pitchFamily="34" charset="-128"/>
                <a:cs typeface="Arial" panose="020B0604020202020204" pitchFamily="34" charset="0"/>
              </a:rPr>
              <a:t>Essex Education Safeguarding Team</a:t>
            </a:r>
            <a:br>
              <a:rPr kumimoji="0" lang="en-GB" sz="2000" b="0" i="1" u="none" strike="noStrike" kern="1200" cap="none" spc="0" normalizeH="0" baseline="0" noProof="0" dirty="0">
                <a:ln>
                  <a:noFill/>
                </a:ln>
                <a:solidFill>
                  <a:srgbClr val="C00000"/>
                </a:solidFill>
                <a:effectLst/>
                <a:uLnTx/>
                <a:uFillTx/>
                <a:latin typeface="Lexend" pitchFamily="2" charset="0"/>
                <a:ea typeface="MS PGothic" pitchFamily="34" charset="-128"/>
                <a:cs typeface="Arial" panose="020B0604020202020204" pitchFamily="34" charset="0"/>
              </a:rPr>
            </a:br>
            <a:r>
              <a:rPr kumimoji="0" lang="en-GB" sz="2000" b="0" i="1" u="none" strike="noStrike" kern="1200" cap="none" spc="0" normalizeH="0" baseline="0" noProof="0" dirty="0">
                <a:ln>
                  <a:noFill/>
                </a:ln>
                <a:solidFill>
                  <a:srgbClr val="C00000"/>
                </a:solidFill>
                <a:effectLst/>
                <a:uLnTx/>
                <a:uFillTx/>
                <a:latin typeface="Lexend" pitchFamily="2" charset="0"/>
                <a:ea typeface="MS PGothic" pitchFamily="34" charset="-128"/>
                <a:cs typeface="Arial" panose="020B0604020202020204" pitchFamily="34" charset="0"/>
              </a:rPr>
              <a:t>September 2023</a:t>
            </a:r>
            <a:br>
              <a:rPr kumimoji="0" lang="en-GB" sz="1800" b="0" i="1" u="none" strike="noStrike" kern="1200" cap="none" spc="0" normalizeH="0" baseline="0" noProof="0" dirty="0">
                <a:ln>
                  <a:noFill/>
                </a:ln>
                <a:solidFill>
                  <a:srgbClr val="C00000"/>
                </a:solidFill>
                <a:effectLst/>
                <a:uLnTx/>
                <a:uFillTx/>
                <a:latin typeface="Lexend" pitchFamily="2" charset="0"/>
                <a:ea typeface="MS PGothic" pitchFamily="34" charset="-128"/>
                <a:cs typeface="Arial" panose="020B0604020202020204" pitchFamily="34" charset="0"/>
              </a:rPr>
            </a:br>
            <a:r>
              <a:rPr kumimoji="0" lang="en-GB" sz="1200" b="0" i="1"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j-cs"/>
              </a:rPr>
              <a:t>Copyright © Essex County Council 2023</a:t>
            </a:r>
            <a:br>
              <a:rPr kumimoji="0" lang="en-GB" sz="1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j-cs"/>
              </a:rPr>
            </a:br>
            <a:r>
              <a:rPr kumimoji="0" lang="en-GB" sz="1200" b="0" i="1"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j-cs"/>
              </a:rPr>
              <a:t>No part of this publication may be reproduced, stored in a retrieval system of any nature, downloaded, transmitted or distributed in any form or by any means including photocopying and recording, without the prior written permission of Essex County Council, the copyright owner</a:t>
            </a:r>
            <a:endParaRPr kumimoji="0" lang="en-GB" sz="2000" b="1" i="1" u="none" strike="noStrike" kern="1200" cap="none" spc="0" normalizeH="0" baseline="0" noProof="0" dirty="0">
              <a:ln>
                <a:noFill/>
              </a:ln>
              <a:solidFill>
                <a:srgbClr val="C00000"/>
              </a:solidFill>
              <a:effectLst/>
              <a:uLnTx/>
              <a:uFillTx/>
              <a:latin typeface="+mn-lt"/>
              <a:ea typeface="MS PGothic"/>
              <a:cs typeface="MS PGothic"/>
            </a:endParaRPr>
          </a:p>
        </p:txBody>
      </p:sp>
      <p:pic>
        <p:nvPicPr>
          <p:cNvPr id="6" name="Picture 5" descr="essex cc logo small red"/>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16216" y="332656"/>
            <a:ext cx="1892300" cy="882650"/>
          </a:xfrm>
          <a:prstGeom prst="rect">
            <a:avLst/>
          </a:prstGeom>
          <a:noFill/>
          <a:ln>
            <a:noFill/>
          </a:ln>
        </p:spPr>
      </p:pic>
    </p:spTree>
    <p:extLst>
      <p:ext uri="{BB962C8B-B14F-4D97-AF65-F5344CB8AC3E}">
        <p14:creationId xmlns:p14="http://schemas.microsoft.com/office/powerpoint/2010/main" val="2654014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DC9A0-DB5A-472F-89B4-FB6BEA5C2732}"/>
              </a:ext>
            </a:extLst>
          </p:cNvPr>
          <p:cNvSpPr>
            <a:spLocks noGrp="1"/>
          </p:cNvSpPr>
          <p:nvPr>
            <p:ph type="title"/>
          </p:nvPr>
        </p:nvSpPr>
        <p:spPr>
          <a:xfrm>
            <a:off x="323528" y="0"/>
            <a:ext cx="8210872" cy="1124744"/>
          </a:xfrm>
        </p:spPr>
        <p:txBody>
          <a:bodyPr/>
          <a:lstStyle/>
          <a:p>
            <a:r>
              <a:rPr lang="en-GB" dirty="0">
                <a:solidFill>
                  <a:schemeClr val="bg2"/>
                </a:solidFill>
                <a:latin typeface="Lexend" pitchFamily="2" charset="0"/>
              </a:rPr>
              <a:t>Education Inspection Framework</a:t>
            </a:r>
          </a:p>
        </p:txBody>
      </p:sp>
      <p:sp>
        <p:nvSpPr>
          <p:cNvPr id="3" name="Content Placeholder 2">
            <a:extLst>
              <a:ext uri="{FF2B5EF4-FFF2-40B4-BE49-F238E27FC236}">
                <a16:creationId xmlns:a16="http://schemas.microsoft.com/office/drawing/2014/main" id="{977C0C9D-E92B-42A4-93CA-183295E54E82}"/>
              </a:ext>
            </a:extLst>
          </p:cNvPr>
          <p:cNvSpPr>
            <a:spLocks noGrp="1"/>
          </p:cNvSpPr>
          <p:nvPr>
            <p:ph idx="1"/>
          </p:nvPr>
        </p:nvSpPr>
        <p:spPr>
          <a:xfrm>
            <a:off x="179512" y="908720"/>
            <a:ext cx="8210872" cy="4742656"/>
          </a:xfrm>
        </p:spPr>
        <p:txBody>
          <a:bodyPr/>
          <a:lstStyle/>
          <a:p>
            <a:pPr lvl="0" algn="just">
              <a:buFont typeface="Wingdings" panose="05000000000000000000" pitchFamily="2" charset="2"/>
              <a:buChar char="§"/>
            </a:pPr>
            <a:r>
              <a:rPr lang="en-GB" sz="2100" i="1" dirty="0">
                <a:latin typeface="Lexend" pitchFamily="2" charset="0"/>
              </a:rPr>
              <a:t>there is a clear approach to implementing the Prevent duty and keeping children safe from the dangers of radicalisation and extremism</a:t>
            </a:r>
          </a:p>
          <a:p>
            <a:pPr lvl="0" algn="just">
              <a:buFont typeface="Wingdings" panose="05000000000000000000" pitchFamily="2" charset="2"/>
              <a:buChar char="§"/>
            </a:pPr>
            <a:endParaRPr lang="en-GB" sz="2100" i="1" dirty="0">
              <a:latin typeface="Lexend" pitchFamily="2" charset="0"/>
            </a:endParaRPr>
          </a:p>
          <a:p>
            <a:pPr lvl="0" algn="just">
              <a:buFont typeface="Wingdings" panose="05000000000000000000" pitchFamily="2" charset="2"/>
              <a:buChar char="§"/>
            </a:pPr>
            <a:r>
              <a:rPr lang="en-GB" sz="2100" i="1" dirty="0">
                <a:latin typeface="Lexend" pitchFamily="2" charset="0"/>
              </a:rPr>
              <a:t>the setting takes effective action to prevent and tackle discriminatory and derogatory language – this includes language that is derogatory about disabled people and homophobic and racist language</a:t>
            </a:r>
          </a:p>
          <a:p>
            <a:pPr lvl="0" algn="just">
              <a:buFont typeface="Wingdings" panose="05000000000000000000" pitchFamily="2" charset="2"/>
              <a:buChar char="§"/>
            </a:pPr>
            <a:endParaRPr lang="en-GB" sz="2100" i="1" dirty="0">
              <a:latin typeface="Lexend" pitchFamily="2" charset="0"/>
            </a:endParaRPr>
          </a:p>
          <a:p>
            <a:pPr lvl="0" algn="just">
              <a:buFont typeface="Wingdings" panose="05000000000000000000" pitchFamily="2" charset="2"/>
              <a:buChar char="§"/>
            </a:pPr>
            <a:r>
              <a:rPr lang="en-GB" sz="2100" i="1" dirty="0">
                <a:latin typeface="Lexend" pitchFamily="2" charset="0"/>
              </a:rPr>
              <a:t>children and learners are able to understand, respond to and calculate risk effectively, for example risks associated with child sexual exploitation, domestic violence, female genital mutilation, forced marriage, substance misuse, gang activity, </a:t>
            </a:r>
            <a:r>
              <a:rPr lang="en-GB" sz="2100" b="1" i="1" dirty="0">
                <a:latin typeface="Lexend" pitchFamily="2" charset="0"/>
              </a:rPr>
              <a:t>radicalisation and extremism</a:t>
            </a:r>
            <a:r>
              <a:rPr lang="en-GB" sz="2100" i="1" dirty="0">
                <a:latin typeface="Lexend" pitchFamily="2" charset="0"/>
              </a:rPr>
              <a:t>, and are aware of the support available to them</a:t>
            </a:r>
          </a:p>
          <a:p>
            <a:endParaRPr lang="en-GB" dirty="0"/>
          </a:p>
        </p:txBody>
      </p:sp>
    </p:spTree>
    <p:extLst>
      <p:ext uri="{BB962C8B-B14F-4D97-AF65-F5344CB8AC3E}">
        <p14:creationId xmlns:p14="http://schemas.microsoft.com/office/powerpoint/2010/main" val="1329467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848600" cy="1152128"/>
          </a:xfrm>
        </p:spPr>
        <p:txBody>
          <a:bodyPr/>
          <a:lstStyle/>
          <a:p>
            <a:r>
              <a:rPr lang="en-GB" dirty="0">
                <a:solidFill>
                  <a:schemeClr val="bg2"/>
                </a:solidFill>
                <a:latin typeface="Lexend" pitchFamily="2" charset="0"/>
              </a:rPr>
              <a:t>PREVENT in Essex: </a:t>
            </a:r>
            <a:r>
              <a:rPr lang="en-GB" dirty="0">
                <a:solidFill>
                  <a:schemeClr val="bg1"/>
                </a:solidFill>
                <a:latin typeface="Lexend" pitchFamily="2" charset="0"/>
              </a:rPr>
              <a:t>(1)</a:t>
            </a:r>
          </a:p>
        </p:txBody>
      </p:sp>
      <p:sp>
        <p:nvSpPr>
          <p:cNvPr id="3" name="Content Placeholder 2"/>
          <p:cNvSpPr>
            <a:spLocks noGrp="1"/>
          </p:cNvSpPr>
          <p:nvPr>
            <p:ph idx="1"/>
          </p:nvPr>
        </p:nvSpPr>
        <p:spPr>
          <a:xfrm>
            <a:off x="685800" y="1412776"/>
            <a:ext cx="7848600" cy="4454624"/>
          </a:xfrm>
        </p:spPr>
        <p:txBody>
          <a:bodyPr/>
          <a:lstStyle/>
          <a:p>
            <a:pPr lvl="0" algn="just">
              <a:buFont typeface="Wingdings" panose="05000000000000000000" pitchFamily="2" charset="2"/>
              <a:buChar char="§"/>
            </a:pPr>
            <a:r>
              <a:rPr lang="en-GB" sz="2400" dirty="0">
                <a:solidFill>
                  <a:srgbClr val="000000"/>
                </a:solidFill>
                <a:latin typeface="Lexend" pitchFamily="2" charset="0"/>
              </a:rPr>
              <a:t>Countywide strategic Prevent Delivery Group brings together key agencies (ECC including Family Operations, Police, Education, Borough and District Councils) </a:t>
            </a:r>
          </a:p>
          <a:p>
            <a:pPr lvl="0" algn="just">
              <a:buFont typeface="Wingdings" panose="05000000000000000000" pitchFamily="2" charset="2"/>
              <a:buChar char="§"/>
            </a:pPr>
            <a:endParaRPr lang="en-GB" sz="2400" dirty="0">
              <a:solidFill>
                <a:srgbClr val="000000"/>
              </a:solidFill>
              <a:latin typeface="Lexend" pitchFamily="2" charset="0"/>
            </a:endParaRPr>
          </a:p>
          <a:p>
            <a:pPr lvl="0" algn="just">
              <a:buFont typeface="Wingdings" panose="05000000000000000000" pitchFamily="2" charset="2"/>
              <a:buChar char="§"/>
            </a:pPr>
            <a:r>
              <a:rPr lang="en-GB" sz="2400" dirty="0">
                <a:solidFill>
                  <a:srgbClr val="000000"/>
                </a:solidFill>
                <a:latin typeface="Lexend" pitchFamily="2" charset="0"/>
              </a:rPr>
              <a:t>CHANNEL Panel – meets monthly</a:t>
            </a:r>
          </a:p>
          <a:p>
            <a:pPr lvl="0" algn="just">
              <a:buFont typeface="Wingdings" panose="05000000000000000000" pitchFamily="2" charset="2"/>
              <a:buChar char="§"/>
            </a:pPr>
            <a:endParaRPr lang="en-GB" sz="2400" dirty="0">
              <a:solidFill>
                <a:srgbClr val="000000"/>
              </a:solidFill>
              <a:latin typeface="Lexend" pitchFamily="2" charset="0"/>
            </a:endParaRPr>
          </a:p>
          <a:p>
            <a:pPr algn="just">
              <a:buFont typeface="Wingdings" panose="05000000000000000000" pitchFamily="2" charset="2"/>
              <a:buChar char="§"/>
            </a:pPr>
            <a:r>
              <a:rPr lang="en-GB" sz="2400" dirty="0">
                <a:latin typeface="Lexend" pitchFamily="2" charset="0"/>
              </a:rPr>
              <a:t>PREVENT Lead in all agencies (Head of Education Safeguarding and Wellbeing is Education Lead)</a:t>
            </a:r>
          </a:p>
          <a:p>
            <a:pPr algn="just">
              <a:buFont typeface="Wingdings" panose="05000000000000000000" pitchFamily="2" charset="2"/>
              <a:buChar char="§"/>
            </a:pPr>
            <a:endParaRPr lang="en-GB" sz="2400" dirty="0">
              <a:latin typeface="Lexend" pitchFamily="2" charset="0"/>
            </a:endParaRPr>
          </a:p>
          <a:p>
            <a:pPr algn="just">
              <a:buFont typeface="Wingdings" panose="05000000000000000000" pitchFamily="2" charset="2"/>
              <a:buChar char="§"/>
            </a:pPr>
            <a:r>
              <a:rPr lang="en-GB" sz="2400" dirty="0">
                <a:latin typeface="Lexend" pitchFamily="2" charset="0"/>
              </a:rPr>
              <a:t>Dedicated Police PREVENT team</a:t>
            </a:r>
          </a:p>
          <a:p>
            <a:pPr algn="just"/>
            <a:endParaRPr lang="en-GB" sz="2400" dirty="0"/>
          </a:p>
          <a:p>
            <a:endParaRPr lang="en-GB" dirty="0"/>
          </a:p>
        </p:txBody>
      </p:sp>
    </p:spTree>
    <p:extLst>
      <p:ext uri="{BB962C8B-B14F-4D97-AF65-F5344CB8AC3E}">
        <p14:creationId xmlns:p14="http://schemas.microsoft.com/office/powerpoint/2010/main" val="406482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208640" cy="1124744"/>
          </a:xfrm>
        </p:spPr>
        <p:txBody>
          <a:bodyPr/>
          <a:lstStyle/>
          <a:p>
            <a:r>
              <a:rPr lang="en-GB" dirty="0">
                <a:solidFill>
                  <a:schemeClr val="bg2"/>
                </a:solidFill>
                <a:latin typeface="Lexend" pitchFamily="2" charset="0"/>
              </a:rPr>
              <a:t>PREVENT in Essex: </a:t>
            </a:r>
            <a:r>
              <a:rPr lang="en-GB" dirty="0">
                <a:solidFill>
                  <a:schemeClr val="bg1"/>
                </a:solidFill>
                <a:latin typeface="Lexend" pitchFamily="2" charset="0"/>
              </a:rPr>
              <a:t>(2)</a:t>
            </a:r>
          </a:p>
        </p:txBody>
      </p:sp>
      <p:sp>
        <p:nvSpPr>
          <p:cNvPr id="3" name="Content Placeholder 2"/>
          <p:cNvSpPr>
            <a:spLocks noGrp="1"/>
          </p:cNvSpPr>
          <p:nvPr>
            <p:ph idx="1"/>
          </p:nvPr>
        </p:nvSpPr>
        <p:spPr>
          <a:xfrm>
            <a:off x="107504" y="1124744"/>
            <a:ext cx="8424664" cy="4221088"/>
          </a:xfrm>
        </p:spPr>
        <p:txBody>
          <a:bodyPr/>
          <a:lstStyle/>
          <a:p>
            <a:pPr algn="just">
              <a:buFont typeface="Wingdings" panose="05000000000000000000" pitchFamily="2" charset="2"/>
              <a:buChar char="§"/>
            </a:pPr>
            <a:r>
              <a:rPr lang="en-GB" sz="2200" dirty="0">
                <a:latin typeface="Lexend" pitchFamily="2" charset="0"/>
              </a:rPr>
              <a:t>Advice and guidance through Children and Families Hub (they will signpost elsewhere if appropriate)</a:t>
            </a:r>
          </a:p>
          <a:p>
            <a:pPr algn="just">
              <a:buFont typeface="Wingdings" panose="05000000000000000000" pitchFamily="2" charset="2"/>
              <a:buChar char="§"/>
            </a:pPr>
            <a:endParaRPr lang="en-GB" sz="2200" dirty="0">
              <a:latin typeface="Lexend" pitchFamily="2" charset="0"/>
            </a:endParaRPr>
          </a:p>
          <a:p>
            <a:pPr algn="just">
              <a:buFont typeface="Wingdings" panose="05000000000000000000" pitchFamily="2" charset="2"/>
              <a:buChar char="§"/>
            </a:pPr>
            <a:r>
              <a:rPr lang="en-GB" sz="2200" dirty="0">
                <a:latin typeface="Lexend" pitchFamily="2" charset="0"/>
              </a:rPr>
              <a:t>Referrals made through the Children and Families Hub (as with any other safeguarding concern)</a:t>
            </a:r>
          </a:p>
          <a:p>
            <a:pPr algn="just">
              <a:buFont typeface="Wingdings" panose="05000000000000000000" pitchFamily="2" charset="2"/>
              <a:buChar char="§"/>
            </a:pPr>
            <a:endParaRPr lang="en-GB" sz="2200" dirty="0">
              <a:latin typeface="Lexend" pitchFamily="2" charset="0"/>
            </a:endParaRPr>
          </a:p>
          <a:p>
            <a:pPr algn="just">
              <a:buFont typeface="Wingdings" panose="05000000000000000000" pitchFamily="2" charset="2"/>
              <a:buChar char="§"/>
            </a:pPr>
            <a:r>
              <a:rPr lang="en-GB" sz="2200" dirty="0">
                <a:latin typeface="Lexend" pitchFamily="2" charset="0"/>
              </a:rPr>
              <a:t>Family Solutions may be identified as an appropriate intervention – they work at early stage with the young person and the family to address concerns (requires consent)</a:t>
            </a:r>
          </a:p>
          <a:p>
            <a:pPr algn="just">
              <a:buFont typeface="Wingdings" panose="05000000000000000000" pitchFamily="2" charset="2"/>
              <a:buChar char="§"/>
            </a:pPr>
            <a:endParaRPr lang="en-GB" sz="2200" dirty="0">
              <a:latin typeface="Lexend" pitchFamily="2" charset="0"/>
            </a:endParaRPr>
          </a:p>
          <a:p>
            <a:pPr algn="just">
              <a:buFont typeface="Wingdings" panose="05000000000000000000" pitchFamily="2" charset="2"/>
              <a:buChar char="§"/>
            </a:pPr>
            <a:r>
              <a:rPr lang="en-GB" sz="2200" dirty="0">
                <a:latin typeface="Lexend" pitchFamily="2" charset="0"/>
              </a:rPr>
              <a:t>Escalate to social care where ‘risk of significant harm’</a:t>
            </a:r>
          </a:p>
          <a:p>
            <a:pPr algn="just">
              <a:buFont typeface="Wingdings" panose="05000000000000000000" pitchFamily="2" charset="2"/>
              <a:buChar char="§"/>
            </a:pPr>
            <a:endParaRPr lang="en-GB" sz="2200" dirty="0">
              <a:latin typeface="Lexend" pitchFamily="2" charset="0"/>
            </a:endParaRPr>
          </a:p>
          <a:p>
            <a:pPr algn="just">
              <a:buFont typeface="Wingdings" panose="05000000000000000000" pitchFamily="2" charset="2"/>
              <a:buChar char="§"/>
            </a:pPr>
            <a:r>
              <a:rPr lang="en-GB" sz="2200" dirty="0">
                <a:latin typeface="Lexend" pitchFamily="2" charset="0"/>
              </a:rPr>
              <a:t>PREVENT section on </a:t>
            </a:r>
            <a:r>
              <a:rPr lang="en-GB" sz="2200" dirty="0">
                <a:latin typeface="Lexend" pitchFamily="2" charset="0"/>
                <a:hlinkClick r:id="rId2"/>
              </a:rPr>
              <a:t>Essex Schools Infolink</a:t>
            </a:r>
            <a:endParaRPr lang="en-GB" sz="2200" dirty="0">
              <a:latin typeface="Lexend" pitchFamily="2" charset="0"/>
            </a:endParaRPr>
          </a:p>
          <a:p>
            <a:pPr marL="0" indent="0" algn="just">
              <a:buNone/>
            </a:pPr>
            <a:endParaRPr lang="en-GB" sz="2400" dirty="0"/>
          </a:p>
        </p:txBody>
      </p:sp>
    </p:spTree>
    <p:extLst>
      <p:ext uri="{BB962C8B-B14F-4D97-AF65-F5344CB8AC3E}">
        <p14:creationId xmlns:p14="http://schemas.microsoft.com/office/powerpoint/2010/main" val="1995971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0A320-03AF-4F69-8AD3-13B09FF91C84}"/>
              </a:ext>
            </a:extLst>
          </p:cNvPr>
          <p:cNvSpPr>
            <a:spLocks noGrp="1"/>
          </p:cNvSpPr>
          <p:nvPr>
            <p:ph type="title"/>
          </p:nvPr>
        </p:nvSpPr>
        <p:spPr>
          <a:xfrm>
            <a:off x="395536" y="332656"/>
            <a:ext cx="7848600" cy="729952"/>
          </a:xfrm>
        </p:spPr>
        <p:txBody>
          <a:bodyPr/>
          <a:lstStyle/>
          <a:p>
            <a:r>
              <a:rPr lang="en-GB" dirty="0">
                <a:solidFill>
                  <a:srgbClr val="C00000"/>
                </a:solidFill>
                <a:latin typeface="Lexend" pitchFamily="2" charset="0"/>
              </a:rPr>
              <a:t>Useful websites:</a:t>
            </a:r>
          </a:p>
        </p:txBody>
      </p:sp>
      <p:sp>
        <p:nvSpPr>
          <p:cNvPr id="3" name="Content Placeholder 2">
            <a:extLst>
              <a:ext uri="{FF2B5EF4-FFF2-40B4-BE49-F238E27FC236}">
                <a16:creationId xmlns:a16="http://schemas.microsoft.com/office/drawing/2014/main" id="{09298B6C-4BD1-4ACD-8222-1A8A92DB74E3}"/>
              </a:ext>
            </a:extLst>
          </p:cNvPr>
          <p:cNvSpPr>
            <a:spLocks noGrp="1"/>
          </p:cNvSpPr>
          <p:nvPr>
            <p:ph idx="1"/>
          </p:nvPr>
        </p:nvSpPr>
        <p:spPr>
          <a:xfrm>
            <a:off x="539552" y="1340768"/>
            <a:ext cx="7994848" cy="4526632"/>
          </a:xfrm>
        </p:spPr>
        <p:txBody>
          <a:bodyPr/>
          <a:lstStyle/>
          <a:p>
            <a:pPr algn="l">
              <a:buFont typeface="Wingdings" panose="05000000000000000000" pitchFamily="2" charset="2"/>
              <a:buChar char="§"/>
            </a:pPr>
            <a:r>
              <a:rPr lang="en-GB" b="0" i="0" u="none" strike="noStrike" dirty="0">
                <a:solidFill>
                  <a:srgbClr val="0033A0"/>
                </a:solidFill>
                <a:effectLst/>
                <a:latin typeface="Lexend" pitchFamily="2" charset="0"/>
                <a:hlinkClick r:id="rId2"/>
              </a:rPr>
              <a:t>Action Counters Terrorism (ACT)</a:t>
            </a:r>
            <a:r>
              <a:rPr lang="en-GB" b="0" i="0" dirty="0">
                <a:solidFill>
                  <a:srgbClr val="000000"/>
                </a:solidFill>
                <a:effectLst/>
                <a:latin typeface="Lexend" pitchFamily="2" charset="0"/>
              </a:rPr>
              <a:t> – a website to engage the community in reporting concerns about people who may be involved in extremism / radicalisation</a:t>
            </a:r>
          </a:p>
          <a:p>
            <a:pPr algn="l">
              <a:buFont typeface="Wingdings" panose="05000000000000000000" pitchFamily="2" charset="2"/>
              <a:buChar char="§"/>
            </a:pPr>
            <a:r>
              <a:rPr lang="en-GB" b="0" i="0" u="none" strike="noStrike" dirty="0">
                <a:solidFill>
                  <a:srgbClr val="0033A0"/>
                </a:solidFill>
                <a:effectLst/>
                <a:latin typeface="Lexend" pitchFamily="2" charset="0"/>
                <a:hlinkClick r:id="rId3"/>
              </a:rPr>
              <a:t>Child Net / Trust me</a:t>
            </a:r>
            <a:r>
              <a:rPr lang="en-GB" b="0" i="0" dirty="0">
                <a:solidFill>
                  <a:srgbClr val="000000"/>
                </a:solidFill>
                <a:effectLst/>
                <a:latin typeface="Lexend" pitchFamily="2" charset="0"/>
              </a:rPr>
              <a:t> - A resource which could start conversations around extremism and extreme online content</a:t>
            </a:r>
          </a:p>
          <a:p>
            <a:pPr algn="l">
              <a:buFont typeface="Wingdings" panose="05000000000000000000" pitchFamily="2" charset="2"/>
              <a:buChar char="§"/>
            </a:pPr>
            <a:r>
              <a:rPr lang="en-GB" b="0" i="0" u="none" strike="noStrike" dirty="0">
                <a:solidFill>
                  <a:srgbClr val="0033A0"/>
                </a:solidFill>
                <a:effectLst/>
                <a:latin typeface="Lexend" pitchFamily="2" charset="0"/>
                <a:hlinkClick r:id="rId4"/>
              </a:rPr>
              <a:t>Counter Terrorism Policing | Home</a:t>
            </a:r>
            <a:endParaRPr lang="en-GB" b="0" i="0" dirty="0">
              <a:solidFill>
                <a:srgbClr val="000000"/>
              </a:solidFill>
              <a:effectLst/>
              <a:latin typeface="Lexend" pitchFamily="2" charset="0"/>
            </a:endParaRPr>
          </a:p>
          <a:p>
            <a:pPr algn="l">
              <a:buFont typeface="Wingdings" panose="05000000000000000000" pitchFamily="2" charset="2"/>
              <a:buChar char="§"/>
            </a:pPr>
            <a:r>
              <a:rPr lang="en-GB" b="0" i="0" u="none" strike="noStrike" dirty="0">
                <a:solidFill>
                  <a:srgbClr val="0033A0"/>
                </a:solidFill>
                <a:effectLst/>
                <a:latin typeface="Lexend" pitchFamily="2" charset="0"/>
                <a:hlinkClick r:id="rId5"/>
              </a:rPr>
              <a:t>Counter Extremism – Preventing Radicalisation in Schools</a:t>
            </a:r>
            <a:r>
              <a:rPr lang="en-GB" b="0" i="0" dirty="0">
                <a:solidFill>
                  <a:srgbClr val="000000"/>
                </a:solidFill>
                <a:effectLst/>
                <a:latin typeface="Lexend" pitchFamily="2" charset="0"/>
              </a:rPr>
              <a:t> - developed by the London Grid for Learning (LGfL)</a:t>
            </a:r>
          </a:p>
          <a:p>
            <a:pPr algn="l">
              <a:buFont typeface="Wingdings" panose="05000000000000000000" pitchFamily="2" charset="2"/>
              <a:buChar char="§"/>
            </a:pPr>
            <a:r>
              <a:rPr lang="en-GB" b="0" i="0" u="none" strike="noStrike" dirty="0">
                <a:solidFill>
                  <a:srgbClr val="0033A0"/>
                </a:solidFill>
                <a:effectLst/>
                <a:latin typeface="Lexend" pitchFamily="2" charset="0"/>
                <a:hlinkClick r:id="rId6"/>
              </a:rPr>
              <a:t>Educate Against Hate (HMG, 2018)</a:t>
            </a:r>
            <a:r>
              <a:rPr lang="en-GB" b="0" i="0" dirty="0">
                <a:solidFill>
                  <a:srgbClr val="000000"/>
                </a:solidFill>
                <a:effectLst/>
                <a:latin typeface="Lexend" pitchFamily="2" charset="0"/>
              </a:rPr>
              <a:t> - Government advice and trusted resources for schools to safeguard students.</a:t>
            </a:r>
          </a:p>
          <a:p>
            <a:pPr algn="l">
              <a:buFont typeface="Wingdings" panose="05000000000000000000" pitchFamily="2" charset="2"/>
              <a:buChar char="§"/>
            </a:pPr>
            <a:r>
              <a:rPr lang="en-GB" b="0" i="0" u="none" strike="noStrike">
                <a:solidFill>
                  <a:srgbClr val="0033A0"/>
                </a:solidFill>
                <a:effectLst/>
                <a:latin typeface="Lexend" pitchFamily="2" charset="0"/>
                <a:hlinkClick r:id="rId7"/>
              </a:rPr>
              <a:t>Act </a:t>
            </a:r>
            <a:r>
              <a:rPr lang="en-GB" b="0" i="0" u="none" strike="noStrike" dirty="0">
                <a:solidFill>
                  <a:srgbClr val="0033A0"/>
                </a:solidFill>
                <a:effectLst/>
                <a:latin typeface="Lexend" pitchFamily="2" charset="0"/>
                <a:hlinkClick r:id="rId7"/>
              </a:rPr>
              <a:t>Early</a:t>
            </a:r>
            <a:r>
              <a:rPr lang="en-GB" b="0" i="0" u="none" strike="noStrike" dirty="0">
                <a:solidFill>
                  <a:srgbClr val="0033A0"/>
                </a:solidFill>
                <a:effectLst/>
                <a:latin typeface="Lexend" pitchFamily="2" charset="0"/>
              </a:rPr>
              <a:t> </a:t>
            </a:r>
            <a:endParaRPr lang="en-GB" dirty="0">
              <a:latin typeface="Lexend" pitchFamily="2" charset="0"/>
            </a:endParaRPr>
          </a:p>
        </p:txBody>
      </p:sp>
    </p:spTree>
    <p:extLst>
      <p:ext uri="{BB962C8B-B14F-4D97-AF65-F5344CB8AC3E}">
        <p14:creationId xmlns:p14="http://schemas.microsoft.com/office/powerpoint/2010/main" val="3469329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FE3A7B-4E39-49DE-9DF6-B9D0050CB85F}"/>
              </a:ext>
              <a:ext uri="{C183D7F6-B498-43B3-948B-1728B52AA6E4}">
                <adec:decorative xmlns:adec="http://schemas.microsoft.com/office/drawing/2017/decorative" val="1"/>
              </a:ext>
            </a:extLst>
          </p:cNvPr>
          <p:cNvSpPr>
            <a:spLocks noGrp="1"/>
          </p:cNvSpPr>
          <p:nvPr>
            <p:ph sz="quarter" idx="10"/>
          </p:nvPr>
        </p:nvSpPr>
        <p:spPr>
          <a:xfrm>
            <a:off x="467544" y="1058011"/>
            <a:ext cx="8206680" cy="5472609"/>
          </a:xfrm>
        </p:spPr>
        <p:txBody>
          <a:bodyPr/>
          <a:lstStyle/>
          <a:p>
            <a:pPr marL="0" indent="0">
              <a:buNone/>
            </a:pPr>
            <a:endParaRPr lang="en-GB" sz="2300" dirty="0">
              <a:latin typeface="Lexend" pitchFamily="2" charset="0"/>
              <a:ea typeface="Calibri" panose="020F0502020204030204" pitchFamily="34" charset="0"/>
              <a:hlinkClick r:id="" action="ppaction://noaction"/>
            </a:endParaRPr>
          </a:p>
          <a:p>
            <a:pPr marL="0" indent="0">
              <a:buNone/>
            </a:pPr>
            <a:r>
              <a:rPr lang="en-GB" sz="2300" dirty="0">
                <a:latin typeface="Lexend" pitchFamily="2" charset="0"/>
                <a:ea typeface="Calibri" panose="020F0502020204030204" pitchFamily="34" charset="0"/>
                <a:hlinkClick r:id="" action="ppaction://noaction"/>
              </a:rPr>
              <a:t>Statutory </a:t>
            </a:r>
            <a:r>
              <a:rPr lang="en-GB" sz="2300" dirty="0">
                <a:latin typeface="Lexend" pitchFamily="2" charset="0"/>
                <a:ea typeface="Calibri" panose="020F0502020204030204" pitchFamily="34" charset="0"/>
                <a:hlinkClick r:id="rId3"/>
              </a:rPr>
              <a:t>framework for the early years foundation stage</a:t>
            </a:r>
            <a:r>
              <a:rPr lang="en-GB" sz="2300" dirty="0">
                <a:latin typeface="Lexend" pitchFamily="2" charset="0"/>
                <a:ea typeface="Calibri" panose="020F0502020204030204" pitchFamily="34" charset="0"/>
              </a:rPr>
              <a:t> (DfE, 2023) </a:t>
            </a:r>
          </a:p>
          <a:p>
            <a:pPr marL="0" indent="0">
              <a:buNone/>
            </a:pPr>
            <a:r>
              <a:rPr lang="en-GB" sz="2300" i="1" dirty="0">
                <a:latin typeface="Lexend" pitchFamily="2" charset="0"/>
              </a:rPr>
              <a:t>Children learn best when they are healthy, safe and secure, when their individual needs are met, and when they have positive relationships with the adults caring for them</a:t>
            </a:r>
          </a:p>
          <a:p>
            <a:pPr marL="0" indent="0">
              <a:buNone/>
            </a:pPr>
            <a:endParaRPr lang="en-GB" sz="2300" u="sng" dirty="0">
              <a:solidFill>
                <a:srgbClr val="0070C0"/>
              </a:solidFill>
              <a:effectLst/>
              <a:latin typeface="Lexend" pitchFamily="2" charset="0"/>
              <a:ea typeface="Times New Roman" panose="02020603050405020304" pitchFamily="18" charset="0"/>
              <a:hlinkClick r:id="rId4"/>
            </a:endParaRPr>
          </a:p>
          <a:p>
            <a:pPr marL="0" indent="0">
              <a:buNone/>
            </a:pPr>
            <a:r>
              <a:rPr lang="en-GB" sz="2300" dirty="0">
                <a:latin typeface="Lexend" pitchFamily="2" charset="0"/>
                <a:hlinkClick r:id="rId5"/>
              </a:rPr>
              <a:t>Safeguarding children and protecting professionals in EY settings: online safety considerations for managers</a:t>
            </a:r>
            <a:r>
              <a:rPr lang="en-GB" sz="2300" dirty="0">
                <a:latin typeface="Lexend" pitchFamily="2" charset="0"/>
              </a:rPr>
              <a:t>  (DfE, 2019)</a:t>
            </a:r>
          </a:p>
          <a:p>
            <a:pPr marL="0" indent="0">
              <a:buNone/>
            </a:pPr>
            <a:endParaRPr lang="en-GB" sz="2300" dirty="0">
              <a:latin typeface="Lexend" pitchFamily="2" charset="0"/>
            </a:endParaRPr>
          </a:p>
          <a:p>
            <a:pPr marL="0" indent="0">
              <a:buNone/>
            </a:pPr>
            <a:r>
              <a:rPr lang="en-GB" sz="2400" dirty="0">
                <a:latin typeface="Lexend" pitchFamily="2" charset="0"/>
                <a:hlinkClick r:id="rId6"/>
              </a:rPr>
              <a:t>SET Procedures</a:t>
            </a:r>
            <a:r>
              <a:rPr lang="en-GB" sz="2400" dirty="0">
                <a:latin typeface="Lexend" pitchFamily="2" charset="0"/>
              </a:rPr>
              <a:t> </a:t>
            </a:r>
            <a:r>
              <a:rPr lang="en-GB" sz="2400" dirty="0">
                <a:solidFill>
                  <a:srgbClr val="002060"/>
                </a:solidFill>
                <a:latin typeface="Lexend" pitchFamily="2" charset="0"/>
              </a:rPr>
              <a:t>(ESCB, 2022)</a:t>
            </a:r>
          </a:p>
          <a:p>
            <a:pPr marL="0" indent="0">
              <a:buNone/>
            </a:pPr>
            <a:endParaRPr lang="en-GB" sz="2300" u="sng" dirty="0">
              <a:solidFill>
                <a:srgbClr val="0070C0"/>
              </a:solidFill>
              <a:effectLst/>
              <a:latin typeface="Lexend" pitchFamily="2" charset="0"/>
              <a:ea typeface="Times New Roman" panose="02020603050405020304" pitchFamily="18" charset="0"/>
              <a:hlinkClick r:id="rId4"/>
            </a:endParaRPr>
          </a:p>
          <a:p>
            <a:pPr marL="0" indent="0">
              <a:buNone/>
            </a:pPr>
            <a:endParaRPr lang="en-GB" sz="2800" u="sng" dirty="0">
              <a:solidFill>
                <a:srgbClr val="0070C0"/>
              </a:solidFill>
              <a:latin typeface="Arial" panose="020B0604020202020204" pitchFamily="34" charset="0"/>
              <a:ea typeface="Times New Roman" panose="02020603050405020304" pitchFamily="18" charset="0"/>
            </a:endParaRPr>
          </a:p>
          <a:p>
            <a:pPr marL="0" indent="0">
              <a:buNone/>
            </a:pPr>
            <a:endParaRPr lang="en-GB" sz="2800" u="sng" dirty="0">
              <a:solidFill>
                <a:srgbClr val="0070C0"/>
              </a:solidFill>
              <a:effectLst/>
              <a:latin typeface="Arial" panose="020B0604020202020204" pitchFamily="34" charset="0"/>
              <a:ea typeface="Times New Roman" panose="02020603050405020304" pitchFamily="18" charset="0"/>
            </a:endParaRPr>
          </a:p>
          <a:p>
            <a:endParaRPr lang="en-GB" sz="2400" dirty="0"/>
          </a:p>
        </p:txBody>
      </p:sp>
      <p:sp>
        <p:nvSpPr>
          <p:cNvPr id="3" name="Title 2">
            <a:extLst>
              <a:ext uri="{FF2B5EF4-FFF2-40B4-BE49-F238E27FC236}">
                <a16:creationId xmlns:a16="http://schemas.microsoft.com/office/drawing/2014/main" id="{46D97307-DEDF-4656-83EA-78AE3BEFE2F7}"/>
              </a:ext>
              <a:ext uri="{C183D7F6-B498-43B3-948B-1728B52AA6E4}">
                <adec:decorative xmlns:adec="http://schemas.microsoft.com/office/drawing/2017/decorative" val="1"/>
              </a:ext>
            </a:extLst>
          </p:cNvPr>
          <p:cNvSpPr>
            <a:spLocks noGrp="1"/>
          </p:cNvSpPr>
          <p:nvPr>
            <p:ph type="title"/>
          </p:nvPr>
        </p:nvSpPr>
        <p:spPr>
          <a:xfrm>
            <a:off x="467544" y="548680"/>
            <a:ext cx="8206680" cy="354764"/>
          </a:xfrm>
        </p:spPr>
        <p:txBody>
          <a:bodyPr/>
          <a:lstStyle/>
          <a:p>
            <a:r>
              <a:rPr lang="en-GB" sz="3000" b="0" dirty="0">
                <a:solidFill>
                  <a:schemeClr val="bg2"/>
                </a:solidFill>
                <a:latin typeface="Lexend" pitchFamily="2" charset="0"/>
              </a:rPr>
              <a:t>Early Years key safeguarding documents </a:t>
            </a:r>
            <a:endParaRPr lang="en-GB" sz="3000" b="0" dirty="0">
              <a:solidFill>
                <a:schemeClr val="bg1"/>
              </a:solidFill>
              <a:latin typeface="Lexend" pitchFamily="2" charset="0"/>
            </a:endParaRPr>
          </a:p>
        </p:txBody>
      </p:sp>
    </p:spTree>
    <p:extLst>
      <p:ext uri="{BB962C8B-B14F-4D97-AF65-F5344CB8AC3E}">
        <p14:creationId xmlns:p14="http://schemas.microsoft.com/office/powerpoint/2010/main" val="1962418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424936" cy="936104"/>
          </a:xfrm>
        </p:spPr>
        <p:txBody>
          <a:bodyPr/>
          <a:lstStyle/>
          <a:p>
            <a:r>
              <a:rPr kumimoji="0" lang="en-GB" sz="3000" b="0" i="0" u="none" strike="noStrike" kern="0" cap="none" spc="0" normalizeH="0" baseline="0" noProof="0" dirty="0">
                <a:ln>
                  <a:noFill/>
                </a:ln>
                <a:solidFill>
                  <a:schemeClr val="bg2"/>
                </a:solidFill>
                <a:effectLst/>
                <a:uLnTx/>
                <a:uFillTx/>
                <a:latin typeface="Lexend" pitchFamily="2" charset="0"/>
              </a:rPr>
              <a:t>Early Years key safeguarding documents </a:t>
            </a:r>
            <a:r>
              <a:rPr kumimoji="0" lang="en-GB" sz="3000" b="0" i="0" u="none" strike="noStrike" kern="0" cap="none" spc="0" normalizeH="0" baseline="0" noProof="0" dirty="0">
                <a:ln>
                  <a:noFill/>
                </a:ln>
                <a:solidFill>
                  <a:schemeClr val="bg1"/>
                </a:solidFill>
                <a:effectLst/>
                <a:uLnTx/>
                <a:uFillTx/>
                <a:latin typeface="Lexend" pitchFamily="2" charset="0"/>
              </a:rPr>
              <a:t>(2)</a:t>
            </a:r>
            <a:endParaRPr lang="en-GB" sz="3000" dirty="0">
              <a:solidFill>
                <a:schemeClr val="bg1"/>
              </a:solidFill>
              <a:latin typeface="Lexend" pitchFamily="2" charset="0"/>
            </a:endParaRPr>
          </a:p>
        </p:txBody>
      </p:sp>
      <p:sp>
        <p:nvSpPr>
          <p:cNvPr id="3" name="Content Placeholder 2"/>
          <p:cNvSpPr>
            <a:spLocks noGrp="1"/>
          </p:cNvSpPr>
          <p:nvPr>
            <p:ph idx="1"/>
          </p:nvPr>
        </p:nvSpPr>
        <p:spPr>
          <a:xfrm>
            <a:off x="683704" y="1129680"/>
            <a:ext cx="7848600" cy="4598640"/>
          </a:xfrm>
        </p:spPr>
        <p:txBody>
          <a:bodyPr/>
          <a:lstStyle/>
          <a:p>
            <a:pPr marL="0" indent="0">
              <a:buNone/>
            </a:pPr>
            <a:r>
              <a:rPr lang="en-US" sz="2200" dirty="0">
                <a:solidFill>
                  <a:srgbClr val="002060"/>
                </a:solidFill>
                <a:latin typeface="Lexend" pitchFamily="2" charset="0"/>
              </a:rPr>
              <a:t> </a:t>
            </a:r>
            <a:endParaRPr lang="en-GB" sz="2200" dirty="0">
              <a:solidFill>
                <a:srgbClr val="002060"/>
              </a:solidFill>
              <a:latin typeface="Lexend" pitchFamily="2" charset="0"/>
            </a:endParaRPr>
          </a:p>
          <a:p>
            <a:pPr marL="0" indent="0">
              <a:buNone/>
            </a:pPr>
            <a:r>
              <a:rPr lang="en-GB" sz="2200" dirty="0">
                <a:latin typeface="Lexend" pitchFamily="2" charset="0"/>
                <a:hlinkClick r:id="rId3"/>
              </a:rPr>
              <a:t>Working together to safeguard children</a:t>
            </a:r>
            <a:r>
              <a:rPr lang="en-GB" sz="2200" dirty="0">
                <a:latin typeface="Lexend" pitchFamily="2" charset="0"/>
              </a:rPr>
              <a:t> (HMG, 2018)</a:t>
            </a:r>
            <a:endParaRPr lang="en-US" sz="2200" u="sng" dirty="0">
              <a:solidFill>
                <a:srgbClr val="002060"/>
              </a:solidFill>
              <a:latin typeface="Lexend" pitchFamily="2" charset="0"/>
              <a:hlinkClick r:id="rId4">
                <a:extLst>
                  <a:ext uri="{A12FA001-AC4F-418D-AE19-62706E023703}">
                    <ahyp:hlinkClr xmlns:ahyp="http://schemas.microsoft.com/office/drawing/2018/hyperlinkcolor" val="tx"/>
                  </a:ext>
                </a:extLst>
              </a:hlinkClick>
            </a:endParaRPr>
          </a:p>
          <a:p>
            <a:pPr marL="0" indent="0">
              <a:buNone/>
            </a:pPr>
            <a:endParaRPr lang="en-US" sz="2200" dirty="0">
              <a:solidFill>
                <a:srgbClr val="002060"/>
              </a:solidFill>
              <a:latin typeface="Lexend" pitchFamily="2" charset="0"/>
            </a:endParaRPr>
          </a:p>
          <a:p>
            <a:pPr marL="0" indent="0">
              <a:buNone/>
            </a:pPr>
            <a:r>
              <a:rPr lang="en-GB" sz="2200" dirty="0">
                <a:latin typeface="Lexend" pitchFamily="2" charset="0"/>
                <a:hlinkClick r:id="rId5"/>
              </a:rPr>
              <a:t>What to do if you're worried a child is being abused</a:t>
            </a:r>
            <a:r>
              <a:rPr lang="en-GB" sz="2200" dirty="0">
                <a:latin typeface="Lexend" pitchFamily="2" charset="0"/>
              </a:rPr>
              <a:t> (HMG, 2015)</a:t>
            </a:r>
          </a:p>
          <a:p>
            <a:pPr marL="0" indent="0">
              <a:buNone/>
            </a:pPr>
            <a:endParaRPr lang="en-GB" sz="2200" dirty="0">
              <a:solidFill>
                <a:srgbClr val="002060"/>
              </a:solidFill>
              <a:latin typeface="Lexend" pitchFamily="2" charset="0"/>
            </a:endParaRPr>
          </a:p>
          <a:p>
            <a:pPr marL="0" indent="0">
              <a:buNone/>
            </a:pPr>
            <a:r>
              <a:rPr lang="en-GB" sz="2200" dirty="0">
                <a:latin typeface="Lexend" pitchFamily="2" charset="0"/>
                <a:hlinkClick r:id="rId6"/>
              </a:rPr>
              <a:t>PREVENT Duty Guidance</a:t>
            </a:r>
            <a:r>
              <a:rPr lang="en-GB" sz="2200" dirty="0">
                <a:latin typeface="Lexend" pitchFamily="2" charset="0"/>
              </a:rPr>
              <a:t> (HMG, 2015)</a:t>
            </a:r>
          </a:p>
          <a:p>
            <a:pPr marL="0" indent="0">
              <a:buNone/>
            </a:pPr>
            <a:endParaRPr lang="en-GB" sz="2200" dirty="0">
              <a:solidFill>
                <a:srgbClr val="002060"/>
              </a:solidFill>
              <a:latin typeface="Lexend" pitchFamily="2" charset="0"/>
            </a:endParaRPr>
          </a:p>
          <a:p>
            <a:pPr marL="0" indent="0">
              <a:buNone/>
            </a:pPr>
            <a:r>
              <a:rPr lang="en-GB" sz="2200" dirty="0">
                <a:latin typeface="Lexend" pitchFamily="2" charset="0"/>
                <a:hlinkClick r:id="rId7"/>
              </a:rPr>
              <a:t>Essex Effective Support for Children and Families</a:t>
            </a:r>
            <a:r>
              <a:rPr lang="en-GB" sz="2200" dirty="0">
                <a:latin typeface="Lexend" pitchFamily="2" charset="0"/>
              </a:rPr>
              <a:t> (ESCB, 2021)</a:t>
            </a:r>
            <a:endParaRPr lang="en-GB" sz="2200" dirty="0">
              <a:solidFill>
                <a:srgbClr val="002060"/>
              </a:solidFill>
              <a:latin typeface="Lexend" pitchFamily="2" charset="0"/>
            </a:endParaRPr>
          </a:p>
          <a:p>
            <a:pPr marL="0" indent="0">
              <a:buNone/>
            </a:pPr>
            <a:endParaRPr lang="en-GB" sz="2200" dirty="0">
              <a:solidFill>
                <a:srgbClr val="002060"/>
              </a:solidFill>
              <a:latin typeface="Lexend" pitchFamily="2" charset="0"/>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2200" b="0" i="0" u="none" strike="noStrike" kern="0" cap="none" spc="0" normalizeH="0" baseline="0" noProof="0" dirty="0">
                <a:ln>
                  <a:noFill/>
                </a:ln>
                <a:solidFill>
                  <a:srgbClr val="000000"/>
                </a:solidFill>
                <a:effectLst/>
                <a:uLnTx/>
                <a:uFillTx/>
                <a:latin typeface="Lexend" pitchFamily="2" charset="0"/>
                <a:hlinkClick r:id="rId8"/>
              </a:rPr>
              <a:t>Keeping children safe in education</a:t>
            </a:r>
            <a:r>
              <a:rPr kumimoji="0" lang="en-GB" sz="2200" b="0" i="0" u="none" strike="noStrike" kern="0" cap="none" spc="0" normalizeH="0" baseline="0" noProof="0" dirty="0">
                <a:ln>
                  <a:noFill/>
                </a:ln>
                <a:solidFill>
                  <a:srgbClr val="000000"/>
                </a:solidFill>
                <a:effectLst/>
                <a:uLnTx/>
                <a:uFillTx/>
                <a:latin typeface="Lexend" pitchFamily="2" charset="0"/>
              </a:rPr>
              <a:t> (DfE, 2023)</a:t>
            </a:r>
          </a:p>
          <a:p>
            <a:pPr marL="0" indent="0">
              <a:buNone/>
            </a:pPr>
            <a:endParaRPr lang="en-GB" sz="2400" dirty="0">
              <a:solidFill>
                <a:srgbClr val="002060"/>
              </a:solidFill>
            </a:endParaRPr>
          </a:p>
          <a:p>
            <a:pPr marL="0" indent="0">
              <a:buNone/>
            </a:pPr>
            <a:endParaRPr lang="en-GB" sz="2800" dirty="0">
              <a:solidFill>
                <a:srgbClr val="002060"/>
              </a:solidFill>
            </a:endParaRPr>
          </a:p>
          <a:p>
            <a:pPr marL="0" indent="0">
              <a:buNone/>
            </a:pPr>
            <a:endParaRPr lang="en-GB" sz="2800" dirty="0">
              <a:solidFill>
                <a:srgbClr val="002060"/>
              </a:solidFill>
            </a:endParaRPr>
          </a:p>
          <a:p>
            <a:endParaRPr lang="en-GB" sz="2400" dirty="0">
              <a:solidFill>
                <a:srgbClr val="002060"/>
              </a:solidFill>
            </a:endParaRP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394263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2318568-DFE5-49D2-8F04-67EFE90ADF03}"/>
              </a:ext>
              <a:ext uri="{C183D7F6-B498-43B3-948B-1728B52AA6E4}">
                <adec:decorative xmlns:adec="http://schemas.microsoft.com/office/drawing/2017/decorative" val="1"/>
              </a:ext>
            </a:extLst>
          </p:cNvPr>
          <p:cNvSpPr>
            <a:spLocks noGrp="1"/>
          </p:cNvSpPr>
          <p:nvPr>
            <p:ph sz="quarter" idx="10"/>
          </p:nvPr>
        </p:nvSpPr>
        <p:spPr>
          <a:xfrm>
            <a:off x="469779" y="1772816"/>
            <a:ext cx="3958208" cy="5256931"/>
          </a:xfrm>
        </p:spPr>
        <p:txBody>
          <a:bodyPr/>
          <a:lstStyle/>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GB" sz="2100" b="0" i="0" u="none" strike="noStrike" kern="1200" cap="none" spc="0" normalizeH="0" baseline="0" noProof="0" dirty="0">
                <a:ln>
                  <a:noFill/>
                </a:ln>
                <a:solidFill>
                  <a:prstClr val="black"/>
                </a:solidFill>
                <a:effectLst/>
                <a:uLnTx/>
                <a:uFillTx/>
                <a:latin typeface="Lexend" pitchFamily="2" charset="0"/>
                <a:ea typeface="+mn-ea"/>
                <a:cs typeface="Arial" panose="020B0604020202020204" pitchFamily="34" charset="0"/>
              </a:rPr>
              <a:t>Model Child Protection Policy (for settings, and childminders)</a:t>
            </a: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GB" sz="2100" b="0" i="0" u="none" strike="noStrike" kern="1200" cap="none" spc="0" normalizeH="0" baseline="0" noProof="0" dirty="0">
              <a:ln>
                <a:noFill/>
              </a:ln>
              <a:solidFill>
                <a:prstClr val="black"/>
              </a:solidFill>
              <a:effectLst/>
              <a:uLnTx/>
              <a:uFillTx/>
              <a:latin typeface="Lexend" pitchFamily="2" charset="0"/>
              <a:ea typeface="+mn-ea"/>
              <a:cs typeface="Arial" panose="020B0604020202020204" pitchFamily="34" charset="0"/>
            </a:endParaRP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GB" sz="2100" b="0" i="0" u="none" strike="noStrike" kern="1200" cap="none" spc="0" normalizeH="0" baseline="0" noProof="0" dirty="0">
                <a:ln>
                  <a:noFill/>
                </a:ln>
                <a:solidFill>
                  <a:prstClr val="black"/>
                </a:solidFill>
                <a:effectLst/>
                <a:uLnTx/>
                <a:uFillTx/>
                <a:latin typeface="Lexend" pitchFamily="2" charset="0"/>
                <a:ea typeface="+mn-ea"/>
                <a:cs typeface="Arial" panose="020B0604020202020204" pitchFamily="34" charset="0"/>
              </a:rPr>
              <a:t>Level 2 training presentations (including this presentation)</a:t>
            </a: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GB" sz="2100" b="0" i="0" u="none" strike="noStrike" kern="1200" cap="none" spc="0" normalizeH="0" baseline="0" noProof="0" dirty="0">
              <a:ln>
                <a:noFill/>
              </a:ln>
              <a:solidFill>
                <a:prstClr val="black"/>
              </a:solidFill>
              <a:effectLst/>
              <a:uLnTx/>
              <a:uFillTx/>
              <a:latin typeface="Lexend" pitchFamily="2" charset="0"/>
              <a:ea typeface="+mn-ea"/>
              <a:cs typeface="Arial" panose="020B0604020202020204" pitchFamily="34" charset="0"/>
            </a:endParaRP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GB" sz="2100" b="0" i="0" u="none" strike="noStrike" kern="1200" cap="none" spc="0" normalizeH="0" baseline="0" noProof="0" dirty="0">
                <a:ln>
                  <a:noFill/>
                </a:ln>
                <a:solidFill>
                  <a:prstClr val="black"/>
                </a:solidFill>
                <a:effectLst/>
                <a:uLnTx/>
                <a:uFillTx/>
                <a:latin typeface="Lexend" pitchFamily="2" charset="0"/>
                <a:ea typeface="+mn-ea"/>
                <a:cs typeface="Arial" panose="020B0604020202020204" pitchFamily="34" charset="0"/>
              </a:rPr>
              <a:t>Key safeguarding information and documents</a:t>
            </a: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GB" sz="2100" b="0" i="0" u="none" strike="noStrike" kern="1200" cap="none" spc="0" normalizeH="0" baseline="0" noProof="0" dirty="0">
              <a:ln>
                <a:noFill/>
              </a:ln>
              <a:solidFill>
                <a:prstClr val="black"/>
              </a:solidFill>
              <a:effectLst/>
              <a:uLnTx/>
              <a:uFillTx/>
              <a:latin typeface="Lexend" pitchFamily="2" charset="0"/>
              <a:ea typeface="+mn-ea"/>
              <a:cs typeface="Arial" panose="020B0604020202020204" pitchFamily="34" charset="0"/>
            </a:endParaRP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GB" sz="2100" b="0" i="0" u="none" strike="noStrike" kern="1200" cap="none" spc="0" normalizeH="0" baseline="0" noProof="0" dirty="0">
                <a:ln>
                  <a:noFill/>
                </a:ln>
                <a:solidFill>
                  <a:prstClr val="black"/>
                </a:solidFill>
                <a:effectLst/>
                <a:uLnTx/>
                <a:uFillTx/>
                <a:latin typeface="Lexend" pitchFamily="2" charset="0"/>
                <a:ea typeface="+mn-ea"/>
                <a:cs typeface="Arial" panose="020B0604020202020204" pitchFamily="34" charset="0"/>
              </a:rPr>
              <a:t>Safeguarding audit</a:t>
            </a:r>
          </a:p>
          <a:p>
            <a:endParaRPr lang="en-GB" dirty="0"/>
          </a:p>
        </p:txBody>
      </p:sp>
      <p:sp>
        <p:nvSpPr>
          <p:cNvPr id="3" name="Title 2">
            <a:extLst>
              <a:ext uri="{FF2B5EF4-FFF2-40B4-BE49-F238E27FC236}">
                <a16:creationId xmlns:a16="http://schemas.microsoft.com/office/drawing/2014/main" id="{9ED9A7E7-36DF-4070-B6AC-EB19FCF83BA3}"/>
              </a:ext>
              <a:ext uri="{C183D7F6-B498-43B3-948B-1728B52AA6E4}">
                <adec:decorative xmlns:adec="http://schemas.microsoft.com/office/drawing/2017/decorative" val="1"/>
              </a:ext>
            </a:extLst>
          </p:cNvPr>
          <p:cNvSpPr>
            <a:spLocks noGrp="1"/>
          </p:cNvSpPr>
          <p:nvPr>
            <p:ph type="title"/>
          </p:nvPr>
        </p:nvSpPr>
        <p:spPr>
          <a:xfrm>
            <a:off x="469777" y="976383"/>
            <a:ext cx="8206680" cy="648072"/>
          </a:xfrm>
        </p:spPr>
        <p:txBody>
          <a:bodyPr/>
          <a:lstStyle/>
          <a:p>
            <a:r>
              <a:rPr kumimoji="0" lang="en-GB" sz="2800" b="0" i="0" u="none" strike="noStrike" kern="1200" cap="none" spc="0" normalizeH="0" baseline="0" noProof="0" dirty="0">
                <a:ln>
                  <a:noFill/>
                </a:ln>
                <a:solidFill>
                  <a:srgbClr val="C00000"/>
                </a:solidFill>
                <a:effectLst/>
                <a:uLnTx/>
                <a:uFillTx/>
                <a:latin typeface="Lexend" pitchFamily="2" charset="0"/>
                <a:ea typeface="+mj-ea"/>
                <a:cs typeface="Arial" panose="020B0604020202020204" pitchFamily="34" charset="0"/>
              </a:rPr>
              <a:t>Early Years and Childcare website</a:t>
            </a:r>
            <a:br>
              <a:rPr kumimoji="0" lang="en-GB" sz="2800" b="0" i="0" u="none" strike="noStrike" kern="1200" cap="none" spc="0" normalizeH="0" baseline="0" noProof="0" dirty="0">
                <a:ln>
                  <a:noFill/>
                </a:ln>
                <a:solidFill>
                  <a:srgbClr val="C00000"/>
                </a:solidFill>
                <a:effectLst/>
                <a:uLnTx/>
                <a:uFillTx/>
                <a:latin typeface="Lexend" pitchFamily="2" charset="0"/>
                <a:ea typeface="+mj-ea"/>
                <a:cs typeface="Arial" panose="020B0604020202020204" pitchFamily="34" charset="0"/>
              </a:rPr>
            </a:br>
            <a:r>
              <a:rPr kumimoji="0" lang="en-GB" sz="2800" b="0" i="0" u="none" strike="noStrike" kern="1200" cap="none" spc="0" normalizeH="0" baseline="0" noProof="0" dirty="0">
                <a:ln>
                  <a:noFill/>
                </a:ln>
                <a:solidFill>
                  <a:srgbClr val="4F81BD">
                    <a:lumMod val="75000"/>
                  </a:srgbClr>
                </a:solidFill>
                <a:effectLst/>
                <a:uLnTx/>
                <a:uFillTx/>
                <a:latin typeface="Lexend" pitchFamily="2" charset="0"/>
                <a:ea typeface="+mj-ea"/>
                <a:cs typeface="Arial" panose="020B0604020202020204" pitchFamily="34" charset="0"/>
                <a:hlinkClick r:id="rId2">
                  <a:extLst>
                    <a:ext uri="{A12FA001-AC4F-418D-AE19-62706E023703}">
                      <ahyp:hlinkClr xmlns:ahyp="http://schemas.microsoft.com/office/drawing/2018/hyperlinkcolor" val="tx"/>
                    </a:ext>
                  </a:extLst>
                </a:hlinkClick>
              </a:rPr>
              <a:t>safeguarding pages</a:t>
            </a:r>
            <a:r>
              <a:rPr kumimoji="0" lang="en-GB" sz="2800" b="0" i="0" u="none" strike="noStrike" kern="1200" cap="none" spc="0" normalizeH="0" baseline="0" noProof="0" dirty="0">
                <a:ln>
                  <a:noFill/>
                </a:ln>
                <a:solidFill>
                  <a:srgbClr val="4F81BD">
                    <a:lumMod val="75000"/>
                  </a:srgbClr>
                </a:solidFill>
                <a:effectLst/>
                <a:uLnTx/>
                <a:uFillTx/>
                <a:latin typeface="Lexend" pitchFamily="2" charset="0"/>
                <a:ea typeface="+mj-ea"/>
                <a:cs typeface="Arial" panose="020B0604020202020204" pitchFamily="34" charset="0"/>
              </a:rPr>
              <a:t>:</a:t>
            </a:r>
            <a:br>
              <a:rPr kumimoji="0" lang="en-GB" b="0" i="0" u="none" strike="noStrike" kern="1200" cap="none" spc="0" normalizeH="0" baseline="0" noProof="0" dirty="0">
                <a:ln>
                  <a:noFill/>
                </a:ln>
                <a:solidFill>
                  <a:srgbClr val="C00000"/>
                </a:solidFill>
                <a:effectLst/>
                <a:uLnTx/>
                <a:uFillTx/>
                <a:latin typeface="Lexend" pitchFamily="2" charset="0"/>
                <a:ea typeface="+mj-ea"/>
                <a:cs typeface="Arial" panose="020B0604020202020204" pitchFamily="34" charset="0"/>
              </a:rPr>
            </a:br>
            <a:br>
              <a:rPr kumimoji="0" lang="en-GB" b="0" i="0" u="none" strike="noStrike" kern="1200" cap="none" spc="0" normalizeH="0" baseline="0" noProof="0" dirty="0">
                <a:ln>
                  <a:noFill/>
                </a:ln>
                <a:solidFill>
                  <a:srgbClr val="C00000"/>
                </a:solidFill>
                <a:effectLst/>
                <a:uLnTx/>
                <a:uFillTx/>
                <a:latin typeface="Lexend" pitchFamily="2" charset="0"/>
                <a:ea typeface="+mj-ea"/>
                <a:cs typeface="Arial" panose="020B0604020202020204" pitchFamily="34" charset="0"/>
              </a:rPr>
            </a:br>
            <a:endParaRPr lang="en-GB" dirty="0"/>
          </a:p>
        </p:txBody>
      </p:sp>
      <p:sp>
        <p:nvSpPr>
          <p:cNvPr id="4" name="Content Placeholder 3">
            <a:extLst>
              <a:ext uri="{FF2B5EF4-FFF2-40B4-BE49-F238E27FC236}">
                <a16:creationId xmlns:a16="http://schemas.microsoft.com/office/drawing/2014/main" id="{8ED3043B-559B-4F6E-BF09-53C5411569C0}"/>
              </a:ext>
              <a:ext uri="{C183D7F6-B498-43B3-948B-1728B52AA6E4}">
                <adec:decorative xmlns:adec="http://schemas.microsoft.com/office/drawing/2017/decorative" val="1"/>
              </a:ext>
            </a:extLst>
          </p:cNvPr>
          <p:cNvSpPr>
            <a:spLocks noGrp="1"/>
          </p:cNvSpPr>
          <p:nvPr>
            <p:ph sz="quarter" idx="13"/>
          </p:nvPr>
        </p:nvSpPr>
        <p:spPr>
          <a:xfrm>
            <a:off x="4716015" y="1601069"/>
            <a:ext cx="3958208" cy="5256931"/>
          </a:xfrm>
        </p:spPr>
        <p:txBody>
          <a:bodyPr/>
          <a:lstStyle/>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GB" sz="2100" b="0" i="0" u="none" strike="noStrike" kern="1200" cap="none" spc="0" normalizeH="0" baseline="0" noProof="0" dirty="0">
                <a:ln>
                  <a:noFill/>
                </a:ln>
                <a:solidFill>
                  <a:prstClr val="black"/>
                </a:solidFill>
                <a:effectLst/>
                <a:uLnTx/>
                <a:uFillTx/>
                <a:latin typeface="Lexend" pitchFamily="2" charset="0"/>
                <a:ea typeface="+mn-ea"/>
                <a:cs typeface="Arial" panose="020B0604020202020204" pitchFamily="34" charset="0"/>
              </a:rPr>
              <a:t>Templates for reporting and recording concerns</a:t>
            </a:r>
          </a:p>
          <a:p>
            <a:pPr fontAlgn="auto">
              <a:spcAft>
                <a:spcPts val="0"/>
              </a:spcAft>
              <a:buFont typeface="Wingdings" panose="05000000000000000000" pitchFamily="2" charset="2"/>
              <a:buChar char="§"/>
              <a:defRPr/>
            </a:pPr>
            <a:endParaRPr kumimoji="0" lang="en-GB" sz="2100" b="0" i="0" u="none" strike="noStrike" kern="1200" cap="none" spc="0" normalizeH="0" baseline="0" noProof="0" dirty="0">
              <a:ln>
                <a:noFill/>
              </a:ln>
              <a:solidFill>
                <a:prstClr val="black"/>
              </a:solidFill>
              <a:effectLst/>
              <a:uLnTx/>
              <a:uFillTx/>
              <a:latin typeface="Lexend" pitchFamily="2" charset="0"/>
              <a:ea typeface="+mn-ea"/>
              <a:cs typeface="Arial" panose="020B0604020202020204" pitchFamily="34" charset="0"/>
            </a:endParaRP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GB" sz="2100" b="0" i="0" u="none" strike="noStrike" kern="1200" cap="none" spc="0" normalizeH="0" baseline="0" noProof="0" dirty="0">
                <a:ln>
                  <a:noFill/>
                </a:ln>
                <a:solidFill>
                  <a:prstClr val="black"/>
                </a:solidFill>
                <a:effectLst/>
                <a:uLnTx/>
                <a:uFillTx/>
                <a:latin typeface="Lexend" pitchFamily="2" charset="0"/>
                <a:ea typeface="+mn-ea"/>
                <a:cs typeface="Arial" panose="020B0604020202020204" pitchFamily="34" charset="0"/>
              </a:rPr>
              <a:t>Termly forum presentations and briefings </a:t>
            </a:r>
          </a:p>
          <a:p>
            <a:pPr fontAlgn="auto">
              <a:spcAft>
                <a:spcPts val="0"/>
              </a:spcAft>
              <a:buFont typeface="Wingdings" panose="05000000000000000000" pitchFamily="2" charset="2"/>
              <a:buChar char="§"/>
              <a:defRPr/>
            </a:pPr>
            <a:endParaRPr kumimoji="0" lang="en-GB" sz="2100" b="0" i="0" u="none" strike="noStrike" kern="1200" cap="none" spc="0" normalizeH="0" baseline="0" noProof="0" dirty="0">
              <a:ln>
                <a:noFill/>
              </a:ln>
              <a:solidFill>
                <a:prstClr val="black"/>
              </a:solidFill>
              <a:effectLst/>
              <a:uLnTx/>
              <a:uFillTx/>
              <a:latin typeface="Lexend" pitchFamily="2" charset="0"/>
              <a:ea typeface="+mn-ea"/>
              <a:cs typeface="Arial" panose="020B0604020202020204" pitchFamily="34" charset="0"/>
            </a:endParaRP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GB" sz="2100" b="0" i="0" u="none" strike="noStrike" kern="1200" cap="none" spc="0" normalizeH="0" baseline="0" noProof="0" dirty="0">
                <a:ln>
                  <a:noFill/>
                </a:ln>
                <a:solidFill>
                  <a:prstClr val="black"/>
                </a:solidFill>
                <a:effectLst/>
                <a:uLnTx/>
                <a:uFillTx/>
                <a:latin typeface="Lexend" pitchFamily="2" charset="0"/>
                <a:ea typeface="+mn-ea"/>
                <a:cs typeface="Arial" panose="020B0604020202020204" pitchFamily="34" charset="0"/>
              </a:rPr>
              <a:t>How to report a concern about a child</a:t>
            </a: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GB" sz="2100" b="0" i="0" u="none" strike="noStrike" kern="1200" cap="none" spc="0" normalizeH="0" baseline="0" noProof="0" dirty="0">
              <a:ln>
                <a:noFill/>
              </a:ln>
              <a:solidFill>
                <a:prstClr val="black"/>
              </a:solidFill>
              <a:effectLst/>
              <a:uLnTx/>
              <a:uFillTx/>
              <a:latin typeface="Lexend" pitchFamily="2" charset="0"/>
              <a:ea typeface="+mn-ea"/>
              <a:cs typeface="Arial" panose="020B0604020202020204" pitchFamily="34" charset="0"/>
            </a:endParaRP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GB" sz="2100" b="0" i="0" u="none" strike="noStrike" kern="1200" cap="none" spc="0" normalizeH="0" baseline="0" noProof="0" dirty="0">
                <a:ln>
                  <a:noFill/>
                </a:ln>
                <a:solidFill>
                  <a:prstClr val="black"/>
                </a:solidFill>
                <a:effectLst/>
                <a:uLnTx/>
                <a:uFillTx/>
                <a:latin typeface="Lexend" pitchFamily="2" charset="0"/>
                <a:ea typeface="+mn-ea"/>
                <a:cs typeface="Arial" panose="020B0604020202020204" pitchFamily="34" charset="0"/>
              </a:rPr>
              <a:t>How to report a concern about a member of the workforce</a:t>
            </a:r>
          </a:p>
          <a:p>
            <a:endParaRPr lang="en-GB" dirty="0"/>
          </a:p>
        </p:txBody>
      </p:sp>
    </p:spTree>
    <p:extLst>
      <p:ext uri="{BB962C8B-B14F-4D97-AF65-F5344CB8AC3E}">
        <p14:creationId xmlns:p14="http://schemas.microsoft.com/office/powerpoint/2010/main" val="3714169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48680"/>
            <a:ext cx="8229600" cy="1008112"/>
          </a:xfrm>
        </p:spPr>
        <p:txBody>
          <a:bodyPr>
            <a:noAutofit/>
          </a:bodyPr>
          <a:lstStyle/>
          <a:p>
            <a:pPr algn="ctr"/>
            <a:r>
              <a:rPr lang="en-GB" sz="4000" b="1" i="1">
                <a:solidFill>
                  <a:srgbClr val="C00000"/>
                </a:solidFill>
                <a:latin typeface="Lexend" pitchFamily="2" charset="0"/>
                <a:cs typeface="Arial" panose="020B0604020202020204" pitchFamily="34" charset="0"/>
              </a:rPr>
              <a:t>Education Safeguarding Team</a:t>
            </a:r>
          </a:p>
        </p:txBody>
      </p:sp>
      <p:sp>
        <p:nvSpPr>
          <p:cNvPr id="3" name="Content Placeholder 2"/>
          <p:cNvSpPr>
            <a:spLocks noGrp="1"/>
          </p:cNvSpPr>
          <p:nvPr>
            <p:ph idx="1"/>
          </p:nvPr>
        </p:nvSpPr>
        <p:spPr>
          <a:xfrm>
            <a:off x="457200" y="1700808"/>
            <a:ext cx="8229600" cy="4608512"/>
          </a:xfrm>
        </p:spPr>
        <p:txBody>
          <a:bodyPr>
            <a:normAutofit fontScale="85000" lnSpcReduction="20000"/>
          </a:bodyPr>
          <a:lstStyle/>
          <a:p>
            <a:pPr marL="0" indent="0">
              <a:buNone/>
            </a:pPr>
            <a:r>
              <a:rPr lang="en-GB" sz="2800" b="1" dirty="0">
                <a:latin typeface="Lexend" pitchFamily="2" charset="0"/>
                <a:cs typeface="Arial" panose="020B0604020202020204" pitchFamily="34" charset="0"/>
              </a:rPr>
              <a:t>Head of Education Safeguarding and Wellbeing: </a:t>
            </a:r>
          </a:p>
          <a:p>
            <a:pPr marL="0" indent="0">
              <a:buNone/>
            </a:pPr>
            <a:r>
              <a:rPr lang="en-GB" sz="2800" dirty="0">
                <a:latin typeface="Lexend" pitchFamily="2" charset="0"/>
                <a:cs typeface="Arial" panose="020B0604020202020204" pitchFamily="34" charset="0"/>
              </a:rPr>
              <a:t>Jo Barclay</a:t>
            </a:r>
            <a:br>
              <a:rPr lang="en-GB" sz="2800" dirty="0">
                <a:solidFill>
                  <a:srgbClr val="FF0000"/>
                </a:solidFill>
                <a:latin typeface="Lexend" pitchFamily="2" charset="0"/>
                <a:cs typeface="Arial" panose="020B0604020202020204" pitchFamily="34" charset="0"/>
              </a:rPr>
            </a:br>
            <a:endParaRPr lang="en-GB" sz="2800" dirty="0">
              <a:solidFill>
                <a:srgbClr val="FF0000"/>
              </a:solidFill>
              <a:latin typeface="Lexend" pitchFamily="2" charset="0"/>
              <a:cs typeface="Arial" panose="020B0604020202020204" pitchFamily="34" charset="0"/>
            </a:endParaRPr>
          </a:p>
          <a:p>
            <a:pPr marL="0" indent="0">
              <a:buNone/>
            </a:pPr>
            <a:r>
              <a:rPr lang="en-GB" sz="2800" b="1" dirty="0">
                <a:latin typeface="Lexend" pitchFamily="2" charset="0"/>
                <a:cs typeface="Arial" panose="020B0604020202020204" pitchFamily="34" charset="0"/>
              </a:rPr>
              <a:t>Education Safeguarding Advisers:</a:t>
            </a:r>
          </a:p>
          <a:p>
            <a:pPr marL="0" indent="0">
              <a:buNone/>
            </a:pPr>
            <a:r>
              <a:rPr lang="en-GB" sz="2800" dirty="0">
                <a:latin typeface="Lexend" pitchFamily="2" charset="0"/>
                <a:cs typeface="Arial" panose="020B0604020202020204" pitchFamily="34" charset="0"/>
              </a:rPr>
              <a:t>Alex Darvill (South and West)</a:t>
            </a:r>
          </a:p>
          <a:p>
            <a:pPr marL="0" indent="0">
              <a:buNone/>
            </a:pPr>
            <a:r>
              <a:rPr lang="en-GB" sz="2800" dirty="0">
                <a:latin typeface="Lexend" pitchFamily="2" charset="0"/>
                <a:cs typeface="Arial" panose="020B0604020202020204" pitchFamily="34" charset="0"/>
              </a:rPr>
              <a:t>Derai Lewis-Jones (Mid and NE)</a:t>
            </a:r>
          </a:p>
          <a:p>
            <a:pPr marL="0" indent="0">
              <a:buNone/>
            </a:pPr>
            <a:r>
              <a:rPr lang="en-GB" sz="2800" dirty="0">
                <a:latin typeface="Lexend" pitchFamily="2" charset="0"/>
                <a:cs typeface="Arial" panose="020B0604020202020204" pitchFamily="34" charset="0"/>
              </a:rPr>
              <a:t>Matthew Lewis </a:t>
            </a:r>
          </a:p>
          <a:p>
            <a:pPr marL="0" indent="0">
              <a:buNone/>
            </a:pPr>
            <a:endParaRPr lang="en-GB" sz="2800" dirty="0">
              <a:latin typeface="Lexend" pitchFamily="2" charset="0"/>
              <a:cs typeface="Arial" panose="020B0604020202020204" pitchFamily="34" charset="0"/>
            </a:endParaRPr>
          </a:p>
          <a:p>
            <a:pPr marL="0" indent="0">
              <a:buNone/>
            </a:pPr>
            <a:r>
              <a:rPr lang="en-GB" sz="2800" b="1" dirty="0">
                <a:latin typeface="Lexend" pitchFamily="2" charset="0"/>
                <a:cs typeface="Arial" panose="020B0604020202020204" pitchFamily="34" charset="0"/>
              </a:rPr>
              <a:t>Education Safeguarding Officer (MARAC)</a:t>
            </a:r>
          </a:p>
          <a:p>
            <a:pPr marL="0" indent="0">
              <a:buNone/>
            </a:pPr>
            <a:r>
              <a:rPr lang="en-GB" sz="2800" dirty="0">
                <a:latin typeface="Lexend" pitchFamily="2" charset="0"/>
                <a:cs typeface="Arial" panose="020B0604020202020204" pitchFamily="34" charset="0"/>
              </a:rPr>
              <a:t>Gemma Harris</a:t>
            </a:r>
          </a:p>
          <a:p>
            <a:pPr marL="0" indent="0">
              <a:buNone/>
            </a:pPr>
            <a:endParaRPr lang="en-GB" sz="2800" dirty="0">
              <a:latin typeface="Lexend" pitchFamily="2" charset="0"/>
              <a:cs typeface="Arial" panose="020B0604020202020204" pitchFamily="34" charset="0"/>
            </a:endParaRPr>
          </a:p>
          <a:p>
            <a:pPr marL="0" indent="0" algn="ctr">
              <a:buNone/>
            </a:pPr>
            <a:r>
              <a:rPr lang="en-GB" sz="2800" dirty="0">
                <a:solidFill>
                  <a:srgbClr val="C00000"/>
                </a:solidFill>
                <a:latin typeface="Lexend" pitchFamily="2" charset="0"/>
                <a:cs typeface="Arial" panose="020B0604020202020204" pitchFamily="34" charset="0"/>
                <a:hlinkClick r:id="rId3">
                  <a:extLst>
                    <a:ext uri="{A12FA001-AC4F-418D-AE19-62706E023703}">
                      <ahyp:hlinkClr xmlns:ahyp="http://schemas.microsoft.com/office/drawing/2018/hyperlinkcolor" val="tx"/>
                    </a:ext>
                  </a:extLst>
                </a:hlinkClick>
              </a:rPr>
              <a:t>educationsafeguarding@essex.gov.uk</a:t>
            </a:r>
            <a:r>
              <a:rPr lang="en-GB" sz="2800" dirty="0">
                <a:solidFill>
                  <a:srgbClr val="C00000"/>
                </a:solidFill>
                <a:latin typeface="Lexend" pitchFamily="2" charset="0"/>
                <a:cs typeface="Arial" panose="020B0604020202020204" pitchFamily="34" charset="0"/>
              </a:rPr>
              <a:t> </a:t>
            </a:r>
          </a:p>
          <a:p>
            <a:pPr marL="0" indent="0" algn="ctr">
              <a:buNone/>
            </a:pPr>
            <a:endParaRPr lang="en-GB" dirty="0">
              <a:latin typeface="Lexend" pitchFamily="2" charset="0"/>
              <a:cs typeface="Arial" panose="020B0604020202020204" pitchFamily="34" charset="0"/>
            </a:endParaRPr>
          </a:p>
        </p:txBody>
      </p:sp>
    </p:spTree>
    <p:extLst>
      <p:ext uri="{BB962C8B-B14F-4D97-AF65-F5344CB8AC3E}">
        <p14:creationId xmlns:p14="http://schemas.microsoft.com/office/powerpoint/2010/main" val="3806235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52400"/>
            <a:ext cx="8282880" cy="756320"/>
          </a:xfrm>
        </p:spPr>
        <p:txBody>
          <a:bodyPr/>
          <a:lstStyle/>
          <a:p>
            <a:r>
              <a:rPr lang="en-GB" dirty="0">
                <a:solidFill>
                  <a:schemeClr val="bg2"/>
                </a:solidFill>
                <a:latin typeface="Lexend" pitchFamily="2" charset="0"/>
              </a:rPr>
              <a:t>What is PREVENT?</a:t>
            </a:r>
          </a:p>
        </p:txBody>
      </p:sp>
      <p:sp>
        <p:nvSpPr>
          <p:cNvPr id="3" name="Content Placeholder 2"/>
          <p:cNvSpPr>
            <a:spLocks noGrp="1"/>
          </p:cNvSpPr>
          <p:nvPr>
            <p:ph idx="1"/>
          </p:nvPr>
        </p:nvSpPr>
        <p:spPr>
          <a:xfrm>
            <a:off x="233264" y="1484783"/>
            <a:ext cx="8282880" cy="4050365"/>
          </a:xfrm>
        </p:spPr>
        <p:txBody>
          <a:bodyPr/>
          <a:lstStyle/>
          <a:p>
            <a:pPr lvl="0" algn="just">
              <a:buFont typeface="Wingdings" panose="05000000000000000000" pitchFamily="2" charset="2"/>
              <a:buChar char="q"/>
            </a:pPr>
            <a:r>
              <a:rPr lang="en-GB" sz="2200" dirty="0">
                <a:latin typeface="Lexend" pitchFamily="2" charset="0"/>
              </a:rPr>
              <a:t>1 July 2015, the </a:t>
            </a:r>
            <a:r>
              <a:rPr lang="en-GB" sz="2200" b="1" dirty="0">
                <a:solidFill>
                  <a:srgbClr val="000000"/>
                </a:solidFill>
                <a:latin typeface="Lexend" pitchFamily="2" charset="0"/>
              </a:rPr>
              <a:t>Counter-Terrorism and Security Act 2015  </a:t>
            </a:r>
            <a:r>
              <a:rPr lang="en-GB" sz="2200" dirty="0">
                <a:solidFill>
                  <a:srgbClr val="000000"/>
                </a:solidFill>
                <a:latin typeface="Lexend" pitchFamily="2" charset="0"/>
              </a:rPr>
              <a:t>placed </a:t>
            </a:r>
            <a:r>
              <a:rPr lang="en-GB" sz="2200" dirty="0">
                <a:latin typeface="Lexend" pitchFamily="2" charset="0"/>
              </a:rPr>
              <a:t>a new duty on schools and other providers of education and care, in the exercise of their functions to have ‘due regard to the need to prevent people from being drawn into terrorism’. </a:t>
            </a:r>
          </a:p>
          <a:p>
            <a:pPr lvl="0" algn="just">
              <a:buFont typeface="Wingdings" panose="05000000000000000000" pitchFamily="2" charset="2"/>
              <a:buChar char="q"/>
            </a:pPr>
            <a:endParaRPr lang="en-GB" sz="2200" dirty="0">
              <a:latin typeface="Lexend" pitchFamily="2" charset="0"/>
            </a:endParaRPr>
          </a:p>
          <a:p>
            <a:pPr algn="just">
              <a:buFont typeface="Wingdings" panose="05000000000000000000" pitchFamily="2" charset="2"/>
              <a:buChar char="q"/>
            </a:pPr>
            <a:r>
              <a:rPr lang="en-GB" sz="2200" dirty="0">
                <a:latin typeface="Lexend" pitchFamily="2" charset="0"/>
              </a:rPr>
              <a:t>Home Office guidance on what this means for schools and other providers: </a:t>
            </a:r>
            <a:r>
              <a:rPr kumimoji="0" lang="en-GB" sz="2200" b="0" i="0" u="none" strike="noStrike" kern="0" cap="none" spc="0" normalizeH="0" baseline="0" noProof="0" dirty="0">
                <a:ln>
                  <a:noFill/>
                </a:ln>
                <a:solidFill>
                  <a:sysClr val="windowText" lastClr="000000"/>
                </a:solidFill>
                <a:effectLst/>
                <a:uLnTx/>
                <a:uFillTx/>
                <a:latin typeface="Lexend" pitchFamily="2" charset="0"/>
                <a:hlinkClick r:id="rId3"/>
              </a:rPr>
              <a:t>Prevent Duty Guidance</a:t>
            </a:r>
            <a:endParaRPr lang="en-GB" sz="2200" dirty="0">
              <a:latin typeface="Lexend" pitchFamily="2" charset="0"/>
            </a:endParaRPr>
          </a:p>
          <a:p>
            <a:pPr algn="just">
              <a:buFont typeface="Wingdings" panose="05000000000000000000" pitchFamily="2" charset="2"/>
              <a:buChar char="q"/>
            </a:pPr>
            <a:endParaRPr lang="en-GB" sz="2200" dirty="0">
              <a:latin typeface="Lexend" pitchFamily="2" charset="0"/>
            </a:endParaRPr>
          </a:p>
          <a:p>
            <a:pPr algn="just">
              <a:buFont typeface="Wingdings" panose="05000000000000000000" pitchFamily="2" charset="2"/>
              <a:buChar char="q"/>
            </a:pPr>
            <a:r>
              <a:rPr lang="en-GB" sz="2200" dirty="0">
                <a:latin typeface="Lexend" pitchFamily="2" charset="0"/>
              </a:rPr>
              <a:t>Prevent strategy published by the Government in 2011 – 1 of the 4 elements of CONTEST, the Government’s counter-terrorism strategy</a:t>
            </a:r>
          </a:p>
        </p:txBody>
      </p:sp>
    </p:spTree>
    <p:extLst>
      <p:ext uri="{BB962C8B-B14F-4D97-AF65-F5344CB8AC3E}">
        <p14:creationId xmlns:p14="http://schemas.microsoft.com/office/powerpoint/2010/main" val="2832675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990600"/>
            <a:ext cx="7346776" cy="134144"/>
          </a:xfrm>
        </p:spPr>
        <p:txBody>
          <a:bodyPr/>
          <a:lstStyle/>
          <a:p>
            <a:r>
              <a:rPr lang="en-GB" sz="4000" dirty="0">
                <a:solidFill>
                  <a:schemeClr val="bg2"/>
                </a:solidFill>
                <a:latin typeface="Lexend" pitchFamily="2" charset="0"/>
              </a:rPr>
              <a:t>What is PREVENT?     (video)</a:t>
            </a:r>
          </a:p>
        </p:txBody>
      </p:sp>
      <p:sp>
        <p:nvSpPr>
          <p:cNvPr id="3" name="Content Placeholder 2"/>
          <p:cNvSpPr>
            <a:spLocks noGrp="1"/>
          </p:cNvSpPr>
          <p:nvPr>
            <p:ph idx="1"/>
          </p:nvPr>
        </p:nvSpPr>
        <p:spPr>
          <a:xfrm>
            <a:off x="685800" y="2852936"/>
            <a:ext cx="7848600" cy="3014464"/>
          </a:xfrm>
        </p:spPr>
        <p:txBody>
          <a:bodyPr/>
          <a:lstStyle/>
          <a:p>
            <a:pPr marL="0" indent="0" algn="ctr">
              <a:buNone/>
            </a:pPr>
            <a:r>
              <a:rPr lang="en-GB" sz="5400" dirty="0">
                <a:latin typeface="Lexend" pitchFamily="2" charset="0"/>
                <a:hlinkClick r:id="rId3"/>
              </a:rPr>
              <a:t>What is Prevent?  (Home Office video)</a:t>
            </a:r>
            <a:r>
              <a:rPr lang="en-GB" sz="5400" dirty="0">
                <a:latin typeface="Lexend" pitchFamily="2" charset="0"/>
              </a:rPr>
              <a:t> </a:t>
            </a:r>
          </a:p>
        </p:txBody>
      </p:sp>
    </p:spTree>
    <p:extLst>
      <p:ext uri="{BB962C8B-B14F-4D97-AF65-F5344CB8AC3E}">
        <p14:creationId xmlns:p14="http://schemas.microsoft.com/office/powerpoint/2010/main" val="3011468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496" y="188640"/>
            <a:ext cx="8640960" cy="1050776"/>
          </a:xfrm>
        </p:spPr>
        <p:txBody>
          <a:bodyPr/>
          <a:lstStyle/>
          <a:p>
            <a:r>
              <a:rPr lang="en-GB" dirty="0">
                <a:solidFill>
                  <a:schemeClr val="bg2"/>
                </a:solidFill>
                <a:latin typeface="Lexend" pitchFamily="2" charset="0"/>
              </a:rPr>
              <a:t>PREVENT Duty Guidance 2015 - Strategy</a:t>
            </a:r>
          </a:p>
        </p:txBody>
      </p:sp>
      <p:sp>
        <p:nvSpPr>
          <p:cNvPr id="3" name="Content Placeholder 2"/>
          <p:cNvSpPr>
            <a:spLocks noGrp="1"/>
          </p:cNvSpPr>
          <p:nvPr>
            <p:ph idx="1"/>
          </p:nvPr>
        </p:nvSpPr>
        <p:spPr>
          <a:xfrm>
            <a:off x="539552" y="1412776"/>
            <a:ext cx="7994848" cy="4382616"/>
          </a:xfrm>
        </p:spPr>
        <p:txBody>
          <a:bodyPr/>
          <a:lstStyle/>
          <a:p>
            <a:pPr marL="0" indent="0">
              <a:buNone/>
            </a:pPr>
            <a:r>
              <a:rPr lang="en-GB" sz="2400" dirty="0">
                <a:latin typeface="Lexend" pitchFamily="2" charset="0"/>
              </a:rPr>
              <a:t>2011 Prevent strategy has three specific strategic objectives:</a:t>
            </a:r>
          </a:p>
          <a:p>
            <a:pPr marL="0" indent="0">
              <a:buNone/>
            </a:pPr>
            <a:endParaRPr lang="en-GB" sz="2400" dirty="0">
              <a:latin typeface="Lexend" pitchFamily="2" charset="0"/>
            </a:endParaRPr>
          </a:p>
          <a:p>
            <a:pPr lvl="1" algn="just">
              <a:buFont typeface="Wingdings" panose="05000000000000000000" pitchFamily="2" charset="2"/>
              <a:buChar char="q"/>
            </a:pPr>
            <a:r>
              <a:rPr lang="en-GB" sz="2400" i="1" dirty="0">
                <a:latin typeface="Lexend" pitchFamily="2" charset="0"/>
              </a:rPr>
              <a:t>respond to the ideological challenge of terrorism and the threat we face from those who promote it;</a:t>
            </a:r>
          </a:p>
          <a:p>
            <a:pPr lvl="1" algn="just">
              <a:buFont typeface="Wingdings" panose="05000000000000000000" pitchFamily="2" charset="2"/>
              <a:buChar char="q"/>
            </a:pPr>
            <a:r>
              <a:rPr lang="en-GB" sz="2400" i="1" dirty="0">
                <a:latin typeface="Lexend" pitchFamily="2" charset="0"/>
              </a:rPr>
              <a:t>prevent people from being drawn into terrorism and ensure that they are given appropriate advice and support</a:t>
            </a:r>
          </a:p>
          <a:p>
            <a:pPr lvl="1" algn="just">
              <a:buFont typeface="Wingdings" panose="05000000000000000000" pitchFamily="2" charset="2"/>
              <a:buChar char="q"/>
            </a:pPr>
            <a:r>
              <a:rPr lang="en-GB" sz="2400" i="1" dirty="0">
                <a:latin typeface="Lexend" pitchFamily="2" charset="0"/>
              </a:rPr>
              <a:t>work with sectors and institutions where there are risks of radicalisation to be addressed</a:t>
            </a:r>
          </a:p>
        </p:txBody>
      </p:sp>
    </p:spTree>
    <p:extLst>
      <p:ext uri="{BB962C8B-B14F-4D97-AF65-F5344CB8AC3E}">
        <p14:creationId xmlns:p14="http://schemas.microsoft.com/office/powerpoint/2010/main" val="4024485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210872" cy="513928"/>
          </a:xfrm>
        </p:spPr>
        <p:txBody>
          <a:bodyPr/>
          <a:lstStyle/>
          <a:p>
            <a:r>
              <a:rPr lang="en-GB" sz="3200" dirty="0">
                <a:solidFill>
                  <a:schemeClr val="bg2"/>
                </a:solidFill>
                <a:latin typeface="Lexend" pitchFamily="2" charset="0"/>
              </a:rPr>
              <a:t>PREVENT Duty Guidance 2015</a:t>
            </a:r>
          </a:p>
        </p:txBody>
      </p:sp>
      <p:sp>
        <p:nvSpPr>
          <p:cNvPr id="3" name="Content Placeholder 2"/>
          <p:cNvSpPr>
            <a:spLocks noGrp="1"/>
          </p:cNvSpPr>
          <p:nvPr>
            <p:ph idx="1"/>
          </p:nvPr>
        </p:nvSpPr>
        <p:spPr>
          <a:xfrm>
            <a:off x="323528" y="702568"/>
            <a:ext cx="8138864" cy="4680520"/>
          </a:xfrm>
        </p:spPr>
        <p:txBody>
          <a:bodyPr/>
          <a:lstStyle/>
          <a:p>
            <a:pPr marL="0" indent="0">
              <a:buNone/>
            </a:pPr>
            <a:r>
              <a:rPr lang="en-GB" dirty="0">
                <a:latin typeface="Lexend" pitchFamily="2" charset="0"/>
              </a:rPr>
              <a:t>Settings should:</a:t>
            </a:r>
          </a:p>
          <a:p>
            <a:pPr marL="0" indent="0">
              <a:buNone/>
            </a:pPr>
            <a:endParaRPr lang="en-GB" dirty="0">
              <a:latin typeface="Lexend" pitchFamily="2" charset="0"/>
            </a:endParaRPr>
          </a:p>
          <a:p>
            <a:pPr algn="just">
              <a:buFont typeface="Wingdings" panose="05000000000000000000" pitchFamily="2" charset="2"/>
              <a:buChar char="§"/>
            </a:pPr>
            <a:r>
              <a:rPr lang="en-GB" dirty="0">
                <a:latin typeface="Lexend" pitchFamily="2" charset="0"/>
              </a:rPr>
              <a:t>teach a broad and balanced curriculum which promotes spiritual, moral, cultural, mental and physical development of pupils and prepares them for the opportunities, responsibilities and experiences of life and must promote community cohesion</a:t>
            </a:r>
          </a:p>
          <a:p>
            <a:pPr algn="just">
              <a:buFont typeface="Wingdings" panose="05000000000000000000" pitchFamily="2" charset="2"/>
              <a:buChar char="§"/>
            </a:pPr>
            <a:endParaRPr lang="en-GB" dirty="0">
              <a:latin typeface="Lexend" pitchFamily="2" charset="0"/>
            </a:endParaRPr>
          </a:p>
          <a:p>
            <a:pPr algn="just">
              <a:buFont typeface="Wingdings" panose="05000000000000000000" pitchFamily="2" charset="2"/>
              <a:buChar char="§"/>
            </a:pPr>
            <a:r>
              <a:rPr lang="en-GB" dirty="0">
                <a:latin typeface="Lexend" pitchFamily="2" charset="0"/>
              </a:rPr>
              <a:t>be safe spaces in which children / young people can understand and discuss sensitive topics, including terrorism and the extremist ideas that are part of terrorist ideology, and learn how to challenge these ideas.</a:t>
            </a:r>
          </a:p>
          <a:p>
            <a:pPr algn="just">
              <a:buFont typeface="Wingdings" panose="05000000000000000000" pitchFamily="2" charset="2"/>
              <a:buChar char="§"/>
            </a:pPr>
            <a:endParaRPr lang="en-GB" dirty="0">
              <a:latin typeface="Lexend" pitchFamily="2" charset="0"/>
            </a:endParaRPr>
          </a:p>
          <a:p>
            <a:pPr algn="just">
              <a:buFont typeface="Wingdings" panose="05000000000000000000" pitchFamily="2" charset="2"/>
              <a:buChar char="§"/>
            </a:pPr>
            <a:r>
              <a:rPr lang="en-GB" dirty="0">
                <a:latin typeface="Lexend" pitchFamily="2" charset="0"/>
              </a:rPr>
              <a:t>be mindful of their existing duties to forbid political indoctrination and secure a balanced presentation of political issues</a:t>
            </a:r>
          </a:p>
          <a:p>
            <a:endParaRPr lang="en-GB" dirty="0"/>
          </a:p>
        </p:txBody>
      </p:sp>
    </p:spTree>
    <p:extLst>
      <p:ext uri="{BB962C8B-B14F-4D97-AF65-F5344CB8AC3E}">
        <p14:creationId xmlns:p14="http://schemas.microsoft.com/office/powerpoint/2010/main" val="1389692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7848600" cy="1008112"/>
          </a:xfrm>
        </p:spPr>
        <p:txBody>
          <a:bodyPr/>
          <a:lstStyle/>
          <a:p>
            <a:r>
              <a:rPr lang="en-GB" dirty="0">
                <a:solidFill>
                  <a:schemeClr val="bg2"/>
                </a:solidFill>
                <a:latin typeface="Lexend" pitchFamily="2" charset="0"/>
              </a:rPr>
              <a:t>Preventing radicalisation:</a:t>
            </a:r>
            <a:br>
              <a:rPr lang="en-GB" dirty="0">
                <a:solidFill>
                  <a:schemeClr val="bg2"/>
                </a:solidFill>
                <a:latin typeface="Lexend" pitchFamily="2" charset="0"/>
              </a:rPr>
            </a:br>
            <a:endParaRPr lang="en-GB" dirty="0">
              <a:solidFill>
                <a:schemeClr val="bg2"/>
              </a:solidFill>
              <a:latin typeface="Lexend" pitchFamily="2" charset="0"/>
            </a:endParaRPr>
          </a:p>
        </p:txBody>
      </p:sp>
      <p:sp>
        <p:nvSpPr>
          <p:cNvPr id="3" name="Content Placeholder 2"/>
          <p:cNvSpPr>
            <a:spLocks noGrp="1"/>
          </p:cNvSpPr>
          <p:nvPr>
            <p:ph idx="1"/>
          </p:nvPr>
        </p:nvSpPr>
        <p:spPr>
          <a:xfrm>
            <a:off x="683568" y="1021668"/>
            <a:ext cx="7848600" cy="4814664"/>
          </a:xfrm>
        </p:spPr>
        <p:txBody>
          <a:bodyPr/>
          <a:lstStyle/>
          <a:p>
            <a:pPr marL="0" indent="0" algn="just">
              <a:buNone/>
            </a:pPr>
            <a:r>
              <a:rPr lang="en-GB" sz="2400" dirty="0">
                <a:latin typeface="Lexend" pitchFamily="2" charset="0"/>
                <a:hlinkClick r:id="rId3"/>
              </a:rPr>
              <a:t>Extremism</a:t>
            </a:r>
            <a:r>
              <a:rPr lang="en-GB" sz="2400" dirty="0">
                <a:latin typeface="Lexend" pitchFamily="2" charset="0"/>
              </a:rPr>
              <a:t> - the vocal or active opposition to our fundamental values, including the rule of law, individual liberty and the mutual respect and tolerance of different faiths and beliefs</a:t>
            </a:r>
          </a:p>
          <a:p>
            <a:pPr marL="0" indent="0" algn="just">
              <a:buNone/>
            </a:pPr>
            <a:endParaRPr lang="en-GB" sz="2400" dirty="0">
              <a:latin typeface="Lexend" pitchFamily="2" charset="0"/>
            </a:endParaRPr>
          </a:p>
          <a:p>
            <a:pPr marL="0" indent="0" algn="just">
              <a:buNone/>
            </a:pPr>
            <a:r>
              <a:rPr lang="en-GB" sz="2400" dirty="0">
                <a:latin typeface="Lexend" pitchFamily="2" charset="0"/>
                <a:hlinkClick r:id="rId4"/>
              </a:rPr>
              <a:t>Radicalisation</a:t>
            </a:r>
            <a:r>
              <a:rPr lang="en-GB" sz="2400" dirty="0">
                <a:latin typeface="Lexend" pitchFamily="2" charset="0"/>
              </a:rPr>
              <a:t> - refers to the process by which a person comes to support terrorism and extremist ideologies associated with terrorist groups</a:t>
            </a:r>
          </a:p>
          <a:p>
            <a:pPr marL="0" indent="0" algn="just">
              <a:buNone/>
            </a:pPr>
            <a:endParaRPr lang="en-GB" sz="2400" dirty="0">
              <a:latin typeface="Lexend" pitchFamily="2" charset="0"/>
            </a:endParaRPr>
          </a:p>
          <a:p>
            <a:pPr marL="0" indent="0">
              <a:buNone/>
            </a:pPr>
            <a:r>
              <a:rPr lang="en-GB" sz="2400" dirty="0">
                <a:latin typeface="Lexend" pitchFamily="2" charset="0"/>
                <a:hlinkClick r:id="rId5"/>
              </a:rPr>
              <a:t>Terrorism</a:t>
            </a:r>
            <a:r>
              <a:rPr lang="en-GB" sz="2400" dirty="0">
                <a:latin typeface="Lexend" pitchFamily="2" charset="0"/>
              </a:rPr>
              <a:t> - action that endangers / causes serious violence to a person/people; causes serious damage to property; or seriously interferes with / disrupts an electronic system</a:t>
            </a:r>
          </a:p>
        </p:txBody>
      </p:sp>
    </p:spTree>
    <p:extLst>
      <p:ext uri="{BB962C8B-B14F-4D97-AF65-F5344CB8AC3E}">
        <p14:creationId xmlns:p14="http://schemas.microsoft.com/office/powerpoint/2010/main" val="2268125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0"/>
            <a:ext cx="7848600" cy="1124744"/>
          </a:xfrm>
        </p:spPr>
        <p:txBody>
          <a:bodyPr/>
          <a:lstStyle/>
          <a:p>
            <a:r>
              <a:rPr lang="en-GB" dirty="0">
                <a:solidFill>
                  <a:srgbClr val="C00000"/>
                </a:solidFill>
                <a:latin typeface="Lexend" pitchFamily="2" charset="0"/>
              </a:rPr>
              <a:t>Channel:</a:t>
            </a:r>
          </a:p>
        </p:txBody>
      </p:sp>
      <p:sp>
        <p:nvSpPr>
          <p:cNvPr id="3" name="Content Placeholder 2"/>
          <p:cNvSpPr>
            <a:spLocks noGrp="1"/>
          </p:cNvSpPr>
          <p:nvPr>
            <p:ph idx="1"/>
          </p:nvPr>
        </p:nvSpPr>
        <p:spPr>
          <a:xfrm>
            <a:off x="539552" y="1196752"/>
            <a:ext cx="7848600" cy="4077072"/>
          </a:xfrm>
        </p:spPr>
        <p:txBody>
          <a:bodyPr/>
          <a:lstStyle/>
          <a:p>
            <a:pPr algn="just">
              <a:buFont typeface="Wingdings" panose="05000000000000000000" pitchFamily="2" charset="2"/>
              <a:buChar char="§"/>
            </a:pPr>
            <a:r>
              <a:rPr lang="en-GB" sz="2200" dirty="0">
                <a:latin typeface="Lexend" pitchFamily="2" charset="0"/>
              </a:rPr>
              <a:t>Voluntary support programme to provide support at early stage to people identified as vulnerable to being drawn into terrorism</a:t>
            </a:r>
          </a:p>
          <a:p>
            <a:pPr algn="just">
              <a:buFont typeface="Wingdings" panose="05000000000000000000" pitchFamily="2" charset="2"/>
              <a:buChar char="§"/>
            </a:pPr>
            <a:endParaRPr lang="en-GB" sz="2200" dirty="0">
              <a:latin typeface="Lexend" pitchFamily="2" charset="0"/>
            </a:endParaRPr>
          </a:p>
          <a:p>
            <a:pPr algn="just">
              <a:buFont typeface="Wingdings" panose="05000000000000000000" pitchFamily="2" charset="2"/>
              <a:buChar char="§"/>
            </a:pPr>
            <a:r>
              <a:rPr lang="en-GB" sz="2200" dirty="0">
                <a:latin typeface="Lexend" pitchFamily="2" charset="0"/>
              </a:rPr>
              <a:t>Multi-agency panel (Head of Education Safeguarding and Wellbeing sits on panel for Education)</a:t>
            </a:r>
          </a:p>
          <a:p>
            <a:pPr algn="just">
              <a:buFont typeface="Wingdings" panose="05000000000000000000" pitchFamily="2" charset="2"/>
              <a:buChar char="§"/>
            </a:pPr>
            <a:endParaRPr lang="en-GB" sz="2200" dirty="0">
              <a:latin typeface="Lexend" pitchFamily="2" charset="0"/>
            </a:endParaRPr>
          </a:p>
          <a:p>
            <a:pPr algn="just">
              <a:buFont typeface="Wingdings" panose="05000000000000000000" pitchFamily="2" charset="2"/>
              <a:buChar char="§"/>
            </a:pPr>
            <a:r>
              <a:rPr lang="en-GB" sz="2200" dirty="0">
                <a:latin typeface="Lexend" pitchFamily="2" charset="0"/>
              </a:rPr>
              <a:t>Education setting invited to join meeting to contribute information and be involved in plan</a:t>
            </a:r>
          </a:p>
          <a:p>
            <a:pPr algn="just">
              <a:buFont typeface="Wingdings" panose="05000000000000000000" pitchFamily="2" charset="2"/>
              <a:buChar char="§"/>
            </a:pPr>
            <a:endParaRPr lang="en-GB" sz="2200" dirty="0">
              <a:latin typeface="Lexend" pitchFamily="2" charset="0"/>
            </a:endParaRPr>
          </a:p>
          <a:p>
            <a:pPr algn="just">
              <a:buFont typeface="Wingdings" panose="05000000000000000000" pitchFamily="2" charset="2"/>
              <a:buChar char="§"/>
            </a:pPr>
            <a:r>
              <a:rPr lang="en-GB" sz="2200" dirty="0">
                <a:latin typeface="Lexend" pitchFamily="2" charset="0"/>
              </a:rPr>
              <a:t>Young person could refuse to consent, but that may constitute a child protection concern if not willing to work with agencies and considered at risk</a:t>
            </a:r>
          </a:p>
        </p:txBody>
      </p:sp>
    </p:spTree>
    <p:extLst>
      <p:ext uri="{BB962C8B-B14F-4D97-AF65-F5344CB8AC3E}">
        <p14:creationId xmlns:p14="http://schemas.microsoft.com/office/powerpoint/2010/main" val="3880130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0"/>
            <a:ext cx="7848600" cy="3942184"/>
          </a:xfrm>
        </p:spPr>
        <p:txBody>
          <a:bodyPr/>
          <a:lstStyle/>
          <a:p>
            <a:r>
              <a:rPr lang="en-GB" dirty="0">
                <a:solidFill>
                  <a:schemeClr val="bg2"/>
                </a:solidFill>
                <a:latin typeface="Lexend" pitchFamily="2" charset="0"/>
              </a:rPr>
              <a:t>Inspecting safeguarding in early years, education and skills settings</a:t>
            </a:r>
            <a:br>
              <a:rPr lang="en-GB" dirty="0">
                <a:solidFill>
                  <a:schemeClr val="bg2"/>
                </a:solidFill>
                <a:latin typeface="Lexend" pitchFamily="2" charset="0"/>
              </a:rPr>
            </a:br>
            <a:r>
              <a:rPr lang="en-GB" sz="2400" dirty="0">
                <a:solidFill>
                  <a:schemeClr val="bg2"/>
                </a:solidFill>
                <a:latin typeface="Lexend" pitchFamily="2" charset="0"/>
              </a:rPr>
              <a:t>Guidance for inspectors undertaking inspection under the common inspection framework</a:t>
            </a:r>
            <a:br>
              <a:rPr lang="en-GB" sz="2400" dirty="0">
                <a:solidFill>
                  <a:schemeClr val="bg2"/>
                </a:solidFill>
                <a:latin typeface="Lexend" pitchFamily="2" charset="0"/>
              </a:rPr>
            </a:br>
            <a:br>
              <a:rPr lang="en-GB" sz="2400" dirty="0">
                <a:solidFill>
                  <a:schemeClr val="bg2"/>
                </a:solidFill>
                <a:latin typeface="Lexend" pitchFamily="2" charset="0"/>
              </a:rPr>
            </a:br>
            <a:br>
              <a:rPr lang="en-GB" sz="2400" dirty="0">
                <a:solidFill>
                  <a:schemeClr val="bg2"/>
                </a:solidFill>
                <a:latin typeface="Lexend" pitchFamily="2" charset="0"/>
              </a:rPr>
            </a:br>
            <a:br>
              <a:rPr lang="en-GB" sz="2400" dirty="0">
                <a:solidFill>
                  <a:schemeClr val="bg2"/>
                </a:solidFill>
                <a:latin typeface="Lexend" pitchFamily="2" charset="0"/>
              </a:rPr>
            </a:br>
            <a:br>
              <a:rPr lang="en-GB" sz="2400" dirty="0">
                <a:solidFill>
                  <a:schemeClr val="bg2"/>
                </a:solidFill>
                <a:latin typeface="Lexend" pitchFamily="2" charset="0"/>
              </a:rPr>
            </a:br>
            <a:r>
              <a:rPr lang="en-GB" dirty="0">
                <a:solidFill>
                  <a:schemeClr val="bg2"/>
                </a:solidFill>
                <a:latin typeface="Lexend" pitchFamily="2" charset="0"/>
              </a:rPr>
              <a:t>Ofsted 2022</a:t>
            </a:r>
          </a:p>
        </p:txBody>
      </p:sp>
    </p:spTree>
    <p:extLst>
      <p:ext uri="{BB962C8B-B14F-4D97-AF65-F5344CB8AC3E}">
        <p14:creationId xmlns:p14="http://schemas.microsoft.com/office/powerpoint/2010/main" val="1618487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282880" cy="936104"/>
          </a:xfrm>
        </p:spPr>
        <p:txBody>
          <a:bodyPr/>
          <a:lstStyle/>
          <a:p>
            <a:br>
              <a:rPr lang="en-GB" dirty="0">
                <a:solidFill>
                  <a:srgbClr val="FF0000"/>
                </a:solidFill>
              </a:rPr>
            </a:br>
            <a:r>
              <a:rPr lang="en-GB" sz="3200" dirty="0">
                <a:solidFill>
                  <a:schemeClr val="bg2"/>
                </a:solidFill>
                <a:latin typeface="Lexend" pitchFamily="2" charset="0"/>
              </a:rPr>
              <a:t>Inspecting safeguarding in early years, education and skills settings</a:t>
            </a:r>
            <a:br>
              <a:rPr lang="en-GB" dirty="0">
                <a:solidFill>
                  <a:srgbClr val="FF0000"/>
                </a:solidFill>
                <a:latin typeface="Lexend" pitchFamily="2" charset="0"/>
              </a:rPr>
            </a:br>
            <a:endParaRPr lang="en-GB" dirty="0">
              <a:latin typeface="Lexend" pitchFamily="2" charset="0"/>
            </a:endParaRPr>
          </a:p>
        </p:txBody>
      </p:sp>
      <p:sp>
        <p:nvSpPr>
          <p:cNvPr id="3" name="Content Placeholder 2"/>
          <p:cNvSpPr>
            <a:spLocks noGrp="1"/>
          </p:cNvSpPr>
          <p:nvPr>
            <p:ph idx="1"/>
          </p:nvPr>
        </p:nvSpPr>
        <p:spPr>
          <a:xfrm>
            <a:off x="685800" y="1340768"/>
            <a:ext cx="7848600" cy="4526632"/>
          </a:xfrm>
        </p:spPr>
        <p:txBody>
          <a:bodyPr/>
          <a:lstStyle/>
          <a:p>
            <a:pPr>
              <a:buFont typeface="Wingdings" panose="05000000000000000000" pitchFamily="2" charset="2"/>
              <a:buChar char="§"/>
            </a:pPr>
            <a:r>
              <a:rPr lang="en-GB" sz="2100" dirty="0">
                <a:latin typeface="Lexend" pitchFamily="2" charset="0"/>
              </a:rPr>
              <a:t>It is </a:t>
            </a:r>
            <a:r>
              <a:rPr lang="en-GB" sz="2100" b="1" dirty="0">
                <a:latin typeface="Lexend" pitchFamily="2" charset="0"/>
              </a:rPr>
              <a:t>essential</a:t>
            </a:r>
            <a:r>
              <a:rPr lang="en-GB" sz="2100" dirty="0">
                <a:latin typeface="Lexend" pitchFamily="2" charset="0"/>
              </a:rPr>
              <a:t> inspectors are familiar with the content of:</a:t>
            </a:r>
          </a:p>
          <a:p>
            <a:pPr lvl="1">
              <a:buFont typeface="Wingdings" panose="05000000000000000000" pitchFamily="2" charset="2"/>
              <a:buChar char="Ø"/>
            </a:pPr>
            <a:r>
              <a:rPr lang="en-GB" sz="2100" dirty="0">
                <a:latin typeface="Lexend" pitchFamily="2" charset="0"/>
              </a:rPr>
              <a:t>Statutory framework for the early years foundation stage (DfE, 2022)</a:t>
            </a:r>
          </a:p>
          <a:p>
            <a:pPr lvl="1">
              <a:buFont typeface="Wingdings" panose="05000000000000000000" pitchFamily="2" charset="2"/>
              <a:buChar char="Ø"/>
            </a:pPr>
            <a:r>
              <a:rPr lang="en-GB" sz="2100" dirty="0">
                <a:latin typeface="Lexend" pitchFamily="2" charset="0"/>
              </a:rPr>
              <a:t>Working Together to Safeguard Children (HMG, 2018)</a:t>
            </a:r>
          </a:p>
          <a:p>
            <a:pPr lvl="1">
              <a:buFont typeface="Wingdings" panose="05000000000000000000" pitchFamily="2" charset="2"/>
              <a:buChar char="Ø"/>
            </a:pPr>
            <a:r>
              <a:rPr lang="en-GB" sz="2100" dirty="0">
                <a:latin typeface="Lexend" pitchFamily="2" charset="0"/>
              </a:rPr>
              <a:t>Keeping Children Safe in Education (DfE, 2022)</a:t>
            </a:r>
          </a:p>
          <a:p>
            <a:pPr lvl="1">
              <a:buFont typeface="Wingdings" panose="05000000000000000000" pitchFamily="2" charset="2"/>
              <a:buChar char="Ø"/>
            </a:pPr>
            <a:r>
              <a:rPr lang="en-GB" sz="2100" dirty="0">
                <a:solidFill>
                  <a:srgbClr val="C00000"/>
                </a:solidFill>
                <a:latin typeface="Lexend" pitchFamily="2" charset="0"/>
              </a:rPr>
              <a:t>PREVENT duty guidance </a:t>
            </a:r>
            <a:r>
              <a:rPr lang="en-GB" sz="2100" dirty="0">
                <a:latin typeface="Lexend" pitchFamily="2" charset="0"/>
              </a:rPr>
              <a:t>(Counter-Terrorism and Security Act 2015)</a:t>
            </a:r>
          </a:p>
          <a:p>
            <a:pPr lvl="1">
              <a:buFont typeface="Wingdings" panose="05000000000000000000" pitchFamily="2" charset="2"/>
              <a:buChar char="Ø"/>
            </a:pPr>
            <a:r>
              <a:rPr lang="en-GB" sz="2100" dirty="0">
                <a:latin typeface="Lexend" pitchFamily="2" charset="0"/>
              </a:rPr>
              <a:t>The Education (Independent School Standards) Regulation 2014</a:t>
            </a:r>
          </a:p>
          <a:p>
            <a:pPr lvl="1"/>
            <a:endParaRPr lang="en-GB" sz="2100" dirty="0">
              <a:latin typeface="Lexend" pitchFamily="2" charset="0"/>
            </a:endParaRPr>
          </a:p>
          <a:p>
            <a:pPr>
              <a:buFont typeface="Wingdings" panose="05000000000000000000" pitchFamily="2" charset="2"/>
              <a:buChar char="§"/>
            </a:pPr>
            <a:r>
              <a:rPr lang="en-GB" sz="2100" dirty="0">
                <a:latin typeface="Lexend" pitchFamily="2" charset="0"/>
              </a:rPr>
              <a:t>Definition of safeguarding taken from ‘Working Together to Safeguard Children’</a:t>
            </a:r>
          </a:p>
        </p:txBody>
      </p:sp>
    </p:spTree>
    <p:extLst>
      <p:ext uri="{BB962C8B-B14F-4D97-AF65-F5344CB8AC3E}">
        <p14:creationId xmlns:p14="http://schemas.microsoft.com/office/powerpoint/2010/main" val="563972164"/>
      </p:ext>
    </p:extLst>
  </p:cSld>
  <p:clrMapOvr>
    <a:masterClrMapping/>
  </p:clrMapOvr>
</p:sld>
</file>

<file path=ppt/theme/theme1.xml><?xml version="1.0" encoding="utf-8"?>
<a:theme xmlns:a="http://schemas.openxmlformats.org/drawingml/2006/main" name="blank">
  <a:themeElements>
    <a:clrScheme name="Blank Presentation 1">
      <a:dk1>
        <a:srgbClr val="000000"/>
      </a:dk1>
      <a:lt1>
        <a:srgbClr val="FFFFFF"/>
      </a:lt1>
      <a:dk2>
        <a:srgbClr val="B3995D"/>
      </a:dk2>
      <a:lt2>
        <a:srgbClr val="D00F44"/>
      </a:lt2>
      <a:accent1>
        <a:srgbClr val="C75B12"/>
      </a:accent1>
      <a:accent2>
        <a:srgbClr val="850057"/>
      </a:accent2>
      <a:accent3>
        <a:srgbClr val="FFFFFF"/>
      </a:accent3>
      <a:accent4>
        <a:srgbClr val="000000"/>
      </a:accent4>
      <a:accent5>
        <a:srgbClr val="E0B5AA"/>
      </a:accent5>
      <a:accent6>
        <a:srgbClr val="78004E"/>
      </a:accent6>
      <a:hlink>
        <a:srgbClr val="4B306A"/>
      </a:hlink>
      <a:folHlink>
        <a:srgbClr val="0083BE"/>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lnDef>
  </a:objectDefaults>
  <a:extraClrSchemeLst>
    <a:extraClrScheme>
      <a:clrScheme name="Blank Presentation 1">
        <a:dk1>
          <a:srgbClr val="000000"/>
        </a:dk1>
        <a:lt1>
          <a:srgbClr val="FFFFFF"/>
        </a:lt1>
        <a:dk2>
          <a:srgbClr val="B3995D"/>
        </a:dk2>
        <a:lt2>
          <a:srgbClr val="D00F44"/>
        </a:lt2>
        <a:accent1>
          <a:srgbClr val="C75B12"/>
        </a:accent1>
        <a:accent2>
          <a:srgbClr val="850057"/>
        </a:accent2>
        <a:accent3>
          <a:srgbClr val="FFFFFF"/>
        </a:accent3>
        <a:accent4>
          <a:srgbClr val="000000"/>
        </a:accent4>
        <a:accent5>
          <a:srgbClr val="E0B5AA"/>
        </a:accent5>
        <a:accent6>
          <a:srgbClr val="78004E"/>
        </a:accent6>
        <a:hlink>
          <a:srgbClr val="4B306A"/>
        </a:hlink>
        <a:folHlink>
          <a:srgbClr val="0083BE"/>
        </a:folHlink>
      </a:clrScheme>
      <a:clrMap bg1="lt1" tx1="dk1" bg2="lt2" tx2="dk2" accent1="accent1" accent2="accent2" accent3="accent3" accent4="accent4" accent5="accent5" accent6="accent6" hlink="hlink" folHlink="folHlink"/>
    </a:extraClrScheme>
    <a:extraClrScheme>
      <a:clrScheme name="Blank Presentation 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3">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4">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5">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6">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9">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10">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11">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1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Blank Presentation 1">
      <a:dk1>
        <a:srgbClr val="000000"/>
      </a:dk1>
      <a:lt1>
        <a:srgbClr val="FFFFFF"/>
      </a:lt1>
      <a:dk2>
        <a:srgbClr val="B3995D"/>
      </a:dk2>
      <a:lt2>
        <a:srgbClr val="D00F44"/>
      </a:lt2>
      <a:accent1>
        <a:srgbClr val="C75B12"/>
      </a:accent1>
      <a:accent2>
        <a:srgbClr val="850057"/>
      </a:accent2>
      <a:accent3>
        <a:srgbClr val="FFFFFF"/>
      </a:accent3>
      <a:accent4>
        <a:srgbClr val="000000"/>
      </a:accent4>
      <a:accent5>
        <a:srgbClr val="E0B5AA"/>
      </a:accent5>
      <a:accent6>
        <a:srgbClr val="78004E"/>
      </a:accent6>
      <a:hlink>
        <a:srgbClr val="4B306A"/>
      </a:hlink>
      <a:folHlink>
        <a:srgbClr val="0083BE"/>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lnDef>
  </a:objectDefaults>
  <a:extraClrSchemeLst>
    <a:extraClrScheme>
      <a:clrScheme name="Blank Presentation 1">
        <a:dk1>
          <a:srgbClr val="000000"/>
        </a:dk1>
        <a:lt1>
          <a:srgbClr val="FFFFFF"/>
        </a:lt1>
        <a:dk2>
          <a:srgbClr val="B3995D"/>
        </a:dk2>
        <a:lt2>
          <a:srgbClr val="D00F44"/>
        </a:lt2>
        <a:accent1>
          <a:srgbClr val="C75B12"/>
        </a:accent1>
        <a:accent2>
          <a:srgbClr val="850057"/>
        </a:accent2>
        <a:accent3>
          <a:srgbClr val="FFFFFF"/>
        </a:accent3>
        <a:accent4>
          <a:srgbClr val="000000"/>
        </a:accent4>
        <a:accent5>
          <a:srgbClr val="E0B5AA"/>
        </a:accent5>
        <a:accent6>
          <a:srgbClr val="78004E"/>
        </a:accent6>
        <a:hlink>
          <a:srgbClr val="4B306A"/>
        </a:hlink>
        <a:folHlink>
          <a:srgbClr val="0083BE"/>
        </a:folHlink>
      </a:clrScheme>
      <a:clrMap bg1="lt1" tx1="dk1" bg2="lt2" tx2="dk2" accent1="accent1" accent2="accent2" accent3="accent3" accent4="accent4" accent5="accent5" accent6="accent6" hlink="hlink" folHlink="folHlink"/>
    </a:extraClrScheme>
    <a:extraClrScheme>
      <a:clrScheme name="Blank Presentation 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3">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4">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5">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6">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9">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10">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11">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1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a461f78-e7a2-485a-8a47-5fc604b04102" xsi:nil="true"/>
    <lcf76f155ced4ddcb4097134ff3c332f xmlns="a9f12287-5f74-4593-92c9-e973669b9a71">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B34A7656483B74FB66C73ECEA17E281" ma:contentTypeVersion="18" ma:contentTypeDescription="Create a new document." ma:contentTypeScope="" ma:versionID="bfc9fa154c08e1e5145b229d00472440">
  <xsd:schema xmlns:xsd="http://www.w3.org/2001/XMLSchema" xmlns:xs="http://www.w3.org/2001/XMLSchema" xmlns:p="http://schemas.microsoft.com/office/2006/metadata/properties" xmlns:ns2="a9f12287-5f74-4593-92c9-e973669b9a71" xmlns:ns3="6a461f78-e7a2-485a-8a47-5fc604b04102" xmlns:ns4="6140e513-9c0e-4e73-9b29-9e780522eb94" targetNamespace="http://schemas.microsoft.com/office/2006/metadata/properties" ma:root="true" ma:fieldsID="9e7f344fbe0b1ed0b689cc7d925d6625" ns2:_="" ns3:_="" ns4:_="">
    <xsd:import namespace="a9f12287-5f74-4593-92c9-e973669b9a71"/>
    <xsd:import namespace="6a461f78-e7a2-485a-8a47-5fc604b04102"/>
    <xsd:import namespace="6140e513-9c0e-4e73-9b29-9e780522eb9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4:SharedWithUsers" minOccurs="0"/>
                <xsd:element ref="ns4:SharedWithDetails" minOccurs="0"/>
                <xsd:element ref="ns2:MediaLengthInSeconds" minOccurs="0"/>
                <xsd:element ref="ns2:MediaServiceDateTaken"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f12287-5f74-4593-92c9-e973669b9a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91de9a85-6517-4fbb-af6e-3d8f59a4cb5b"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DateTaken" ma:index="22" nillable="true" ma:displayName="MediaServiceDateTaken" ma:hidden="true" ma:internalName="MediaServiceDateTaken" ma:readOnly="true">
      <xsd:simpleType>
        <xsd:restriction base="dms:Text"/>
      </xsd:simple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a461f78-e7a2-485a-8a47-5fc604b0410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72a9f91b-5079-4527-b5e3-c34a34c91a8c}" ma:internalName="TaxCatchAll" ma:showField="CatchAllData" ma:web="6140e513-9c0e-4e73-9b29-9e780522eb9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140e513-9c0e-4e73-9b29-9e780522eb94"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03B928-31D9-4593-ABFF-19EA3981A450}">
  <ds:schemaRefs>
    <ds:schemaRef ds:uri="http://schemas.microsoft.com/sharepoint/v3/contenttype/forms"/>
  </ds:schemaRefs>
</ds:datastoreItem>
</file>

<file path=customXml/itemProps2.xml><?xml version="1.0" encoding="utf-8"?>
<ds:datastoreItem xmlns:ds="http://schemas.openxmlformats.org/officeDocument/2006/customXml" ds:itemID="{4277ED2E-BC3F-4319-AB85-084B73D97945}">
  <ds:schemaRefs>
    <ds:schemaRef ds:uri="http://schemas.microsoft.com/office/2006/documentManagement/types"/>
    <ds:schemaRef ds:uri="a9f12287-5f74-4593-92c9-e973669b9a71"/>
    <ds:schemaRef ds:uri="http://schemas.microsoft.com/office/2006/metadata/properties"/>
    <ds:schemaRef ds:uri="http://purl.org/dc/terms/"/>
    <ds:schemaRef ds:uri="http://purl.org/dc/elements/1.1/"/>
    <ds:schemaRef ds:uri="http://schemas.microsoft.com/office/infopath/2007/PartnerControls"/>
    <ds:schemaRef ds:uri="http://purl.org/dc/dcmitype/"/>
    <ds:schemaRef ds:uri="http://www.w3.org/XML/1998/namespace"/>
    <ds:schemaRef ds:uri="http://schemas.openxmlformats.org/package/2006/metadata/core-properties"/>
    <ds:schemaRef ds:uri="6140e513-9c0e-4e73-9b29-9e780522eb94"/>
    <ds:schemaRef ds:uri="6a461f78-e7a2-485a-8a47-5fc604b04102"/>
  </ds:schemaRefs>
</ds:datastoreItem>
</file>

<file path=customXml/itemProps3.xml><?xml version="1.0" encoding="utf-8"?>
<ds:datastoreItem xmlns:ds="http://schemas.openxmlformats.org/officeDocument/2006/customXml" ds:itemID="{1521715F-714D-4623-B5B0-573A8D6DD4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f12287-5f74-4593-92c9-e973669b9a71"/>
    <ds:schemaRef ds:uri="6a461f78-e7a2-485a-8a47-5fc604b04102"/>
    <ds:schemaRef ds:uri="6140e513-9c0e-4e73-9b29-9e780522eb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33489</TotalTime>
  <Words>1657</Words>
  <Application>Microsoft Office PowerPoint</Application>
  <PresentationFormat>On-screen Show (4:3)</PresentationFormat>
  <Paragraphs>156</Paragraphs>
  <Slides>17</Slides>
  <Notes>11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17</vt:i4>
      </vt:variant>
    </vt:vector>
  </HeadingPairs>
  <TitlesOfParts>
    <vt:vector size="25" baseType="lpstr">
      <vt:lpstr>Arial</vt:lpstr>
      <vt:lpstr>Calibri</vt:lpstr>
      <vt:lpstr>Lexend</vt:lpstr>
      <vt:lpstr>Times</vt:lpstr>
      <vt:lpstr>Times New Roman</vt:lpstr>
      <vt:lpstr>Wingdings</vt:lpstr>
      <vt:lpstr>blank</vt:lpstr>
      <vt:lpstr>1_blank</vt:lpstr>
      <vt:lpstr> Prevent Training for Early Years settings   Essex Education Safeguarding Team September 2023 Copyright © Essex County Council 2023 No part of this publication may be reproduced, stored in a retrieval system of any nature, downloaded, transmitted or distributed in any form or by any means including photocopying and recording, without the prior written permission of Essex County Council, the copyright owner</vt:lpstr>
      <vt:lpstr>What is PREVENT?</vt:lpstr>
      <vt:lpstr>What is PREVENT?     (video)</vt:lpstr>
      <vt:lpstr>PREVENT Duty Guidance 2015 - Strategy</vt:lpstr>
      <vt:lpstr>PREVENT Duty Guidance 2015</vt:lpstr>
      <vt:lpstr>Preventing radicalisation: </vt:lpstr>
      <vt:lpstr>Channel:</vt:lpstr>
      <vt:lpstr>Inspecting safeguarding in early years, education and skills settings Guidance for inspectors undertaking inspection under the common inspection framework     Ofsted 2022</vt:lpstr>
      <vt:lpstr> Inspecting safeguarding in early years, education and skills settings </vt:lpstr>
      <vt:lpstr>Education Inspection Framework</vt:lpstr>
      <vt:lpstr>PREVENT in Essex: (1)</vt:lpstr>
      <vt:lpstr>PREVENT in Essex: (2)</vt:lpstr>
      <vt:lpstr>Useful websites:</vt:lpstr>
      <vt:lpstr>Early Years key safeguarding documents </vt:lpstr>
      <vt:lpstr>Early Years key safeguarding documents (2)</vt:lpstr>
      <vt:lpstr>Early Years and Childcare website safeguarding pages:  </vt:lpstr>
      <vt:lpstr>Education Safeguarding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Matthew Lewis - Education Safeguarding Adviser</dc:creator>
  <cp:lastModifiedBy>Jo Barclay - Head of Education Safeguarding and Wellbeing</cp:lastModifiedBy>
  <cp:revision>204</cp:revision>
  <cp:lastPrinted>2014-03-10T13:00:31Z</cp:lastPrinted>
  <dcterms:created xsi:type="dcterms:W3CDTF">2014-01-13T21:37:35Z</dcterms:created>
  <dcterms:modified xsi:type="dcterms:W3CDTF">2023-09-11T16:01:26Z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0x010100BB34A7656483B74FB66C73ECEA17E281</vt:lpwstr>
  </property>
  <property fmtid="{D5CDD505-2E9C-101B-9397-08002B2CF9AE}" pid="3" name="Order">
    <vt:r8>500</vt:r8>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y fmtid="{D5CDD505-2E9C-101B-9397-08002B2CF9AE}" pid="7" name="MSIP_Label_39d8be9e-c8d9-4b9c-bd40-2c27cc7ea2e6_Enabled">
    <vt:lpwstr>true</vt:lpwstr>
  </property>
  <property fmtid="{D5CDD505-2E9C-101B-9397-08002B2CF9AE}" pid="8" name="MSIP_Label_39d8be9e-c8d9-4b9c-bd40-2c27cc7ea2e6_SetDate">
    <vt:lpwstr>2020-08-24T12:35:10Z</vt:lpwstr>
  </property>
  <property fmtid="{D5CDD505-2E9C-101B-9397-08002B2CF9AE}" pid="9" name="MSIP_Label_39d8be9e-c8d9-4b9c-bd40-2c27cc7ea2e6_Method">
    <vt:lpwstr>Standard</vt:lpwstr>
  </property>
  <property fmtid="{D5CDD505-2E9C-101B-9397-08002B2CF9AE}" pid="10" name="MSIP_Label_39d8be9e-c8d9-4b9c-bd40-2c27cc7ea2e6_Name">
    <vt:lpwstr>39d8be9e-c8d9-4b9c-bd40-2c27cc7ea2e6</vt:lpwstr>
  </property>
  <property fmtid="{D5CDD505-2E9C-101B-9397-08002B2CF9AE}" pid="11" name="MSIP_Label_39d8be9e-c8d9-4b9c-bd40-2c27cc7ea2e6_SiteId">
    <vt:lpwstr>a8b4324f-155c-4215-a0f1-7ed8cc9a992f</vt:lpwstr>
  </property>
  <property fmtid="{D5CDD505-2E9C-101B-9397-08002B2CF9AE}" pid="12" name="MSIP_Label_39d8be9e-c8d9-4b9c-bd40-2c27cc7ea2e6_ActionId">
    <vt:lpwstr>10824b67-05dd-4fc4-8bbe-0000c153c63c</vt:lpwstr>
  </property>
  <property fmtid="{D5CDD505-2E9C-101B-9397-08002B2CF9AE}" pid="13" name="MSIP_Label_39d8be9e-c8d9-4b9c-bd40-2c27cc7ea2e6_ContentBits">
    <vt:lpwstr>0</vt:lpwstr>
  </property>
  <property fmtid="{D5CDD505-2E9C-101B-9397-08002B2CF9AE}" pid="14" name="MediaServiceImageTags">
    <vt:lpwstr/>
  </property>
</Properties>
</file>