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44"/>
  </p:notesMasterIdLst>
  <p:sldIdLst>
    <p:sldId id="256" r:id="rId6"/>
    <p:sldId id="257" r:id="rId7"/>
    <p:sldId id="1638" r:id="rId8"/>
    <p:sldId id="1639" r:id="rId9"/>
    <p:sldId id="261" r:id="rId10"/>
    <p:sldId id="263" r:id="rId11"/>
    <p:sldId id="1652" r:id="rId12"/>
    <p:sldId id="451" r:id="rId13"/>
    <p:sldId id="1653" r:id="rId14"/>
    <p:sldId id="1654" r:id="rId15"/>
    <p:sldId id="452" r:id="rId16"/>
    <p:sldId id="1656" r:id="rId17"/>
    <p:sldId id="276" r:id="rId18"/>
    <p:sldId id="275" r:id="rId19"/>
    <p:sldId id="273" r:id="rId20"/>
    <p:sldId id="284" r:id="rId21"/>
    <p:sldId id="287" r:id="rId22"/>
    <p:sldId id="277" r:id="rId23"/>
    <p:sldId id="274" r:id="rId24"/>
    <p:sldId id="285" r:id="rId25"/>
    <p:sldId id="289" r:id="rId26"/>
    <p:sldId id="291" r:id="rId27"/>
    <p:sldId id="292" r:id="rId28"/>
    <p:sldId id="290" r:id="rId29"/>
    <p:sldId id="293" r:id="rId30"/>
    <p:sldId id="297" r:id="rId31"/>
    <p:sldId id="294" r:id="rId32"/>
    <p:sldId id="298" r:id="rId33"/>
    <p:sldId id="278" r:id="rId34"/>
    <p:sldId id="299" r:id="rId35"/>
    <p:sldId id="270" r:id="rId36"/>
    <p:sldId id="534" r:id="rId37"/>
    <p:sldId id="542" r:id="rId38"/>
    <p:sldId id="1655" r:id="rId39"/>
    <p:sldId id="537" r:id="rId40"/>
    <p:sldId id="540" r:id="rId41"/>
    <p:sldId id="503" r:id="rId42"/>
    <p:sldId id="161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A442A-B16D-4AC7-B351-29D0AC9E2084}" v="1" dt="2022-11-29T13:49:10.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358F5-7C84-4931-873A-4823850E3305}" type="datetimeFigureOut">
              <a:rPr lang="en-GB" smtClean="0"/>
              <a:t>29/11/2022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F8EF0-9E47-4E61-B220-533887DDB3FC}" type="slidenum">
              <a:rPr lang="en-GB" smtClean="0"/>
              <a:t>‹#›</a:t>
            </a:fld>
            <a:endParaRPr lang="en-GB"/>
          </a:p>
        </p:txBody>
      </p:sp>
    </p:spTree>
    <p:extLst>
      <p:ext uri="{BB962C8B-B14F-4D97-AF65-F5344CB8AC3E}">
        <p14:creationId xmlns:p14="http://schemas.microsoft.com/office/powerpoint/2010/main" val="1601660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Arial" panose="020B0604020202020204" pitchFamily="34" charset="0"/>
                <a:cs typeface="Arial" panose="020B0604020202020204" pitchFamily="34" charset="0"/>
              </a:rPr>
              <a:t>The length and process of a CSPR depends on the complexity of the case. Some are carried out over 2 – 3 days, some take several months, the process is much more flexible and less rigid than it was for Serious Case Reviews which means we can tailor the process appropriately to the case.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Arial" panose="020B0604020202020204" pitchFamily="34" charset="0"/>
                <a:cs typeface="Arial" panose="020B0604020202020204" pitchFamily="34" charset="0"/>
              </a:rPr>
              <a:t>All reviews have a </a:t>
            </a:r>
            <a:r>
              <a:rPr lang="en-GB" sz="1200" dirty="0" err="1">
                <a:latin typeface="Arial" panose="020B0604020202020204" pitchFamily="34" charset="0"/>
                <a:cs typeface="Arial" panose="020B0604020202020204" pitchFamily="34" charset="0"/>
              </a:rPr>
              <a:t>multi-agency</a:t>
            </a:r>
            <a:r>
              <a:rPr lang="en-GB" sz="1200" dirty="0">
                <a:latin typeface="Arial" panose="020B0604020202020204" pitchFamily="34" charset="0"/>
                <a:cs typeface="Arial" panose="020B0604020202020204" pitchFamily="34" charset="0"/>
              </a:rPr>
              <a:t> panel who review the case and a lead reviewer who is either internal or external. The lead reviewer is responsible for compiling the report.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Times" panose="02020603050405020304" pitchFamily="18" charset="0"/>
              </a:rPr>
              <a:t>Family members and significant other key people are always invited to contribute to reviews, they may not always take up this offer but we always  offer them the opportunity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Arial" panose="020B0604020202020204" pitchFamily="34" charset="0"/>
                <a:cs typeface="Arial" panose="020B0604020202020204" pitchFamily="34" charset="0"/>
              </a:rPr>
              <a:t>Guidance says that all reviews need to be published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0086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xfrm>
            <a:off x="381000" y="685800"/>
            <a:ext cx="6096000" cy="3429000"/>
          </a:xfrm>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Adolescents at risk of criminal exploitation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Sudden Unexpected Death of Infants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Non-accidental injury in under 1s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Supporting vulnerable children and families during covid 19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Domestic abuse</a:t>
            </a:r>
          </a:p>
          <a:p>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3134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Times" panose="02020603050405020304" pitchFamily="18" charset="0"/>
              </a:rPr>
              <a:t>Learning and themes that emerge during the review process are shared by the agencies involved in the reviews, ESCB are also exploring other ways of getting this learning out to the wider partnership through regular learning bulletins and other tools that we are constantly developing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Arial" panose="020B0604020202020204" pitchFamily="34" charset="0"/>
                <a:cs typeface="Arial" panose="020B0604020202020204" pitchFamily="34" charset="0"/>
              </a:rPr>
              <a:t>published reports are on the ESCB website</a:t>
            </a:r>
            <a:endParaRPr lang="en-GB" altLang="en-US" dirty="0">
              <a:latin typeface="Times"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5263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56376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275369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6DD214E-EFA1-4449-A914-56417C3A9286}" type="slidenum">
              <a:rPr kumimoji="0" lang="en-US" sz="1200" b="0" i="0" u="none" strike="noStrike" kern="1200" cap="none" spc="0" normalizeH="0" baseline="0" noProof="0" smtClean="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1408427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29/11/2022</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76797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255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402143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3876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76366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5959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47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a:extLst>
              <a:ext uri="{FF2B5EF4-FFF2-40B4-BE49-F238E27FC236}">
                <a16:creationId xmlns:a16="http://schemas.microsoft.com/office/drawing/2014/main" id="{43BB5FE5-8824-4051-9F74-D38A1C703D53}"/>
              </a:ext>
            </a:extLst>
          </p:cNvPr>
          <p:cNvSpPr>
            <a:spLocks noGrp="1" noChangeArrowheads="1"/>
          </p:cNvSpPr>
          <p:nvPr>
            <p:ph type="sldNum" sz="quarter" idx="10"/>
          </p:nvPr>
        </p:nvSpPr>
        <p:spPr/>
        <p:txBody>
          <a:bodyPr/>
          <a:lstStyle>
            <a:lvl1pPr eaLnBrk="1" hangingPunct="1">
              <a:defRPr/>
            </a:lvl1pPr>
          </a:lstStyle>
          <a:p>
            <a:pPr>
              <a:defRPr/>
            </a:pPr>
            <a:fld id="{1D910F88-6E5F-40AD-BB9C-6BBFB5BE247A}"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134740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31335031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21247694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18999099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2880">
          <p15:clr>
            <a:srgbClr val="FBAE40"/>
          </p15:clr>
        </p15:guide>
        <p15:guide id="3" orient="horz" pos="17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29/11/2022</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85085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7937680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0">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50536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dirty="0"/>
              <a:t>Click to edit Master title style</a:t>
            </a:r>
            <a:endParaRPr lang="en-GB" dirty="0"/>
          </a:p>
        </p:txBody>
      </p:sp>
      <p:sp>
        <p:nvSpPr>
          <p:cNvPr id="4" name="TextBox 3"/>
          <p:cNvSpPr txBox="1"/>
          <p:nvPr userDrawn="1"/>
        </p:nvSpPr>
        <p:spPr>
          <a:xfrm>
            <a:off x="10032437" y="6597352"/>
            <a:ext cx="1728192" cy="21544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2700003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7" cy="568882"/>
          </a:xfrm>
          <a:prstGeom prst="rect">
            <a:avLst/>
          </a:prstGeom>
        </p:spPr>
      </p:pic>
    </p:spTree>
    <p:extLst>
      <p:ext uri="{BB962C8B-B14F-4D97-AF65-F5344CB8AC3E}">
        <p14:creationId xmlns:p14="http://schemas.microsoft.com/office/powerpoint/2010/main" val="75524439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7335"/>
            <a:ext cx="1559157" cy="568881"/>
          </a:xfrm>
          <a:prstGeom prst="rect">
            <a:avLst/>
          </a:prstGeom>
        </p:spPr>
      </p:pic>
    </p:spTree>
    <p:extLst>
      <p:ext uri="{BB962C8B-B14F-4D97-AF65-F5344CB8AC3E}">
        <p14:creationId xmlns:p14="http://schemas.microsoft.com/office/powerpoint/2010/main" val="300417740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037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7171" name="Rectangle 3"/>
          <p:cNvSpPr>
            <a:spLocks noGrp="1" noChangeArrowheads="1"/>
          </p:cNvSpPr>
          <p:nvPr>
            <p:ph type="ctrTitle"/>
          </p:nvPr>
        </p:nvSpPr>
        <p:spPr>
          <a:xfrm>
            <a:off x="914400" y="1752600"/>
            <a:ext cx="10363200" cy="1143000"/>
          </a:xfrm>
          <a:prstGeom prst="rect">
            <a:avLst/>
          </a:prstGeo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914400" y="3124200"/>
            <a:ext cx="10363200" cy="1447800"/>
          </a:xfrm>
          <a:prstGeom prst="rect">
            <a:avLst/>
          </a:prstGeo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360368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 Title and Content - AL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2994-2E28-47E6-A001-033F499A4A18}"/>
              </a:ext>
            </a:extLst>
          </p:cNvPr>
          <p:cNvSpPr>
            <a:spLocks noGrp="1"/>
          </p:cNvSpPr>
          <p:nvPr>
            <p:ph type="title" hasCustomPrompt="1"/>
          </p:nvPr>
        </p:nvSpPr>
        <p:spPr>
          <a:xfrm>
            <a:off x="390697" y="365126"/>
            <a:ext cx="11478491" cy="640714"/>
          </a:xfrm>
        </p:spPr>
        <p:txBody>
          <a:bodyPr>
            <a:normAutofit/>
          </a:bodyPr>
          <a:lstStyle>
            <a:lvl1pPr>
              <a:defRPr sz="2700">
                <a:solidFill>
                  <a:srgbClr val="38315B"/>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E93E35-CEE9-4CA5-90BA-EE92F8BD4A54}"/>
              </a:ext>
            </a:extLst>
          </p:cNvPr>
          <p:cNvSpPr>
            <a:spLocks noGrp="1"/>
          </p:cNvSpPr>
          <p:nvPr>
            <p:ph idx="1" hasCustomPrompt="1"/>
          </p:nvPr>
        </p:nvSpPr>
        <p:spPr>
          <a:xfrm>
            <a:off x="390697" y="1379913"/>
            <a:ext cx="11478491" cy="4530436"/>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This is an alternative content slide with the tab version of the logo. Please use consistently in a deck if you choose this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picture containing drawing&#10;&#10;Description automatically generated">
            <a:extLst>
              <a:ext uri="{FF2B5EF4-FFF2-40B4-BE49-F238E27FC236}">
                <a16:creationId xmlns:a16="http://schemas.microsoft.com/office/drawing/2014/main" id="{2EA5FAD8-EC4E-4871-8D24-93DD20BF2E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9378" y="6140318"/>
            <a:ext cx="1979812" cy="717682"/>
          </a:xfrm>
          <a:prstGeom prst="rect">
            <a:avLst/>
          </a:prstGeom>
        </p:spPr>
      </p:pic>
    </p:spTree>
    <p:extLst>
      <p:ext uri="{BB962C8B-B14F-4D97-AF65-F5344CB8AC3E}">
        <p14:creationId xmlns:p14="http://schemas.microsoft.com/office/powerpoint/2010/main" val="342666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5604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197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75628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997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676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99554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33396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29/11/2022</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4168153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7654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hf sldNum="0"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295">
          <p15:clr>
            <a:srgbClr val="F26B43"/>
          </p15:clr>
        </p15:guide>
        <p15:guide id="3" pos="5465">
          <p15:clr>
            <a:srgbClr val="F26B43"/>
          </p15:clr>
        </p15:guide>
        <p15:guide id="4" orient="horz" pos="7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scb.co.uk/learning-and-development/reviews-working-better-together/set-learning-from-reviews/"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4.xml"/><Relationship Id="rId5" Type="http://schemas.openxmlformats.org/officeDocument/2006/relationships/image" Target="../media/image21.png"/><Relationship Id="rId4" Type="http://schemas.openxmlformats.org/officeDocument/2006/relationships/hyperlink" Target="https://www.escb.co.uk/learning-and-development/reviews-working-better-together/voice-of-the-chil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escb.co.uk/working-with-children/concerns-about-the-welfare-of-a-child/"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escb.co.uk/working-with-children/concerns-about-the-welfare-of-a-child/" TargetMode="Externa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send.essex.gov.uk/" TargetMode="External"/><Relationship Id="rId7" Type="http://schemas.openxmlformats.org/officeDocument/2006/relationships/hyperlink" Target="https://eycp.essex.gov.uk/safeguarding/request-support-or-report-a-concern-about-a-child/" TargetMode="External"/><Relationship Id="rId2" Type="http://schemas.openxmlformats.org/officeDocument/2006/relationships/hyperlink" Target="https://www.essex.gov.uk/directory-of-services" TargetMode="External"/><Relationship Id="rId1" Type="http://schemas.openxmlformats.org/officeDocument/2006/relationships/slideLayout" Target="../slideLayouts/slideLayout12.xml"/><Relationship Id="rId6" Type="http://schemas.openxmlformats.org/officeDocument/2006/relationships/hyperlink" Target="https://www.escb.co.uk/media/2698/ecc-early-help-drop-in-poster-2022.pdf" TargetMode="External"/><Relationship Id="rId5" Type="http://schemas.openxmlformats.org/officeDocument/2006/relationships/hyperlink" Target="mailto:tafso@essex.gov.uk" TargetMode="External"/><Relationship Id="rId4" Type="http://schemas.openxmlformats.org/officeDocument/2006/relationships/hyperlink" Target="https://www.essex.gov.uk/resources-for-practitioners/early-help-resourc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essex.gov.uk/im-a-professional-or-a-volunteer/level-three-multi-disciplinary-support-and-family-solutions" TargetMode="External"/><Relationship Id="rId2" Type="http://schemas.openxmlformats.org/officeDocument/2006/relationships/hyperlink" Target="https://eycp.essex.gov.uk/safeguarding/request-support-or-report-a-concern-about-a-child/"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eycp.essex.gov.uk/safeguarding/request-support-or-report-a-concern-about-a-child/" TargetMode="External"/><Relationship Id="rId2" Type="http://schemas.openxmlformats.org/officeDocument/2006/relationships/hyperlink" Target="https://www.essex.gov.uk/im-a-professional-or-a-volunteer/level-three-multi-disciplinary-support-and-family-solutions" TargetMode="External"/><Relationship Id="rId1" Type="http://schemas.openxmlformats.org/officeDocument/2006/relationships/slideLayout" Target="../slideLayouts/slideLayout12.xml"/><Relationship Id="rId4" Type="http://schemas.openxmlformats.org/officeDocument/2006/relationships/hyperlink" Target="https://www.escb.co.uk/media/2701/escb-effectivesupportbooklet2021v7.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scb.co.uk/2414" TargetMode="External"/><Relationship Id="rId2" Type="http://schemas.openxmlformats.org/officeDocument/2006/relationships/hyperlink" Target="https://www.youtube.com/watch?v=nbRLAQRJY2Y"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hyperlink" Target="https://eycp.essex.gov.uk/media/2233/level-2-safeguarding-training-certificate.docx" TargetMode="External"/><Relationship Id="rId3" Type="http://schemas.openxmlformats.org/officeDocument/2006/relationships/hyperlink" Target="https://eycp.essex.gov.uk/media/2211/keeping-children-safe-in-early-years-september-2022.pptx" TargetMode="External"/><Relationship Id="rId7" Type="http://schemas.openxmlformats.org/officeDocument/2006/relationships/hyperlink" Target="https://eycp.essex.gov.uk/media/2313/understanding-the-children-and-families-hub.pptx" TargetMode="External"/><Relationship Id="rId2" Type="http://schemas.openxmlformats.org/officeDocument/2006/relationships/hyperlink" Target="https://eycp.essex.gov.uk/safeguarding/safeguarding-training-and-development/" TargetMode="External"/><Relationship Id="rId1" Type="http://schemas.openxmlformats.org/officeDocument/2006/relationships/slideLayout" Target="../slideLayouts/slideLayout17.xml"/><Relationship Id="rId6" Type="http://schemas.openxmlformats.org/officeDocument/2006/relationships/hyperlink" Target="https://eycp.essex.gov.uk/media/2312/prevent-early-years-september-2022.pptx" TargetMode="External"/><Relationship Id="rId5" Type="http://schemas.openxmlformats.org/officeDocument/2006/relationships/hyperlink" Target="https://eycp.essex.gov.uk/media/2209/fgm-early-years-september-2022.pptx" TargetMode="External"/><Relationship Id="rId4" Type="http://schemas.openxmlformats.org/officeDocument/2006/relationships/hyperlink" Target="https://eycp.essex.gov.uk/media/2210/inspecting-safeguarding-early-years-september-2022.pptx" TargetMode="External"/><Relationship Id="rId9" Type="http://schemas.openxmlformats.org/officeDocument/2006/relationships/hyperlink" Target="https://eycp.essex.gov.uk/safeguarding/early-years-child-protection-resourc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s://www.facebook.com/essexcountycouncil" TargetMode="External"/><Relationship Id="rId4" Type="http://schemas.openxmlformats.org/officeDocument/2006/relationships/image" Target="../media/image35.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hyperlink" Target="https://www.essexeffectivesupport.org.uk/"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hyperlink" Target="mailto:educationsafeguarding@essex.gov.uk"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s://eur02.safelinks.protection.outlook.com/?url=https%3A%2F%2Fschools.essex.gov.uk%2Finfo%2Ftradedservices%2FPages%2Feducation-essex-online-booking-system.aspx&amp;data=04%7C01%7C%7C3dfb8ddc21914c5c397d08d9d1efa2db%7Ca8b4324f155c4215a0f17ed8cc9a992f%7C0%7C0%7C637771649422905089%7CUnknown%7CTWFpbGZsb3d8eyJWIjoiMC4wLjAwMDAiLCJQIjoiV2luMzIiLCJBTiI6Ik1haWwiLCJXVCI6Mn0%3D%7C3000&amp;sdata=dF2rKpOZYyN30XhPrMrD0a8%2BDSbM8MVGLiXgXHYcQyI%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ycp.essex.gov.uk/safeguarding/early-years-child-protection-resources/"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lucyfaithfull.org.uk/" TargetMode="External"/><Relationship Id="rId2" Type="http://schemas.openxmlformats.org/officeDocument/2006/relationships/hyperlink" Target="https://www.nice.org.uk/guidance/ng55"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hyperlink" Target="https://www.escb.co.uk/about/"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hyperlink" Target="https://www.gov.uk/government/organisations/child-safeguarding-practice-review-pane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6662184" cy="1620000"/>
          </a:xfrm>
        </p:spPr>
        <p:txBody>
          <a:bodyPr/>
          <a:lstStyle/>
          <a:p>
            <a:r>
              <a:rPr lang="en-GB" dirty="0"/>
              <a:t>Early Years Safeguarding Forum</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dirty="0"/>
              <a:t>Autumn 2022</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rPr>
              <a:t>Education Safeguarding Team</a:t>
            </a:r>
            <a:endPar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E8502-9FCB-4269-8A05-3C55D20BFFAB}"/>
              </a:ext>
              <a:ext uri="{C183D7F6-B498-43B3-948B-1728B52AA6E4}">
                <adec:decorative xmlns:adec="http://schemas.microsoft.com/office/drawing/2017/decorative" val="1"/>
              </a:ext>
            </a:extLst>
          </p:cNvPr>
          <p:cNvSpPr>
            <a:spLocks noGrp="1"/>
          </p:cNvSpPr>
          <p:nvPr>
            <p:ph sz="quarter" idx="10"/>
          </p:nvPr>
        </p:nvSpPr>
        <p:spPr/>
        <p:txBody>
          <a:bodyPr/>
          <a:lstStyle/>
          <a:p>
            <a:pPr>
              <a:buFont typeface="Wingdings" panose="05000000000000000000" pitchFamily="2" charset="2"/>
              <a:buChar char="§"/>
            </a:pPr>
            <a:r>
              <a:rPr lang="en-GB" sz="2400" b="0" dirty="0"/>
              <a:t>Challenging decisions and escalating if needed</a:t>
            </a:r>
          </a:p>
          <a:p>
            <a:pPr>
              <a:buFont typeface="Wingdings" panose="05000000000000000000" pitchFamily="2" charset="2"/>
              <a:buChar char="§"/>
            </a:pPr>
            <a:r>
              <a:rPr lang="en-GB" sz="2400" b="0" dirty="0"/>
              <a:t>Evidence change within families and how this will be sustained</a:t>
            </a:r>
          </a:p>
          <a:p>
            <a:pPr>
              <a:buFont typeface="Wingdings" panose="05000000000000000000" pitchFamily="2" charset="2"/>
              <a:buChar char="§"/>
            </a:pPr>
            <a:r>
              <a:rPr lang="en-GB" sz="2400" b="0" dirty="0"/>
              <a:t>Early help, Team Around the Family meetings and lead professional</a:t>
            </a:r>
          </a:p>
          <a:p>
            <a:pPr>
              <a:buFont typeface="Wingdings" panose="05000000000000000000" pitchFamily="2" charset="2"/>
              <a:buChar char="§"/>
            </a:pPr>
            <a:r>
              <a:rPr lang="en-GB" sz="2400" b="0" dirty="0"/>
              <a:t>Teenage suicide</a:t>
            </a:r>
          </a:p>
          <a:p>
            <a:pPr>
              <a:buFont typeface="Wingdings" panose="05000000000000000000" pitchFamily="2" charset="2"/>
              <a:buChar char="§"/>
            </a:pPr>
            <a:r>
              <a:rPr lang="en-GB" sz="2400" b="0" dirty="0">
                <a:ea typeface="MS PGothic"/>
              </a:rPr>
              <a:t>Mental health of young people </a:t>
            </a:r>
          </a:p>
          <a:p>
            <a:pPr>
              <a:buFont typeface="Wingdings" panose="05000000000000000000" pitchFamily="2" charset="2"/>
              <a:buChar char="§"/>
            </a:pPr>
            <a:r>
              <a:rPr lang="en-GB" sz="2400" b="0" dirty="0">
                <a:ea typeface="MS PGothic"/>
              </a:rPr>
              <a:t>Increasing awareness of the SET Procedures across the workforce</a:t>
            </a:r>
            <a:endParaRPr lang="en-GB" sz="2400" b="0" dirty="0">
              <a:ea typeface="MS PGothic"/>
              <a:cs typeface="Arial"/>
            </a:endParaRPr>
          </a:p>
          <a:p>
            <a:endParaRPr lang="en-GB" dirty="0"/>
          </a:p>
        </p:txBody>
      </p:sp>
      <p:sp>
        <p:nvSpPr>
          <p:cNvPr id="4" name="Content Placeholder 3">
            <a:extLst>
              <a:ext uri="{FF2B5EF4-FFF2-40B4-BE49-F238E27FC236}">
                <a16:creationId xmlns:a16="http://schemas.microsoft.com/office/drawing/2014/main" id="{18CCB0DC-BDB2-4E79-84EB-E45E7E883BD0}"/>
              </a:ext>
              <a:ext uri="{C183D7F6-B498-43B3-948B-1728B52AA6E4}">
                <adec:decorative xmlns:adec="http://schemas.microsoft.com/office/drawing/2017/decorative" val="1"/>
              </a:ext>
            </a:extLst>
          </p:cNvPr>
          <p:cNvSpPr>
            <a:spLocks noGrp="1"/>
          </p:cNvSpPr>
          <p:nvPr>
            <p:ph sz="quarter" idx="13"/>
          </p:nvPr>
        </p:nvSpPr>
        <p:spPr/>
        <p:txBody>
          <a:bodyPr/>
          <a:lstStyle/>
          <a:p>
            <a:pPr>
              <a:buFont typeface="Wingdings" panose="05000000000000000000" pitchFamily="2" charset="2"/>
              <a:buChar char="§"/>
            </a:pPr>
            <a:r>
              <a:rPr lang="en-GB" sz="2400" b="0" dirty="0"/>
              <a:t>Case recording and decision making</a:t>
            </a:r>
          </a:p>
          <a:p>
            <a:pPr>
              <a:buFont typeface="Wingdings" panose="05000000000000000000" pitchFamily="2" charset="2"/>
              <a:buChar char="§"/>
            </a:pPr>
            <a:r>
              <a:rPr lang="en-GB" sz="2400" b="0" dirty="0"/>
              <a:t>Parental mental health and substance misuse</a:t>
            </a:r>
          </a:p>
          <a:p>
            <a:pPr>
              <a:buFont typeface="Wingdings" panose="05000000000000000000" pitchFamily="2" charset="2"/>
              <a:buChar char="§"/>
            </a:pPr>
            <a:r>
              <a:rPr lang="en-GB" sz="2400" b="0" dirty="0"/>
              <a:t>Assessments/context and family history</a:t>
            </a:r>
          </a:p>
          <a:p>
            <a:pPr>
              <a:buFont typeface="Wingdings" panose="05000000000000000000" pitchFamily="2" charset="2"/>
              <a:buChar char="§"/>
            </a:pPr>
            <a:r>
              <a:rPr lang="en-GB" sz="2400" b="0" dirty="0">
                <a:ea typeface="+mn-lt"/>
                <a:cs typeface="+mn-lt"/>
              </a:rPr>
              <a:t>Being curious</a:t>
            </a:r>
          </a:p>
          <a:p>
            <a:pPr>
              <a:buFont typeface="Wingdings" panose="05000000000000000000" pitchFamily="2" charset="2"/>
              <a:buChar char="§"/>
            </a:pPr>
            <a:r>
              <a:rPr lang="en-GB" sz="2400" b="0" dirty="0"/>
              <a:t>Children not being brought to appointments</a:t>
            </a:r>
          </a:p>
          <a:p>
            <a:pPr>
              <a:buFont typeface="Wingdings" panose="05000000000000000000" pitchFamily="2" charset="2"/>
              <a:buChar char="§"/>
            </a:pPr>
            <a:r>
              <a:rPr lang="en-GB" sz="2400" b="0" dirty="0"/>
              <a:t>Voice of the child</a:t>
            </a:r>
          </a:p>
          <a:p>
            <a:r>
              <a:rPr lang="en-GB" sz="2400" b="0" dirty="0">
                <a:hlinkClick r:id="rId2"/>
              </a:rPr>
              <a:t>Thinking about the whole family and system</a:t>
            </a:r>
            <a:endParaRPr lang="en-GB" sz="2400" b="0" dirty="0"/>
          </a:p>
          <a:p>
            <a:endParaRPr lang="en-GB" dirty="0"/>
          </a:p>
        </p:txBody>
      </p:sp>
      <p:sp>
        <p:nvSpPr>
          <p:cNvPr id="5" name="Title 1">
            <a:extLst>
              <a:ext uri="{FF2B5EF4-FFF2-40B4-BE49-F238E27FC236}">
                <a16:creationId xmlns:a16="http://schemas.microsoft.com/office/drawing/2014/main" id="{518B1CB3-E294-4467-ADC7-9CA8DCD46846}"/>
              </a:ext>
              <a:ext uri="{C183D7F6-B498-43B3-948B-1728B52AA6E4}">
                <adec:decorative xmlns:adec="http://schemas.microsoft.com/office/drawing/2017/decorative" val="1"/>
              </a:ext>
            </a:extLst>
          </p:cNvPr>
          <p:cNvSpPr>
            <a:spLocks noGrp="1" noChangeArrowheads="1"/>
          </p:cNvSpPr>
          <p:nvPr>
            <p:ph type="title"/>
          </p:nvPr>
        </p:nvSpPr>
        <p:spPr>
          <a:xfrm>
            <a:off x="623888" y="404813"/>
            <a:ext cx="10941050" cy="647700"/>
          </a:xfrm>
        </p:spPr>
        <p:txBody>
          <a:bodyPr/>
          <a:lstStyle/>
          <a:p>
            <a:pPr>
              <a:defRPr/>
            </a:pPr>
            <a:r>
              <a:rPr lang="en-GB" sz="3200" b="1" dirty="0">
                <a:solidFill>
                  <a:srgbClr val="00205B"/>
                </a:solidFill>
                <a:cs typeface="Arial" pitchFamily="34" charset="0"/>
              </a:rPr>
              <a:t>Current learning themes from reviews</a:t>
            </a:r>
            <a:endParaRPr lang="en-GB" sz="3200" dirty="0">
              <a:solidFill>
                <a:srgbClr val="00205B"/>
              </a:solidFill>
              <a:cs typeface="Arial" pitchFamily="34" charset="0"/>
            </a:endParaRPr>
          </a:p>
        </p:txBody>
      </p:sp>
    </p:spTree>
    <p:extLst>
      <p:ext uri="{BB962C8B-B14F-4D97-AF65-F5344CB8AC3E}">
        <p14:creationId xmlns:p14="http://schemas.microsoft.com/office/powerpoint/2010/main" val="413574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 uri="{C183D7F6-B498-43B3-948B-1728B52AA6E4}">
                <adec:decorative xmlns:adec="http://schemas.microsoft.com/office/drawing/2017/decorative" val="1"/>
              </a:ext>
            </a:extLst>
          </p:cNvPr>
          <p:cNvSpPr>
            <a:spLocks noChangeArrowheads="1"/>
          </p:cNvSpPr>
          <p:nvPr/>
        </p:nvSpPr>
        <p:spPr bwMode="auto">
          <a:xfrm>
            <a:off x="1524001"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defRPr/>
            </a:pPr>
            <a:endParaRPr lang="en-GB" altLang="en-US" sz="2400">
              <a:solidFill>
                <a:srgbClr val="000000"/>
              </a:solidFill>
              <a:latin typeface="Times" panose="02020603050405020304" pitchFamily="18" charset="0"/>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 uri="{C183D7F6-B498-43B3-948B-1728B52AA6E4}">
                <adec:decorative xmlns:adec="http://schemas.microsoft.com/office/drawing/2017/decorative" val="1"/>
              </a:ext>
            </a:extLst>
          </p:cNvPr>
          <p:cNvSpPr>
            <a:spLocks noChangeArrowheads="1"/>
          </p:cNvSpPr>
          <p:nvPr/>
        </p:nvSpPr>
        <p:spPr bwMode="auto">
          <a:xfrm>
            <a:off x="1524001"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defRPr/>
            </a:pPr>
            <a:br>
              <a:rPr lang="en-GB" altLang="en-US" sz="900">
                <a:solidFill>
                  <a:srgbClr val="000000"/>
                </a:solidFill>
                <a:cs typeface="Arial" panose="020B0604020202020204" pitchFamily="34" charset="0"/>
              </a:rPr>
            </a:br>
            <a:endParaRPr lang="en-GB" altLang="en-US" sz="1300">
              <a:solidFill>
                <a:srgbClr val="000000"/>
              </a:solidFill>
              <a:cs typeface="Arial" panose="020B0604020202020204" pitchFamily="34" charset="0"/>
            </a:endParaRPr>
          </a:p>
          <a:p>
            <a:pPr eaLnBrk="0" fontAlgn="base" hangingPunct="0">
              <a:spcBef>
                <a:spcPct val="0"/>
              </a:spcBef>
              <a:spcAft>
                <a:spcPct val="0"/>
              </a:spcAft>
              <a:buNone/>
              <a:defRPr/>
            </a:pPr>
            <a:endParaRPr lang="en-GB" altLang="en-US" sz="1300">
              <a:solidFill>
                <a:srgbClr val="000000"/>
              </a:solidFill>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482885" y="350838"/>
            <a:ext cx="10500189" cy="931863"/>
          </a:xfrm>
        </p:spPr>
        <p:txBody>
          <a:bodyPr/>
          <a:lstStyle/>
          <a:p>
            <a:pPr>
              <a:defRPr/>
            </a:pPr>
            <a:r>
              <a:rPr lang="en-GB" sz="3200" b="1" dirty="0">
                <a:solidFill>
                  <a:srgbClr val="00205B"/>
                </a:solidFill>
                <a:cs typeface="Arial" pitchFamily="34" charset="0"/>
              </a:rPr>
              <a:t>Hearing the voice of the child in the safeguarding system </a:t>
            </a:r>
            <a:endParaRPr lang="en-GB" sz="3200" dirty="0">
              <a:solidFill>
                <a:srgbClr val="00205B"/>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482884" y="1037382"/>
            <a:ext cx="10644027" cy="5229225"/>
          </a:xfrm>
        </p:spPr>
        <p:txBody>
          <a:bodyPr>
            <a:normAutofit fontScale="77500" lnSpcReduction="20000"/>
          </a:bodyPr>
          <a:lstStyle/>
          <a:p>
            <a:endParaRPr lang="en-GB" dirty="0"/>
          </a:p>
          <a:p>
            <a:pPr marL="342900" indent="-342900">
              <a:buFont typeface="Wingdings" panose="05000000000000000000" pitchFamily="2" charset="2"/>
              <a:buChar char="q"/>
            </a:pPr>
            <a:r>
              <a:rPr lang="en-GB" sz="2800" dirty="0"/>
              <a:t>Recent reviews in Essex have highlighted that the child’s voice, wishes, thoughts and feelings are not evident in the records that organisations hold.</a:t>
            </a:r>
          </a:p>
          <a:p>
            <a:pPr marL="342900" indent="-342900">
              <a:buFont typeface="Wingdings" panose="05000000000000000000" pitchFamily="2" charset="2"/>
              <a:buChar char="q"/>
            </a:pPr>
            <a:endParaRPr lang="en-GB" sz="2800" dirty="0"/>
          </a:p>
          <a:p>
            <a:pPr marL="342900" indent="-342900">
              <a:buFont typeface="Wingdings" panose="05000000000000000000" pitchFamily="2" charset="2"/>
              <a:buChar char="q"/>
            </a:pPr>
            <a:r>
              <a:rPr lang="en-GB" sz="2800" dirty="0"/>
              <a:t>ESCB have produced some resources to support organisations to think about how they could improve this area of practice</a:t>
            </a:r>
          </a:p>
          <a:p>
            <a:pPr marL="342900" indent="-342900">
              <a:buFont typeface="Wingdings" panose="05000000000000000000" pitchFamily="2" charset="2"/>
              <a:buChar char="q"/>
            </a:pPr>
            <a:endParaRPr lang="en-GB" sz="2800" dirty="0"/>
          </a:p>
          <a:p>
            <a:pPr marL="342900" indent="-342900">
              <a:buFont typeface="Wingdings" panose="05000000000000000000" pitchFamily="2" charset="2"/>
              <a:buChar char="q"/>
            </a:pPr>
            <a:r>
              <a:rPr lang="en-GB" sz="2800" dirty="0"/>
              <a:t>ESCB have produced a video, power point and factsheets that you can share with colleagues and discuss in staff meetings. There are additional resources from other safeguarding partnerships </a:t>
            </a:r>
          </a:p>
          <a:p>
            <a:pPr marL="342900" indent="-342900">
              <a:buFont typeface="Wingdings" panose="05000000000000000000" pitchFamily="2" charset="2"/>
              <a:buChar char="q"/>
            </a:pPr>
            <a:endParaRPr lang="en-GB" sz="2800" dirty="0"/>
          </a:p>
          <a:p>
            <a:pPr marL="342900" indent="-342900">
              <a:buFont typeface="Wingdings" panose="05000000000000000000" pitchFamily="2" charset="2"/>
              <a:buChar char="q"/>
            </a:pPr>
            <a:r>
              <a:rPr lang="en-GB" sz="2800" dirty="0">
                <a:hlinkClick r:id="rId4"/>
              </a:rPr>
              <a:t>Voice of the child resources </a:t>
            </a:r>
            <a:endParaRPr lang="en-GB" sz="2800" dirty="0"/>
          </a:p>
          <a:p>
            <a:endParaRPr lang="en-GB" dirty="0"/>
          </a:p>
          <a:p>
            <a:endParaRPr lang="en-GB" dirty="0"/>
          </a:p>
        </p:txBody>
      </p:sp>
      <p:sp>
        <p:nvSpPr>
          <p:cNvPr id="2" name="Rectangle 1">
            <a:extLst>
              <a:ext uri="{FF2B5EF4-FFF2-40B4-BE49-F238E27FC236}">
                <a16:creationId xmlns:a16="http://schemas.microsoft.com/office/drawing/2014/main" id="{A0655FFA-D77D-434A-BD50-025F9282F8EC}"/>
              </a:ext>
              <a:ext uri="{C183D7F6-B498-43B3-948B-1728B52AA6E4}">
                <adec:decorative xmlns:adec="http://schemas.microsoft.com/office/drawing/2017/decorative" val="1"/>
              </a:ext>
            </a:extLst>
          </p:cNvPr>
          <p:cNvSpPr/>
          <p:nvPr/>
        </p:nvSpPr>
        <p:spPr>
          <a:xfrm>
            <a:off x="2208213" y="1720840"/>
            <a:ext cx="7848600" cy="1077218"/>
          </a:xfrm>
          <a:prstGeom prst="rect">
            <a:avLst/>
          </a:prstGeom>
        </p:spPr>
        <p:txBody>
          <a:bodyPr wrap="square">
            <a:spAutoFit/>
          </a:bodyPr>
          <a:lstStyle/>
          <a:p>
            <a:pPr eaLnBrk="0" fontAlgn="base" hangingPunct="0">
              <a:spcBef>
                <a:spcPct val="0"/>
              </a:spcBef>
              <a:spcAft>
                <a:spcPct val="0"/>
              </a:spcAft>
              <a:defRPr/>
            </a:pPr>
            <a:endParaRPr lang="en-GB" sz="2000" dirty="0">
              <a:solidFill>
                <a:srgbClr val="000000"/>
              </a:solidFill>
              <a:latin typeface="Arial" panose="020B0604020202020204" pitchFamily="34" charset="0"/>
              <a:ea typeface="MS PGothic" pitchFamily="34" charset="-128"/>
              <a:cs typeface="Arial" panose="020B0604020202020204" pitchFamily="34" charset="0"/>
            </a:endParaRPr>
          </a:p>
          <a:p>
            <a:pPr eaLnBrk="0" fontAlgn="base" hangingPunct="0">
              <a:spcBef>
                <a:spcPct val="0"/>
              </a:spcBef>
              <a:spcAft>
                <a:spcPct val="0"/>
              </a:spcAft>
              <a:defRPr/>
            </a:pPr>
            <a:endParaRPr lang="en-GB" sz="2000" dirty="0">
              <a:solidFill>
                <a:srgbClr val="000000"/>
              </a:solidFill>
              <a:latin typeface="Arial" panose="020B0604020202020204" pitchFamily="34" charset="0"/>
              <a:ea typeface="MS PGothic" pitchFamily="34" charset="-128"/>
              <a:cs typeface="Arial" panose="020B0604020202020204" pitchFamily="34" charset="0"/>
            </a:endParaRPr>
          </a:p>
          <a:p>
            <a:pPr eaLnBrk="0" fontAlgn="base" hangingPunct="0">
              <a:spcBef>
                <a:spcPct val="0"/>
              </a:spcBef>
              <a:spcAft>
                <a:spcPct val="0"/>
              </a:spcAft>
              <a:defRPr/>
            </a:pPr>
            <a:endParaRPr lang="en-GB" sz="2400" dirty="0">
              <a:solidFill>
                <a:srgbClr val="000000"/>
              </a:solidFill>
              <a:latin typeface="Times" charset="0"/>
              <a:ea typeface="MS PGothic" pitchFamily="34" charset="-128"/>
            </a:endParaRPr>
          </a:p>
        </p:txBody>
      </p:sp>
      <p:pic>
        <p:nvPicPr>
          <p:cNvPr id="8" name="Picture 7">
            <a:extLst>
              <a:ext uri="{FF2B5EF4-FFF2-40B4-BE49-F238E27FC236}">
                <a16:creationId xmlns:a16="http://schemas.microsoft.com/office/drawing/2014/main" id="{7D55CA4D-A493-4D9D-B31A-E97CA17C64D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90708" y="6021288"/>
            <a:ext cx="1669789" cy="782714"/>
          </a:xfrm>
          <a:prstGeom prst="rect">
            <a:avLst/>
          </a:prstGeom>
        </p:spPr>
      </p:pic>
    </p:spTree>
    <p:custDataLst>
      <p:tags r:id="rId1"/>
    </p:custDataLst>
    <p:extLst>
      <p:ext uri="{BB962C8B-B14F-4D97-AF65-F5344CB8AC3E}">
        <p14:creationId xmlns:p14="http://schemas.microsoft.com/office/powerpoint/2010/main" val="193471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7272505" cy="1620000"/>
          </a:xfrm>
        </p:spPr>
        <p:txBody>
          <a:bodyPr/>
          <a:lstStyle/>
          <a:p>
            <a:r>
              <a:rPr lang="en-GB" dirty="0">
                <a:latin typeface="Lexend" pitchFamily="2" charset="0"/>
              </a:rPr>
              <a:t>Effective Support</a:t>
            </a:r>
            <a:br>
              <a:rPr lang="en-GB" dirty="0">
                <a:latin typeface="Lexend" pitchFamily="2" charset="0"/>
              </a:rPr>
            </a:br>
            <a:r>
              <a:rPr lang="en-GB" dirty="0">
                <a:latin typeface="Lexend" pitchFamily="2" charset="0"/>
              </a:rPr>
              <a:t>for Children and</a:t>
            </a:r>
            <a:br>
              <a:rPr lang="en-GB" dirty="0">
                <a:latin typeface="Lexend" pitchFamily="2" charset="0"/>
              </a:rPr>
            </a:br>
            <a:r>
              <a:rPr lang="en-GB" dirty="0">
                <a:latin typeface="Lexend" pitchFamily="2" charset="0"/>
              </a:rPr>
              <a:t>Families in Essex</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4460843"/>
            <a:ext cx="5421850" cy="1080000"/>
          </a:xfrm>
        </p:spPr>
        <p:txBody>
          <a:bodyPr/>
          <a:lstStyle/>
          <a:p>
            <a:r>
              <a:rPr lang="en-GB" dirty="0">
                <a:latin typeface="Lexend" pitchFamily="2" charset="0"/>
              </a:rPr>
              <a:t>Early Years Safeguarding Forum</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xfrm>
            <a:off x="539750" y="55408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Lexend" pitchFamily="2" charset="0"/>
                <a:ea typeface="+mn-ea"/>
                <a:cs typeface="Calibri Light" panose="020F0302020204030204" pitchFamily="34" charset="0"/>
              </a:rPr>
              <a:t>Autumn 2022</a:t>
            </a:r>
          </a:p>
        </p:txBody>
      </p:sp>
    </p:spTree>
    <p:extLst>
      <p:ext uri="{BB962C8B-B14F-4D97-AF65-F5344CB8AC3E}">
        <p14:creationId xmlns:p14="http://schemas.microsoft.com/office/powerpoint/2010/main" val="370947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dirty="0">
                <a:latin typeface="Lexend" pitchFamily="2" charset="0"/>
              </a:rPr>
              <a:t>Session aims</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4" y="1771232"/>
            <a:ext cx="10881979" cy="4149725"/>
          </a:xfrm>
        </p:spPr>
        <p:txBody>
          <a:bodyPr/>
          <a:lstStyle/>
          <a:p>
            <a:r>
              <a:rPr lang="en-GB" sz="2000" dirty="0">
                <a:latin typeface="Lexend" pitchFamily="2" charset="0"/>
              </a:rPr>
              <a:t>By the end of the session you should:</a:t>
            </a:r>
          </a:p>
          <a:p>
            <a:pPr marL="285750" indent="-285750">
              <a:buFont typeface="Wingdings" panose="05000000000000000000" pitchFamily="2" charset="2"/>
              <a:buChar char="§"/>
            </a:pPr>
            <a:r>
              <a:rPr lang="en-GB" sz="2000" b="0" dirty="0">
                <a:latin typeface="Lexend" pitchFamily="2" charset="0"/>
              </a:rPr>
              <a:t>Know what the Essex Effective Support document is and where to find it</a:t>
            </a:r>
          </a:p>
          <a:p>
            <a:pPr marL="285750" indent="-285750">
              <a:buFont typeface="Wingdings" panose="05000000000000000000" pitchFamily="2" charset="2"/>
              <a:buChar char="§"/>
            </a:pPr>
            <a:r>
              <a:rPr lang="en-GB" sz="2000" b="0" dirty="0">
                <a:latin typeface="Lexend" pitchFamily="2" charset="0"/>
              </a:rPr>
              <a:t>Understand the different levels of need and the support that is available at each level</a:t>
            </a:r>
          </a:p>
          <a:p>
            <a:pPr marL="285750" indent="-285750">
              <a:buFont typeface="Wingdings" panose="05000000000000000000" pitchFamily="2" charset="2"/>
              <a:buChar char="§"/>
            </a:pPr>
            <a:r>
              <a:rPr lang="en-GB" sz="2000" b="0" dirty="0">
                <a:latin typeface="Lexend" pitchFamily="2" charset="0"/>
              </a:rPr>
              <a:t>Be confident to use the Indicators of Possible Need to make an assessment on the level of need a child/family is presenting</a:t>
            </a:r>
          </a:p>
          <a:p>
            <a:pPr marL="285750" indent="-285750">
              <a:buFont typeface="Wingdings" panose="05000000000000000000" pitchFamily="2" charset="2"/>
              <a:buChar char="§"/>
            </a:pPr>
            <a:r>
              <a:rPr lang="en-GB" sz="2000" b="0" dirty="0">
                <a:latin typeface="Lexend" pitchFamily="2" charset="0"/>
              </a:rPr>
              <a:t>Know how to find and contact agencies in Essex who support children and families at Levels 1, 2, 3 and 4</a:t>
            </a:r>
          </a:p>
          <a:p>
            <a:pPr marL="285750" indent="-285750">
              <a:buFont typeface="Wingdings" panose="05000000000000000000" pitchFamily="2" charset="2"/>
              <a:buChar char="§"/>
            </a:pPr>
            <a:endParaRPr lang="en-GB" sz="2000" b="0" dirty="0">
              <a:latin typeface="Lexend" pitchFamily="2" charset="0"/>
            </a:endParaRPr>
          </a:p>
          <a:p>
            <a:pPr marL="285750" indent="-285750">
              <a:buFont typeface="Wingdings" panose="05000000000000000000" pitchFamily="2" charset="2"/>
              <a:buChar char="§"/>
            </a:pPr>
            <a:endParaRPr lang="en-GB" b="0" dirty="0">
              <a:latin typeface="Lexend" pitchFamily="2" charset="0"/>
            </a:endParaRPr>
          </a:p>
        </p:txBody>
      </p:sp>
    </p:spTree>
    <p:extLst>
      <p:ext uri="{BB962C8B-B14F-4D97-AF65-F5344CB8AC3E}">
        <p14:creationId xmlns:p14="http://schemas.microsoft.com/office/powerpoint/2010/main" val="215499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 uri="{C183D7F6-B498-43B3-948B-1728B52AA6E4}">
                <adec:decorative xmlns:adec="http://schemas.microsoft.com/office/drawing/2017/decorative" val="1"/>
              </a:ext>
            </a:extLst>
          </p:cNvPr>
          <p:cNvSpPr>
            <a:spLocks noGrp="1"/>
          </p:cNvSpPr>
          <p:nvPr>
            <p:ph type="title"/>
          </p:nvPr>
        </p:nvSpPr>
        <p:spPr>
          <a:xfrm>
            <a:off x="540000" y="150637"/>
            <a:ext cx="8283158" cy="577624"/>
          </a:xfrm>
        </p:spPr>
        <p:txBody>
          <a:bodyPr/>
          <a:lstStyle/>
          <a:p>
            <a:r>
              <a:rPr lang="en-GB" dirty="0">
                <a:latin typeface="Lexend" pitchFamily="2" charset="0"/>
              </a:rPr>
              <a:t>Effective safeguarding</a:t>
            </a:r>
          </a:p>
        </p:txBody>
      </p:sp>
      <p:sp>
        <p:nvSpPr>
          <p:cNvPr id="15" name="TextBox 14">
            <a:extLst>
              <a:ext uri="{FF2B5EF4-FFF2-40B4-BE49-F238E27FC236}">
                <a16:creationId xmlns:a16="http://schemas.microsoft.com/office/drawing/2014/main" id="{10B14C07-4ECB-BBD5-C72B-732AF05D4488}"/>
              </a:ext>
              <a:ext uri="{C183D7F6-B498-43B3-948B-1728B52AA6E4}">
                <adec:decorative xmlns:adec="http://schemas.microsoft.com/office/drawing/2017/decorative" val="1"/>
              </a:ext>
            </a:extLst>
          </p:cNvPr>
          <p:cNvSpPr txBox="1"/>
          <p:nvPr/>
        </p:nvSpPr>
        <p:spPr>
          <a:xfrm>
            <a:off x="1702799" y="1582586"/>
            <a:ext cx="4264863"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Lexend" pitchFamily="2" charset="0"/>
                <a:ea typeface="+mn-ea"/>
                <a:cs typeface="+mn-cs"/>
              </a:rPr>
              <a:t>Safeguarding training is essential. </a:t>
            </a:r>
            <a:r>
              <a:rPr kumimoji="0" lang="en-GB" sz="1500" b="0" i="0" u="none" strike="noStrike" kern="1200" cap="none" spc="0" normalizeH="0" baseline="0" noProof="0" dirty="0">
                <a:ln>
                  <a:noFill/>
                </a:ln>
                <a:solidFill>
                  <a:srgbClr val="000000"/>
                </a:solidFill>
                <a:effectLst/>
                <a:uLnTx/>
                <a:uFillTx/>
                <a:latin typeface="Lexend" pitchFamily="2" charset="0"/>
                <a:ea typeface="+mn-ea"/>
                <a:cs typeface="+mn-cs"/>
              </a:rPr>
              <a:t>It is important that, as the Key Practitioner, you are confident your staff are able to recognise abuse and act appropriately.</a:t>
            </a:r>
          </a:p>
        </p:txBody>
      </p:sp>
      <p:pic>
        <p:nvPicPr>
          <p:cNvPr id="6" name="Graphic 5">
            <a:extLst>
              <a:ext uri="{FF2B5EF4-FFF2-40B4-BE49-F238E27FC236}">
                <a16:creationId xmlns:a16="http://schemas.microsoft.com/office/drawing/2014/main" id="{BF7F1DE3-E05B-BBAD-F172-227ADC96D39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717" y="3641793"/>
            <a:ext cx="674665" cy="817200"/>
          </a:xfrm>
          <a:prstGeom prst="rect">
            <a:avLst/>
          </a:prstGeom>
        </p:spPr>
      </p:pic>
      <p:sp>
        <p:nvSpPr>
          <p:cNvPr id="16" name="TextBox 15">
            <a:extLst>
              <a:ext uri="{FF2B5EF4-FFF2-40B4-BE49-F238E27FC236}">
                <a16:creationId xmlns:a16="http://schemas.microsoft.com/office/drawing/2014/main" id="{B9A52D7B-92C9-096C-1F18-42FA4D6A970B}"/>
              </a:ext>
              <a:ext uri="{C183D7F6-B498-43B3-948B-1728B52AA6E4}">
                <adec:decorative xmlns:adec="http://schemas.microsoft.com/office/drawing/2017/decorative" val="1"/>
              </a:ext>
            </a:extLst>
          </p:cNvPr>
          <p:cNvSpPr txBox="1"/>
          <p:nvPr/>
        </p:nvSpPr>
        <p:spPr>
          <a:xfrm>
            <a:off x="1702799" y="3429000"/>
            <a:ext cx="4264862"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Lexend" pitchFamily="2" charset="0"/>
                <a:ea typeface="+mn-ea"/>
                <a:cs typeface="+mn-cs"/>
              </a:rPr>
              <a:t>Be familiar with the support systems in Essex. </a:t>
            </a:r>
            <a:r>
              <a:rPr kumimoji="0" lang="en-GB" sz="1500" b="0" i="0" u="none" strike="noStrike" kern="1200" cap="none" spc="0" normalizeH="0" baseline="0" noProof="0" dirty="0">
                <a:ln>
                  <a:noFill/>
                </a:ln>
                <a:solidFill>
                  <a:srgbClr val="000000"/>
                </a:solidFill>
                <a:effectLst/>
                <a:uLnTx/>
                <a:uFillTx/>
                <a:latin typeface="Lexend" pitchFamily="2" charset="0"/>
                <a:ea typeface="+mn-ea"/>
                <a:cs typeface="+mn-cs"/>
              </a:rPr>
              <a:t>Safeguarding is most effective when Key Practitioners are ready to respond to concerns before they occur.</a:t>
            </a:r>
          </a:p>
        </p:txBody>
      </p:sp>
      <p:pic>
        <p:nvPicPr>
          <p:cNvPr id="8" name="Graphic 7">
            <a:extLst>
              <a:ext uri="{FF2B5EF4-FFF2-40B4-BE49-F238E27FC236}">
                <a16:creationId xmlns:a16="http://schemas.microsoft.com/office/drawing/2014/main" id="{6B468919-E154-96EB-22B0-AA1D52EDE3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1686646"/>
            <a:ext cx="800100" cy="923925"/>
          </a:xfrm>
          <a:prstGeom prst="rect">
            <a:avLst/>
          </a:prstGeom>
        </p:spPr>
      </p:pic>
      <p:sp>
        <p:nvSpPr>
          <p:cNvPr id="21" name="TextBox 20">
            <a:extLst>
              <a:ext uri="{FF2B5EF4-FFF2-40B4-BE49-F238E27FC236}">
                <a16:creationId xmlns:a16="http://schemas.microsoft.com/office/drawing/2014/main" id="{AB7AFFB4-86B5-4B24-959B-70F781ECAFFC}"/>
              </a:ext>
              <a:ext uri="{C183D7F6-B498-43B3-948B-1728B52AA6E4}">
                <adec:decorative xmlns:adec="http://schemas.microsoft.com/office/drawing/2017/decorative" val="1"/>
              </a:ext>
            </a:extLst>
          </p:cNvPr>
          <p:cNvSpPr txBox="1"/>
          <p:nvPr/>
        </p:nvSpPr>
        <p:spPr>
          <a:xfrm>
            <a:off x="6652054" y="1447040"/>
            <a:ext cx="4648255" cy="1202400"/>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500" b="0" i="0" u="none" strike="noStrike" kern="1200" cap="none" spc="0" normalizeH="0" baseline="0" noProof="0" dirty="0">
                <a:ln>
                  <a:noFill/>
                </a:ln>
                <a:solidFill>
                  <a:srgbClr val="E40037"/>
                </a:solidFill>
                <a:effectLst/>
                <a:uLnTx/>
                <a:uFillTx/>
                <a:latin typeface="Lexend" pitchFamily="2" charset="0"/>
                <a:ea typeface="+mn-ea"/>
                <a:cs typeface="+mn-cs"/>
              </a:rPr>
              <a:t>Do all staff receive effective Level 2 training at induction and then annually?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500" b="0" i="0" u="none" strike="noStrike" kern="1200" cap="none" spc="0" normalizeH="0" baseline="0" noProof="0" dirty="0">
                <a:ln>
                  <a:noFill/>
                </a:ln>
                <a:solidFill>
                  <a:srgbClr val="E40037"/>
                </a:solidFill>
                <a:effectLst/>
                <a:uLnTx/>
                <a:uFillTx/>
                <a:latin typeface="Lexend" pitchFamily="2" charset="0"/>
                <a:ea typeface="+mn-ea"/>
                <a:cs typeface="+mn-cs"/>
              </a:rPr>
              <a:t>Do you arrange regular safeguarding CPD opportunities for your staff through the year?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500" b="0" i="0" u="none" strike="noStrike" kern="1200" cap="none" spc="0" normalizeH="0" baseline="0" noProof="0" dirty="0">
                <a:ln>
                  <a:noFill/>
                </a:ln>
                <a:solidFill>
                  <a:srgbClr val="E40037"/>
                </a:solidFill>
                <a:effectLst/>
                <a:uLnTx/>
                <a:uFillTx/>
                <a:latin typeface="Lexend" pitchFamily="2" charset="0"/>
                <a:ea typeface="+mn-ea"/>
                <a:cs typeface="+mn-cs"/>
              </a:rPr>
              <a:t>How do you check your staffs safeguarding knowledge?</a:t>
            </a:r>
          </a:p>
        </p:txBody>
      </p:sp>
      <p:sp>
        <p:nvSpPr>
          <p:cNvPr id="3" name="Rectangle 2">
            <a:extLst>
              <a:ext uri="{FF2B5EF4-FFF2-40B4-BE49-F238E27FC236}">
                <a16:creationId xmlns:a16="http://schemas.microsoft.com/office/drawing/2014/main" id="{FD258B34-B8D9-4840-B6D1-985CCCCB9B9B}"/>
              </a:ext>
              <a:ext uri="{C183D7F6-B498-43B3-948B-1728B52AA6E4}">
                <adec:decorative xmlns:adec="http://schemas.microsoft.com/office/drawing/2017/decorative" val="1"/>
              </a:ext>
            </a:extLst>
          </p:cNvPr>
          <p:cNvSpPr/>
          <p:nvPr/>
        </p:nvSpPr>
        <p:spPr>
          <a:xfrm>
            <a:off x="437338" y="1206622"/>
            <a:ext cx="11344918" cy="17558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6398EDA2-2A66-4F55-9B77-3E6615EA5336}"/>
              </a:ext>
              <a:ext uri="{C183D7F6-B498-43B3-948B-1728B52AA6E4}">
                <adec:decorative xmlns:adec="http://schemas.microsoft.com/office/drawing/2017/decorative" val="1"/>
              </a:ext>
            </a:extLst>
          </p:cNvPr>
          <p:cNvSpPr/>
          <p:nvPr/>
        </p:nvSpPr>
        <p:spPr>
          <a:xfrm>
            <a:off x="423541" y="3106832"/>
            <a:ext cx="11344918" cy="17558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3DDD6919-88C5-467E-BC48-F11E06C40618}"/>
              </a:ext>
              <a:ext uri="{C183D7F6-B498-43B3-948B-1728B52AA6E4}">
                <adec:decorative xmlns:adec="http://schemas.microsoft.com/office/drawing/2017/decorative" val="1"/>
              </a:ext>
            </a:extLst>
          </p:cNvPr>
          <p:cNvSpPr txBox="1"/>
          <p:nvPr/>
        </p:nvSpPr>
        <p:spPr>
          <a:xfrm>
            <a:off x="6627825" y="3181951"/>
            <a:ext cx="4648255" cy="1202400"/>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500" b="0" i="0" u="none" strike="noStrike" kern="1200" cap="none" spc="0" normalizeH="0" baseline="0" noProof="0" dirty="0">
                <a:ln>
                  <a:noFill/>
                </a:ln>
                <a:solidFill>
                  <a:srgbClr val="E40037"/>
                </a:solidFill>
                <a:effectLst/>
                <a:uLnTx/>
                <a:uFillTx/>
                <a:latin typeface="Lexend" pitchFamily="2" charset="0"/>
                <a:ea typeface="+mn-ea"/>
                <a:cs typeface="+mn-cs"/>
              </a:rPr>
              <a:t>Are you familiar with the contents of Effective Support, Working Together and the Early Years Framework?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500" b="0" i="0" u="none" strike="noStrike" kern="1200" cap="none" spc="0" normalizeH="0" baseline="0" noProof="0" dirty="0">
                <a:ln>
                  <a:noFill/>
                </a:ln>
                <a:solidFill>
                  <a:srgbClr val="E40037"/>
                </a:solidFill>
                <a:effectLst/>
                <a:uLnTx/>
                <a:uFillTx/>
                <a:latin typeface="Lexend" pitchFamily="2" charset="0"/>
                <a:ea typeface="+mn-ea"/>
                <a:cs typeface="+mn-cs"/>
              </a:rPr>
              <a:t>Do you attend Level 3 training every 2 years and access CPD opportunities regularly?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500" b="0" i="0" u="none" strike="noStrike" kern="1200" cap="none" spc="0" normalizeH="0" baseline="0" noProof="0" dirty="0">
                <a:ln>
                  <a:noFill/>
                </a:ln>
                <a:solidFill>
                  <a:srgbClr val="E40037"/>
                </a:solidFill>
                <a:effectLst/>
                <a:uLnTx/>
                <a:uFillTx/>
                <a:latin typeface="Lexend" pitchFamily="2" charset="0"/>
                <a:ea typeface="+mn-ea"/>
                <a:cs typeface="+mn-cs"/>
              </a:rPr>
              <a:t>Do you know how to find and contact the key agencies who support families in Essex?</a:t>
            </a:r>
          </a:p>
        </p:txBody>
      </p:sp>
      <p:sp>
        <p:nvSpPr>
          <p:cNvPr id="24" name="Rectangle 23">
            <a:extLst>
              <a:ext uri="{FF2B5EF4-FFF2-40B4-BE49-F238E27FC236}">
                <a16:creationId xmlns:a16="http://schemas.microsoft.com/office/drawing/2014/main" id="{E4FECF0E-289C-490F-AFF8-F7CBF9A877B0}"/>
              </a:ext>
              <a:ext uri="{C183D7F6-B498-43B3-948B-1728B52AA6E4}">
                <adec:decorative xmlns:adec="http://schemas.microsoft.com/office/drawing/2017/decorative" val="1"/>
              </a:ext>
            </a:extLst>
          </p:cNvPr>
          <p:cNvSpPr/>
          <p:nvPr/>
        </p:nvSpPr>
        <p:spPr>
          <a:xfrm>
            <a:off x="437338" y="4963996"/>
            <a:ext cx="11344918" cy="17645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Graphic 24">
            <a:extLst>
              <a:ext uri="{FF2B5EF4-FFF2-40B4-BE49-F238E27FC236}">
                <a16:creationId xmlns:a16="http://schemas.microsoft.com/office/drawing/2014/main" id="{2AC7177E-2929-4B3D-BB71-15E3AE07234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2717" y="5363551"/>
            <a:ext cx="781050" cy="704850"/>
          </a:xfrm>
          <a:prstGeom prst="rect">
            <a:avLst/>
          </a:prstGeom>
        </p:spPr>
      </p:pic>
      <p:sp>
        <p:nvSpPr>
          <p:cNvPr id="26" name="TextBox 25">
            <a:extLst>
              <a:ext uri="{FF2B5EF4-FFF2-40B4-BE49-F238E27FC236}">
                <a16:creationId xmlns:a16="http://schemas.microsoft.com/office/drawing/2014/main" id="{1802EFB9-440C-4382-9CF9-3B404C6755D5}"/>
              </a:ext>
              <a:ext uri="{C183D7F6-B498-43B3-948B-1728B52AA6E4}">
                <adec:decorative xmlns:adec="http://schemas.microsoft.com/office/drawing/2017/decorative" val="1"/>
              </a:ext>
            </a:extLst>
          </p:cNvPr>
          <p:cNvSpPr txBox="1"/>
          <p:nvPr/>
        </p:nvSpPr>
        <p:spPr>
          <a:xfrm>
            <a:off x="1702799" y="5245049"/>
            <a:ext cx="4264862"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Lexend" pitchFamily="2" charset="0"/>
                <a:ea typeface="+mn-ea"/>
                <a:cs typeface="+mn-cs"/>
              </a:rPr>
              <a:t>Robust recording systems and regular reviews of Child Protection files is key. </a:t>
            </a:r>
            <a:r>
              <a:rPr kumimoji="0" lang="en-GB" sz="1500" b="0" i="0" u="none" strike="noStrike" kern="1200" cap="none" spc="0" normalizeH="0" baseline="0" noProof="0" dirty="0">
                <a:ln>
                  <a:noFill/>
                </a:ln>
                <a:solidFill>
                  <a:srgbClr val="000000"/>
                </a:solidFill>
                <a:effectLst/>
                <a:uLnTx/>
                <a:uFillTx/>
                <a:latin typeface="Lexend" pitchFamily="2" charset="0"/>
                <a:ea typeface="+mn-ea"/>
                <a:cs typeface="+mn-cs"/>
              </a:rPr>
              <a:t>Good record keeping and regular, planned reviews of records support the effective management of safeguarding concerns. </a:t>
            </a:r>
          </a:p>
        </p:txBody>
      </p:sp>
      <p:sp>
        <p:nvSpPr>
          <p:cNvPr id="27" name="TextBox 26">
            <a:extLst>
              <a:ext uri="{FF2B5EF4-FFF2-40B4-BE49-F238E27FC236}">
                <a16:creationId xmlns:a16="http://schemas.microsoft.com/office/drawing/2014/main" id="{0B6FAA58-5020-4DAA-8B76-A233DB6EC1AE}"/>
              </a:ext>
              <a:ext uri="{C183D7F6-B498-43B3-948B-1728B52AA6E4}">
                <adec:decorative xmlns:adec="http://schemas.microsoft.com/office/drawing/2017/decorative" val="1"/>
              </a:ext>
            </a:extLst>
          </p:cNvPr>
          <p:cNvSpPr txBox="1"/>
          <p:nvPr/>
        </p:nvSpPr>
        <p:spPr>
          <a:xfrm>
            <a:off x="6652054" y="5050178"/>
            <a:ext cx="4648255" cy="1202400"/>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500" b="0" i="0" u="none" strike="noStrike" kern="1200" cap="none" spc="0" normalizeH="0" baseline="0" noProof="0" dirty="0">
                <a:ln>
                  <a:noFill/>
                </a:ln>
                <a:solidFill>
                  <a:srgbClr val="E40037"/>
                </a:solidFill>
                <a:effectLst/>
                <a:uLnTx/>
                <a:uFillTx/>
                <a:latin typeface="Lexend" pitchFamily="2" charset="0"/>
                <a:ea typeface="+mn-ea"/>
                <a:cs typeface="+mn-cs"/>
              </a:rPr>
              <a:t>Do all records include the detail of the concern, how the concern was followed up and resolved and a note of the setting’s actions and rationale’s for decisions?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500" b="0" i="0" u="none" strike="noStrike" kern="1200" cap="none" spc="0" normalizeH="0" baseline="0" noProof="0" dirty="0">
                <a:ln>
                  <a:noFill/>
                </a:ln>
                <a:solidFill>
                  <a:srgbClr val="E40037"/>
                </a:solidFill>
                <a:effectLst/>
                <a:uLnTx/>
                <a:uFillTx/>
                <a:latin typeface="Lexend" pitchFamily="2" charset="0"/>
                <a:ea typeface="+mn-ea"/>
                <a:cs typeface="+mn-cs"/>
              </a:rPr>
              <a:t>Do you undertake regular reviews of all Child Protection files to monitor concerns and record these on the file?</a:t>
            </a:r>
          </a:p>
        </p:txBody>
      </p:sp>
      <p:sp>
        <p:nvSpPr>
          <p:cNvPr id="28" name="Title 1">
            <a:extLst>
              <a:ext uri="{FF2B5EF4-FFF2-40B4-BE49-F238E27FC236}">
                <a16:creationId xmlns:a16="http://schemas.microsoft.com/office/drawing/2014/main" id="{C21A7732-59F8-45B9-8765-2BFB6E3D2178}"/>
              </a:ext>
              <a:ext uri="{C183D7F6-B498-43B3-948B-1728B52AA6E4}">
                <adec:decorative xmlns:adec="http://schemas.microsoft.com/office/drawing/2017/decorative" val="1"/>
              </a:ext>
            </a:extLst>
          </p:cNvPr>
          <p:cNvSpPr txBox="1">
            <a:spLocks/>
          </p:cNvSpPr>
          <p:nvPr/>
        </p:nvSpPr>
        <p:spPr>
          <a:xfrm>
            <a:off x="540000" y="735160"/>
            <a:ext cx="11242256" cy="577624"/>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Lexend" pitchFamily="2" charset="0"/>
                <a:ea typeface="+mj-ea"/>
                <a:cs typeface="+mj-cs"/>
              </a:rPr>
              <a:t>Effective Support is underpinned by effective safeguarding systems within the setting</a:t>
            </a:r>
          </a:p>
        </p:txBody>
      </p:sp>
    </p:spTree>
    <p:extLst>
      <p:ext uri="{BB962C8B-B14F-4D97-AF65-F5344CB8AC3E}">
        <p14:creationId xmlns:p14="http://schemas.microsoft.com/office/powerpoint/2010/main" val="110484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E33CA-4A85-8CA3-BA84-4EA2E62D329A}"/>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127" b="7127"/>
          <a:stretch/>
        </p:blipFill>
        <p:spPr>
          <a:xfrm>
            <a:off x="6578359" y="0"/>
            <a:ext cx="5668115" cy="6858000"/>
          </a:xfrm>
        </p:spPr>
      </p:pic>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p:txBody>
          <a:bodyPr/>
          <a:lstStyle/>
          <a:p>
            <a:r>
              <a:rPr lang="en-GB" sz="3600" dirty="0">
                <a:latin typeface="Lexend" pitchFamily="2" charset="0"/>
              </a:rPr>
              <a:t>What is the Effective Support document?</a:t>
            </a:r>
          </a:p>
        </p:txBody>
      </p:sp>
      <p:sp>
        <p:nvSpPr>
          <p:cNvPr id="4" name="Content Placeholder 3">
            <a:extLst>
              <a:ext uri="{FF2B5EF4-FFF2-40B4-BE49-F238E27FC236}">
                <a16:creationId xmlns:a16="http://schemas.microsoft.com/office/drawing/2014/main" id="{757B25DC-2E2B-59BA-02A2-FA724403CEEE}"/>
              </a:ext>
            </a:extLst>
          </p:cNvPr>
          <p:cNvSpPr>
            <a:spLocks noGrp="1"/>
          </p:cNvSpPr>
          <p:nvPr>
            <p:ph idx="1"/>
          </p:nvPr>
        </p:nvSpPr>
        <p:spPr>
          <a:xfrm>
            <a:off x="539749" y="1872000"/>
            <a:ext cx="4866440" cy="4468476"/>
          </a:xfrm>
        </p:spPr>
        <p:txBody>
          <a:bodyPr/>
          <a:lstStyle/>
          <a:p>
            <a:pPr marL="285750" lvl="1" indent="-285750">
              <a:buFont typeface="Arial" panose="020B0604020202020204" pitchFamily="34" charset="0"/>
              <a:buChar char="•"/>
            </a:pPr>
            <a:r>
              <a:rPr lang="en-GB" sz="1800" dirty="0">
                <a:latin typeface="Lexend" pitchFamily="2" charset="0"/>
              </a:rPr>
              <a:t>Effective support is the method we use to work out how much support a child and their family needs.</a:t>
            </a:r>
          </a:p>
          <a:p>
            <a:pPr marL="285750" lvl="1" indent="-285750">
              <a:buFont typeface="Arial" panose="020B0604020202020204" pitchFamily="34" charset="0"/>
              <a:buChar char="•"/>
            </a:pPr>
            <a:r>
              <a:rPr lang="en-GB" sz="1800" dirty="0">
                <a:latin typeface="Lexend" pitchFamily="2" charset="0"/>
              </a:rPr>
              <a:t>‘Effective Support for Children and Families in Essex’ is a document produced by the Essex Safeguarding Children Board (ESCB).</a:t>
            </a:r>
          </a:p>
          <a:p>
            <a:pPr marL="285750" lvl="1" indent="-285750">
              <a:buFont typeface="Arial" panose="020B0604020202020204" pitchFamily="34" charset="0"/>
              <a:buChar char="•"/>
            </a:pPr>
            <a:r>
              <a:rPr lang="en-GB" sz="1800" dirty="0">
                <a:latin typeface="Lexend" pitchFamily="2" charset="0"/>
              </a:rPr>
              <a:t>The setting’s response to a safeguarding concern should be guided by the information in the document.</a:t>
            </a:r>
          </a:p>
          <a:p>
            <a:pPr marL="285750" lvl="1" indent="-285750">
              <a:buFont typeface="Arial" panose="020B0604020202020204" pitchFamily="34" charset="0"/>
              <a:buChar char="•"/>
            </a:pPr>
            <a:r>
              <a:rPr lang="en-GB" sz="1800" dirty="0">
                <a:latin typeface="Lexend" pitchFamily="2" charset="0"/>
              </a:rPr>
              <a:t>You can access the Effective Support Booklet on the </a:t>
            </a:r>
            <a:r>
              <a:rPr lang="en-GB" sz="1800" dirty="0">
                <a:latin typeface="Lexend" pitchFamily="2" charset="0"/>
                <a:hlinkClick r:id="rId3"/>
              </a:rPr>
              <a:t>ESCB ‘Request Support for a child’ page. </a:t>
            </a:r>
            <a:endParaRPr lang="en-GB" sz="1800" dirty="0">
              <a:latin typeface="Lexend" pitchFamily="2" charset="0"/>
            </a:endParaRPr>
          </a:p>
        </p:txBody>
      </p:sp>
    </p:spTree>
    <p:extLst>
      <p:ext uri="{BB962C8B-B14F-4D97-AF65-F5344CB8AC3E}">
        <p14:creationId xmlns:p14="http://schemas.microsoft.com/office/powerpoint/2010/main" val="3944571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96-F8D3-4770-96E6-4E6ACC27086A}"/>
              </a:ext>
            </a:extLst>
          </p:cNvPr>
          <p:cNvSpPr>
            <a:spLocks noGrp="1"/>
          </p:cNvSpPr>
          <p:nvPr>
            <p:ph type="title"/>
          </p:nvPr>
        </p:nvSpPr>
        <p:spPr>
          <a:xfrm>
            <a:off x="555600" y="1301494"/>
            <a:ext cx="10449284" cy="1310400"/>
          </a:xfrm>
        </p:spPr>
        <p:txBody>
          <a:bodyPr/>
          <a:lstStyle/>
          <a:p>
            <a:r>
              <a:rPr lang="en-GB" dirty="0">
                <a:latin typeface="Lexend" pitchFamily="2" charset="0"/>
              </a:rPr>
              <a:t>I have a safeguarding concern – what are my first steps?</a:t>
            </a:r>
          </a:p>
        </p:txBody>
      </p:sp>
      <p:sp>
        <p:nvSpPr>
          <p:cNvPr id="3" name="Text Placeholder 2">
            <a:extLst>
              <a:ext uri="{FF2B5EF4-FFF2-40B4-BE49-F238E27FC236}">
                <a16:creationId xmlns:a16="http://schemas.microsoft.com/office/drawing/2014/main" id="{9B6EF87F-61EC-4FCA-899B-171D6A35AB58}"/>
              </a:ext>
            </a:extLst>
          </p:cNvPr>
          <p:cNvSpPr>
            <a:spLocks noGrp="1"/>
          </p:cNvSpPr>
          <p:nvPr>
            <p:ph type="body" idx="1"/>
          </p:nvPr>
        </p:nvSpPr>
        <p:spPr>
          <a:xfrm>
            <a:off x="555599" y="4054801"/>
            <a:ext cx="7160653" cy="1918800"/>
          </a:xfrm>
        </p:spPr>
        <p:txBody>
          <a:bodyPr/>
          <a:lstStyle/>
          <a:p>
            <a:r>
              <a:rPr lang="en-GB" sz="4000" dirty="0">
                <a:latin typeface="Lexend" pitchFamily="2" charset="0"/>
              </a:rPr>
              <a:t>Assessing the level of need</a:t>
            </a:r>
          </a:p>
        </p:txBody>
      </p:sp>
    </p:spTree>
    <p:extLst>
      <p:ext uri="{BB962C8B-B14F-4D97-AF65-F5344CB8AC3E}">
        <p14:creationId xmlns:p14="http://schemas.microsoft.com/office/powerpoint/2010/main" val="2620150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0D44-75FE-40B7-97B9-FDEDC3C111A9}"/>
              </a:ext>
            </a:extLst>
          </p:cNvPr>
          <p:cNvSpPr>
            <a:spLocks noGrp="1"/>
          </p:cNvSpPr>
          <p:nvPr>
            <p:ph type="title"/>
          </p:nvPr>
        </p:nvSpPr>
        <p:spPr>
          <a:xfrm>
            <a:off x="256854" y="517524"/>
            <a:ext cx="11743362" cy="1065091"/>
          </a:xfrm>
        </p:spPr>
        <p:txBody>
          <a:bodyPr/>
          <a:lstStyle/>
          <a:p>
            <a:r>
              <a:rPr lang="en-GB" dirty="0">
                <a:latin typeface="Lexend" pitchFamily="2" charset="0"/>
              </a:rPr>
              <a:t>Children and Families Hub Consultation Line</a:t>
            </a:r>
          </a:p>
        </p:txBody>
      </p:sp>
      <p:sp>
        <p:nvSpPr>
          <p:cNvPr id="3" name="Content Placeholder 2">
            <a:extLst>
              <a:ext uri="{FF2B5EF4-FFF2-40B4-BE49-F238E27FC236}">
                <a16:creationId xmlns:a16="http://schemas.microsoft.com/office/drawing/2014/main" id="{488D650F-0B01-4A92-90F9-7370AF743858}"/>
              </a:ext>
            </a:extLst>
          </p:cNvPr>
          <p:cNvSpPr>
            <a:spLocks noGrp="1"/>
          </p:cNvSpPr>
          <p:nvPr>
            <p:ph sz="half" idx="1"/>
          </p:nvPr>
        </p:nvSpPr>
        <p:spPr>
          <a:xfrm>
            <a:off x="502610" y="1582615"/>
            <a:ext cx="11186779" cy="4149725"/>
          </a:xfrm>
        </p:spPr>
        <p:txBody>
          <a:bodyPr/>
          <a:lstStyle/>
          <a:p>
            <a:pPr algn="just">
              <a:spcBef>
                <a:spcPts val="0"/>
              </a:spcBef>
              <a:spcAft>
                <a:spcPts val="0"/>
              </a:spcAft>
            </a:pPr>
            <a:r>
              <a:rPr lang="en-GB" sz="2200" b="0" dirty="0">
                <a:latin typeface="Lexend" pitchFamily="2" charset="0"/>
              </a:rPr>
              <a:t>If you have concerns about a child and want an opportunity to talk these through with a social worker before deciding the best course of action, contact the Children &amp; Families Hub on </a:t>
            </a:r>
            <a:r>
              <a:rPr lang="en-GB" sz="2200" b="0" dirty="0">
                <a:solidFill>
                  <a:srgbClr val="FF0000"/>
                </a:solidFill>
                <a:latin typeface="Lexend" pitchFamily="2" charset="0"/>
              </a:rPr>
              <a:t>0345 603 7627 </a:t>
            </a:r>
            <a:r>
              <a:rPr lang="en-GB" sz="2200" b="0" dirty="0">
                <a:latin typeface="Lexend" pitchFamily="2" charset="0"/>
              </a:rPr>
              <a:t>and ask for the Consultation line. </a:t>
            </a:r>
          </a:p>
          <a:p>
            <a:pPr algn="just">
              <a:spcBef>
                <a:spcPts val="0"/>
              </a:spcBef>
              <a:spcAft>
                <a:spcPts val="0"/>
              </a:spcAft>
            </a:pPr>
            <a:endParaRPr lang="en-GB" sz="2200" b="0" dirty="0">
              <a:latin typeface="Lexend" pitchFamily="2" charset="0"/>
            </a:endParaRPr>
          </a:p>
          <a:p>
            <a:pPr algn="just">
              <a:spcBef>
                <a:spcPts val="0"/>
              </a:spcBef>
              <a:spcAft>
                <a:spcPts val="0"/>
              </a:spcAft>
            </a:pPr>
            <a:r>
              <a:rPr lang="en-GB" sz="2200" b="0" dirty="0">
                <a:latin typeface="Lexend" pitchFamily="2" charset="0"/>
              </a:rPr>
              <a:t>The Children and Families Hub is the first port of call when you have a safeguarding concern about a child.</a:t>
            </a:r>
          </a:p>
          <a:p>
            <a:pPr algn="just">
              <a:spcBef>
                <a:spcPts val="0"/>
              </a:spcBef>
              <a:spcAft>
                <a:spcPts val="0"/>
              </a:spcAft>
            </a:pPr>
            <a:endParaRPr lang="en-GB" sz="2200" b="0" dirty="0">
              <a:latin typeface="Lexend" pitchFamily="2" charset="0"/>
            </a:endParaRPr>
          </a:p>
          <a:p>
            <a:pPr algn="just">
              <a:spcBef>
                <a:spcPts val="0"/>
              </a:spcBef>
              <a:spcAft>
                <a:spcPts val="0"/>
              </a:spcAft>
            </a:pPr>
            <a:r>
              <a:rPr lang="en-GB" sz="2200" b="0" u="sng" dirty="0">
                <a:latin typeface="Lexend" pitchFamily="2" charset="0"/>
              </a:rPr>
              <a:t>All consultations with the Children &amp; Families Hub must be recorded by the caller</a:t>
            </a:r>
          </a:p>
        </p:txBody>
      </p:sp>
    </p:spTree>
    <p:extLst>
      <p:ext uri="{BB962C8B-B14F-4D97-AF65-F5344CB8AC3E}">
        <p14:creationId xmlns:p14="http://schemas.microsoft.com/office/powerpoint/2010/main" val="15327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B751A-B0FA-421C-91B4-127E41F2909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533"/>
          <a:stretch/>
        </p:blipFill>
        <p:spPr>
          <a:xfrm>
            <a:off x="1522749" y="0"/>
            <a:ext cx="9097713" cy="6858000"/>
          </a:xfrm>
          <a:prstGeom prst="rect">
            <a:avLst/>
          </a:prstGeom>
        </p:spPr>
      </p:pic>
      <p:sp>
        <p:nvSpPr>
          <p:cNvPr id="2" name="Title 1">
            <a:extLst>
              <a:ext uri="{FF2B5EF4-FFF2-40B4-BE49-F238E27FC236}">
                <a16:creationId xmlns:a16="http://schemas.microsoft.com/office/drawing/2014/main" id="{5B4CE0D5-5B9A-4DD6-B334-604BF2DB9573}"/>
              </a:ext>
            </a:extLst>
          </p:cNvPr>
          <p:cNvSpPr>
            <a:spLocks noGrp="1"/>
          </p:cNvSpPr>
          <p:nvPr>
            <p:ph type="title"/>
          </p:nvPr>
        </p:nvSpPr>
        <p:spPr>
          <a:xfrm>
            <a:off x="545124" y="-1065091"/>
            <a:ext cx="7405200" cy="1065091"/>
          </a:xfrm>
        </p:spPr>
        <p:txBody>
          <a:bodyPr vert="horz" lIns="0" tIns="0" rIns="0" bIns="0" rtlCol="0" anchor="b" anchorCtr="0">
            <a:noAutofit/>
          </a:bodyPr>
          <a:lstStyle/>
          <a:p>
            <a:r>
              <a:rPr lang="en-GB" dirty="0"/>
              <a:t>1</a:t>
            </a:r>
          </a:p>
        </p:txBody>
      </p:sp>
    </p:spTree>
    <p:extLst>
      <p:ext uri="{BB962C8B-B14F-4D97-AF65-F5344CB8AC3E}">
        <p14:creationId xmlns:p14="http://schemas.microsoft.com/office/powerpoint/2010/main" val="419706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CD12-AA26-75EA-6EEB-44632DF9D140}"/>
              </a:ext>
              <a:ext uri="{C183D7F6-B498-43B3-948B-1728B52AA6E4}">
                <adec:decorative xmlns:adec="http://schemas.microsoft.com/office/drawing/2017/decorative" val="1"/>
              </a:ext>
            </a:extLst>
          </p:cNvPr>
          <p:cNvSpPr>
            <a:spLocks noGrp="1"/>
          </p:cNvSpPr>
          <p:nvPr>
            <p:ph type="title"/>
          </p:nvPr>
        </p:nvSpPr>
        <p:spPr>
          <a:xfrm>
            <a:off x="653693" y="41216"/>
            <a:ext cx="7405200" cy="1065091"/>
          </a:xfrm>
        </p:spPr>
        <p:txBody>
          <a:bodyPr/>
          <a:lstStyle/>
          <a:p>
            <a:r>
              <a:rPr lang="en-GB" dirty="0">
                <a:latin typeface="Lexend" pitchFamily="2" charset="0"/>
              </a:rPr>
              <a:t>The four levels of need</a:t>
            </a:r>
          </a:p>
        </p:txBody>
      </p:sp>
      <p:sp>
        <p:nvSpPr>
          <p:cNvPr id="7" name="Text Placeholder 6">
            <a:extLst>
              <a:ext uri="{FF2B5EF4-FFF2-40B4-BE49-F238E27FC236}">
                <a16:creationId xmlns:a16="http://schemas.microsoft.com/office/drawing/2014/main" id="{2D0A37A5-F5CF-A256-BDA6-916B4D68FD9C}"/>
              </a:ext>
              <a:ext uri="{C183D7F6-B498-43B3-948B-1728B52AA6E4}">
                <adec:decorative xmlns:adec="http://schemas.microsoft.com/office/drawing/2017/decorative" val="1"/>
              </a:ext>
            </a:extLst>
          </p:cNvPr>
          <p:cNvSpPr>
            <a:spLocks noGrp="1"/>
          </p:cNvSpPr>
          <p:nvPr>
            <p:ph type="body" sz="quarter" idx="14"/>
          </p:nvPr>
        </p:nvSpPr>
        <p:spPr>
          <a:xfrm>
            <a:off x="256674" y="2560945"/>
            <a:ext cx="2486526" cy="4255838"/>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p:spPr>
        <p:txBody>
          <a:bodyPr/>
          <a:lstStyle/>
          <a:p>
            <a:pPr>
              <a:spcAft>
                <a:spcPts val="0"/>
              </a:spcAft>
            </a:pPr>
            <a:r>
              <a:rPr lang="en-GB" sz="1400" dirty="0">
                <a:latin typeface="Lexend" pitchFamily="2" charset="0"/>
              </a:rPr>
              <a:t>Universal </a:t>
            </a:r>
          </a:p>
          <a:p>
            <a:pPr lvl="1">
              <a:spcAft>
                <a:spcPts val="0"/>
              </a:spcAft>
            </a:pPr>
            <a:r>
              <a:rPr lang="en-GB" sz="1400" dirty="0">
                <a:latin typeface="Lexend" pitchFamily="2" charset="0"/>
              </a:rPr>
              <a:t>All children and families who live in the area have core needs such as social relationships, parenting, health and education.</a:t>
            </a:r>
          </a:p>
        </p:txBody>
      </p:sp>
      <p:sp>
        <p:nvSpPr>
          <p:cNvPr id="8" name="Text Placeholder 7">
            <a:extLst>
              <a:ext uri="{FF2B5EF4-FFF2-40B4-BE49-F238E27FC236}">
                <a16:creationId xmlns:a16="http://schemas.microsoft.com/office/drawing/2014/main" id="{068D80D1-D54F-5B1B-2C02-D7FE4A5CBD89}"/>
              </a:ext>
              <a:ext uri="{C183D7F6-B498-43B3-948B-1728B52AA6E4}">
                <adec:decorative xmlns:adec="http://schemas.microsoft.com/office/drawing/2017/decorative" val="1"/>
              </a:ext>
            </a:extLst>
          </p:cNvPr>
          <p:cNvSpPr>
            <a:spLocks noGrp="1"/>
          </p:cNvSpPr>
          <p:nvPr>
            <p:ph type="body" sz="quarter" idx="15"/>
          </p:nvPr>
        </p:nvSpPr>
        <p:spPr>
          <a:xfrm>
            <a:off x="8935270" y="2560944"/>
            <a:ext cx="2727341" cy="4297055"/>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txBody>
          <a:bodyPr/>
          <a:lstStyle/>
          <a:p>
            <a:pPr>
              <a:spcBef>
                <a:spcPts val="0"/>
              </a:spcBef>
              <a:spcAft>
                <a:spcPts val="0"/>
              </a:spcAft>
            </a:pPr>
            <a:r>
              <a:rPr lang="en-GB" sz="1400" dirty="0">
                <a:latin typeface="Lexend" pitchFamily="2" charset="0"/>
              </a:rPr>
              <a:t>Specialist </a:t>
            </a:r>
          </a:p>
          <a:p>
            <a:pPr marL="171450" indent="-171450">
              <a:spcBef>
                <a:spcPts val="0"/>
              </a:spcBef>
              <a:spcAft>
                <a:spcPts val="0"/>
              </a:spcAft>
              <a:buFont typeface="Wingdings" panose="05000000000000000000" pitchFamily="2" charset="2"/>
              <a:buChar char="§"/>
            </a:pPr>
            <a:r>
              <a:rPr lang="en-GB" sz="1400" b="0" dirty="0">
                <a:latin typeface="Lexend" pitchFamily="2" charset="0"/>
              </a:rPr>
              <a:t>Children and young people who have suffered or are likely to suffer significant harm as a result of abuse or neglect.</a:t>
            </a:r>
          </a:p>
          <a:p>
            <a:pPr marL="171450" indent="-171450">
              <a:spcBef>
                <a:spcPts val="0"/>
              </a:spcBef>
              <a:spcAft>
                <a:spcPts val="0"/>
              </a:spcAft>
              <a:buFont typeface="Wingdings" panose="05000000000000000000" pitchFamily="2" charset="2"/>
              <a:buChar char="§"/>
            </a:pPr>
            <a:r>
              <a:rPr lang="en-GB" sz="1400" b="0" dirty="0">
                <a:latin typeface="Lexend" pitchFamily="2" charset="0"/>
              </a:rPr>
              <a:t>Children with significant impairment of function/learning and/or life limiting illness.</a:t>
            </a:r>
          </a:p>
          <a:p>
            <a:pPr marL="171450" indent="-171450">
              <a:spcBef>
                <a:spcPts val="0"/>
              </a:spcBef>
              <a:spcAft>
                <a:spcPts val="0"/>
              </a:spcAft>
              <a:buFont typeface="Wingdings" panose="05000000000000000000" pitchFamily="2" charset="2"/>
              <a:buChar char="§"/>
            </a:pPr>
            <a:r>
              <a:rPr lang="en-GB" sz="1400" b="0" dirty="0">
                <a:latin typeface="Lexend" pitchFamily="2" charset="0"/>
              </a:rPr>
              <a:t>Children whose parents and wider family are unable to care for them.</a:t>
            </a:r>
          </a:p>
          <a:p>
            <a:pPr marL="171450" indent="-171450">
              <a:spcBef>
                <a:spcPts val="0"/>
              </a:spcBef>
              <a:spcAft>
                <a:spcPts val="0"/>
              </a:spcAft>
              <a:buFont typeface="Wingdings" panose="05000000000000000000" pitchFamily="2" charset="2"/>
              <a:buChar char="§"/>
            </a:pPr>
            <a:r>
              <a:rPr lang="en-GB" sz="1400" b="0" dirty="0">
                <a:latin typeface="Lexend" pitchFamily="2" charset="0"/>
              </a:rPr>
              <a:t>Families involved in crime/misuse of drugs at a significant level.</a:t>
            </a:r>
          </a:p>
          <a:p>
            <a:pPr marL="171450" indent="-171450">
              <a:spcBef>
                <a:spcPts val="0"/>
              </a:spcBef>
              <a:spcAft>
                <a:spcPts val="0"/>
              </a:spcAft>
              <a:buFont typeface="Wingdings" panose="05000000000000000000" pitchFamily="2" charset="2"/>
              <a:buChar char="§"/>
            </a:pPr>
            <a:r>
              <a:rPr lang="en-GB" sz="1400" b="0" dirty="0">
                <a:latin typeface="Lexend" pitchFamily="2" charset="0"/>
              </a:rPr>
              <a:t>Families with significant mental or physical health needs.</a:t>
            </a:r>
          </a:p>
          <a:p>
            <a:pPr marL="171450" indent="-171450">
              <a:spcBef>
                <a:spcPts val="0"/>
              </a:spcBef>
              <a:spcAft>
                <a:spcPts val="0"/>
              </a:spcAft>
              <a:buFont typeface="Wingdings" panose="05000000000000000000" pitchFamily="2" charset="2"/>
              <a:buChar char="§"/>
            </a:pPr>
            <a:r>
              <a:rPr lang="en-GB" sz="1400" b="0" dirty="0">
                <a:latin typeface="Lexend" pitchFamily="2" charset="0"/>
              </a:rPr>
              <a:t>Families who are homeless.</a:t>
            </a:r>
          </a:p>
        </p:txBody>
      </p:sp>
      <p:sp>
        <p:nvSpPr>
          <p:cNvPr id="9" name="Text Placeholder 8">
            <a:extLst>
              <a:ext uri="{FF2B5EF4-FFF2-40B4-BE49-F238E27FC236}">
                <a16:creationId xmlns:a16="http://schemas.microsoft.com/office/drawing/2014/main" id="{735EE7D2-7361-E3A1-51E1-F7F3740FB0CF}"/>
              </a:ext>
              <a:ext uri="{C183D7F6-B498-43B3-948B-1728B52AA6E4}">
                <adec:decorative xmlns:adec="http://schemas.microsoft.com/office/drawing/2017/decorative" val="1"/>
              </a:ext>
            </a:extLst>
          </p:cNvPr>
          <p:cNvSpPr>
            <a:spLocks noGrp="1"/>
          </p:cNvSpPr>
          <p:nvPr>
            <p:ph type="body" sz="quarter" idx="16"/>
          </p:nvPr>
        </p:nvSpPr>
        <p:spPr>
          <a:xfrm>
            <a:off x="5887269" y="2560945"/>
            <a:ext cx="2839636" cy="4255838"/>
          </a:xfrm>
          <a:gradFill flip="none" rotWithShape="1">
            <a:gsLst>
              <a:gs pos="0">
                <a:srgbClr val="E97135">
                  <a:tint val="66000"/>
                  <a:satMod val="160000"/>
                </a:srgbClr>
              </a:gs>
              <a:gs pos="50000">
                <a:srgbClr val="E97135">
                  <a:tint val="44500"/>
                  <a:satMod val="160000"/>
                </a:srgbClr>
              </a:gs>
              <a:gs pos="100000">
                <a:srgbClr val="E97135">
                  <a:tint val="23500"/>
                  <a:satMod val="160000"/>
                </a:srgbClr>
              </a:gs>
            </a:gsLst>
            <a:lin ang="2700000" scaled="1"/>
            <a:tileRect/>
          </a:gradFill>
        </p:spPr>
        <p:txBody>
          <a:bodyPr/>
          <a:lstStyle/>
          <a:p>
            <a:pPr>
              <a:spcAft>
                <a:spcPts val="0"/>
              </a:spcAft>
            </a:pPr>
            <a:r>
              <a:rPr lang="en-GB" sz="1300" dirty="0">
                <a:latin typeface="Lexend" pitchFamily="2" charset="0"/>
              </a:rPr>
              <a:t>Intensive </a:t>
            </a:r>
          </a:p>
          <a:p>
            <a:pPr lvl="1">
              <a:spcAft>
                <a:spcPts val="0"/>
              </a:spcAft>
            </a:pPr>
            <a:r>
              <a:rPr lang="en-GB" sz="1300" dirty="0">
                <a:latin typeface="Lexend" pitchFamily="2" charset="0"/>
              </a:rPr>
              <a:t>Vulnerable children and their families with multiple needs or whose needs are more complex, such as children and families who:</a:t>
            </a:r>
          </a:p>
          <a:p>
            <a:pPr marL="171450" lvl="1" indent="-171450">
              <a:spcAft>
                <a:spcPts val="0"/>
              </a:spcAft>
              <a:buFont typeface="Wingdings" panose="05000000000000000000" pitchFamily="2" charset="2"/>
              <a:buChar char="§"/>
            </a:pPr>
            <a:r>
              <a:rPr lang="en-GB" sz="1300" dirty="0">
                <a:latin typeface="Lexend" pitchFamily="2" charset="0"/>
              </a:rPr>
              <a:t>Have a disability resulting in complex needs</a:t>
            </a:r>
          </a:p>
          <a:p>
            <a:pPr marL="171450" lvl="1" indent="-171450">
              <a:spcAft>
                <a:spcPts val="0"/>
              </a:spcAft>
              <a:buFont typeface="Wingdings" panose="05000000000000000000" pitchFamily="2" charset="2"/>
              <a:buChar char="§"/>
            </a:pPr>
            <a:r>
              <a:rPr lang="en-GB" sz="1300" dirty="0">
                <a:latin typeface="Lexend" pitchFamily="2" charset="0"/>
              </a:rPr>
              <a:t>Families affected or impacted by crime</a:t>
            </a:r>
          </a:p>
          <a:p>
            <a:pPr marL="171450" lvl="1" indent="-171450">
              <a:spcAft>
                <a:spcPts val="0"/>
              </a:spcAft>
              <a:buFont typeface="Wingdings" panose="05000000000000000000" pitchFamily="2" charset="2"/>
              <a:buChar char="§"/>
            </a:pPr>
            <a:r>
              <a:rPr lang="en-GB" sz="1300" dirty="0">
                <a:latin typeface="Lexend" pitchFamily="2" charset="0"/>
              </a:rPr>
              <a:t>Poor attendance/ behaviour in school</a:t>
            </a:r>
          </a:p>
          <a:p>
            <a:pPr marL="171450" lvl="1" indent="-171450">
              <a:spcAft>
                <a:spcPts val="0"/>
              </a:spcAft>
              <a:buFont typeface="Wingdings" panose="05000000000000000000" pitchFamily="2" charset="2"/>
              <a:buChar char="§"/>
            </a:pPr>
            <a:r>
              <a:rPr lang="en-GB" sz="1300" dirty="0">
                <a:latin typeface="Lexend" pitchFamily="2" charset="0"/>
              </a:rPr>
              <a:t>Substance misuse</a:t>
            </a:r>
          </a:p>
          <a:p>
            <a:pPr marL="171450" lvl="1" indent="-171450">
              <a:spcAft>
                <a:spcPts val="0"/>
              </a:spcAft>
              <a:buFont typeface="Wingdings" panose="05000000000000000000" pitchFamily="2" charset="2"/>
              <a:buChar char="§"/>
            </a:pPr>
            <a:r>
              <a:rPr lang="en-GB" sz="1300" dirty="0">
                <a:latin typeface="Lexend" pitchFamily="2" charset="0"/>
              </a:rPr>
              <a:t>Domestic abuse</a:t>
            </a:r>
          </a:p>
          <a:p>
            <a:pPr marL="171450" lvl="1" indent="-171450">
              <a:spcAft>
                <a:spcPts val="0"/>
              </a:spcAft>
              <a:buFont typeface="Wingdings" panose="05000000000000000000" pitchFamily="2" charset="2"/>
              <a:buChar char="§"/>
            </a:pPr>
            <a:r>
              <a:rPr lang="en-GB" sz="1300" dirty="0">
                <a:latin typeface="Lexend" pitchFamily="2" charset="0"/>
              </a:rPr>
              <a:t>Insecure housing</a:t>
            </a:r>
          </a:p>
          <a:p>
            <a:pPr marL="171450" lvl="1" indent="-171450">
              <a:spcAft>
                <a:spcPts val="0"/>
              </a:spcAft>
              <a:buFont typeface="Wingdings" panose="05000000000000000000" pitchFamily="2" charset="2"/>
              <a:buChar char="§"/>
            </a:pPr>
            <a:r>
              <a:rPr lang="en-GB" sz="1300" dirty="0">
                <a:latin typeface="Lexend" pitchFamily="2" charset="0"/>
              </a:rPr>
              <a:t>Financial instability</a:t>
            </a:r>
          </a:p>
          <a:p>
            <a:pPr marL="171450" lvl="1" indent="-171450">
              <a:spcAft>
                <a:spcPts val="0"/>
              </a:spcAft>
              <a:buFont typeface="Wingdings" panose="05000000000000000000" pitchFamily="2" charset="2"/>
              <a:buChar char="§"/>
            </a:pPr>
            <a:r>
              <a:rPr lang="en-GB" sz="1300" dirty="0">
                <a:latin typeface="Lexend" pitchFamily="2" charset="0"/>
              </a:rPr>
              <a:t>Physical or mental health difficulties</a:t>
            </a:r>
          </a:p>
          <a:p>
            <a:pPr marL="171450" lvl="1" indent="-171450">
              <a:spcAft>
                <a:spcPts val="0"/>
              </a:spcAft>
              <a:buFont typeface="Wingdings" panose="05000000000000000000" pitchFamily="2" charset="2"/>
              <a:buChar char="§"/>
            </a:pPr>
            <a:r>
              <a:rPr lang="en-GB" sz="1300" dirty="0">
                <a:latin typeface="Lexend" pitchFamily="2" charset="0"/>
              </a:rPr>
              <a:t>Neglect</a:t>
            </a:r>
          </a:p>
          <a:p>
            <a:pPr marL="171450" lvl="1" indent="-171450">
              <a:spcAft>
                <a:spcPts val="0"/>
              </a:spcAft>
              <a:buFont typeface="Wingdings" panose="05000000000000000000" pitchFamily="2" charset="2"/>
              <a:buChar char="§"/>
            </a:pPr>
            <a:r>
              <a:rPr lang="en-GB" sz="1300" dirty="0">
                <a:latin typeface="Lexend" pitchFamily="2" charset="0"/>
              </a:rPr>
              <a:t>Exploitation</a:t>
            </a:r>
          </a:p>
          <a:p>
            <a:pPr marL="171450" lvl="1" indent="-171450">
              <a:spcAft>
                <a:spcPts val="0"/>
              </a:spcAft>
              <a:buFont typeface="Wingdings" panose="05000000000000000000" pitchFamily="2" charset="2"/>
              <a:buChar char="§"/>
            </a:pPr>
            <a:r>
              <a:rPr lang="en-GB" sz="1300" dirty="0">
                <a:latin typeface="Lexend" pitchFamily="2" charset="0"/>
              </a:rPr>
              <a:t>Poor early years development</a:t>
            </a:r>
          </a:p>
          <a:p>
            <a:pPr marL="171450" lvl="1" indent="-171450">
              <a:spcAft>
                <a:spcPts val="0"/>
              </a:spcAft>
              <a:buFont typeface="Wingdings" panose="05000000000000000000" pitchFamily="2" charset="2"/>
              <a:buChar char="§"/>
            </a:pPr>
            <a:r>
              <a:rPr lang="en-GB" sz="1300" dirty="0">
                <a:latin typeface="Lexend" pitchFamily="2" charset="0"/>
              </a:rPr>
              <a:t>Poor family relationships</a:t>
            </a:r>
          </a:p>
        </p:txBody>
      </p:sp>
      <p:sp>
        <p:nvSpPr>
          <p:cNvPr id="10" name="Text Placeholder 9">
            <a:extLst>
              <a:ext uri="{FF2B5EF4-FFF2-40B4-BE49-F238E27FC236}">
                <a16:creationId xmlns:a16="http://schemas.microsoft.com/office/drawing/2014/main" id="{2F08B470-DCC9-049E-99F1-1C75CE6CCB87}"/>
              </a:ext>
              <a:ext uri="{C183D7F6-B498-43B3-948B-1728B52AA6E4}">
                <adec:decorative xmlns:adec="http://schemas.microsoft.com/office/drawing/2017/decorative" val="1"/>
              </a:ext>
            </a:extLst>
          </p:cNvPr>
          <p:cNvSpPr>
            <a:spLocks noGrp="1"/>
          </p:cNvSpPr>
          <p:nvPr>
            <p:ph type="body" sz="quarter" idx="17"/>
          </p:nvPr>
        </p:nvSpPr>
        <p:spPr>
          <a:xfrm>
            <a:off x="2951565" y="2560944"/>
            <a:ext cx="2727339" cy="4255839"/>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a:lstStyle/>
          <a:p>
            <a:pPr>
              <a:spcAft>
                <a:spcPts val="0"/>
              </a:spcAft>
            </a:pPr>
            <a:r>
              <a:rPr lang="en-GB" sz="1400" dirty="0">
                <a:latin typeface="Lexend" pitchFamily="2" charset="0"/>
              </a:rPr>
              <a:t>Additional </a:t>
            </a:r>
          </a:p>
          <a:p>
            <a:pPr lvl="1">
              <a:spcAft>
                <a:spcPts val="0"/>
              </a:spcAft>
            </a:pPr>
            <a:r>
              <a:rPr lang="en-GB" sz="1400" dirty="0">
                <a:latin typeface="Lexend" pitchFamily="2" charset="0"/>
              </a:rPr>
              <a:t>Children and families with additional needs who would benefit from or who require extra help to:</a:t>
            </a:r>
          </a:p>
          <a:p>
            <a:pPr marL="285750" lvl="1" indent="-285750">
              <a:spcAft>
                <a:spcPts val="0"/>
              </a:spcAft>
              <a:buFont typeface="Wingdings" panose="05000000000000000000" pitchFamily="2" charset="2"/>
              <a:buChar char="§"/>
            </a:pPr>
            <a:r>
              <a:rPr lang="en-GB" sz="1400" dirty="0">
                <a:latin typeface="Lexend" pitchFamily="2" charset="0"/>
              </a:rPr>
              <a:t>Improve education</a:t>
            </a:r>
          </a:p>
          <a:p>
            <a:pPr marL="285750" lvl="1" indent="-285750">
              <a:spcAft>
                <a:spcPts val="0"/>
              </a:spcAft>
              <a:buFont typeface="Wingdings" panose="05000000000000000000" pitchFamily="2" charset="2"/>
              <a:buChar char="§"/>
            </a:pPr>
            <a:r>
              <a:rPr lang="en-GB" sz="1400" dirty="0">
                <a:latin typeface="Lexend" pitchFamily="2" charset="0"/>
              </a:rPr>
              <a:t>Improve parenting and/or behaviour</a:t>
            </a:r>
          </a:p>
          <a:p>
            <a:pPr marL="285750" lvl="1" indent="-285750">
              <a:spcAft>
                <a:spcPts val="0"/>
              </a:spcAft>
              <a:buFont typeface="Wingdings" panose="05000000000000000000" pitchFamily="2" charset="2"/>
              <a:buChar char="§"/>
            </a:pPr>
            <a:r>
              <a:rPr lang="en-GB" sz="1400" dirty="0">
                <a:latin typeface="Lexend" pitchFamily="2" charset="0"/>
              </a:rPr>
              <a:t>Meet specific health or emotional needs of the child and/or parent</a:t>
            </a:r>
          </a:p>
          <a:p>
            <a:pPr marL="285750" lvl="1" indent="-285750">
              <a:spcAft>
                <a:spcPts val="0"/>
              </a:spcAft>
              <a:buFont typeface="Wingdings" panose="05000000000000000000" pitchFamily="2" charset="2"/>
              <a:buChar char="§"/>
            </a:pPr>
            <a:r>
              <a:rPr lang="en-GB" sz="1400" dirty="0">
                <a:latin typeface="Lexend" pitchFamily="2" charset="0"/>
              </a:rPr>
              <a:t>Improve their material situation</a:t>
            </a:r>
          </a:p>
          <a:p>
            <a:pPr marL="285750" lvl="1" indent="-285750">
              <a:spcAft>
                <a:spcPts val="0"/>
              </a:spcAft>
              <a:buFont typeface="Wingdings" panose="05000000000000000000" pitchFamily="2" charset="2"/>
              <a:buChar char="§"/>
            </a:pPr>
            <a:r>
              <a:rPr lang="en-GB" sz="1400" dirty="0">
                <a:latin typeface="Lexend" pitchFamily="2" charset="0"/>
              </a:rPr>
              <a:t>Respond to a short term crisis such as bereavement, parental separation</a:t>
            </a:r>
          </a:p>
        </p:txBody>
      </p:sp>
      <p:sp>
        <p:nvSpPr>
          <p:cNvPr id="14" name="Oval 13">
            <a:extLst>
              <a:ext uri="{FF2B5EF4-FFF2-40B4-BE49-F238E27FC236}">
                <a16:creationId xmlns:a16="http://schemas.microsoft.com/office/drawing/2014/main" id="{A82C779A-51D0-44B1-89DB-C253994F20A1}"/>
              </a:ext>
              <a:ext uri="{C183D7F6-B498-43B3-948B-1728B52AA6E4}">
                <adec:decorative xmlns:adec="http://schemas.microsoft.com/office/drawing/2017/decorative" val="1"/>
              </a:ext>
            </a:extLst>
          </p:cNvPr>
          <p:cNvSpPr/>
          <p:nvPr/>
        </p:nvSpPr>
        <p:spPr>
          <a:xfrm>
            <a:off x="455973" y="737191"/>
            <a:ext cx="1709999" cy="1710000"/>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0000"/>
                </a:solidFill>
                <a:effectLst/>
                <a:uLnTx/>
                <a:uFillTx/>
                <a:latin typeface="Lexend" pitchFamily="2" charset="0"/>
                <a:ea typeface="+mn-ea"/>
                <a:cs typeface="+mn-cs"/>
              </a:rPr>
              <a:t>1</a:t>
            </a:r>
          </a:p>
        </p:txBody>
      </p:sp>
      <p:sp>
        <p:nvSpPr>
          <p:cNvPr id="15" name="Oval 14">
            <a:extLst>
              <a:ext uri="{FF2B5EF4-FFF2-40B4-BE49-F238E27FC236}">
                <a16:creationId xmlns:a16="http://schemas.microsoft.com/office/drawing/2014/main" id="{D52E2F9C-55EB-463C-BD1A-B191FDCEB061}"/>
              </a:ext>
              <a:ext uri="{C183D7F6-B498-43B3-948B-1728B52AA6E4}">
                <adec:decorative xmlns:adec="http://schemas.microsoft.com/office/drawing/2017/decorative" val="1"/>
              </a:ext>
            </a:extLst>
          </p:cNvPr>
          <p:cNvSpPr/>
          <p:nvPr/>
        </p:nvSpPr>
        <p:spPr>
          <a:xfrm>
            <a:off x="3501293" y="737191"/>
            <a:ext cx="1709999" cy="17100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0000"/>
                </a:solidFill>
                <a:effectLst/>
                <a:uLnTx/>
                <a:uFillTx/>
                <a:latin typeface="Lexend" pitchFamily="2" charset="0"/>
                <a:ea typeface="+mn-ea"/>
                <a:cs typeface="+mn-cs"/>
              </a:rPr>
              <a:t>2</a:t>
            </a:r>
          </a:p>
        </p:txBody>
      </p:sp>
      <p:sp>
        <p:nvSpPr>
          <p:cNvPr id="16" name="Oval 15">
            <a:extLst>
              <a:ext uri="{FF2B5EF4-FFF2-40B4-BE49-F238E27FC236}">
                <a16:creationId xmlns:a16="http://schemas.microsoft.com/office/drawing/2014/main" id="{091EE53D-C247-43E3-8125-39FCF162B0B0}"/>
              </a:ext>
              <a:ext uri="{C183D7F6-B498-43B3-948B-1728B52AA6E4}">
                <adec:decorative xmlns:adec="http://schemas.microsoft.com/office/drawing/2017/decorative" val="1"/>
              </a:ext>
            </a:extLst>
          </p:cNvPr>
          <p:cNvSpPr/>
          <p:nvPr/>
        </p:nvSpPr>
        <p:spPr>
          <a:xfrm>
            <a:off x="6472165" y="737191"/>
            <a:ext cx="1709999" cy="1710000"/>
          </a:xfrm>
          <a:prstGeom prst="ellipse">
            <a:avLst/>
          </a:prstGeom>
          <a:solidFill>
            <a:srgbClr val="E9713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0000"/>
                </a:solidFill>
                <a:effectLst/>
                <a:uLnTx/>
                <a:uFillTx/>
                <a:latin typeface="Lexend" pitchFamily="2" charset="0"/>
                <a:ea typeface="+mn-ea"/>
                <a:cs typeface="+mn-cs"/>
              </a:rPr>
              <a:t>3</a:t>
            </a:r>
          </a:p>
        </p:txBody>
      </p:sp>
      <p:sp>
        <p:nvSpPr>
          <p:cNvPr id="17" name="Oval 16">
            <a:extLst>
              <a:ext uri="{FF2B5EF4-FFF2-40B4-BE49-F238E27FC236}">
                <a16:creationId xmlns:a16="http://schemas.microsoft.com/office/drawing/2014/main" id="{C8977F4B-B7B5-4152-906C-34B04FEC90AB}"/>
              </a:ext>
              <a:ext uri="{C183D7F6-B498-43B3-948B-1728B52AA6E4}">
                <adec:decorative xmlns:adec="http://schemas.microsoft.com/office/drawing/2017/decorative" val="1"/>
              </a:ext>
            </a:extLst>
          </p:cNvPr>
          <p:cNvSpPr/>
          <p:nvPr/>
        </p:nvSpPr>
        <p:spPr>
          <a:xfrm>
            <a:off x="9484708" y="737191"/>
            <a:ext cx="1709999" cy="1710000"/>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0000"/>
                </a:solidFill>
                <a:effectLst/>
                <a:uLnTx/>
                <a:uFillTx/>
                <a:latin typeface="Lexend" pitchFamily="2" charset="0"/>
                <a:ea typeface="+mn-ea"/>
                <a:cs typeface="+mn-cs"/>
              </a:rPr>
              <a:t>4</a:t>
            </a:r>
          </a:p>
        </p:txBody>
      </p:sp>
    </p:spTree>
    <p:extLst>
      <p:ext uri="{BB962C8B-B14F-4D97-AF65-F5344CB8AC3E}">
        <p14:creationId xmlns:p14="http://schemas.microsoft.com/office/powerpoint/2010/main" val="82987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3924476F-4AF1-AB1F-3148-29CB4C3EF294}"/>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3" r="13"/>
          <a:stretch/>
        </p:blipFill>
        <p:spPr/>
      </p:pic>
      <p:sp>
        <p:nvSpPr>
          <p:cNvPr id="3" name="Title 2">
            <a:extLst>
              <a:ext uri="{FF2B5EF4-FFF2-40B4-BE49-F238E27FC236}">
                <a16:creationId xmlns:a16="http://schemas.microsoft.com/office/drawing/2014/main" id="{66FF32F9-2255-E5DE-3434-DA56BFA4156D}"/>
              </a:ext>
              <a:ext uri="{C183D7F6-B498-43B3-948B-1728B52AA6E4}">
                <adec:decorative xmlns:adec="http://schemas.microsoft.com/office/drawing/2017/decorative" val="1"/>
              </a:ext>
            </a:extLst>
          </p:cNvPr>
          <p:cNvSpPr>
            <a:spLocks noGrp="1"/>
          </p:cNvSpPr>
          <p:nvPr>
            <p:ph type="ctrTitle"/>
          </p:nvPr>
        </p:nvSpPr>
        <p:spPr/>
        <p:txBody>
          <a:bodyPr/>
          <a:lstStyle/>
          <a:p>
            <a:r>
              <a:rPr lang="en-GB" dirty="0"/>
              <a:t>General update</a:t>
            </a:r>
          </a:p>
        </p:txBody>
      </p:sp>
      <p:sp>
        <p:nvSpPr>
          <p:cNvPr id="4" name="Subtitle 3">
            <a:extLst>
              <a:ext uri="{FF2B5EF4-FFF2-40B4-BE49-F238E27FC236}">
                <a16:creationId xmlns:a16="http://schemas.microsoft.com/office/drawing/2014/main" id="{4AC8350C-EC6E-CE82-26A1-B2F2809AFF4D}"/>
              </a:ext>
              <a:ext uri="{C183D7F6-B498-43B3-948B-1728B52AA6E4}">
                <adec:decorative xmlns:adec="http://schemas.microsoft.com/office/drawing/2017/decorative" val="1"/>
              </a:ext>
            </a:extLst>
          </p:cNvPr>
          <p:cNvSpPr>
            <a:spLocks noGrp="1"/>
          </p:cNvSpPr>
          <p:nvPr>
            <p:ph type="subTitle" idx="1"/>
          </p:nvPr>
        </p:nvSpPr>
        <p:spPr/>
        <p:txBody>
          <a:bodyPr/>
          <a:lstStyle/>
          <a:p>
            <a:r>
              <a:rPr lang="en-GB" dirty="0"/>
              <a:t>Jo Barclay</a:t>
            </a:r>
          </a:p>
          <a:p>
            <a:r>
              <a:rPr lang="en-GB" dirty="0"/>
              <a:t>Head of Education Safeguarding and Wellbeing</a:t>
            </a:r>
          </a:p>
        </p:txBody>
      </p:sp>
      <p:sp>
        <p:nvSpPr>
          <p:cNvPr id="20" name="TextBox 19">
            <a:extLst>
              <a:ext uri="{FF2B5EF4-FFF2-40B4-BE49-F238E27FC236}">
                <a16:creationId xmlns:a16="http://schemas.microsoft.com/office/drawing/2014/main" id="{5E9205A0-C1E3-430D-74B6-A652EE36EACA}"/>
              </a:ext>
              <a:ext uri="{C183D7F6-B498-43B3-948B-1728B52AA6E4}">
                <adec:decorative xmlns:adec="http://schemas.microsoft.com/office/drawing/2017/decorative"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To change image: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Delete existing image and insert new by clicking on icon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or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Right-click, change picture</a:t>
            </a:r>
          </a:p>
        </p:txBody>
      </p:sp>
      <p:grpSp>
        <p:nvGrpSpPr>
          <p:cNvPr id="21" name="Group 20">
            <a:extLst>
              <a:ext uri="{FF2B5EF4-FFF2-40B4-BE49-F238E27FC236}">
                <a16:creationId xmlns:a16="http://schemas.microsoft.com/office/drawing/2014/main" id="{2B707032-0BAF-266F-BCB2-D2190306B61B}"/>
              </a:ext>
              <a:ext uri="{C183D7F6-B498-43B3-948B-1728B52AA6E4}">
                <adec:decorative xmlns:adec="http://schemas.microsoft.com/office/drawing/2017/decorative" val="1"/>
              </a:ext>
            </a:extLst>
          </p:cNvPr>
          <p:cNvGrpSpPr/>
          <p:nvPr/>
        </p:nvGrpSpPr>
        <p:grpSpPr>
          <a:xfrm>
            <a:off x="7604794" y="-1298222"/>
            <a:ext cx="2257779" cy="1213555"/>
            <a:chOff x="8760176" y="-1298222"/>
            <a:chExt cx="2257779" cy="1213555"/>
          </a:xfrm>
        </p:grpSpPr>
        <p:sp>
          <p:nvSpPr>
            <p:cNvPr id="22" name="TextBox 21">
              <a:extLst>
                <a:ext uri="{FF2B5EF4-FFF2-40B4-BE49-F238E27FC236}">
                  <a16:creationId xmlns:a16="http://schemas.microsoft.com/office/drawing/2014/main" id="{E81C5442-D91D-7CD2-3E9C-055217C29610}"/>
                </a:ext>
              </a:extLst>
            </p:cNvPr>
            <p:cNvSpPr txBox="1"/>
            <p:nvPr/>
          </p:nvSpPr>
          <p:spPr>
            <a:xfrm>
              <a:off x="8760176"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If new picture causes placeholder to resize or rotate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Click on ‘Reset’ </a:t>
              </a:r>
              <a:br>
                <a:rPr kumimoji="0" lang="en-GB" sz="1200" b="0" i="0" u="none" strike="noStrike" kern="1200" cap="none" spc="0" normalizeH="0" baseline="0" noProof="0" dirty="0">
                  <a:ln>
                    <a:noFill/>
                  </a:ln>
                  <a:solidFill>
                    <a:srgbClr val="000000"/>
                  </a:solidFill>
                  <a:effectLst/>
                  <a:uLnTx/>
                  <a:uFillTx/>
                  <a:latin typeface="Calibri"/>
                  <a:ea typeface="+mn-ea"/>
                  <a:cs typeface="+mn-cs"/>
                </a:rPr>
              </a:br>
              <a:r>
                <a:rPr kumimoji="0" lang="en-GB" sz="1200" b="0" i="0" u="none" strike="noStrike" kern="1200" cap="none" spc="0" normalizeH="0" baseline="0" noProof="0" dirty="0">
                  <a:ln>
                    <a:noFill/>
                  </a:ln>
                  <a:solidFill>
                    <a:srgbClr val="000000"/>
                  </a:solidFill>
                  <a:effectLst/>
                  <a:uLnTx/>
                  <a:uFillTx/>
                  <a:latin typeface="Calibri"/>
                  <a:ea typeface="+mn-ea"/>
                  <a:cs typeface="+mn-cs"/>
                </a:rPr>
                <a:t>under ‘Slides’ tab </a:t>
              </a:r>
              <a:br>
                <a:rPr kumimoji="0" lang="en-GB" sz="1200" b="0" i="0" u="none" strike="noStrike" kern="1200" cap="none" spc="0" normalizeH="0" baseline="0" noProof="0" dirty="0">
                  <a:ln>
                    <a:noFill/>
                  </a:ln>
                  <a:solidFill>
                    <a:srgbClr val="000000"/>
                  </a:solidFill>
                  <a:effectLst/>
                  <a:uLnTx/>
                  <a:uFillTx/>
                  <a:latin typeface="Calibri"/>
                  <a:ea typeface="+mn-ea"/>
                  <a:cs typeface="+mn-cs"/>
                </a:rPr>
              </a:br>
              <a:r>
                <a:rPr kumimoji="0" lang="en-GB" sz="1200" b="0" i="0" u="none" strike="noStrike" kern="1200" cap="none" spc="0" normalizeH="0" baseline="0" noProof="0" dirty="0">
                  <a:ln>
                    <a:noFill/>
                  </a:ln>
                  <a:solidFill>
                    <a:srgbClr val="000000"/>
                  </a:solidFill>
                  <a:effectLst/>
                  <a:uLnTx/>
                  <a:uFillTx/>
                  <a:latin typeface="Calibri"/>
                  <a:ea typeface="+mn-ea"/>
                  <a:cs typeface="+mn-cs"/>
                </a:rPr>
                <a:t>on Ribbon</a:t>
              </a:r>
            </a:p>
          </p:txBody>
        </p:sp>
        <p:pic>
          <p:nvPicPr>
            <p:cNvPr id="23" name="Picture 22">
              <a:extLst>
                <a:ext uri="{FF2B5EF4-FFF2-40B4-BE49-F238E27FC236}">
                  <a16:creationId xmlns:a16="http://schemas.microsoft.com/office/drawing/2014/main" id="{3D7C4BE3-7A93-5A4A-9263-B79F4F9FC428}"/>
                </a:ext>
              </a:extLst>
            </p:cNvPr>
            <p:cNvPicPr>
              <a:picLocks noChangeAspect="1"/>
            </p:cNvPicPr>
            <p:nvPr/>
          </p:nvPicPr>
          <p:blipFill rotWithShape="1">
            <a:blip r:embed="rId3"/>
            <a:srcRect l="5637" t="1975" r="85013" b="80247"/>
            <a:stretch/>
          </p:blipFill>
          <p:spPr>
            <a:xfrm>
              <a:off x="10200571" y="-1001890"/>
              <a:ext cx="734456" cy="843844"/>
            </a:xfrm>
            <a:prstGeom prst="rect">
              <a:avLst/>
            </a:prstGeom>
          </p:spPr>
        </p:pic>
      </p:grpSp>
      <p:sp>
        <p:nvSpPr>
          <p:cNvPr id="24" name="TextBox 23">
            <a:extLst>
              <a:ext uri="{FF2B5EF4-FFF2-40B4-BE49-F238E27FC236}">
                <a16:creationId xmlns:a16="http://schemas.microsoft.com/office/drawing/2014/main" id="{CA2C715E-4CEF-51FC-DA97-A6B22FECCC32}"/>
              </a:ext>
              <a:ext uri="{C183D7F6-B498-43B3-948B-1728B52AA6E4}">
                <adec:decorative xmlns:adec="http://schemas.microsoft.com/office/drawing/2017/decorative"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To resize or reposition image within placeholder: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Picture Format&gt; Crop</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Resize using white circles at corners</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Move by </a:t>
            </a:r>
            <a:r>
              <a:rPr kumimoji="0" lang="en-GB" sz="1200" b="0" i="0" u="none" strike="noStrike" kern="1200" cap="none" spc="0" normalizeH="0" baseline="0" noProof="0" dirty="0" err="1">
                <a:ln>
                  <a:noFill/>
                </a:ln>
                <a:solidFill>
                  <a:srgbClr val="000000"/>
                </a:solidFill>
                <a:effectLst/>
                <a:uLnTx/>
                <a:uFillTx/>
                <a:latin typeface="Calibri"/>
                <a:ea typeface="+mn-ea"/>
                <a:cs typeface="+mn-cs"/>
              </a:rPr>
              <a:t>click+hold</a:t>
            </a:r>
            <a:r>
              <a:rPr kumimoji="0" lang="en-GB" sz="1200" b="0" i="0" u="none" strike="noStrike" kern="1200" cap="none" spc="0" normalizeH="0" baseline="0" noProof="0" dirty="0">
                <a:ln>
                  <a:noFill/>
                </a:ln>
                <a:solidFill>
                  <a:srgbClr val="000000"/>
                </a:solidFill>
                <a:effectLst/>
                <a:uLnTx/>
                <a:uFillTx/>
                <a:latin typeface="Calibri"/>
                <a:ea typeface="+mn-ea"/>
                <a:cs typeface="+mn-cs"/>
              </a:rPr>
              <a:t> on grey area of image then drag to position</a:t>
            </a:r>
          </a:p>
          <a:p>
            <a:pPr marL="230400" marR="0" lvl="0" indent="-2304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6080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6C73-0005-47B5-ACFD-3E3FCEC0789A}"/>
              </a:ext>
            </a:extLst>
          </p:cNvPr>
          <p:cNvSpPr>
            <a:spLocks noGrp="1"/>
          </p:cNvSpPr>
          <p:nvPr>
            <p:ph type="title"/>
          </p:nvPr>
        </p:nvSpPr>
        <p:spPr>
          <a:xfrm>
            <a:off x="327010" y="232299"/>
            <a:ext cx="5981512" cy="1065091"/>
          </a:xfrm>
        </p:spPr>
        <p:txBody>
          <a:bodyPr/>
          <a:lstStyle/>
          <a:p>
            <a:r>
              <a:rPr lang="en-GB" dirty="0">
                <a:latin typeface="Lexend" pitchFamily="2" charset="0"/>
              </a:rPr>
              <a:t>Indicators of possible need</a:t>
            </a:r>
          </a:p>
        </p:txBody>
      </p:sp>
      <p:sp>
        <p:nvSpPr>
          <p:cNvPr id="3" name="Content Placeholder 2">
            <a:extLst>
              <a:ext uri="{FF2B5EF4-FFF2-40B4-BE49-F238E27FC236}">
                <a16:creationId xmlns:a16="http://schemas.microsoft.com/office/drawing/2014/main" id="{C4F9A092-5C7C-498D-8892-E6DBF88517AB}"/>
              </a:ext>
            </a:extLst>
          </p:cNvPr>
          <p:cNvSpPr>
            <a:spLocks noGrp="1"/>
          </p:cNvSpPr>
          <p:nvPr>
            <p:ph idx="1"/>
          </p:nvPr>
        </p:nvSpPr>
        <p:spPr>
          <a:xfrm>
            <a:off x="327010" y="1567199"/>
            <a:ext cx="5768990" cy="4913811"/>
          </a:xfrm>
        </p:spPr>
        <p:txBody>
          <a:bodyPr/>
          <a:lstStyle/>
          <a:p>
            <a:pPr marL="285750" indent="-285750">
              <a:buFont typeface="Wingdings" panose="05000000000000000000" pitchFamily="2" charset="2"/>
              <a:buChar char="§"/>
            </a:pPr>
            <a:r>
              <a:rPr lang="en-GB" b="0" dirty="0">
                <a:latin typeface="Lexend" pitchFamily="2" charset="0"/>
              </a:rPr>
              <a:t>Pages 23 – 29 of the </a:t>
            </a:r>
            <a:r>
              <a:rPr lang="en-GB" b="0" dirty="0">
                <a:latin typeface="Lexend" pitchFamily="2" charset="0"/>
                <a:hlinkClick r:id="rId2"/>
              </a:rPr>
              <a:t>Effective Support document </a:t>
            </a:r>
            <a:r>
              <a:rPr lang="en-GB" b="0" dirty="0">
                <a:latin typeface="Lexend" pitchFamily="2" charset="0"/>
              </a:rPr>
              <a:t>contain ‘Indicators of Possible Need’ tables for each Level.</a:t>
            </a:r>
          </a:p>
          <a:p>
            <a:pPr marL="285750" indent="-285750">
              <a:buFont typeface="Wingdings" panose="05000000000000000000" pitchFamily="2" charset="2"/>
              <a:buChar char="§"/>
            </a:pPr>
            <a:r>
              <a:rPr lang="en-GB" b="0" dirty="0">
                <a:latin typeface="Lexend" pitchFamily="2" charset="0"/>
              </a:rPr>
              <a:t>Support for practitioners to understand what need might look like at each level and which level a family might fall under based on the needs you have identified. </a:t>
            </a:r>
          </a:p>
          <a:p>
            <a:pPr marL="285750" indent="-285750">
              <a:buFont typeface="Wingdings" panose="05000000000000000000" pitchFamily="2" charset="2"/>
              <a:buChar char="§"/>
            </a:pPr>
            <a:r>
              <a:rPr lang="en-GB" b="0" dirty="0">
                <a:latin typeface="Lexend" pitchFamily="2" charset="0"/>
              </a:rPr>
              <a:t>Each level is split into categories of need: health; emotional development; behavioural development; identity and self-esteem; family and social relationships; self-care skills and independence; learning; emotional warmth and stability; basic care, ensuring safety and protection; guidance, boundaries and stimulation; housing work and income; and family functioning and well-being.</a:t>
            </a:r>
          </a:p>
        </p:txBody>
      </p:sp>
      <p:pic>
        <p:nvPicPr>
          <p:cNvPr id="6" name="Picture 5">
            <a:extLst>
              <a:ext uri="{FF2B5EF4-FFF2-40B4-BE49-F238E27FC236}">
                <a16:creationId xmlns:a16="http://schemas.microsoft.com/office/drawing/2014/main" id="{13E480F7-7EAC-4DBD-A5C1-5AB3B19A8A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10926">
            <a:off x="6839834" y="258620"/>
            <a:ext cx="2060057" cy="2948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02C510C6-6DF1-4DFE-AB06-56CEDFC8D8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80925">
            <a:off x="9372859" y="403283"/>
            <a:ext cx="2279392" cy="3383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8E51D8F5-E0B7-455F-9F85-CB09336A47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4253" y="3407678"/>
            <a:ext cx="2214255" cy="3278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6B49007F-9D33-4576-ABB3-861DDB24F89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58866">
            <a:off x="9638997" y="3450589"/>
            <a:ext cx="2062852" cy="3071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096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DBC1-9D39-429D-B8AC-41C856A2C4F0}"/>
              </a:ext>
            </a:extLst>
          </p:cNvPr>
          <p:cNvSpPr>
            <a:spLocks noGrp="1"/>
          </p:cNvSpPr>
          <p:nvPr>
            <p:ph type="title"/>
          </p:nvPr>
        </p:nvSpPr>
        <p:spPr>
          <a:xfrm>
            <a:off x="539999" y="1494000"/>
            <a:ext cx="9374022" cy="1310400"/>
          </a:xfrm>
        </p:spPr>
        <p:txBody>
          <a:bodyPr/>
          <a:lstStyle/>
          <a:p>
            <a:r>
              <a:rPr lang="en-GB" dirty="0">
                <a:latin typeface="Lexend" pitchFamily="2" charset="0"/>
              </a:rPr>
              <a:t>Once I know the level of need – which agencies do I approach?</a:t>
            </a:r>
          </a:p>
        </p:txBody>
      </p:sp>
      <p:sp>
        <p:nvSpPr>
          <p:cNvPr id="3" name="Text Placeholder 2">
            <a:extLst>
              <a:ext uri="{FF2B5EF4-FFF2-40B4-BE49-F238E27FC236}">
                <a16:creationId xmlns:a16="http://schemas.microsoft.com/office/drawing/2014/main" id="{815E66D0-B999-4DCF-8DA9-FA925C0B754D}"/>
              </a:ext>
            </a:extLst>
          </p:cNvPr>
          <p:cNvSpPr>
            <a:spLocks noGrp="1"/>
          </p:cNvSpPr>
          <p:nvPr>
            <p:ph type="body" idx="1"/>
          </p:nvPr>
        </p:nvSpPr>
        <p:spPr>
          <a:xfrm>
            <a:off x="539998" y="4081675"/>
            <a:ext cx="8347327" cy="1918800"/>
          </a:xfrm>
        </p:spPr>
        <p:txBody>
          <a:bodyPr/>
          <a:lstStyle/>
          <a:p>
            <a:r>
              <a:rPr lang="en-GB" sz="4000" dirty="0">
                <a:latin typeface="Lexend" pitchFamily="2" charset="0"/>
              </a:rPr>
              <a:t>Understanding the support available at each level of need</a:t>
            </a:r>
          </a:p>
        </p:txBody>
      </p:sp>
    </p:spTree>
    <p:extLst>
      <p:ext uri="{BB962C8B-B14F-4D97-AF65-F5344CB8AC3E}">
        <p14:creationId xmlns:p14="http://schemas.microsoft.com/office/powerpoint/2010/main" val="261964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FC8D330-6DBC-474C-A538-7673C9A9408C}"/>
              </a:ext>
              <a:ext uri="{C183D7F6-B498-43B3-948B-1728B52AA6E4}">
                <adec:decorative xmlns:adec="http://schemas.microsoft.com/office/drawing/2017/decorative" val="1"/>
              </a:ext>
            </a:extLst>
          </p:cNvPr>
          <p:cNvGraphicFramePr>
            <a:graphicFrameLocks noGrp="1"/>
          </p:cNvGraphicFramePr>
          <p:nvPr>
            <p:ph type="tbl" sz="quarter" idx="12"/>
            <p:extLst>
              <p:ext uri="{D42A27DB-BD31-4B8C-83A1-F6EECF244321}">
                <p14:modId xmlns:p14="http://schemas.microsoft.com/office/powerpoint/2010/main" val="872183829"/>
              </p:ext>
            </p:extLst>
          </p:nvPr>
        </p:nvGraphicFramePr>
        <p:xfrm>
          <a:off x="539750" y="1686365"/>
          <a:ext cx="11110912" cy="3108960"/>
        </p:xfrm>
        <a:graphic>
          <a:graphicData uri="http://schemas.openxmlformats.org/drawingml/2006/table">
            <a:tbl>
              <a:tblPr firstRow="1" bandRow="1">
                <a:tableStyleId>{2D5ABB26-0587-4C30-8999-92F81FD0307C}</a:tableStyleId>
              </a:tblPr>
              <a:tblGrid>
                <a:gridCol w="2450030">
                  <a:extLst>
                    <a:ext uri="{9D8B030D-6E8A-4147-A177-3AD203B41FA5}">
                      <a16:colId xmlns:a16="http://schemas.microsoft.com/office/drawing/2014/main" val="4256892376"/>
                    </a:ext>
                  </a:extLst>
                </a:gridCol>
                <a:gridCol w="8660882">
                  <a:extLst>
                    <a:ext uri="{9D8B030D-6E8A-4147-A177-3AD203B41FA5}">
                      <a16:colId xmlns:a16="http://schemas.microsoft.com/office/drawing/2014/main" val="2368176838"/>
                    </a:ext>
                  </a:extLst>
                </a:gridCol>
              </a:tblGrid>
              <a:tr h="370840">
                <a:tc>
                  <a:txBody>
                    <a:bodyPr/>
                    <a:lstStyle/>
                    <a:p>
                      <a:r>
                        <a:rPr lang="en-GB" dirty="0">
                          <a:latin typeface="Lexend" pitchFamily="2" charset="0"/>
                        </a:rPr>
                        <a:t>Levels and Referral</a:t>
                      </a:r>
                    </a:p>
                    <a:p>
                      <a:r>
                        <a:rPr lang="en-GB" dirty="0">
                          <a:latin typeface="Lexend" pitchFamily="2" charset="0"/>
                        </a:rPr>
                        <a:t>Routes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dirty="0">
                          <a:latin typeface="Lexend" pitchFamily="2" charset="0"/>
                        </a:rPr>
                        <a:t>Open access to provision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52852"/>
                  </a:ext>
                </a:extLst>
              </a:tr>
              <a:tr h="370840">
                <a:tc>
                  <a:txBody>
                    <a:bodyPr/>
                    <a:lstStyle/>
                    <a:p>
                      <a:r>
                        <a:rPr lang="en-GB" dirty="0">
                          <a:latin typeface="Lexend" pitchFamily="2" charset="0"/>
                        </a:rPr>
                        <a:t>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dirty="0">
                          <a:latin typeface="Lexend" pitchFamily="2" charset="0"/>
                        </a:rPr>
                        <a:t>All children and families who live in the area have core needs such as social relationships, parenting, health and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092722"/>
                  </a:ext>
                </a:extLst>
              </a:tr>
              <a:tr h="370840">
                <a:tc>
                  <a:txBody>
                    <a:bodyPr/>
                    <a:lstStyle/>
                    <a:p>
                      <a:r>
                        <a:rPr lang="en-GB" dirty="0">
                          <a:latin typeface="Lexend" pitchFamily="2" charset="0"/>
                        </a:rPr>
                        <a:t>Services (examples)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dirty="0">
                          <a:latin typeface="Lexend" pitchFamily="2" charset="0"/>
                        </a:rPr>
                        <a:t>Early years, education, primary health care, maternity services, housing, community health care, youth provision, leisure services, community and voluntary organisations and faith groups. Children are supported by their family and in universal services to meet all of their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886481"/>
                  </a:ext>
                </a:extLst>
              </a:tr>
              <a:tr h="370840">
                <a:tc>
                  <a:txBody>
                    <a:bodyPr/>
                    <a:lstStyle/>
                    <a:p>
                      <a:r>
                        <a:rPr lang="en-GB" dirty="0">
                          <a:latin typeface="Lexend" pitchFamily="2"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dirty="0">
                          <a:latin typeface="Lexend" pitchFamily="2" charset="0"/>
                        </a:rPr>
                        <a:t>Children, young people and their families make good progress in most areas of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117553"/>
                  </a:ext>
                </a:extLst>
              </a:tr>
            </a:tbl>
          </a:graphicData>
        </a:graphic>
      </p:graphicFrame>
      <p:sp>
        <p:nvSpPr>
          <p:cNvPr id="3" name="Text Placeholder 2">
            <a:extLst>
              <a:ext uri="{FF2B5EF4-FFF2-40B4-BE49-F238E27FC236}">
                <a16:creationId xmlns:a16="http://schemas.microsoft.com/office/drawing/2014/main" id="{69C70695-4D45-4CB0-A360-AF456065C527}"/>
              </a:ext>
              <a:ext uri="{C183D7F6-B498-43B3-948B-1728B52AA6E4}">
                <adec:decorative xmlns:adec="http://schemas.microsoft.com/office/drawing/2017/decorative" val="1"/>
              </a:ext>
            </a:extLst>
          </p:cNvPr>
          <p:cNvSpPr>
            <a:spLocks noGrp="1"/>
          </p:cNvSpPr>
          <p:nvPr>
            <p:ph type="body" sz="quarter" idx="10"/>
          </p:nvPr>
        </p:nvSpPr>
        <p:spPr>
          <a:xfrm>
            <a:off x="539750" y="1239715"/>
            <a:ext cx="9159557" cy="685800"/>
          </a:xfrm>
        </p:spPr>
        <p:txBody>
          <a:bodyPr/>
          <a:lstStyle/>
          <a:p>
            <a:r>
              <a:rPr lang="en-GB" dirty="0">
                <a:latin typeface="Lexend" pitchFamily="2" charset="0"/>
              </a:rPr>
              <a:t>Level of need table</a:t>
            </a:r>
          </a:p>
        </p:txBody>
      </p:sp>
      <p:sp>
        <p:nvSpPr>
          <p:cNvPr id="4" name="Title 3">
            <a:extLst>
              <a:ext uri="{FF2B5EF4-FFF2-40B4-BE49-F238E27FC236}">
                <a16:creationId xmlns:a16="http://schemas.microsoft.com/office/drawing/2014/main" id="{73ACE1CF-731E-4E21-BDA6-E03B7AE2210D}"/>
              </a:ext>
              <a:ext uri="{C183D7F6-B498-43B3-948B-1728B52AA6E4}">
                <adec:decorative xmlns:adec="http://schemas.microsoft.com/office/drawing/2017/decorative" val="1"/>
              </a:ext>
            </a:extLst>
          </p:cNvPr>
          <p:cNvSpPr>
            <a:spLocks noGrp="1"/>
          </p:cNvSpPr>
          <p:nvPr>
            <p:ph type="title"/>
          </p:nvPr>
        </p:nvSpPr>
        <p:spPr>
          <a:xfrm>
            <a:off x="545124" y="517524"/>
            <a:ext cx="7405200" cy="612633"/>
          </a:xfrm>
        </p:spPr>
        <p:txBody>
          <a:bodyPr/>
          <a:lstStyle/>
          <a:p>
            <a:r>
              <a:rPr lang="en-GB" dirty="0">
                <a:latin typeface="Lexend" pitchFamily="2" charset="0"/>
              </a:rPr>
              <a:t>Level 1 - Universal</a:t>
            </a:r>
          </a:p>
        </p:txBody>
      </p:sp>
    </p:spTree>
    <p:extLst>
      <p:ext uri="{BB962C8B-B14F-4D97-AF65-F5344CB8AC3E}">
        <p14:creationId xmlns:p14="http://schemas.microsoft.com/office/powerpoint/2010/main" val="353627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FC8D330-6DBC-474C-A538-7673C9A9408C}"/>
              </a:ext>
              <a:ext uri="{C183D7F6-B498-43B3-948B-1728B52AA6E4}">
                <adec:decorative xmlns:adec="http://schemas.microsoft.com/office/drawing/2017/decorative" val="1"/>
              </a:ext>
            </a:extLst>
          </p:cNvPr>
          <p:cNvGraphicFramePr>
            <a:graphicFrameLocks noGrp="1"/>
          </p:cNvGraphicFramePr>
          <p:nvPr>
            <p:ph type="tbl" sz="quarter" idx="12"/>
          </p:nvPr>
        </p:nvGraphicFramePr>
        <p:xfrm>
          <a:off x="297951" y="1286374"/>
          <a:ext cx="11733087" cy="5303520"/>
        </p:xfrm>
        <a:graphic>
          <a:graphicData uri="http://schemas.openxmlformats.org/drawingml/2006/table">
            <a:tbl>
              <a:tblPr firstRow="1" bandRow="1">
                <a:tableStyleId>{2D5ABB26-0587-4C30-8999-92F81FD0307C}</a:tableStyleId>
              </a:tblPr>
              <a:tblGrid>
                <a:gridCol w="2587223">
                  <a:extLst>
                    <a:ext uri="{9D8B030D-6E8A-4147-A177-3AD203B41FA5}">
                      <a16:colId xmlns:a16="http://schemas.microsoft.com/office/drawing/2014/main" val="4256892376"/>
                    </a:ext>
                  </a:extLst>
                </a:gridCol>
                <a:gridCol w="9145864">
                  <a:extLst>
                    <a:ext uri="{9D8B030D-6E8A-4147-A177-3AD203B41FA5}">
                      <a16:colId xmlns:a16="http://schemas.microsoft.com/office/drawing/2014/main" val="2368176838"/>
                    </a:ext>
                  </a:extLst>
                </a:gridCol>
              </a:tblGrid>
              <a:tr h="370840">
                <a:tc>
                  <a:txBody>
                    <a:bodyPr/>
                    <a:lstStyle/>
                    <a:p>
                      <a:r>
                        <a:rPr lang="en-GB" dirty="0">
                          <a:latin typeface="Lexend" pitchFamily="2" charset="0"/>
                        </a:rPr>
                        <a:t>Levels and Referral</a:t>
                      </a:r>
                    </a:p>
                    <a:p>
                      <a:r>
                        <a:rPr lang="en-GB" dirty="0">
                          <a:latin typeface="Lexend" pitchFamily="2" charset="0"/>
                        </a:rPr>
                        <a:t>Routes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dirty="0">
                          <a:latin typeface="Lexend" pitchFamily="2" charset="0"/>
                        </a:rPr>
                        <a:t>One or more services provide voluntary additional support to meet the child and family needs. This is co-ordinated by a service that knows the child/family best. An Early Help Plan and Team Around the Family meeting is helpful to bring the family and involved services together to share information and agree what would be helpful.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52852"/>
                  </a:ext>
                </a:extLst>
              </a:tr>
              <a:tr h="370840">
                <a:tc>
                  <a:txBody>
                    <a:bodyPr/>
                    <a:lstStyle/>
                    <a:p>
                      <a:r>
                        <a:rPr lang="en-GB" dirty="0">
                          <a:latin typeface="Lexend" pitchFamily="2" charset="0"/>
                        </a:rPr>
                        <a:t>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dirty="0">
                          <a:latin typeface="Lexend" pitchFamily="2" charset="0"/>
                        </a:rPr>
                        <a:t>Children and families with additional needs who would benefit from or who require extra help to: • Improve education • Improve parenting and/or behaviour • Meet specific health or emotional needs of the child and/or parent • Improve their material situation • Respond to a short-term crisis such as bereavement, parental separation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092722"/>
                  </a:ext>
                </a:extLst>
              </a:tr>
              <a:tr h="370840">
                <a:tc>
                  <a:txBody>
                    <a:bodyPr/>
                    <a:lstStyle/>
                    <a:p>
                      <a:r>
                        <a:rPr lang="en-GB" dirty="0">
                          <a:latin typeface="Lexend" pitchFamily="2" charset="0"/>
                        </a:rPr>
                        <a:t>Services (examples)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dirty="0">
                          <a:latin typeface="Lexend" pitchFamily="2" charset="0"/>
                        </a:rPr>
                        <a:t>Parenting support, commissioned early help services. School holiday and short breaks provision for disabled children. Extra health support for family members, behavioural support. Housing support. Additional learning support, help to find education and employment. Emotional Wellbeing Mental Health Service support to schools, Speech and Language Therapy, Family Hubs (formerly children’s centres). Targeted youth work. Services provided on a voluntary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886481"/>
                  </a:ext>
                </a:extLst>
              </a:tr>
              <a:tr h="370840">
                <a:tc>
                  <a:txBody>
                    <a:bodyPr/>
                    <a:lstStyle/>
                    <a:p>
                      <a:r>
                        <a:rPr lang="en-GB" dirty="0">
                          <a:latin typeface="Lexend" pitchFamily="2"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dirty="0">
                          <a:latin typeface="Lexend" pitchFamily="2" charset="0"/>
                        </a:rPr>
                        <a:t>The life chances of children and families are improved by offering early help additional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117553"/>
                  </a:ext>
                </a:extLst>
              </a:tr>
            </a:tbl>
          </a:graphicData>
        </a:graphic>
      </p:graphicFrame>
      <p:sp>
        <p:nvSpPr>
          <p:cNvPr id="3" name="Text Placeholder 2">
            <a:extLst>
              <a:ext uri="{FF2B5EF4-FFF2-40B4-BE49-F238E27FC236}">
                <a16:creationId xmlns:a16="http://schemas.microsoft.com/office/drawing/2014/main" id="{69C70695-4D45-4CB0-A360-AF456065C527}"/>
              </a:ext>
              <a:ext uri="{C183D7F6-B498-43B3-948B-1728B52AA6E4}">
                <adec:decorative xmlns:adec="http://schemas.microsoft.com/office/drawing/2017/decorative" val="1"/>
              </a:ext>
            </a:extLst>
          </p:cNvPr>
          <p:cNvSpPr>
            <a:spLocks noGrp="1"/>
          </p:cNvSpPr>
          <p:nvPr>
            <p:ph type="body" sz="quarter" idx="10"/>
          </p:nvPr>
        </p:nvSpPr>
        <p:spPr>
          <a:xfrm>
            <a:off x="539750" y="942071"/>
            <a:ext cx="9159557" cy="685800"/>
          </a:xfrm>
        </p:spPr>
        <p:txBody>
          <a:bodyPr/>
          <a:lstStyle/>
          <a:p>
            <a:r>
              <a:rPr lang="en-GB" dirty="0">
                <a:latin typeface="Lexend" pitchFamily="2" charset="0"/>
              </a:rPr>
              <a:t>Level of need table</a:t>
            </a:r>
          </a:p>
        </p:txBody>
      </p:sp>
      <p:sp>
        <p:nvSpPr>
          <p:cNvPr id="4" name="Title 3">
            <a:extLst>
              <a:ext uri="{FF2B5EF4-FFF2-40B4-BE49-F238E27FC236}">
                <a16:creationId xmlns:a16="http://schemas.microsoft.com/office/drawing/2014/main" id="{73ACE1CF-731E-4E21-BDA6-E03B7AE2210D}"/>
              </a:ext>
              <a:ext uri="{C183D7F6-B498-43B3-948B-1728B52AA6E4}">
                <adec:decorative xmlns:adec="http://schemas.microsoft.com/office/drawing/2017/decorative" val="1"/>
              </a:ext>
            </a:extLst>
          </p:cNvPr>
          <p:cNvSpPr>
            <a:spLocks noGrp="1"/>
          </p:cNvSpPr>
          <p:nvPr>
            <p:ph type="title"/>
          </p:nvPr>
        </p:nvSpPr>
        <p:spPr>
          <a:xfrm>
            <a:off x="539750" y="270944"/>
            <a:ext cx="7405200" cy="612633"/>
          </a:xfrm>
        </p:spPr>
        <p:txBody>
          <a:bodyPr/>
          <a:lstStyle/>
          <a:p>
            <a:r>
              <a:rPr lang="en-GB" dirty="0">
                <a:latin typeface="Lexend" pitchFamily="2" charset="0"/>
              </a:rPr>
              <a:t>Level 2 - Additional</a:t>
            </a:r>
          </a:p>
        </p:txBody>
      </p:sp>
    </p:spTree>
    <p:extLst>
      <p:ext uri="{BB962C8B-B14F-4D97-AF65-F5344CB8AC3E}">
        <p14:creationId xmlns:p14="http://schemas.microsoft.com/office/powerpoint/2010/main" val="646716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883B-B08B-462C-8E45-82385837EE71}"/>
              </a:ext>
              <a:ext uri="{C183D7F6-B498-43B3-948B-1728B52AA6E4}">
                <adec:decorative xmlns:adec="http://schemas.microsoft.com/office/drawing/2017/decorative" val="1"/>
              </a:ext>
            </a:extLst>
          </p:cNvPr>
          <p:cNvSpPr>
            <a:spLocks noGrp="1"/>
          </p:cNvSpPr>
          <p:nvPr>
            <p:ph type="title"/>
          </p:nvPr>
        </p:nvSpPr>
        <p:spPr/>
        <p:txBody>
          <a:bodyPr/>
          <a:lstStyle/>
          <a:p>
            <a:r>
              <a:rPr lang="en-GB" dirty="0">
                <a:latin typeface="Lexend" pitchFamily="2" charset="0"/>
              </a:rPr>
              <a:t>Level 2 support - Early Help</a:t>
            </a:r>
          </a:p>
        </p:txBody>
      </p:sp>
      <p:sp>
        <p:nvSpPr>
          <p:cNvPr id="7" name="Text Placeholder 6">
            <a:extLst>
              <a:ext uri="{FF2B5EF4-FFF2-40B4-BE49-F238E27FC236}">
                <a16:creationId xmlns:a16="http://schemas.microsoft.com/office/drawing/2014/main" id="{491FC232-1B13-40B9-A3EB-BC41F72F9D7A}"/>
              </a:ext>
              <a:ext uri="{C183D7F6-B498-43B3-948B-1728B52AA6E4}">
                <adec:decorative xmlns:adec="http://schemas.microsoft.com/office/drawing/2017/decorative" val="1"/>
              </a:ext>
            </a:extLst>
          </p:cNvPr>
          <p:cNvSpPr>
            <a:spLocks noGrp="1"/>
          </p:cNvSpPr>
          <p:nvPr>
            <p:ph type="body" sz="quarter" idx="14"/>
          </p:nvPr>
        </p:nvSpPr>
        <p:spPr>
          <a:xfrm>
            <a:off x="401053" y="3420347"/>
            <a:ext cx="2502568" cy="1963450"/>
          </a:xfrm>
        </p:spPr>
        <p:txBody>
          <a:bodyPr/>
          <a:lstStyle/>
          <a:p>
            <a:pPr marL="285750" indent="-285750">
              <a:spcBef>
                <a:spcPts val="0"/>
              </a:spcBef>
              <a:spcAft>
                <a:spcPts val="0"/>
              </a:spcAft>
              <a:buFont typeface="Wingdings" panose="05000000000000000000" pitchFamily="2" charset="2"/>
              <a:buChar char="§"/>
            </a:pPr>
            <a:r>
              <a:rPr lang="en-GB" b="0" dirty="0">
                <a:latin typeface="Lexend" pitchFamily="2" charset="0"/>
                <a:hlinkClick r:id="rId2"/>
              </a:rPr>
              <a:t>Directory of Services</a:t>
            </a:r>
            <a:endParaRPr lang="en-GB" b="0" dirty="0">
              <a:latin typeface="Lexend" pitchFamily="2" charset="0"/>
            </a:endParaRPr>
          </a:p>
          <a:p>
            <a:pPr marL="285750" indent="-285750">
              <a:spcBef>
                <a:spcPts val="0"/>
              </a:spcBef>
              <a:spcAft>
                <a:spcPts val="0"/>
              </a:spcAft>
              <a:buFont typeface="Wingdings" panose="05000000000000000000" pitchFamily="2" charset="2"/>
              <a:buChar char="§"/>
            </a:pPr>
            <a:r>
              <a:rPr lang="en-GB" b="0" dirty="0">
                <a:latin typeface="Lexend" pitchFamily="2" charset="0"/>
                <a:hlinkClick r:id="rId3"/>
              </a:rPr>
              <a:t>Essex Local Offer </a:t>
            </a:r>
            <a:r>
              <a:rPr lang="en-GB" b="0" dirty="0">
                <a:latin typeface="Lexend" pitchFamily="2" charset="0"/>
              </a:rPr>
              <a:t>for children with additional needs</a:t>
            </a:r>
          </a:p>
          <a:p>
            <a:pPr>
              <a:spcBef>
                <a:spcPts val="0"/>
              </a:spcBef>
              <a:spcAft>
                <a:spcPts val="0"/>
              </a:spcAft>
            </a:pPr>
            <a:endParaRPr lang="en-GB" dirty="0">
              <a:latin typeface="Lexend" pitchFamily="2" charset="0"/>
            </a:endParaRPr>
          </a:p>
        </p:txBody>
      </p:sp>
      <p:sp>
        <p:nvSpPr>
          <p:cNvPr id="11" name="Text Placeholder 6">
            <a:extLst>
              <a:ext uri="{FF2B5EF4-FFF2-40B4-BE49-F238E27FC236}">
                <a16:creationId xmlns:a16="http://schemas.microsoft.com/office/drawing/2014/main" id="{98FE8891-48EE-40D3-A9E7-77385B0AB253}"/>
              </a:ext>
              <a:ext uri="{C183D7F6-B498-43B3-948B-1728B52AA6E4}">
                <adec:decorative xmlns:adec="http://schemas.microsoft.com/office/drawing/2017/decorative" val="1"/>
              </a:ext>
            </a:extLst>
          </p:cNvPr>
          <p:cNvSpPr txBox="1">
            <a:spLocks/>
          </p:cNvSpPr>
          <p:nvPr/>
        </p:nvSpPr>
        <p:spPr>
          <a:xfrm>
            <a:off x="3144253" y="3420347"/>
            <a:ext cx="2771412" cy="1963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A tool to use with the family to discuss and record the needs, strengths, goals and views that they identify, leading to a plan to support them.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1" i="0" u="none" strike="noStrike" kern="1200" cap="none" spc="0" normalizeH="0" baseline="0" noProof="0" dirty="0">
                <a:ln>
                  <a:noFill/>
                </a:ln>
                <a:solidFill>
                  <a:srgbClr val="000000"/>
                </a:solidFill>
                <a:effectLst/>
                <a:uLnTx/>
                <a:uFillTx/>
                <a:latin typeface="Lexend" pitchFamily="2" charset="0"/>
                <a:ea typeface="+mn-ea"/>
                <a:cs typeface="+mn-cs"/>
                <a:hlinkClick r:id="rId4"/>
              </a:rPr>
              <a:t>Early Help Plan resources</a:t>
            </a:r>
            <a:r>
              <a:rPr kumimoji="0" lang="en-GB" sz="1700" b="1" i="0" u="none" strike="noStrike" kern="1200" cap="none" spc="0" normalizeH="0" baseline="0" noProof="0" dirty="0">
                <a:ln>
                  <a:noFill/>
                </a:ln>
                <a:solidFill>
                  <a:srgbClr val="000000"/>
                </a:solidFill>
                <a:effectLst/>
                <a:uLnTx/>
                <a:uFillTx/>
                <a:latin typeface="Lexend" pitchFamily="2" charset="0"/>
                <a:ea typeface="+mn-ea"/>
                <a:cs typeface="+mn-cs"/>
              </a:rPr>
              <a:t> </a:t>
            </a: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(any format can be used)</a:t>
            </a:r>
          </a:p>
        </p:txBody>
      </p:sp>
      <p:sp>
        <p:nvSpPr>
          <p:cNvPr id="12" name="Text Placeholder 6">
            <a:extLst>
              <a:ext uri="{FF2B5EF4-FFF2-40B4-BE49-F238E27FC236}">
                <a16:creationId xmlns:a16="http://schemas.microsoft.com/office/drawing/2014/main" id="{8EF9B1BC-E192-4714-A2A9-0AEE03A7ED4A}"/>
              </a:ext>
              <a:ext uri="{C183D7F6-B498-43B3-948B-1728B52AA6E4}">
                <adec:decorative xmlns:adec="http://schemas.microsoft.com/office/drawing/2017/decorative" val="1"/>
              </a:ext>
            </a:extLst>
          </p:cNvPr>
          <p:cNvSpPr txBox="1">
            <a:spLocks/>
          </p:cNvSpPr>
          <p:nvPr/>
        </p:nvSpPr>
        <p:spPr>
          <a:xfrm>
            <a:off x="5915665" y="3429000"/>
            <a:ext cx="3035830" cy="1963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Multi-agency meeting to enable information and co-ordination between the family and services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Team Around the Family Support Officers (TAFSO) </a:t>
            </a: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hlinkClick r:id="rId5"/>
              </a:rPr>
              <a:t>tafso@essex.gov.uk</a:t>
            </a: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Lexend" pitchFamily="2" charset="0"/>
              <a:ea typeface="+mn-ea"/>
              <a:cs typeface="+mn-cs"/>
            </a:endParaRPr>
          </a:p>
        </p:txBody>
      </p:sp>
      <p:sp>
        <p:nvSpPr>
          <p:cNvPr id="13" name="Text Placeholder 6">
            <a:extLst>
              <a:ext uri="{FF2B5EF4-FFF2-40B4-BE49-F238E27FC236}">
                <a16:creationId xmlns:a16="http://schemas.microsoft.com/office/drawing/2014/main" id="{4EA158DE-6EB7-4915-AC6D-3ECBE0E75A0E}"/>
              </a:ext>
              <a:ext uri="{C183D7F6-B498-43B3-948B-1728B52AA6E4}">
                <adec:decorative xmlns:adec="http://schemas.microsoft.com/office/drawing/2017/decorative" val="1"/>
              </a:ext>
            </a:extLst>
          </p:cNvPr>
          <p:cNvSpPr txBox="1">
            <a:spLocks/>
          </p:cNvSpPr>
          <p:nvPr/>
        </p:nvSpPr>
        <p:spPr>
          <a:xfrm>
            <a:off x="9015664" y="3420347"/>
            <a:ext cx="3035830" cy="1963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hlinkClick r:id="rId6"/>
              </a:rPr>
              <a:t>Early Help Drop-in sessions</a:t>
            </a:r>
            <a:endPar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hlinkClick r:id="rId7"/>
              </a:rPr>
              <a:t>Children and Families Hub Consultation Line </a:t>
            </a: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can provide information, advice and guidance about having difficult conversations, Early Help Plans, Team Around the Family meetings and additional external services available.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Lexend" pitchFamily="2" charset="0"/>
              <a:ea typeface="+mn-ea"/>
              <a:cs typeface="+mn-cs"/>
            </a:endParaRPr>
          </a:p>
        </p:txBody>
      </p:sp>
      <p:sp>
        <p:nvSpPr>
          <p:cNvPr id="8" name="Oval 7">
            <a:extLst>
              <a:ext uri="{FF2B5EF4-FFF2-40B4-BE49-F238E27FC236}">
                <a16:creationId xmlns:a16="http://schemas.microsoft.com/office/drawing/2014/main" id="{AB2EDFB2-001F-4300-9E28-D0588DDED206}"/>
              </a:ext>
              <a:ext uri="{C183D7F6-B498-43B3-948B-1728B52AA6E4}">
                <adec:decorative xmlns:adec="http://schemas.microsoft.com/office/drawing/2017/decorative" val="1"/>
              </a:ext>
            </a:extLst>
          </p:cNvPr>
          <p:cNvSpPr/>
          <p:nvPr/>
        </p:nvSpPr>
        <p:spPr>
          <a:xfrm>
            <a:off x="3674959" y="1524126"/>
            <a:ext cx="1710000" cy="171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Early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Help Plans</a:t>
            </a:r>
          </a:p>
        </p:txBody>
      </p:sp>
      <p:sp>
        <p:nvSpPr>
          <p:cNvPr id="17" name="Oval 16">
            <a:extLst>
              <a:ext uri="{FF2B5EF4-FFF2-40B4-BE49-F238E27FC236}">
                <a16:creationId xmlns:a16="http://schemas.microsoft.com/office/drawing/2014/main" id="{7FFFE066-76F7-4081-BE47-6C972F7B1F82}"/>
              </a:ext>
              <a:ext uri="{C183D7F6-B498-43B3-948B-1728B52AA6E4}">
                <adec:decorative xmlns:adec="http://schemas.microsoft.com/office/drawing/2017/decorative" val="1"/>
              </a:ext>
            </a:extLst>
          </p:cNvPr>
          <p:cNvSpPr/>
          <p:nvPr/>
        </p:nvSpPr>
        <p:spPr>
          <a:xfrm>
            <a:off x="949737" y="1524126"/>
            <a:ext cx="1710000" cy="171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Community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Based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Services</a:t>
            </a:r>
          </a:p>
        </p:txBody>
      </p:sp>
      <p:sp>
        <p:nvSpPr>
          <p:cNvPr id="18" name="Oval 17">
            <a:extLst>
              <a:ext uri="{FF2B5EF4-FFF2-40B4-BE49-F238E27FC236}">
                <a16:creationId xmlns:a16="http://schemas.microsoft.com/office/drawing/2014/main" id="{7EBF5338-61B9-4415-BE1A-BB4C2EB7F848}"/>
              </a:ext>
              <a:ext uri="{C183D7F6-B498-43B3-948B-1728B52AA6E4}">
                <adec:decorative xmlns:adec="http://schemas.microsoft.com/office/drawing/2017/decorative" val="1"/>
              </a:ext>
            </a:extLst>
          </p:cNvPr>
          <p:cNvSpPr/>
          <p:nvPr/>
        </p:nvSpPr>
        <p:spPr>
          <a:xfrm>
            <a:off x="6578580" y="1524126"/>
            <a:ext cx="1710000" cy="171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Team Around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The Family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(TAF)</a:t>
            </a:r>
          </a:p>
        </p:txBody>
      </p:sp>
      <p:sp>
        <p:nvSpPr>
          <p:cNvPr id="19" name="Oval 18">
            <a:extLst>
              <a:ext uri="{FF2B5EF4-FFF2-40B4-BE49-F238E27FC236}">
                <a16:creationId xmlns:a16="http://schemas.microsoft.com/office/drawing/2014/main" id="{D4FEBFD3-6902-468D-9BD0-69163BE2C9EB}"/>
              </a:ext>
              <a:ext uri="{C183D7F6-B498-43B3-948B-1728B52AA6E4}">
                <adec:decorative xmlns:adec="http://schemas.microsoft.com/office/drawing/2017/decorative" val="1"/>
              </a:ext>
            </a:extLst>
          </p:cNvPr>
          <p:cNvSpPr/>
          <p:nvPr/>
        </p:nvSpPr>
        <p:spPr>
          <a:xfrm>
            <a:off x="9678579" y="1524126"/>
            <a:ext cx="1710000" cy="171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Seek advice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guidance</a:t>
            </a:r>
          </a:p>
        </p:txBody>
      </p:sp>
    </p:spTree>
    <p:extLst>
      <p:ext uri="{BB962C8B-B14F-4D97-AF65-F5344CB8AC3E}">
        <p14:creationId xmlns:p14="http://schemas.microsoft.com/office/powerpoint/2010/main" val="1646919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FC8D330-6DBC-474C-A538-7673C9A9408C}"/>
              </a:ext>
              <a:ext uri="{C183D7F6-B498-43B3-948B-1728B52AA6E4}">
                <adec:decorative xmlns:adec="http://schemas.microsoft.com/office/drawing/2017/decorative" val="1"/>
              </a:ext>
            </a:extLst>
          </p:cNvPr>
          <p:cNvGraphicFramePr>
            <a:graphicFrameLocks noGrp="1"/>
          </p:cNvGraphicFramePr>
          <p:nvPr>
            <p:ph type="tbl" sz="quarter" idx="12"/>
          </p:nvPr>
        </p:nvGraphicFramePr>
        <p:xfrm>
          <a:off x="236306" y="1095295"/>
          <a:ext cx="11794732" cy="5582920"/>
        </p:xfrm>
        <a:graphic>
          <a:graphicData uri="http://schemas.openxmlformats.org/drawingml/2006/table">
            <a:tbl>
              <a:tblPr firstRow="1" bandRow="1">
                <a:tableStyleId>{2D5ABB26-0587-4C30-8999-92F81FD0307C}</a:tableStyleId>
              </a:tblPr>
              <a:tblGrid>
                <a:gridCol w="2600816">
                  <a:extLst>
                    <a:ext uri="{9D8B030D-6E8A-4147-A177-3AD203B41FA5}">
                      <a16:colId xmlns:a16="http://schemas.microsoft.com/office/drawing/2014/main" val="4256892376"/>
                    </a:ext>
                  </a:extLst>
                </a:gridCol>
                <a:gridCol w="9193916">
                  <a:extLst>
                    <a:ext uri="{9D8B030D-6E8A-4147-A177-3AD203B41FA5}">
                      <a16:colId xmlns:a16="http://schemas.microsoft.com/office/drawing/2014/main" val="2368176838"/>
                    </a:ext>
                  </a:extLst>
                </a:gridCol>
              </a:tblGrid>
              <a:tr h="370840">
                <a:tc>
                  <a:txBody>
                    <a:bodyPr/>
                    <a:lstStyle/>
                    <a:p>
                      <a:r>
                        <a:rPr lang="en-GB" dirty="0">
                          <a:latin typeface="Lexend" pitchFamily="2" charset="0"/>
                        </a:rPr>
                        <a:t>Levels and Referral</a:t>
                      </a:r>
                    </a:p>
                    <a:p>
                      <a:r>
                        <a:rPr lang="en-GB" dirty="0">
                          <a:latin typeface="Lexend" pitchFamily="2" charset="0"/>
                        </a:rPr>
                        <a:t>Routes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dirty="0">
                          <a:latin typeface="Lexend" pitchFamily="2" charset="0"/>
                        </a:rPr>
                        <a:t>A multi-disciplinary / agency Team Around the Family (TAF), led by a Lead Practitioner, shares information and co-ordinates intensive services and support to meet the child and family needs. An Early Help Plan could be created to set out how the family and involved services will work together to meet the child’s needs. Individual agency internal routes to access intensive support or complete a Children &amp; Families Request for Support form to access Family Solutions.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52852"/>
                  </a:ext>
                </a:extLst>
              </a:tr>
              <a:tr h="370840">
                <a:tc>
                  <a:txBody>
                    <a:bodyPr/>
                    <a:lstStyle/>
                    <a:p>
                      <a:r>
                        <a:rPr lang="en-GB" dirty="0">
                          <a:latin typeface="Lexend" pitchFamily="2" charset="0"/>
                        </a:rPr>
                        <a:t>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dirty="0">
                          <a:latin typeface="Lexend" pitchFamily="2" charset="0"/>
                        </a:rPr>
                        <a:t>Vulnerable children and their families with multiple needs or whose needs are more complex, such as children and families who: • Have a disability resulting in complex needs• Families affected or impacted by crime • Poor attendance/ behaviour in school • Substance misuse • Domestic abuse • Insecure housing • Financial instability • Physical or mental health difficulties • Neglect • Exploitation • Poor early years development • Poor family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092722"/>
                  </a:ext>
                </a:extLst>
              </a:tr>
              <a:tr h="370840">
                <a:tc>
                  <a:txBody>
                    <a:bodyPr/>
                    <a:lstStyle/>
                    <a:p>
                      <a:r>
                        <a:rPr lang="en-GB" dirty="0">
                          <a:latin typeface="Lexend" pitchFamily="2" charset="0"/>
                        </a:rPr>
                        <a:t>Services (examples)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dirty="0">
                          <a:latin typeface="Lexend" pitchFamily="2" charset="0"/>
                        </a:rPr>
                        <a:t>Because of the complexity of needs, especially around behaviour and parenting, a multidisciplinary/agency co-ordinated plan developed with the family is needed, co-ordinated by a Lead Practitioner or family (key) worker. A wide range of services providing additional and intensive intervention might be involved in meeting the family’s needs. Families needing substantial support to care for a disabled child*. Services provided on a consensual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886481"/>
                  </a:ext>
                </a:extLst>
              </a:tr>
              <a:tr h="370840">
                <a:tc>
                  <a:txBody>
                    <a:bodyPr/>
                    <a:lstStyle/>
                    <a:p>
                      <a:r>
                        <a:rPr lang="en-GB" dirty="0">
                          <a:latin typeface="Lexend" pitchFamily="2"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dirty="0">
                          <a:latin typeface="Lexend" pitchFamily="2" charset="0"/>
                        </a:rPr>
                        <a:t>Families are empowered to address their needs and build better futures.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117553"/>
                  </a:ext>
                </a:extLst>
              </a:tr>
            </a:tbl>
          </a:graphicData>
        </a:graphic>
      </p:graphicFrame>
      <p:sp>
        <p:nvSpPr>
          <p:cNvPr id="3" name="Text Placeholder 2">
            <a:extLst>
              <a:ext uri="{FF2B5EF4-FFF2-40B4-BE49-F238E27FC236}">
                <a16:creationId xmlns:a16="http://schemas.microsoft.com/office/drawing/2014/main" id="{69C70695-4D45-4CB0-A360-AF456065C527}"/>
              </a:ext>
              <a:ext uri="{C183D7F6-B498-43B3-948B-1728B52AA6E4}">
                <adec:decorative xmlns:adec="http://schemas.microsoft.com/office/drawing/2017/decorative" val="1"/>
              </a:ext>
            </a:extLst>
          </p:cNvPr>
          <p:cNvSpPr>
            <a:spLocks noGrp="1"/>
          </p:cNvSpPr>
          <p:nvPr>
            <p:ph type="body" sz="quarter" idx="10"/>
          </p:nvPr>
        </p:nvSpPr>
        <p:spPr>
          <a:xfrm>
            <a:off x="539750" y="758159"/>
            <a:ext cx="9159557" cy="337136"/>
          </a:xfrm>
        </p:spPr>
        <p:txBody>
          <a:bodyPr/>
          <a:lstStyle/>
          <a:p>
            <a:r>
              <a:rPr lang="en-GB" dirty="0">
                <a:latin typeface="Lexend" pitchFamily="2" charset="0"/>
              </a:rPr>
              <a:t>Level of need table</a:t>
            </a:r>
          </a:p>
        </p:txBody>
      </p:sp>
      <p:sp>
        <p:nvSpPr>
          <p:cNvPr id="4" name="Title 3">
            <a:extLst>
              <a:ext uri="{FF2B5EF4-FFF2-40B4-BE49-F238E27FC236}">
                <a16:creationId xmlns:a16="http://schemas.microsoft.com/office/drawing/2014/main" id="{73ACE1CF-731E-4E21-BDA6-E03B7AE2210D}"/>
              </a:ext>
              <a:ext uri="{C183D7F6-B498-43B3-948B-1728B52AA6E4}">
                <adec:decorative xmlns:adec="http://schemas.microsoft.com/office/drawing/2017/decorative" val="1"/>
              </a:ext>
            </a:extLst>
          </p:cNvPr>
          <p:cNvSpPr>
            <a:spLocks noGrp="1"/>
          </p:cNvSpPr>
          <p:nvPr>
            <p:ph type="title"/>
          </p:nvPr>
        </p:nvSpPr>
        <p:spPr>
          <a:xfrm>
            <a:off x="539750" y="145526"/>
            <a:ext cx="7405200" cy="612633"/>
          </a:xfrm>
        </p:spPr>
        <p:txBody>
          <a:bodyPr/>
          <a:lstStyle/>
          <a:p>
            <a:r>
              <a:rPr lang="en-GB" dirty="0">
                <a:latin typeface="Lexend" pitchFamily="2" charset="0"/>
              </a:rPr>
              <a:t>Level 3 - Intensive</a:t>
            </a:r>
          </a:p>
        </p:txBody>
      </p:sp>
    </p:spTree>
    <p:extLst>
      <p:ext uri="{BB962C8B-B14F-4D97-AF65-F5344CB8AC3E}">
        <p14:creationId xmlns:p14="http://schemas.microsoft.com/office/powerpoint/2010/main" val="114282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883B-B08B-462C-8E45-82385837EE71}"/>
              </a:ext>
              <a:ext uri="{C183D7F6-B498-43B3-948B-1728B52AA6E4}">
                <adec:decorative xmlns:adec="http://schemas.microsoft.com/office/drawing/2017/decorative" val="1"/>
              </a:ext>
            </a:extLst>
          </p:cNvPr>
          <p:cNvSpPr>
            <a:spLocks noGrp="1"/>
          </p:cNvSpPr>
          <p:nvPr>
            <p:ph type="title"/>
          </p:nvPr>
        </p:nvSpPr>
        <p:spPr/>
        <p:txBody>
          <a:bodyPr/>
          <a:lstStyle/>
          <a:p>
            <a:r>
              <a:rPr lang="en-GB" dirty="0">
                <a:latin typeface="Lexend" pitchFamily="2" charset="0"/>
              </a:rPr>
              <a:t>Level 3 support</a:t>
            </a:r>
          </a:p>
        </p:txBody>
      </p:sp>
      <p:sp>
        <p:nvSpPr>
          <p:cNvPr id="7" name="Text Placeholder 6">
            <a:extLst>
              <a:ext uri="{FF2B5EF4-FFF2-40B4-BE49-F238E27FC236}">
                <a16:creationId xmlns:a16="http://schemas.microsoft.com/office/drawing/2014/main" id="{491FC232-1B13-40B9-A3EB-BC41F72F9D7A}"/>
              </a:ext>
              <a:ext uri="{C183D7F6-B498-43B3-948B-1728B52AA6E4}">
                <adec:decorative xmlns:adec="http://schemas.microsoft.com/office/drawing/2017/decorative" val="1"/>
              </a:ext>
            </a:extLst>
          </p:cNvPr>
          <p:cNvSpPr>
            <a:spLocks noGrp="1"/>
          </p:cNvSpPr>
          <p:nvPr>
            <p:ph type="body" sz="quarter" idx="14"/>
          </p:nvPr>
        </p:nvSpPr>
        <p:spPr>
          <a:xfrm>
            <a:off x="401052" y="3420347"/>
            <a:ext cx="2679031" cy="1963450"/>
          </a:xfrm>
        </p:spPr>
        <p:txBody>
          <a:bodyPr/>
          <a:lstStyle/>
          <a:p>
            <a:pPr>
              <a:spcBef>
                <a:spcPts val="0"/>
              </a:spcBef>
              <a:spcAft>
                <a:spcPts val="0"/>
              </a:spcAft>
            </a:pPr>
            <a:r>
              <a:rPr lang="en-GB" b="0" dirty="0">
                <a:latin typeface="Lexend" pitchFamily="2" charset="0"/>
              </a:rPr>
              <a:t>Prior to requesting services at level 3, practitioners are expected to have worked with the family at Level 2</a:t>
            </a:r>
          </a:p>
          <a:p>
            <a:pPr marL="285750" indent="-285750">
              <a:spcBef>
                <a:spcPts val="0"/>
              </a:spcBef>
              <a:spcAft>
                <a:spcPts val="0"/>
              </a:spcAft>
              <a:buFont typeface="Wingdings" panose="05000000000000000000" pitchFamily="2" charset="2"/>
              <a:buChar char="§"/>
            </a:pPr>
            <a:r>
              <a:rPr lang="en-GB" b="0" dirty="0">
                <a:latin typeface="Lexend" pitchFamily="2" charset="0"/>
              </a:rPr>
              <a:t>Early Help Plan</a:t>
            </a:r>
          </a:p>
          <a:p>
            <a:pPr marL="285750" indent="-285750">
              <a:spcBef>
                <a:spcPts val="0"/>
              </a:spcBef>
              <a:spcAft>
                <a:spcPts val="0"/>
              </a:spcAft>
              <a:buFont typeface="Wingdings" panose="05000000000000000000" pitchFamily="2" charset="2"/>
              <a:buChar char="§"/>
            </a:pPr>
            <a:r>
              <a:rPr lang="en-GB" b="0" dirty="0">
                <a:latin typeface="Lexend" pitchFamily="2" charset="0"/>
              </a:rPr>
              <a:t>Team Around the Family meetings (TAF)</a:t>
            </a:r>
          </a:p>
          <a:p>
            <a:pPr marL="285750" indent="-285750">
              <a:spcBef>
                <a:spcPts val="0"/>
              </a:spcBef>
              <a:spcAft>
                <a:spcPts val="0"/>
              </a:spcAft>
              <a:buFont typeface="Wingdings" panose="05000000000000000000" pitchFamily="2" charset="2"/>
              <a:buChar char="§"/>
            </a:pPr>
            <a:r>
              <a:rPr lang="en-GB" b="0" dirty="0">
                <a:latin typeface="Lexend" pitchFamily="2" charset="0"/>
              </a:rPr>
              <a:t>Community based services</a:t>
            </a:r>
          </a:p>
          <a:p>
            <a:pPr>
              <a:spcBef>
                <a:spcPts val="0"/>
              </a:spcBef>
              <a:spcAft>
                <a:spcPts val="0"/>
              </a:spcAft>
            </a:pPr>
            <a:endParaRPr lang="en-GB" dirty="0">
              <a:latin typeface="Lexend" pitchFamily="2" charset="0"/>
            </a:endParaRPr>
          </a:p>
        </p:txBody>
      </p:sp>
      <p:sp>
        <p:nvSpPr>
          <p:cNvPr id="11" name="Text Placeholder 6">
            <a:extLst>
              <a:ext uri="{FF2B5EF4-FFF2-40B4-BE49-F238E27FC236}">
                <a16:creationId xmlns:a16="http://schemas.microsoft.com/office/drawing/2014/main" id="{98FE8891-48EE-40D3-A9E7-77385B0AB253}"/>
              </a:ext>
              <a:ext uri="{C183D7F6-B498-43B3-948B-1728B52AA6E4}">
                <adec:decorative xmlns:adec="http://schemas.microsoft.com/office/drawing/2017/decorative" val="1"/>
              </a:ext>
            </a:extLst>
          </p:cNvPr>
          <p:cNvSpPr txBox="1">
            <a:spLocks/>
          </p:cNvSpPr>
          <p:nvPr/>
        </p:nvSpPr>
        <p:spPr>
          <a:xfrm>
            <a:off x="3144253" y="3420347"/>
            <a:ext cx="2771412" cy="1963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hlinkClick r:id="rId2"/>
              </a:rPr>
              <a:t>Children and Families Hub Consultation Line </a:t>
            </a: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can provide information, advice and guidance</a:t>
            </a:r>
          </a:p>
        </p:txBody>
      </p:sp>
      <p:sp>
        <p:nvSpPr>
          <p:cNvPr id="12" name="Text Placeholder 6">
            <a:extLst>
              <a:ext uri="{FF2B5EF4-FFF2-40B4-BE49-F238E27FC236}">
                <a16:creationId xmlns:a16="http://schemas.microsoft.com/office/drawing/2014/main" id="{8EF9B1BC-E192-4714-A2A9-0AEE03A7ED4A}"/>
              </a:ext>
              <a:ext uri="{C183D7F6-B498-43B3-948B-1728B52AA6E4}">
                <adec:decorative xmlns:adec="http://schemas.microsoft.com/office/drawing/2017/decorative" val="1"/>
              </a:ext>
            </a:extLst>
          </p:cNvPr>
          <p:cNvSpPr txBox="1">
            <a:spLocks/>
          </p:cNvSpPr>
          <p:nvPr/>
        </p:nvSpPr>
        <p:spPr>
          <a:xfrm>
            <a:off x="5915665" y="3429000"/>
            <a:ext cx="3035830" cy="1963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Consent based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Supporting Families Outcome Framework used to identify 3 or more needs requiring intensive support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Shared Family Assessment (SFA) identifies family needs and brings together agencies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Accessed via a </a:t>
            </a: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hlinkClick r:id="rId3"/>
              </a:rPr>
              <a:t>Request for Support </a:t>
            </a:r>
            <a:endParaRPr kumimoji="0" lang="en-GB" sz="1700" b="1" i="0" u="none" strike="noStrike" kern="1200" cap="none" spc="0" normalizeH="0" baseline="0" noProof="0" dirty="0">
              <a:ln>
                <a:noFill/>
              </a:ln>
              <a:solidFill>
                <a:srgbClr val="000000"/>
              </a:solidFill>
              <a:effectLst/>
              <a:uLnTx/>
              <a:uFillTx/>
              <a:latin typeface="Lexend" pitchFamily="2" charset="0"/>
              <a:ea typeface="+mn-ea"/>
              <a:cs typeface="+mn-cs"/>
            </a:endParaRPr>
          </a:p>
        </p:txBody>
      </p:sp>
      <p:sp>
        <p:nvSpPr>
          <p:cNvPr id="13" name="Text Placeholder 6">
            <a:extLst>
              <a:ext uri="{FF2B5EF4-FFF2-40B4-BE49-F238E27FC236}">
                <a16:creationId xmlns:a16="http://schemas.microsoft.com/office/drawing/2014/main" id="{4EA158DE-6EB7-4915-AC6D-3ECBE0E75A0E}"/>
              </a:ext>
              <a:ext uri="{C183D7F6-B498-43B3-948B-1728B52AA6E4}">
                <adec:decorative xmlns:adec="http://schemas.microsoft.com/office/drawing/2017/decorative" val="1"/>
              </a:ext>
            </a:extLst>
          </p:cNvPr>
          <p:cNvSpPr txBox="1">
            <a:spLocks/>
          </p:cNvSpPr>
          <p:nvPr/>
        </p:nvSpPr>
        <p:spPr>
          <a:xfrm>
            <a:off x="9015664" y="3420347"/>
            <a:ext cx="3035830" cy="1963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The Children and Families Hub may identify an alternative Level 3 service which better suits the needs to the child and family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Lexend" pitchFamily="2" charset="0"/>
              <a:ea typeface="+mn-ea"/>
              <a:cs typeface="+mn-cs"/>
            </a:endParaRPr>
          </a:p>
        </p:txBody>
      </p:sp>
      <p:sp>
        <p:nvSpPr>
          <p:cNvPr id="8" name="Oval 7">
            <a:extLst>
              <a:ext uri="{FF2B5EF4-FFF2-40B4-BE49-F238E27FC236}">
                <a16:creationId xmlns:a16="http://schemas.microsoft.com/office/drawing/2014/main" id="{AB2EDFB2-001F-4300-9E28-D0588DDED206}"/>
              </a:ext>
              <a:ext uri="{C183D7F6-B498-43B3-948B-1728B52AA6E4}">
                <adec:decorative xmlns:adec="http://schemas.microsoft.com/office/drawing/2017/decorative" val="1"/>
              </a:ext>
            </a:extLst>
          </p:cNvPr>
          <p:cNvSpPr/>
          <p:nvPr/>
        </p:nvSpPr>
        <p:spPr>
          <a:xfrm>
            <a:off x="3674959" y="1524126"/>
            <a:ext cx="1710000" cy="1710000"/>
          </a:xfrm>
          <a:prstGeom prst="ellipse">
            <a:avLst/>
          </a:prstGeom>
          <a:solidFill>
            <a:srgbClr val="E971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Consultation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Line</a:t>
            </a:r>
          </a:p>
        </p:txBody>
      </p:sp>
      <p:sp>
        <p:nvSpPr>
          <p:cNvPr id="17" name="Oval 16">
            <a:extLst>
              <a:ext uri="{FF2B5EF4-FFF2-40B4-BE49-F238E27FC236}">
                <a16:creationId xmlns:a16="http://schemas.microsoft.com/office/drawing/2014/main" id="{7FFFE066-76F7-4081-BE47-6C972F7B1F82}"/>
              </a:ext>
              <a:ext uri="{C183D7F6-B498-43B3-948B-1728B52AA6E4}">
                <adec:decorative xmlns:adec="http://schemas.microsoft.com/office/drawing/2017/decorative" val="1"/>
              </a:ext>
            </a:extLst>
          </p:cNvPr>
          <p:cNvSpPr/>
          <p:nvPr/>
        </p:nvSpPr>
        <p:spPr>
          <a:xfrm>
            <a:off x="949737" y="1524126"/>
            <a:ext cx="1710000" cy="1710000"/>
          </a:xfrm>
          <a:prstGeom prst="ellipse">
            <a:avLst/>
          </a:prstGeom>
          <a:solidFill>
            <a:srgbClr val="E971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Level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support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options</a:t>
            </a:r>
          </a:p>
        </p:txBody>
      </p:sp>
      <p:sp>
        <p:nvSpPr>
          <p:cNvPr id="18" name="Oval 17">
            <a:extLst>
              <a:ext uri="{FF2B5EF4-FFF2-40B4-BE49-F238E27FC236}">
                <a16:creationId xmlns:a16="http://schemas.microsoft.com/office/drawing/2014/main" id="{7EBF5338-61B9-4415-BE1A-BB4C2EB7F848}"/>
              </a:ext>
              <a:ext uri="{C183D7F6-B498-43B3-948B-1728B52AA6E4}">
                <adec:decorative xmlns:adec="http://schemas.microsoft.com/office/drawing/2017/decorative" val="1"/>
              </a:ext>
            </a:extLst>
          </p:cNvPr>
          <p:cNvSpPr/>
          <p:nvPr/>
        </p:nvSpPr>
        <p:spPr>
          <a:xfrm>
            <a:off x="6578580" y="1524126"/>
            <a:ext cx="1710000" cy="1710000"/>
          </a:xfrm>
          <a:prstGeom prst="ellipse">
            <a:avLst/>
          </a:prstGeom>
          <a:solidFill>
            <a:srgbClr val="E971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Family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Solutions</a:t>
            </a:r>
          </a:p>
        </p:txBody>
      </p:sp>
      <p:sp>
        <p:nvSpPr>
          <p:cNvPr id="19" name="Oval 18">
            <a:extLst>
              <a:ext uri="{FF2B5EF4-FFF2-40B4-BE49-F238E27FC236}">
                <a16:creationId xmlns:a16="http://schemas.microsoft.com/office/drawing/2014/main" id="{D4FEBFD3-6902-468D-9BD0-69163BE2C9EB}"/>
              </a:ext>
              <a:ext uri="{C183D7F6-B498-43B3-948B-1728B52AA6E4}">
                <adec:decorative xmlns:adec="http://schemas.microsoft.com/office/drawing/2017/decorative" val="1"/>
              </a:ext>
            </a:extLst>
          </p:cNvPr>
          <p:cNvSpPr/>
          <p:nvPr/>
        </p:nvSpPr>
        <p:spPr>
          <a:xfrm>
            <a:off x="9678579" y="1524126"/>
            <a:ext cx="1710000" cy="1710000"/>
          </a:xfrm>
          <a:prstGeom prst="ellipse">
            <a:avLst/>
          </a:prstGeom>
          <a:solidFill>
            <a:srgbClr val="E9713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Alternative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service</a:t>
            </a:r>
          </a:p>
        </p:txBody>
      </p:sp>
    </p:spTree>
    <p:extLst>
      <p:ext uri="{BB962C8B-B14F-4D97-AF65-F5344CB8AC3E}">
        <p14:creationId xmlns:p14="http://schemas.microsoft.com/office/powerpoint/2010/main" val="2814111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FC8D330-6DBC-474C-A538-7673C9A9408C}"/>
              </a:ext>
              <a:ext uri="{C183D7F6-B498-43B3-948B-1728B52AA6E4}">
                <adec:decorative xmlns:adec="http://schemas.microsoft.com/office/drawing/2017/decorative" val="1"/>
              </a:ext>
            </a:extLst>
          </p:cNvPr>
          <p:cNvGraphicFramePr>
            <a:graphicFrameLocks noGrp="1"/>
          </p:cNvGraphicFramePr>
          <p:nvPr>
            <p:ph type="tbl" sz="quarter" idx="12"/>
          </p:nvPr>
        </p:nvGraphicFramePr>
        <p:xfrm>
          <a:off x="253120" y="1140431"/>
          <a:ext cx="11736821" cy="5577840"/>
        </p:xfrm>
        <a:graphic>
          <a:graphicData uri="http://schemas.openxmlformats.org/drawingml/2006/table">
            <a:tbl>
              <a:tblPr firstRow="1" bandRow="1">
                <a:tableStyleId>{2D5ABB26-0587-4C30-8999-92F81FD0307C}</a:tableStyleId>
              </a:tblPr>
              <a:tblGrid>
                <a:gridCol w="2588047">
                  <a:extLst>
                    <a:ext uri="{9D8B030D-6E8A-4147-A177-3AD203B41FA5}">
                      <a16:colId xmlns:a16="http://schemas.microsoft.com/office/drawing/2014/main" val="4256892376"/>
                    </a:ext>
                  </a:extLst>
                </a:gridCol>
                <a:gridCol w="9148774">
                  <a:extLst>
                    <a:ext uri="{9D8B030D-6E8A-4147-A177-3AD203B41FA5}">
                      <a16:colId xmlns:a16="http://schemas.microsoft.com/office/drawing/2014/main" val="2368176838"/>
                    </a:ext>
                  </a:extLst>
                </a:gridCol>
              </a:tblGrid>
              <a:tr h="370840">
                <a:tc>
                  <a:txBody>
                    <a:bodyPr/>
                    <a:lstStyle/>
                    <a:p>
                      <a:r>
                        <a:rPr lang="en-GB" dirty="0">
                          <a:latin typeface="Lexend" pitchFamily="2" charset="0"/>
                        </a:rPr>
                        <a:t>Levels and Referral</a:t>
                      </a:r>
                    </a:p>
                    <a:p>
                      <a:r>
                        <a:rPr lang="en-GB" dirty="0">
                          <a:latin typeface="Lexend" pitchFamily="2" charset="0"/>
                        </a:rPr>
                        <a:t>Routes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dirty="0">
                          <a:latin typeface="Lexend" pitchFamily="2" charset="0"/>
                        </a:rPr>
                        <a:t>Children’s Social Care, Child Protection Care Proceedings, Youth Treatment Orders/ Custody Hospital in-patient Complete a Request for Support Form (RFS) to request support for children &amp; families If you have an immediate safeguarding concern call the Essex County Council Children &amp; Families Hub on 0345 603 7627 and ask for the priority line. Statutory notifications to Youth Offending Service Statutory health assessments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52852"/>
                  </a:ext>
                </a:extLst>
              </a:tr>
              <a:tr h="370840">
                <a:tc>
                  <a:txBody>
                    <a:bodyPr/>
                    <a:lstStyle/>
                    <a:p>
                      <a:r>
                        <a:rPr lang="en-GB" dirty="0">
                          <a:latin typeface="Lexend" pitchFamily="2" charset="0"/>
                        </a:rPr>
                        <a:t>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dirty="0">
                          <a:latin typeface="Lexend" pitchFamily="2" charset="0"/>
                        </a:rPr>
                        <a:t>Children and young people who have suffered or are likely to suffer significant harm as a result of abuse or neglect. Children with significant impairment of function/learning and/or life limiting illness. Children whose parents and wider family are unable to care for them. Families involved in crime/misuse of drugs at a significant level. Families with significant mental or physical health needs. Families who are homeless.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092722"/>
                  </a:ext>
                </a:extLst>
              </a:tr>
              <a:tr h="370840">
                <a:tc>
                  <a:txBody>
                    <a:bodyPr/>
                    <a:lstStyle/>
                    <a:p>
                      <a:r>
                        <a:rPr lang="en-GB" dirty="0">
                          <a:latin typeface="Lexend" pitchFamily="2" charset="0"/>
                        </a:rPr>
                        <a:t>Services (examples)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dirty="0">
                          <a:latin typeface="Lexend" pitchFamily="2" charset="0"/>
                        </a:rPr>
                        <a:t>Children’s Social Care, Youth Offending Service • Criminal Justice system • Emotional Wellbeing and Mental Health Service • In patient and continuing health care • Fostering and residential care • Health care for children with </a:t>
                      </a:r>
                      <a:r>
                        <a:rPr lang="en-GB" dirty="0" err="1">
                          <a:latin typeface="Lexend" pitchFamily="2" charset="0"/>
                        </a:rPr>
                        <a:t>lifelimiting</a:t>
                      </a:r>
                      <a:r>
                        <a:rPr lang="en-GB" dirty="0">
                          <a:latin typeface="Lexend" pitchFamily="2" charset="0"/>
                        </a:rPr>
                        <a:t> illness • Services for children with profound and enduring 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886481"/>
                  </a:ext>
                </a:extLst>
              </a:tr>
              <a:tr h="370840">
                <a:tc>
                  <a:txBody>
                    <a:bodyPr/>
                    <a:lstStyle/>
                    <a:p>
                      <a:r>
                        <a:rPr lang="en-GB" dirty="0">
                          <a:latin typeface="Lexend" pitchFamily="2"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dirty="0">
                          <a:latin typeface="Lexend" pitchFamily="2" charset="0"/>
                        </a:rPr>
                        <a:t>Children and /or family members are likely to suffer significant harm/ removal from home/ serious and lasting impairment without the intervention of specialist services, sometimes in a statutory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117553"/>
                  </a:ext>
                </a:extLst>
              </a:tr>
            </a:tbl>
          </a:graphicData>
        </a:graphic>
      </p:graphicFrame>
      <p:sp>
        <p:nvSpPr>
          <p:cNvPr id="3" name="Text Placeholder 2">
            <a:extLst>
              <a:ext uri="{FF2B5EF4-FFF2-40B4-BE49-F238E27FC236}">
                <a16:creationId xmlns:a16="http://schemas.microsoft.com/office/drawing/2014/main" id="{69C70695-4D45-4CB0-A360-AF456065C527}"/>
              </a:ext>
              <a:ext uri="{C183D7F6-B498-43B3-948B-1728B52AA6E4}">
                <adec:decorative xmlns:adec="http://schemas.microsoft.com/office/drawing/2017/decorative" val="1"/>
              </a:ext>
            </a:extLst>
          </p:cNvPr>
          <p:cNvSpPr>
            <a:spLocks noGrp="1"/>
          </p:cNvSpPr>
          <p:nvPr>
            <p:ph type="body" sz="quarter" idx="10"/>
          </p:nvPr>
        </p:nvSpPr>
        <p:spPr>
          <a:xfrm>
            <a:off x="539750" y="829382"/>
            <a:ext cx="9159557" cy="311049"/>
          </a:xfrm>
        </p:spPr>
        <p:txBody>
          <a:bodyPr/>
          <a:lstStyle/>
          <a:p>
            <a:r>
              <a:rPr lang="en-GB" dirty="0">
                <a:latin typeface="Lexend" pitchFamily="2" charset="0"/>
              </a:rPr>
              <a:t>Level of need table</a:t>
            </a:r>
          </a:p>
        </p:txBody>
      </p:sp>
      <p:sp>
        <p:nvSpPr>
          <p:cNvPr id="4" name="Title 3">
            <a:extLst>
              <a:ext uri="{FF2B5EF4-FFF2-40B4-BE49-F238E27FC236}">
                <a16:creationId xmlns:a16="http://schemas.microsoft.com/office/drawing/2014/main" id="{73ACE1CF-731E-4E21-BDA6-E03B7AE2210D}"/>
              </a:ext>
              <a:ext uri="{C183D7F6-B498-43B3-948B-1728B52AA6E4}">
                <adec:decorative xmlns:adec="http://schemas.microsoft.com/office/drawing/2017/decorative" val="1"/>
              </a:ext>
            </a:extLst>
          </p:cNvPr>
          <p:cNvSpPr>
            <a:spLocks noGrp="1"/>
          </p:cNvSpPr>
          <p:nvPr>
            <p:ph type="title"/>
          </p:nvPr>
        </p:nvSpPr>
        <p:spPr>
          <a:xfrm>
            <a:off x="539750" y="149316"/>
            <a:ext cx="7405200" cy="612633"/>
          </a:xfrm>
        </p:spPr>
        <p:txBody>
          <a:bodyPr/>
          <a:lstStyle/>
          <a:p>
            <a:r>
              <a:rPr lang="en-GB" dirty="0">
                <a:latin typeface="Lexend" pitchFamily="2" charset="0"/>
              </a:rPr>
              <a:t>Level 4 - Specialist</a:t>
            </a:r>
          </a:p>
        </p:txBody>
      </p:sp>
    </p:spTree>
    <p:extLst>
      <p:ext uri="{BB962C8B-B14F-4D97-AF65-F5344CB8AC3E}">
        <p14:creationId xmlns:p14="http://schemas.microsoft.com/office/powerpoint/2010/main" val="3661607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883B-B08B-462C-8E45-82385837EE71}"/>
              </a:ext>
              <a:ext uri="{C183D7F6-B498-43B3-948B-1728B52AA6E4}">
                <adec:decorative xmlns:adec="http://schemas.microsoft.com/office/drawing/2017/decorative" val="1"/>
              </a:ext>
            </a:extLst>
          </p:cNvPr>
          <p:cNvSpPr>
            <a:spLocks noGrp="1"/>
          </p:cNvSpPr>
          <p:nvPr>
            <p:ph type="title"/>
          </p:nvPr>
        </p:nvSpPr>
        <p:spPr/>
        <p:txBody>
          <a:bodyPr/>
          <a:lstStyle/>
          <a:p>
            <a:r>
              <a:rPr lang="en-GB" dirty="0">
                <a:latin typeface="Lexend" pitchFamily="2" charset="0"/>
              </a:rPr>
              <a:t>Level 4 support</a:t>
            </a:r>
          </a:p>
        </p:txBody>
      </p:sp>
      <p:sp>
        <p:nvSpPr>
          <p:cNvPr id="7" name="Text Placeholder 6">
            <a:extLst>
              <a:ext uri="{FF2B5EF4-FFF2-40B4-BE49-F238E27FC236}">
                <a16:creationId xmlns:a16="http://schemas.microsoft.com/office/drawing/2014/main" id="{491FC232-1B13-40B9-A3EB-BC41F72F9D7A}"/>
              </a:ext>
              <a:ext uri="{C183D7F6-B498-43B3-948B-1728B52AA6E4}">
                <adec:decorative xmlns:adec="http://schemas.microsoft.com/office/drawing/2017/decorative" val="1"/>
              </a:ext>
            </a:extLst>
          </p:cNvPr>
          <p:cNvSpPr>
            <a:spLocks noGrp="1"/>
          </p:cNvSpPr>
          <p:nvPr>
            <p:ph type="body" sz="quarter" idx="14"/>
          </p:nvPr>
        </p:nvSpPr>
        <p:spPr>
          <a:xfrm>
            <a:off x="401052" y="3420347"/>
            <a:ext cx="2887045" cy="1963450"/>
          </a:xfrm>
        </p:spPr>
        <p:txBody>
          <a:bodyPr/>
          <a:lstStyle/>
          <a:p>
            <a:pPr marL="285750" indent="-285750">
              <a:spcBef>
                <a:spcPts val="0"/>
              </a:spcBef>
              <a:spcAft>
                <a:spcPts val="0"/>
              </a:spcAft>
              <a:buFont typeface="Wingdings" panose="05000000000000000000" pitchFamily="2" charset="2"/>
              <a:buChar char="§"/>
            </a:pPr>
            <a:r>
              <a:rPr lang="en-GB" b="0" dirty="0">
                <a:latin typeface="Lexend" pitchFamily="2" charset="0"/>
              </a:rPr>
              <a:t>If a child is at IMMEDIATE risk of significant harm, telephone Children and Families Hub on 0345 6037627 and ask for the Priority Line. </a:t>
            </a:r>
          </a:p>
          <a:p>
            <a:pPr marL="285750" indent="-285750">
              <a:spcBef>
                <a:spcPts val="0"/>
              </a:spcBef>
              <a:spcAft>
                <a:spcPts val="0"/>
              </a:spcAft>
              <a:buFont typeface="Wingdings" panose="05000000000000000000" pitchFamily="2" charset="2"/>
              <a:buChar char="§"/>
            </a:pPr>
            <a:r>
              <a:rPr lang="en-GB" b="0" dirty="0">
                <a:latin typeface="Lexend" pitchFamily="2" charset="0"/>
              </a:rPr>
              <a:t>Or dial 999</a:t>
            </a:r>
          </a:p>
        </p:txBody>
      </p:sp>
      <p:sp>
        <p:nvSpPr>
          <p:cNvPr id="11" name="Text Placeholder 6">
            <a:extLst>
              <a:ext uri="{FF2B5EF4-FFF2-40B4-BE49-F238E27FC236}">
                <a16:creationId xmlns:a16="http://schemas.microsoft.com/office/drawing/2014/main" id="{98FE8891-48EE-40D3-A9E7-77385B0AB253}"/>
              </a:ext>
              <a:ext uri="{C183D7F6-B498-43B3-948B-1728B52AA6E4}">
                <adec:decorative xmlns:adec="http://schemas.microsoft.com/office/drawing/2017/decorative" val="1"/>
              </a:ext>
            </a:extLst>
          </p:cNvPr>
          <p:cNvSpPr txBox="1">
            <a:spLocks/>
          </p:cNvSpPr>
          <p:nvPr/>
        </p:nvSpPr>
        <p:spPr>
          <a:xfrm>
            <a:off x="3601551" y="3370424"/>
            <a:ext cx="5100660" cy="1963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A </a:t>
            </a: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hlinkClick r:id="rId2"/>
              </a:rPr>
              <a:t>Request for Support </a:t>
            </a: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must be submitted to Children’s Social Care if:</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Has suffered significant harm (child protection)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Is likely to suffer significant harm (child protection)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Has significant developmental or disability needs, which are likely only to be met through provision of Children’s Social Care family support services with agreement of the child’s parents (children in need) </a:t>
            </a:r>
          </a:p>
        </p:txBody>
      </p:sp>
      <p:sp>
        <p:nvSpPr>
          <p:cNvPr id="13" name="Text Placeholder 6">
            <a:extLst>
              <a:ext uri="{FF2B5EF4-FFF2-40B4-BE49-F238E27FC236}">
                <a16:creationId xmlns:a16="http://schemas.microsoft.com/office/drawing/2014/main" id="{4EA158DE-6EB7-4915-AC6D-3ECBE0E75A0E}"/>
              </a:ext>
              <a:ext uri="{C183D7F6-B498-43B3-948B-1728B52AA6E4}">
                <adec:decorative xmlns:adec="http://schemas.microsoft.com/office/drawing/2017/decorative" val="1"/>
              </a:ext>
            </a:extLst>
          </p:cNvPr>
          <p:cNvSpPr txBox="1">
            <a:spLocks/>
          </p:cNvSpPr>
          <p:nvPr/>
        </p:nvSpPr>
        <p:spPr>
          <a:xfrm>
            <a:off x="9015664" y="3420347"/>
            <a:ext cx="3035830" cy="1963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hlinkClick r:id="rId3"/>
              </a:rPr>
              <a:t>Children and Families Hub Consultation Line </a:t>
            </a: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can provide information, advice and guidance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rPr>
              <a:t>They may signpost to other services at Level 4 that are more appropriate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700" b="0" i="0" u="none" strike="noStrike" kern="1200" cap="none" spc="0" normalizeH="0" baseline="0" noProof="0" dirty="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Lexend" pitchFamily="2" charset="0"/>
              <a:ea typeface="+mn-ea"/>
              <a:cs typeface="+mn-cs"/>
            </a:endParaRPr>
          </a:p>
        </p:txBody>
      </p:sp>
      <p:sp>
        <p:nvSpPr>
          <p:cNvPr id="8" name="Oval 7">
            <a:extLst>
              <a:ext uri="{FF2B5EF4-FFF2-40B4-BE49-F238E27FC236}">
                <a16:creationId xmlns:a16="http://schemas.microsoft.com/office/drawing/2014/main" id="{AB2EDFB2-001F-4300-9E28-D0588DDED206}"/>
              </a:ext>
              <a:ext uri="{C183D7F6-B498-43B3-948B-1728B52AA6E4}">
                <adec:decorative xmlns:adec="http://schemas.microsoft.com/office/drawing/2017/decorative" val="1"/>
              </a:ext>
            </a:extLst>
          </p:cNvPr>
          <p:cNvSpPr/>
          <p:nvPr/>
        </p:nvSpPr>
        <p:spPr>
          <a:xfrm>
            <a:off x="5241000" y="1524126"/>
            <a:ext cx="1710000" cy="171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Submit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Request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Support</a:t>
            </a:r>
          </a:p>
        </p:txBody>
      </p:sp>
      <p:sp>
        <p:nvSpPr>
          <p:cNvPr id="17" name="Oval 16">
            <a:extLst>
              <a:ext uri="{FF2B5EF4-FFF2-40B4-BE49-F238E27FC236}">
                <a16:creationId xmlns:a16="http://schemas.microsoft.com/office/drawing/2014/main" id="{7FFFE066-76F7-4081-BE47-6C972F7B1F82}"/>
              </a:ext>
              <a:ext uri="{C183D7F6-B498-43B3-948B-1728B52AA6E4}">
                <adec:decorative xmlns:adec="http://schemas.microsoft.com/office/drawing/2017/decorative" val="1"/>
              </a:ext>
            </a:extLst>
          </p:cNvPr>
          <p:cNvSpPr/>
          <p:nvPr/>
        </p:nvSpPr>
        <p:spPr>
          <a:xfrm>
            <a:off x="949737" y="1524126"/>
            <a:ext cx="1710000" cy="171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IMMEDIATE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risk</a:t>
            </a:r>
          </a:p>
        </p:txBody>
      </p:sp>
      <p:sp>
        <p:nvSpPr>
          <p:cNvPr id="19" name="Oval 18">
            <a:extLst>
              <a:ext uri="{FF2B5EF4-FFF2-40B4-BE49-F238E27FC236}">
                <a16:creationId xmlns:a16="http://schemas.microsoft.com/office/drawing/2014/main" id="{D4FEBFD3-6902-468D-9BD0-69163BE2C9EB}"/>
              </a:ext>
              <a:ext uri="{C183D7F6-B498-43B3-948B-1728B52AA6E4}">
                <adec:decorative xmlns:adec="http://schemas.microsoft.com/office/drawing/2017/decorative" val="1"/>
              </a:ext>
            </a:extLst>
          </p:cNvPr>
          <p:cNvSpPr/>
          <p:nvPr/>
        </p:nvSpPr>
        <p:spPr>
          <a:xfrm>
            <a:off x="9678579" y="1524126"/>
            <a:ext cx="1710000" cy="171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Consultation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Line</a:t>
            </a:r>
          </a:p>
        </p:txBody>
      </p:sp>
      <p:sp>
        <p:nvSpPr>
          <p:cNvPr id="3" name="TextBox 2">
            <a:extLst>
              <a:ext uri="{FF2B5EF4-FFF2-40B4-BE49-F238E27FC236}">
                <a16:creationId xmlns:a16="http://schemas.microsoft.com/office/drawing/2014/main" id="{A9A0D651-CB44-4B07-A90F-9D7EC60AA0DE}"/>
              </a:ext>
              <a:ext uri="{C183D7F6-B498-43B3-948B-1728B52AA6E4}">
                <adec:decorative xmlns:adec="http://schemas.microsoft.com/office/drawing/2017/decorative" val="1"/>
              </a:ext>
            </a:extLst>
          </p:cNvPr>
          <p:cNvSpPr txBox="1"/>
          <p:nvPr/>
        </p:nvSpPr>
        <p:spPr>
          <a:xfrm>
            <a:off x="401052" y="6340476"/>
            <a:ext cx="11362858" cy="348000"/>
          </a:xfrm>
          <a:prstGeom prst="rect">
            <a:avLst/>
          </a:prstGeom>
          <a:noFill/>
          <a:ln>
            <a:solidFill>
              <a:schemeClr val="tx1"/>
            </a:solidFill>
          </a:ln>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Lexend" pitchFamily="2" charset="0"/>
                <a:ea typeface="+mn-ea"/>
                <a:cs typeface="+mn-cs"/>
              </a:rPr>
              <a:t>Pages 16 – 19 of </a:t>
            </a:r>
            <a:r>
              <a:rPr kumimoji="0" lang="en-GB" sz="1500" b="1" i="0" u="none" strike="noStrike" kern="1200" cap="none" spc="0" normalizeH="0" baseline="0" noProof="0" dirty="0">
                <a:ln>
                  <a:noFill/>
                </a:ln>
                <a:solidFill>
                  <a:srgbClr val="000000"/>
                </a:solidFill>
                <a:effectLst/>
                <a:uLnTx/>
                <a:uFillTx/>
                <a:latin typeface="Lexend" pitchFamily="2" charset="0"/>
                <a:ea typeface="+mn-ea"/>
                <a:cs typeface="+mn-cs"/>
                <a:hlinkClick r:id="rId4"/>
              </a:rPr>
              <a:t>Effective Support </a:t>
            </a:r>
            <a:r>
              <a:rPr kumimoji="0" lang="en-GB" sz="1500" b="1" i="0" u="none" strike="noStrike" kern="1200" cap="none" spc="0" normalizeH="0" baseline="0" noProof="0" dirty="0">
                <a:ln>
                  <a:noFill/>
                </a:ln>
                <a:solidFill>
                  <a:srgbClr val="000000"/>
                </a:solidFill>
                <a:effectLst/>
                <a:uLnTx/>
                <a:uFillTx/>
                <a:latin typeface="Lexend" pitchFamily="2" charset="0"/>
                <a:ea typeface="+mn-ea"/>
                <a:cs typeface="+mn-cs"/>
              </a:rPr>
              <a:t>provides detailed guidance on what happens to a Request for Support at Level 4</a:t>
            </a:r>
          </a:p>
        </p:txBody>
      </p:sp>
    </p:spTree>
    <p:extLst>
      <p:ext uri="{BB962C8B-B14F-4D97-AF65-F5344CB8AC3E}">
        <p14:creationId xmlns:p14="http://schemas.microsoft.com/office/powerpoint/2010/main" val="1097851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229B-F28F-4ACE-8F81-46D3177466A6}"/>
              </a:ext>
              <a:ext uri="{C183D7F6-B498-43B3-948B-1728B52AA6E4}">
                <adec:decorative xmlns:adec="http://schemas.microsoft.com/office/drawing/2017/decorative" val="1"/>
              </a:ext>
            </a:extLst>
          </p:cNvPr>
          <p:cNvSpPr>
            <a:spLocks noGrp="1"/>
          </p:cNvSpPr>
          <p:nvPr>
            <p:ph type="title" idx="4294967295"/>
          </p:nvPr>
        </p:nvSpPr>
        <p:spPr>
          <a:xfrm>
            <a:off x="545124" y="-1065091"/>
            <a:ext cx="7405200" cy="1065091"/>
          </a:xfrm>
        </p:spPr>
        <p:txBody>
          <a:bodyPr vert="horz" lIns="0" tIns="0" rIns="0" bIns="0" rtlCol="0" anchor="b" anchorCtr="0">
            <a:noAutofit/>
          </a:bodyPr>
          <a:lstStyle/>
          <a:p>
            <a:r>
              <a:rPr lang="en-GB" dirty="0"/>
              <a:t>2</a:t>
            </a:r>
          </a:p>
        </p:txBody>
      </p:sp>
      <p:sp>
        <p:nvSpPr>
          <p:cNvPr id="5" name="TextBox 4">
            <a:extLst>
              <a:ext uri="{FF2B5EF4-FFF2-40B4-BE49-F238E27FC236}">
                <a16:creationId xmlns:a16="http://schemas.microsoft.com/office/drawing/2014/main" id="{1A50CAC9-386D-4810-98CA-7A2AFAB88263}"/>
              </a:ext>
            </a:extLst>
          </p:cNvPr>
          <p:cNvSpPr txBox="1"/>
          <p:nvPr/>
        </p:nvSpPr>
        <p:spPr>
          <a:xfrm>
            <a:off x="3047260" y="2713893"/>
            <a:ext cx="6094520" cy="369332"/>
          </a:xfrm>
          <a:prstGeom prst="rect">
            <a:avLst/>
          </a:prstGeom>
          <a:noFill/>
        </p:spPr>
        <p:txBody>
          <a:bodyPr wrap="square">
            <a:spAutoFit/>
          </a:bodyPr>
          <a:lstStyle/>
          <a:p>
            <a:r>
              <a:rPr lang="en-GB" dirty="0">
                <a:latin typeface="Lexend" pitchFamily="2" charset="0"/>
                <a:hlinkClick r:id="rId2"/>
              </a:rPr>
              <a:t>Welcome to the Children and Families Hub - YouTube</a:t>
            </a:r>
            <a:endParaRPr lang="en-GB" dirty="0">
              <a:latin typeface="Lexend" pitchFamily="2" charset="0"/>
            </a:endParaRPr>
          </a:p>
        </p:txBody>
      </p:sp>
      <p:sp>
        <p:nvSpPr>
          <p:cNvPr id="7" name="TextBox 6">
            <a:extLst>
              <a:ext uri="{FF2B5EF4-FFF2-40B4-BE49-F238E27FC236}">
                <a16:creationId xmlns:a16="http://schemas.microsoft.com/office/drawing/2014/main" id="{CDFFC8DC-69DC-4C3A-9FEF-B00BA5865BA2}"/>
              </a:ext>
            </a:extLst>
          </p:cNvPr>
          <p:cNvSpPr txBox="1"/>
          <p:nvPr/>
        </p:nvSpPr>
        <p:spPr>
          <a:xfrm>
            <a:off x="3047260" y="3681559"/>
            <a:ext cx="6094520" cy="369332"/>
          </a:xfrm>
          <a:prstGeom prst="rect">
            <a:avLst/>
          </a:prstGeom>
          <a:noFill/>
        </p:spPr>
        <p:txBody>
          <a:bodyPr wrap="square">
            <a:spAutoFit/>
          </a:bodyPr>
          <a:lstStyle/>
          <a:p>
            <a:r>
              <a:rPr lang="en-GB" dirty="0">
                <a:latin typeface="Lexend" pitchFamily="2" charset="0"/>
                <a:hlinkClick r:id="rId3"/>
              </a:rPr>
              <a:t>Concerns about the welfare of a child (escb.co.uk)</a:t>
            </a:r>
            <a:endParaRPr lang="en-GB" dirty="0">
              <a:latin typeface="Lexend" pitchFamily="2" charset="0"/>
            </a:endParaRPr>
          </a:p>
        </p:txBody>
      </p:sp>
      <p:sp>
        <p:nvSpPr>
          <p:cNvPr id="8" name="TextBox 7">
            <a:extLst>
              <a:ext uri="{FF2B5EF4-FFF2-40B4-BE49-F238E27FC236}">
                <a16:creationId xmlns:a16="http://schemas.microsoft.com/office/drawing/2014/main" id="{071FFCFC-B762-4845-82C0-34DE6AD892CD}"/>
              </a:ext>
            </a:extLst>
          </p:cNvPr>
          <p:cNvSpPr txBox="1"/>
          <p:nvPr/>
        </p:nvSpPr>
        <p:spPr>
          <a:xfrm>
            <a:off x="3124939" y="1296140"/>
            <a:ext cx="5734975" cy="914400"/>
          </a:xfrm>
          <a:prstGeom prst="rect">
            <a:avLst/>
          </a:prstGeom>
          <a:noFill/>
        </p:spPr>
        <p:txBody>
          <a:bodyPr wrap="none" lIns="0" tIns="0" rIns="0" bIns="0" rtlCol="0">
            <a:noAutofit/>
          </a:bodyPr>
          <a:lstStyle/>
          <a:p>
            <a:pPr algn="l">
              <a:spcAft>
                <a:spcPts val="1134"/>
              </a:spcAft>
            </a:pPr>
            <a:r>
              <a:rPr lang="en-GB" sz="1500" dirty="0">
                <a:latin typeface="Lexend" pitchFamily="2" charset="0"/>
              </a:rPr>
              <a:t>Links to the Children and Families Hub introduction video and the </a:t>
            </a:r>
          </a:p>
          <a:p>
            <a:pPr algn="l">
              <a:spcAft>
                <a:spcPts val="1134"/>
              </a:spcAft>
            </a:pPr>
            <a:r>
              <a:rPr lang="en-GB" sz="1500" dirty="0">
                <a:latin typeface="Lexend" pitchFamily="2" charset="0"/>
              </a:rPr>
              <a:t>ESCB Effective Support page can be found below: </a:t>
            </a:r>
          </a:p>
        </p:txBody>
      </p:sp>
    </p:spTree>
    <p:extLst>
      <p:ext uri="{BB962C8B-B14F-4D97-AF65-F5344CB8AC3E}">
        <p14:creationId xmlns:p14="http://schemas.microsoft.com/office/powerpoint/2010/main" val="70988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5AC566-65C0-464B-B837-87A3CCD8BD0F}"/>
              </a:ext>
              <a:ext uri="{C183D7F6-B498-43B3-948B-1728B52AA6E4}">
                <adec:decorative xmlns:adec="http://schemas.microsoft.com/office/drawing/2017/decorative" val="1"/>
              </a:ext>
            </a:extLst>
          </p:cNvPr>
          <p:cNvSpPr>
            <a:spLocks noGrp="1"/>
          </p:cNvSpPr>
          <p:nvPr>
            <p:ph type="title"/>
          </p:nvPr>
        </p:nvSpPr>
        <p:spPr>
          <a:xfrm>
            <a:off x="624903" y="332655"/>
            <a:ext cx="8350696" cy="648072"/>
          </a:xfrm>
        </p:spPr>
        <p:txBody>
          <a:bodyPr/>
          <a:lstStyle/>
          <a:p>
            <a:r>
              <a:rPr lang="en-GB" sz="2800" dirty="0">
                <a:solidFill>
                  <a:srgbClr val="C00000"/>
                </a:solidFill>
              </a:rPr>
              <a:t>Updated / new materials</a:t>
            </a:r>
            <a:endParaRPr lang="en-GB" sz="2800" dirty="0"/>
          </a:p>
        </p:txBody>
      </p:sp>
      <p:sp>
        <p:nvSpPr>
          <p:cNvPr id="4" name="Content Placeholder 3">
            <a:extLst>
              <a:ext uri="{FF2B5EF4-FFF2-40B4-BE49-F238E27FC236}">
                <a16:creationId xmlns:a16="http://schemas.microsoft.com/office/drawing/2014/main" id="{56E135D5-95DB-4736-8FE8-5D906ACB9105}"/>
              </a:ext>
              <a:ext uri="{C183D7F6-B498-43B3-948B-1728B52AA6E4}">
                <adec:decorative xmlns:adec="http://schemas.microsoft.com/office/drawing/2017/decorative" val="1"/>
              </a:ext>
            </a:extLst>
          </p:cNvPr>
          <p:cNvSpPr>
            <a:spLocks noGrp="1"/>
          </p:cNvSpPr>
          <p:nvPr>
            <p:ph sz="quarter" idx="13"/>
          </p:nvPr>
        </p:nvSpPr>
        <p:spPr>
          <a:xfrm>
            <a:off x="696911" y="980727"/>
            <a:ext cx="10471098" cy="5328593"/>
          </a:xfrm>
        </p:spPr>
        <p:txBody>
          <a:bodyPr/>
          <a:lstStyle/>
          <a:p>
            <a:pPr marL="342900" indent="-342900">
              <a:buFont typeface="Wingdings" panose="05000000000000000000" pitchFamily="2" charset="2"/>
              <a:buChar char=""/>
            </a:pPr>
            <a:r>
              <a:rPr lang="en-GB" sz="2000" dirty="0">
                <a:effectLst/>
                <a:latin typeface="+mj-lt"/>
                <a:ea typeface="Times New Roman" panose="02020603050405020304" pitchFamily="18" charset="0"/>
                <a:cs typeface="Arial" panose="020B0604020202020204" pitchFamily="34" charset="0"/>
              </a:rPr>
              <a:t>Level 2 presentations:  </a:t>
            </a:r>
            <a:r>
              <a:rPr lang="en-GB" sz="2000" u="sng" dirty="0">
                <a:solidFill>
                  <a:srgbClr val="0000FF"/>
                </a:solidFill>
                <a:effectLst/>
                <a:latin typeface="+mj-lt"/>
                <a:ea typeface="Times New Roman" panose="02020603050405020304" pitchFamily="18" charset="0"/>
                <a:cs typeface="Arial" panose="020B0604020202020204" pitchFamily="34" charset="0"/>
                <a:hlinkClick r:id="rId2"/>
              </a:rPr>
              <a:t>EYCP / Education Safeguarding Training: </a:t>
            </a:r>
            <a:endParaRPr lang="en-GB" sz="2000" dirty="0">
              <a:effectLst/>
              <a:latin typeface="+mj-lt"/>
              <a:ea typeface="Times New Roman" panose="02020603050405020304" pitchFamily="18" charset="0"/>
            </a:endParaRPr>
          </a:p>
          <a:p>
            <a:pPr lvl="3" fontAlgn="base"/>
            <a:r>
              <a:rPr lang="en-GB" sz="2000" b="1" i="0" u="none" strike="noStrike" dirty="0">
                <a:solidFill>
                  <a:srgbClr val="E00069"/>
                </a:solidFill>
                <a:effectLst/>
                <a:latin typeface="+mj-lt"/>
                <a:hlinkClick r:id="rId3" tooltip="Keeping Children Safe in EY presentation"/>
              </a:rPr>
              <a:t>Keeping children safe in Early Years - </a:t>
            </a:r>
            <a:r>
              <a:rPr lang="en-GB" sz="2000" b="1" i="1" u="none" strike="noStrike" dirty="0">
                <a:solidFill>
                  <a:srgbClr val="E00069"/>
                </a:solidFill>
                <a:effectLst/>
                <a:latin typeface="+mj-lt"/>
                <a:hlinkClick r:id="rId3" tooltip="Keeping Children Safe in EY presentation"/>
              </a:rPr>
              <a:t>can be used for induction and annual level 2 training for all staff - </a:t>
            </a:r>
            <a:r>
              <a:rPr lang="en-GB" sz="2000" b="1" i="0" u="none" strike="noStrike" dirty="0" err="1">
                <a:solidFill>
                  <a:srgbClr val="E00069"/>
                </a:solidFill>
                <a:effectLst/>
                <a:latin typeface="+mj-lt"/>
                <a:hlinkClick r:id="rId3" tooltip="Keeping Children Safe in EY presentation"/>
              </a:rPr>
              <a:t>Powerpoint</a:t>
            </a:r>
            <a:r>
              <a:rPr lang="en-GB" sz="2000" b="1" i="0" u="none" strike="noStrike" dirty="0">
                <a:solidFill>
                  <a:srgbClr val="E00069"/>
                </a:solidFill>
                <a:effectLst/>
                <a:latin typeface="+mj-lt"/>
                <a:hlinkClick r:id="rId3" tooltip="Keeping Children Safe in EY presentation"/>
              </a:rPr>
              <a:t>, 1157KB</a:t>
            </a:r>
            <a:endParaRPr lang="en-GB" sz="2000" b="0" i="0" dirty="0">
              <a:solidFill>
                <a:srgbClr val="4E4852"/>
              </a:solidFill>
              <a:effectLst/>
              <a:latin typeface="+mj-lt"/>
            </a:endParaRPr>
          </a:p>
          <a:p>
            <a:pPr lvl="3" fontAlgn="base"/>
            <a:r>
              <a:rPr lang="en-GB" sz="2000" b="1" i="0" u="none" strike="noStrike" dirty="0">
                <a:solidFill>
                  <a:srgbClr val="E00069"/>
                </a:solidFill>
                <a:effectLst/>
                <a:latin typeface="+mj-lt"/>
                <a:hlinkClick r:id="rId4" tooltip="Inspecting Safeguarding in EY presentation"/>
              </a:rPr>
              <a:t>Inspecting Safeguarding in Early Years - </a:t>
            </a:r>
            <a:r>
              <a:rPr lang="en-GB" sz="2000" b="1" i="0" u="none" strike="noStrike" dirty="0" err="1">
                <a:solidFill>
                  <a:srgbClr val="E00069"/>
                </a:solidFill>
                <a:effectLst/>
                <a:latin typeface="+mj-lt"/>
                <a:hlinkClick r:id="rId4" tooltip="Inspecting Safeguarding in EY presentation"/>
              </a:rPr>
              <a:t>Powerpoint</a:t>
            </a:r>
            <a:r>
              <a:rPr lang="en-GB" sz="2000" b="1" i="0" u="none" strike="noStrike" dirty="0">
                <a:solidFill>
                  <a:srgbClr val="E00069"/>
                </a:solidFill>
                <a:effectLst/>
                <a:latin typeface="+mj-lt"/>
                <a:hlinkClick r:id="rId4" tooltip="Inspecting Safeguarding in EY presentation"/>
              </a:rPr>
              <a:t>, 501KB</a:t>
            </a:r>
            <a:endParaRPr lang="en-GB" sz="2000" b="0" i="0" dirty="0">
              <a:solidFill>
                <a:srgbClr val="4E4852"/>
              </a:solidFill>
              <a:effectLst/>
              <a:latin typeface="+mj-lt"/>
            </a:endParaRPr>
          </a:p>
          <a:p>
            <a:pPr lvl="3" fontAlgn="base"/>
            <a:r>
              <a:rPr lang="en-GB" sz="2000" b="1" i="0" u="none" strike="noStrike" dirty="0">
                <a:solidFill>
                  <a:srgbClr val="E00069"/>
                </a:solidFill>
                <a:effectLst/>
                <a:latin typeface="+mj-lt"/>
                <a:hlinkClick r:id="rId5" tooltip="FGM EY presentation"/>
              </a:rPr>
              <a:t>Female Genital Mutilation - </a:t>
            </a:r>
            <a:r>
              <a:rPr lang="en-GB" sz="2000" b="1" i="0" u="none" strike="noStrike" dirty="0" err="1">
                <a:solidFill>
                  <a:srgbClr val="E00069"/>
                </a:solidFill>
                <a:effectLst/>
                <a:latin typeface="+mj-lt"/>
                <a:hlinkClick r:id="rId5" tooltip="FGM EY presentation"/>
              </a:rPr>
              <a:t>Powerpoint</a:t>
            </a:r>
            <a:r>
              <a:rPr lang="en-GB" sz="2000" b="1" i="0" u="none" strike="noStrike" dirty="0">
                <a:solidFill>
                  <a:srgbClr val="E00069"/>
                </a:solidFill>
                <a:effectLst/>
                <a:latin typeface="+mj-lt"/>
                <a:hlinkClick r:id="rId5" tooltip="FGM EY presentation"/>
              </a:rPr>
              <a:t>, 646KB</a:t>
            </a:r>
            <a:endParaRPr lang="en-GB" sz="2000" b="0" i="0" dirty="0">
              <a:solidFill>
                <a:srgbClr val="4E4852"/>
              </a:solidFill>
              <a:effectLst/>
              <a:latin typeface="+mj-lt"/>
            </a:endParaRPr>
          </a:p>
          <a:p>
            <a:pPr lvl="3" fontAlgn="base"/>
            <a:r>
              <a:rPr lang="en-GB" sz="2000" b="1" i="0" u="none" strike="noStrike" dirty="0">
                <a:solidFill>
                  <a:srgbClr val="E00069"/>
                </a:solidFill>
                <a:effectLst/>
                <a:latin typeface="+mj-lt"/>
                <a:hlinkClick r:id="rId6" tooltip="EY PREVENT presentation September 2022"/>
              </a:rPr>
              <a:t>PREVENT - </a:t>
            </a:r>
            <a:r>
              <a:rPr lang="en-GB" sz="2000" b="1" i="0" u="none" strike="noStrike" dirty="0" err="1">
                <a:solidFill>
                  <a:srgbClr val="E00069"/>
                </a:solidFill>
                <a:effectLst/>
                <a:latin typeface="+mj-lt"/>
                <a:hlinkClick r:id="rId6" tooltip="EY PREVENT presentation September 2022"/>
              </a:rPr>
              <a:t>Powerpoint</a:t>
            </a:r>
            <a:r>
              <a:rPr lang="en-GB" sz="2000" b="1" i="0" u="none" strike="noStrike" dirty="0">
                <a:solidFill>
                  <a:srgbClr val="E00069"/>
                </a:solidFill>
                <a:effectLst/>
                <a:latin typeface="+mj-lt"/>
                <a:hlinkClick r:id="rId6" tooltip="EY PREVENT presentation September 2022"/>
              </a:rPr>
              <a:t>, 397KB</a:t>
            </a:r>
            <a:endParaRPr lang="en-GB" sz="2000" b="0" i="0" dirty="0">
              <a:solidFill>
                <a:srgbClr val="4E4852"/>
              </a:solidFill>
              <a:effectLst/>
              <a:latin typeface="+mj-lt"/>
            </a:endParaRPr>
          </a:p>
          <a:p>
            <a:pPr lvl="3" fontAlgn="base"/>
            <a:r>
              <a:rPr lang="en-GB" sz="2000" b="1" i="0" u="none" strike="noStrike" dirty="0">
                <a:solidFill>
                  <a:srgbClr val="E00069"/>
                </a:solidFill>
                <a:effectLst/>
                <a:latin typeface="+mj-lt"/>
                <a:hlinkClick r:id="rId7" tooltip="Understanding the Children and Families Hub"/>
              </a:rPr>
              <a:t>Understanding the Children and Families Hub, </a:t>
            </a:r>
            <a:r>
              <a:rPr lang="en-GB" sz="2000" b="1" i="0" u="none" strike="noStrike" dirty="0" err="1">
                <a:solidFill>
                  <a:srgbClr val="E00069"/>
                </a:solidFill>
                <a:effectLst/>
                <a:latin typeface="+mj-lt"/>
                <a:hlinkClick r:id="rId7" tooltip="Understanding the Children and Families Hub"/>
              </a:rPr>
              <a:t>Powerpoint</a:t>
            </a:r>
            <a:r>
              <a:rPr lang="en-GB" sz="2000" b="1" i="0" u="none" strike="noStrike" dirty="0">
                <a:solidFill>
                  <a:srgbClr val="E00069"/>
                </a:solidFill>
                <a:effectLst/>
                <a:latin typeface="+mj-lt"/>
                <a:hlinkClick r:id="rId7" tooltip="Understanding the Children and Families Hub"/>
              </a:rPr>
              <a:t>, 498KB</a:t>
            </a:r>
            <a:endParaRPr lang="en-GB" sz="2000" b="0" i="0" dirty="0">
              <a:solidFill>
                <a:srgbClr val="4E4852"/>
              </a:solidFill>
              <a:effectLst/>
              <a:latin typeface="+mj-lt"/>
            </a:endParaRPr>
          </a:p>
          <a:p>
            <a:pPr marL="175050" lvl="3" indent="0" fontAlgn="base">
              <a:buNone/>
            </a:pPr>
            <a:r>
              <a:rPr lang="en-GB" sz="2000" b="0" i="0" dirty="0">
                <a:solidFill>
                  <a:srgbClr val="4E4852"/>
                </a:solidFill>
                <a:effectLst/>
                <a:latin typeface="+mj-lt"/>
              </a:rPr>
              <a:t>Settings may wish to provide their staff with a </a:t>
            </a:r>
            <a:r>
              <a:rPr lang="en-GB" sz="2000" b="1" i="0" u="none" strike="noStrike" dirty="0">
                <a:solidFill>
                  <a:srgbClr val="E00069"/>
                </a:solidFill>
                <a:effectLst/>
                <a:latin typeface="+mj-lt"/>
                <a:hlinkClick r:id="rId8" tooltip="Level 2 Safeguarding Training Certificate Template"/>
              </a:rPr>
              <a:t>certificate</a:t>
            </a:r>
            <a:r>
              <a:rPr lang="en-GB" sz="2000" b="0" i="0" dirty="0">
                <a:solidFill>
                  <a:srgbClr val="4E4852"/>
                </a:solidFill>
                <a:effectLst/>
                <a:latin typeface="+mj-lt"/>
              </a:rPr>
              <a:t> once they have completed the ECC Level 2 training, to evidence that they have accessed it</a:t>
            </a:r>
          </a:p>
          <a:p>
            <a:pPr marL="342900" indent="-342900">
              <a:buFont typeface="Wingdings" panose="05000000000000000000" pitchFamily="2" charset="2"/>
              <a:buChar char=""/>
            </a:pPr>
            <a:r>
              <a:rPr lang="en-GB" sz="2000" dirty="0">
                <a:latin typeface="+mj-lt"/>
                <a:ea typeface="Times New Roman" panose="02020603050405020304" pitchFamily="18" charset="0"/>
                <a:cs typeface="Arial" panose="020B0604020202020204" pitchFamily="34" charset="0"/>
              </a:rPr>
              <a:t>Level 2 safeguarding training schedule 2022/23:  </a:t>
            </a:r>
            <a:r>
              <a:rPr lang="en-GB" sz="2000" u="sng" dirty="0">
                <a:solidFill>
                  <a:srgbClr val="0000FF"/>
                </a:solidFill>
                <a:effectLst/>
                <a:latin typeface="+mj-lt"/>
                <a:ea typeface="Times New Roman" panose="02020603050405020304" pitchFamily="18" charset="0"/>
                <a:cs typeface="Arial" panose="020B0604020202020204" pitchFamily="34" charset="0"/>
                <a:hlinkClick r:id="rId2"/>
              </a:rPr>
              <a:t>EYCP / Education Safeguarding Training: </a:t>
            </a:r>
            <a:endParaRPr lang="en-GB" sz="2000" dirty="0">
              <a:effectLst/>
              <a:latin typeface="+mj-lt"/>
              <a:ea typeface="Times New Roman" panose="02020603050405020304" pitchFamily="18" charset="0"/>
            </a:endParaRPr>
          </a:p>
          <a:p>
            <a:pPr marL="342900" indent="-342900">
              <a:buFont typeface="Wingdings" panose="05000000000000000000" pitchFamily="2" charset="2"/>
              <a:buChar char=""/>
            </a:pPr>
            <a:r>
              <a:rPr lang="en-GB" sz="2000" dirty="0">
                <a:latin typeface="+mj-lt"/>
                <a:ea typeface="Times New Roman" panose="02020603050405020304" pitchFamily="18" charset="0"/>
                <a:cs typeface="Arial" panose="020B0604020202020204" pitchFamily="34" charset="0"/>
              </a:rPr>
              <a:t>Model Child Protection Policy:  </a:t>
            </a:r>
            <a:r>
              <a:rPr lang="en-GB" sz="2000" u="sng" dirty="0">
                <a:solidFill>
                  <a:srgbClr val="0000FF"/>
                </a:solidFill>
                <a:latin typeface="+mj-lt"/>
                <a:ea typeface="Times New Roman" panose="02020603050405020304" pitchFamily="18" charset="0"/>
                <a:cs typeface="Arial" panose="020B0604020202020204" pitchFamily="34" charset="0"/>
                <a:hlinkClick r:id="rId9"/>
              </a:rPr>
              <a:t>EYCP / model templates and policies</a:t>
            </a:r>
            <a:endParaRPr lang="en-GB" sz="2000" dirty="0">
              <a:latin typeface="+mj-lt"/>
              <a:ea typeface="Times New Roman" panose="02020603050405020304" pitchFamily="18" charset="0"/>
            </a:endParaRPr>
          </a:p>
          <a:p>
            <a:endParaRPr lang="en-GB" dirty="0">
              <a:latin typeface="Times New Roman" panose="02020603050405020304" pitchFamily="18" charset="0"/>
              <a:ea typeface="Times New Roman" panose="02020603050405020304" pitchFamily="18" charset="0"/>
            </a:endParaRPr>
          </a:p>
          <a:p>
            <a:endParaRPr lang="en-GB" sz="2200" dirty="0"/>
          </a:p>
        </p:txBody>
      </p:sp>
    </p:spTree>
    <p:extLst>
      <p:ext uri="{BB962C8B-B14F-4D97-AF65-F5344CB8AC3E}">
        <p14:creationId xmlns:p14="http://schemas.microsoft.com/office/powerpoint/2010/main" val="1281764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1D7230-A9B1-496A-9DF1-57DAF0561633}"/>
              </a:ext>
              <a:ext uri="{C183D7F6-B498-43B3-948B-1728B52AA6E4}">
                <adec:decorative xmlns:adec="http://schemas.microsoft.com/office/drawing/2017/decorative" val="1"/>
              </a:ext>
            </a:extLst>
          </p:cNvPr>
          <p:cNvSpPr>
            <a:spLocks noGrp="1"/>
          </p:cNvSpPr>
          <p:nvPr>
            <p:ph type="body" sz="quarter" idx="10"/>
          </p:nvPr>
        </p:nvSpPr>
        <p:spPr>
          <a:xfrm>
            <a:off x="1170810" y="1911499"/>
            <a:ext cx="9668426" cy="492610"/>
          </a:xfrm>
        </p:spPr>
        <p:txBody>
          <a:bodyPr/>
          <a:lstStyle/>
          <a:p>
            <a:r>
              <a:rPr lang="en-GB" dirty="0">
                <a:latin typeface="Lexend" pitchFamily="2" charset="0"/>
              </a:rPr>
              <a:t>Are you now more familiar with the contents of the Essex Effective Support document?</a:t>
            </a:r>
          </a:p>
        </p:txBody>
      </p:sp>
      <p:sp>
        <p:nvSpPr>
          <p:cNvPr id="3" name="Title 2">
            <a:extLst>
              <a:ext uri="{FF2B5EF4-FFF2-40B4-BE49-F238E27FC236}">
                <a16:creationId xmlns:a16="http://schemas.microsoft.com/office/drawing/2014/main" id="{064EA34F-100F-4007-B650-6B558F32B4CF}"/>
              </a:ext>
              <a:ext uri="{C183D7F6-B498-43B3-948B-1728B52AA6E4}">
                <adec:decorative xmlns:adec="http://schemas.microsoft.com/office/drawing/2017/decorative" val="1"/>
              </a:ext>
            </a:extLst>
          </p:cNvPr>
          <p:cNvSpPr>
            <a:spLocks noGrp="1"/>
          </p:cNvSpPr>
          <p:nvPr>
            <p:ph type="title"/>
          </p:nvPr>
        </p:nvSpPr>
        <p:spPr/>
        <p:txBody>
          <a:bodyPr/>
          <a:lstStyle/>
          <a:p>
            <a:r>
              <a:rPr lang="en-GB" dirty="0">
                <a:latin typeface="Lexend" pitchFamily="2" charset="0"/>
              </a:rPr>
              <a:t>Final thoughts</a:t>
            </a:r>
          </a:p>
        </p:txBody>
      </p:sp>
      <p:sp>
        <p:nvSpPr>
          <p:cNvPr id="21" name="Text Placeholder 1">
            <a:extLst>
              <a:ext uri="{FF2B5EF4-FFF2-40B4-BE49-F238E27FC236}">
                <a16:creationId xmlns:a16="http://schemas.microsoft.com/office/drawing/2014/main" id="{83F4CC28-D881-441D-AC4A-FC5F121DD616}"/>
              </a:ext>
              <a:ext uri="{C183D7F6-B498-43B3-948B-1728B52AA6E4}">
                <adec:decorative xmlns:adec="http://schemas.microsoft.com/office/drawing/2017/decorative" val="1"/>
              </a:ext>
            </a:extLst>
          </p:cNvPr>
          <p:cNvSpPr txBox="1">
            <a:spLocks/>
          </p:cNvSpPr>
          <p:nvPr/>
        </p:nvSpPr>
        <p:spPr>
          <a:xfrm>
            <a:off x="1170810" y="2935183"/>
            <a:ext cx="9668426" cy="49261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2500" b="1" i="0" u="none" strike="noStrike" kern="1200" cap="none" spc="0" normalizeH="0" baseline="0" noProof="0" dirty="0">
                <a:ln>
                  <a:noFill/>
                </a:ln>
                <a:solidFill>
                  <a:srgbClr val="000000"/>
                </a:solidFill>
                <a:effectLst/>
                <a:uLnTx/>
                <a:uFillTx/>
                <a:latin typeface="Lexend" pitchFamily="2" charset="0"/>
                <a:ea typeface="+mn-ea"/>
                <a:cs typeface="+mn-cs"/>
              </a:rPr>
              <a:t>Do you better understand the levels of need within Essex and know how you might make an assessment?</a:t>
            </a:r>
          </a:p>
        </p:txBody>
      </p:sp>
      <p:sp>
        <p:nvSpPr>
          <p:cNvPr id="23" name="Text Placeholder 1">
            <a:extLst>
              <a:ext uri="{FF2B5EF4-FFF2-40B4-BE49-F238E27FC236}">
                <a16:creationId xmlns:a16="http://schemas.microsoft.com/office/drawing/2014/main" id="{AB516240-6E8B-451B-A261-8C4BD7BFD914}"/>
              </a:ext>
              <a:ext uri="{C183D7F6-B498-43B3-948B-1728B52AA6E4}">
                <adec:decorative xmlns:adec="http://schemas.microsoft.com/office/drawing/2017/decorative" val="1"/>
              </a:ext>
            </a:extLst>
          </p:cNvPr>
          <p:cNvSpPr txBox="1">
            <a:spLocks/>
          </p:cNvSpPr>
          <p:nvPr/>
        </p:nvSpPr>
        <p:spPr>
          <a:xfrm>
            <a:off x="1170810" y="4084176"/>
            <a:ext cx="9668426" cy="49261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2500" b="1" i="0" u="none" strike="noStrike" kern="1200" cap="none" spc="0" normalizeH="0" baseline="0" noProof="0" dirty="0">
                <a:ln>
                  <a:noFill/>
                </a:ln>
                <a:solidFill>
                  <a:srgbClr val="000000"/>
                </a:solidFill>
                <a:effectLst/>
                <a:uLnTx/>
                <a:uFillTx/>
                <a:latin typeface="Lexend" pitchFamily="2" charset="0"/>
                <a:ea typeface="+mn-ea"/>
                <a:cs typeface="+mn-cs"/>
              </a:rPr>
              <a:t>Are you more confident of what services are available and where you can access them?</a:t>
            </a:r>
          </a:p>
        </p:txBody>
      </p:sp>
      <p:sp>
        <p:nvSpPr>
          <p:cNvPr id="24" name="Text Placeholder 1">
            <a:extLst>
              <a:ext uri="{FF2B5EF4-FFF2-40B4-BE49-F238E27FC236}">
                <a16:creationId xmlns:a16="http://schemas.microsoft.com/office/drawing/2014/main" id="{01976980-FE0B-49D4-8729-7E347EA2A505}"/>
              </a:ext>
              <a:ext uri="{C183D7F6-B498-43B3-948B-1728B52AA6E4}">
                <adec:decorative xmlns:adec="http://schemas.microsoft.com/office/drawing/2017/decorative" val="1"/>
              </a:ext>
            </a:extLst>
          </p:cNvPr>
          <p:cNvSpPr txBox="1">
            <a:spLocks/>
          </p:cNvSpPr>
          <p:nvPr/>
        </p:nvSpPr>
        <p:spPr>
          <a:xfrm>
            <a:off x="1170810" y="5233169"/>
            <a:ext cx="9668426" cy="49261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2500" b="1" i="0" u="none" strike="noStrike" kern="1200" cap="none" spc="0" normalizeH="0" baseline="0" noProof="0" dirty="0">
                <a:ln>
                  <a:noFill/>
                </a:ln>
                <a:solidFill>
                  <a:srgbClr val="000000"/>
                </a:solidFill>
                <a:effectLst/>
                <a:uLnTx/>
                <a:uFillTx/>
                <a:latin typeface="Lexend" pitchFamily="2" charset="0"/>
                <a:ea typeface="+mn-ea"/>
                <a:cs typeface="+mn-cs"/>
              </a:rPr>
              <a:t>How will what you have learnt today impact your practice when you return to your setting?</a:t>
            </a:r>
          </a:p>
        </p:txBody>
      </p:sp>
    </p:spTree>
    <p:extLst>
      <p:ext uri="{BB962C8B-B14F-4D97-AF65-F5344CB8AC3E}">
        <p14:creationId xmlns:p14="http://schemas.microsoft.com/office/powerpoint/2010/main" val="860634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 uri="{C183D7F6-B498-43B3-948B-1728B52AA6E4}">
                <adec:decorative xmlns:adec="http://schemas.microsoft.com/office/drawing/2017/decorative" val="1"/>
              </a:ext>
            </a:extLst>
          </p:cNvPr>
          <p:cNvSpPr>
            <a:spLocks noGrp="1"/>
          </p:cNvSpPr>
          <p:nvPr>
            <p:ph type="title"/>
          </p:nvPr>
        </p:nvSpPr>
        <p:spPr/>
        <p:txBody>
          <a:bodyPr/>
          <a:lstStyle/>
          <a:p>
            <a:r>
              <a:rPr lang="en-US" dirty="0"/>
              <a:t>This information is issued by: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 uri="{C183D7F6-B498-43B3-948B-1728B52AA6E4}">
                <adec:decorative xmlns:adec="http://schemas.microsoft.com/office/drawing/2017/decorative" val="1"/>
              </a:ext>
            </a:extLst>
          </p:cNvPr>
          <p:cNvSpPr>
            <a:spLocks noGrp="1"/>
          </p:cNvSpPr>
          <p:nvPr>
            <p:ph type="body" sz="quarter" idx="10"/>
          </p:nvPr>
        </p:nvSpPr>
        <p:spPr>
          <a:xfrm>
            <a:off x="539750" y="1954800"/>
            <a:ext cx="2960534" cy="1925537"/>
          </a:xfrm>
        </p:spPr>
        <p:txBody>
          <a:bodyPr/>
          <a:lstStyle/>
          <a:p>
            <a:r>
              <a:rPr lang="en-US" dirty="0"/>
              <a:t>Contact us:</a:t>
            </a:r>
            <a:br>
              <a:rPr lang="en-US" dirty="0"/>
            </a:br>
            <a:r>
              <a:rPr lang="en-US" dirty="0"/>
              <a:t>educationsafeguarding@essex.gov.uk</a:t>
            </a:r>
            <a:br>
              <a:rPr lang="en-US" dirty="0"/>
            </a:br>
            <a:br>
              <a:rPr lang="en-US" dirty="0"/>
            </a:br>
            <a:r>
              <a:rPr lang="en-US" dirty="0"/>
              <a:t>Essex County Council </a:t>
            </a:r>
            <a:br>
              <a:rPr lang="en-US" dirty="0"/>
            </a:br>
            <a:r>
              <a:rPr lang="en-US" dirty="0"/>
              <a:t>County Hall, Chelmsford </a:t>
            </a:r>
            <a:br>
              <a:rPr lang="en-US" dirty="0"/>
            </a:br>
            <a:r>
              <a:rPr lang="en-US" dirty="0"/>
              <a:t>Essex, CM1 1QH</a:t>
            </a:r>
          </a:p>
          <a:p>
            <a:endParaRPr lang="en-GB" dirty="0"/>
          </a:p>
        </p:txBody>
      </p:sp>
      <p:sp>
        <p:nvSpPr>
          <p:cNvPr id="4" name="Text Placeholder 3">
            <a:extLst>
              <a:ext uri="{FF2B5EF4-FFF2-40B4-BE49-F238E27FC236}">
                <a16:creationId xmlns:a16="http://schemas.microsoft.com/office/drawing/2014/main" id="{3F4AC112-9BFD-936E-6B57-9DEE7415FD0F}"/>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facebook.com/</a:t>
            </a:r>
            <a:r>
              <a:rPr lang="en-GB" dirty="0" err="1"/>
              <a:t>essexcountycouncil</a:t>
            </a:r>
            <a:endParaRPr lang="en-GB" dirty="0"/>
          </a:p>
        </p:txBody>
      </p:sp>
      <p:sp>
        <p:nvSpPr>
          <p:cNvPr id="5" name="Text Placeholder 4">
            <a:extLst>
              <a:ext uri="{FF2B5EF4-FFF2-40B4-BE49-F238E27FC236}">
                <a16:creationId xmlns:a16="http://schemas.microsoft.com/office/drawing/2014/main" id="{4318CC2F-F138-3C92-A801-110BB34CD90E}"/>
              </a:ext>
              <a:ext uri="{C183D7F6-B498-43B3-948B-1728B52AA6E4}">
                <adec:decorative xmlns:adec="http://schemas.microsoft.com/office/drawing/2017/decorative" val="1"/>
              </a:ext>
            </a:extLst>
          </p:cNvPr>
          <p:cNvSpPr>
            <a:spLocks noGrp="1"/>
          </p:cNvSpPr>
          <p:nvPr>
            <p:ph type="body" sz="quarter" idx="12"/>
          </p:nvPr>
        </p:nvSpPr>
        <p:spPr/>
        <p:txBody>
          <a:bodyPr/>
          <a:lstStyle/>
          <a:p>
            <a:r>
              <a:rPr lang="en-GB" dirty="0" err="1"/>
              <a:t>Essex_CC</a:t>
            </a:r>
            <a:endParaRPr lang="en-GB" dirty="0"/>
          </a:p>
        </p:txBody>
      </p:sp>
      <p:sp>
        <p:nvSpPr>
          <p:cNvPr id="6" name="Text Placeholder 5">
            <a:extLst>
              <a:ext uri="{FF2B5EF4-FFF2-40B4-BE49-F238E27FC236}">
                <a16:creationId xmlns:a16="http://schemas.microsoft.com/office/drawing/2014/main" id="{3BD1A842-1709-997F-1715-E3E211B33662}"/>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Nov 2022</a:t>
            </a:r>
            <a:endParaRPr lang="en-GB" dirty="0"/>
          </a:p>
        </p:txBody>
      </p:sp>
      <p:pic>
        <p:nvPicPr>
          <p:cNvPr id="10" name="Graphic 9">
            <a:hlinkClick r:id="rId2"/>
            <a:extLst>
              <a:ext uri="{FF2B5EF4-FFF2-40B4-BE49-F238E27FC236}">
                <a16:creationId xmlns:a16="http://schemas.microsoft.com/office/drawing/2014/main" id="{1F238D15-DC5A-0DCF-5600-7338EF1225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a:hlinkClick r:id="rId2"/>
            <a:extLst>
              <a:ext uri="{FF2B5EF4-FFF2-40B4-BE49-F238E27FC236}">
                <a16:creationId xmlns:a16="http://schemas.microsoft.com/office/drawing/2014/main" id="{7D780071-514E-1185-D10D-DD3059070567}"/>
              </a:ext>
              <a:ext uri="{C183D7F6-B498-43B3-948B-1728B52AA6E4}">
                <adec:decorative xmlns:adec="http://schemas.microsoft.com/office/drawing/2017/decorative" val="1"/>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a:hlinkClick r:id="rId5"/>
            <a:extLst>
              <a:ext uri="{FF2B5EF4-FFF2-40B4-BE49-F238E27FC236}">
                <a16:creationId xmlns:a16="http://schemas.microsoft.com/office/drawing/2014/main" id="{98648007-FCB4-59A4-6F64-A8913F5573B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a:hlinkClick r:id="rId5"/>
            <a:extLst>
              <a:ext uri="{FF2B5EF4-FFF2-40B4-BE49-F238E27FC236}">
                <a16:creationId xmlns:a16="http://schemas.microsoft.com/office/drawing/2014/main" id="{3CDE0499-8799-B210-9F08-4B9B9B40299C}"/>
              </a:ext>
              <a:ext uri="{C183D7F6-B498-43B3-948B-1728B52AA6E4}">
                <adec:decorative xmlns:adec="http://schemas.microsoft.com/office/drawing/2017/decorative" val="1"/>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4680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ECE0-A844-4C01-98DC-28737E21092F}"/>
              </a:ext>
            </a:extLst>
          </p:cNvPr>
          <p:cNvSpPr>
            <a:spLocks noGrp="1"/>
          </p:cNvSpPr>
          <p:nvPr>
            <p:ph type="ctrTitle"/>
          </p:nvPr>
        </p:nvSpPr>
        <p:spPr>
          <a:xfrm>
            <a:off x="1919536" y="260648"/>
            <a:ext cx="8062664" cy="1224136"/>
          </a:xfrm>
        </p:spPr>
        <p:txBody>
          <a:bodyPr/>
          <a:lstStyle/>
          <a:p>
            <a:r>
              <a:rPr lang="en-GB" sz="3200" dirty="0">
                <a:solidFill>
                  <a:srgbClr val="C00000"/>
                </a:solidFill>
              </a:rPr>
              <a:t>Recording concerns</a:t>
            </a:r>
          </a:p>
        </p:txBody>
      </p:sp>
      <p:sp>
        <p:nvSpPr>
          <p:cNvPr id="3" name="Subtitle 2">
            <a:extLst>
              <a:ext uri="{FF2B5EF4-FFF2-40B4-BE49-F238E27FC236}">
                <a16:creationId xmlns:a16="http://schemas.microsoft.com/office/drawing/2014/main" id="{862C4BA0-AFBA-4BC2-A76A-1F7FA7C37260}"/>
              </a:ext>
            </a:extLst>
          </p:cNvPr>
          <p:cNvSpPr>
            <a:spLocks noGrp="1"/>
          </p:cNvSpPr>
          <p:nvPr>
            <p:ph type="subTitle" idx="1"/>
          </p:nvPr>
        </p:nvSpPr>
        <p:spPr>
          <a:xfrm>
            <a:off x="2209800" y="1268760"/>
            <a:ext cx="7772400" cy="4536504"/>
          </a:xfrm>
        </p:spPr>
        <p:txBody>
          <a:bodyPr/>
          <a:lstStyle/>
          <a:p>
            <a:pPr marL="342900" indent="-342900">
              <a:buFont typeface="Arial" panose="020B0604020202020204" pitchFamily="34" charset="0"/>
              <a:buChar char="•"/>
            </a:pPr>
            <a:r>
              <a:rPr lang="en-GB" sz="2400" dirty="0"/>
              <a:t>Written records are made in an appropriate and timely way, held securely, shared appropriately and (where necessary) with consent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Record of referral must be retained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Evidence that any agreed action following referral has been taken promptly to protect the child from further harm</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Parents / carers made aware of concerns unless to do so would put child at further risk</a:t>
            </a:r>
          </a:p>
        </p:txBody>
      </p:sp>
    </p:spTree>
    <p:extLst>
      <p:ext uri="{BB962C8B-B14F-4D97-AF65-F5344CB8AC3E}">
        <p14:creationId xmlns:p14="http://schemas.microsoft.com/office/powerpoint/2010/main" val="3184943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417014-82BA-402C-8858-E0ADE3F3290A}"/>
              </a:ext>
            </a:extLst>
          </p:cNvPr>
          <p:cNvSpPr>
            <a:spLocks noGrp="1"/>
          </p:cNvSpPr>
          <p:nvPr>
            <p:ph type="title"/>
          </p:nvPr>
        </p:nvSpPr>
        <p:spPr/>
        <p:txBody>
          <a:bodyPr/>
          <a:lstStyle/>
          <a:p>
            <a:r>
              <a:rPr lang="en-GB" b="0" dirty="0">
                <a:solidFill>
                  <a:srgbClr val="C00000"/>
                </a:solidFill>
              </a:rPr>
              <a:t>Keep an accurate record of:</a:t>
            </a:r>
          </a:p>
        </p:txBody>
      </p:sp>
      <p:sp>
        <p:nvSpPr>
          <p:cNvPr id="2" name="Content Placeholder 1">
            <a:extLst>
              <a:ext uri="{FF2B5EF4-FFF2-40B4-BE49-F238E27FC236}">
                <a16:creationId xmlns:a16="http://schemas.microsoft.com/office/drawing/2014/main" id="{49A81A9D-278A-4568-9D17-888F1810CBFF}"/>
              </a:ext>
            </a:extLst>
          </p:cNvPr>
          <p:cNvSpPr>
            <a:spLocks noGrp="1"/>
          </p:cNvSpPr>
          <p:nvPr>
            <p:ph sz="quarter" idx="10"/>
          </p:nvPr>
        </p:nvSpPr>
        <p:spPr>
          <a:xfrm>
            <a:off x="1991544" y="1052737"/>
            <a:ext cx="8208144" cy="5472608"/>
          </a:xfrm>
        </p:spPr>
        <p:txBody>
          <a:bodyPr/>
          <a:lstStyle/>
          <a:p>
            <a:r>
              <a:rPr lang="en-GB" sz="1700" dirty="0"/>
              <a:t>date and time of the incident/disclosure</a:t>
            </a:r>
          </a:p>
          <a:p>
            <a:r>
              <a:rPr lang="en-GB" sz="1700" dirty="0"/>
              <a:t>date and time of the report</a:t>
            </a:r>
          </a:p>
          <a:p>
            <a:r>
              <a:rPr lang="en-GB" sz="1700" dirty="0"/>
              <a:t>name and role of person to whom concern was reported and their contact details</a:t>
            </a:r>
          </a:p>
          <a:p>
            <a:r>
              <a:rPr lang="en-GB" sz="1700" dirty="0"/>
              <a:t>name and role of person making the report (if different to above) and their contact details</a:t>
            </a:r>
          </a:p>
          <a:p>
            <a:r>
              <a:rPr lang="en-GB" sz="1700" dirty="0"/>
              <a:t>names of all parties involved in the incident, including any witnesses to an event</a:t>
            </a:r>
          </a:p>
          <a:p>
            <a:r>
              <a:rPr lang="en-GB" sz="1700" dirty="0"/>
              <a:t>what was said or done and by whom</a:t>
            </a:r>
          </a:p>
          <a:p>
            <a:r>
              <a:rPr lang="en-GB" sz="1700" dirty="0"/>
              <a:t>any subsequent action taken to look into the matter</a:t>
            </a:r>
          </a:p>
          <a:p>
            <a:r>
              <a:rPr lang="en-GB" sz="1700" dirty="0"/>
              <a:t>any further action taken (such as a referral being made)</a:t>
            </a:r>
          </a:p>
          <a:p>
            <a:r>
              <a:rPr lang="en-GB" sz="1700" dirty="0"/>
              <a:t>whether it was referred (and reason why not)</a:t>
            </a:r>
          </a:p>
          <a:p>
            <a:r>
              <a:rPr lang="en-GB" sz="1700" dirty="0"/>
              <a:t>were parents informed (and reason why not)</a:t>
            </a:r>
          </a:p>
          <a:p>
            <a:endParaRPr lang="en-GB" sz="1700" dirty="0"/>
          </a:p>
          <a:p>
            <a:pPr marL="0" indent="0">
              <a:buNone/>
            </a:pPr>
            <a:r>
              <a:rPr lang="en-GB" sz="1700" dirty="0"/>
              <a:t>Make sure the report is factual. Any interpretation or inference drawn from what was observed, said or alleged should be clearly recorded as such. The record should always be signed by the person making the report.</a:t>
            </a:r>
          </a:p>
        </p:txBody>
      </p:sp>
    </p:spTree>
    <p:extLst>
      <p:ext uri="{BB962C8B-B14F-4D97-AF65-F5344CB8AC3E}">
        <p14:creationId xmlns:p14="http://schemas.microsoft.com/office/powerpoint/2010/main" val="3621484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ECE0-A844-4C01-98DC-28737E21092F}"/>
              </a:ext>
            </a:extLst>
          </p:cNvPr>
          <p:cNvSpPr>
            <a:spLocks noGrp="1"/>
          </p:cNvSpPr>
          <p:nvPr>
            <p:ph type="ctrTitle"/>
          </p:nvPr>
        </p:nvSpPr>
        <p:spPr>
          <a:xfrm>
            <a:off x="2209800" y="332656"/>
            <a:ext cx="7772400" cy="1152128"/>
          </a:xfrm>
        </p:spPr>
        <p:txBody>
          <a:bodyPr/>
          <a:lstStyle/>
          <a:p>
            <a:r>
              <a:rPr lang="en-GB" dirty="0">
                <a:solidFill>
                  <a:srgbClr val="C00000"/>
                </a:solidFill>
              </a:rPr>
              <a:t>Recording concerns – two </a:t>
            </a:r>
          </a:p>
        </p:txBody>
      </p:sp>
      <p:sp>
        <p:nvSpPr>
          <p:cNvPr id="3" name="Subtitle 2">
            <a:extLst>
              <a:ext uri="{FF2B5EF4-FFF2-40B4-BE49-F238E27FC236}">
                <a16:creationId xmlns:a16="http://schemas.microsoft.com/office/drawing/2014/main" id="{862C4BA0-AFBA-4BC2-A76A-1F7FA7C37260}"/>
              </a:ext>
            </a:extLst>
          </p:cNvPr>
          <p:cNvSpPr>
            <a:spLocks noGrp="1"/>
          </p:cNvSpPr>
          <p:nvPr>
            <p:ph type="subTitle" idx="1"/>
          </p:nvPr>
        </p:nvSpPr>
        <p:spPr>
          <a:xfrm>
            <a:off x="2209800" y="1484784"/>
            <a:ext cx="7772400" cy="4320480"/>
          </a:xfrm>
        </p:spPr>
        <p:txBody>
          <a:bodyPr/>
          <a:lstStyle/>
          <a:p>
            <a:pPr marL="342900" indent="-342900">
              <a:buFont typeface="Arial" panose="020B0604020202020204" pitchFamily="34" charset="0"/>
              <a:buChar char="•"/>
            </a:pPr>
            <a:r>
              <a:rPr lang="en-GB" dirty="0"/>
              <a:t>Do you record rationale for decision-making?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Do you record advice received?  By whom?</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Do you hold all emails / notes of discussions / meetings on the CP file?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Do you record when you have shared information with other partners (and why?)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Do you have only individual CP files, no family files and hold all information in one place?</a:t>
            </a:r>
          </a:p>
          <a:p>
            <a:pPr marL="342900" indent="-342900">
              <a:buFont typeface="Arial" panose="020B0604020202020204" pitchFamily="34" charset="0"/>
              <a:buChar char="•"/>
            </a:pPr>
            <a:endParaRPr lang="en-GB" dirty="0"/>
          </a:p>
          <a:p>
            <a:pPr marL="342900" indent="-342900">
              <a:lnSpc>
                <a:spcPct val="150000"/>
              </a:lnSpc>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782340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ECE0-A844-4C01-98DC-28737E21092F}"/>
              </a:ext>
            </a:extLst>
          </p:cNvPr>
          <p:cNvSpPr>
            <a:spLocks noGrp="1"/>
          </p:cNvSpPr>
          <p:nvPr>
            <p:ph type="ctrTitle"/>
          </p:nvPr>
        </p:nvSpPr>
        <p:spPr>
          <a:xfrm>
            <a:off x="2209800" y="620688"/>
            <a:ext cx="7772400" cy="864096"/>
          </a:xfrm>
        </p:spPr>
        <p:txBody>
          <a:bodyPr/>
          <a:lstStyle/>
          <a:p>
            <a:r>
              <a:rPr lang="en-GB" dirty="0">
                <a:solidFill>
                  <a:srgbClr val="C00000"/>
                </a:solidFill>
              </a:rPr>
              <a:t>Recording concerns – three </a:t>
            </a:r>
          </a:p>
        </p:txBody>
      </p:sp>
      <p:sp>
        <p:nvSpPr>
          <p:cNvPr id="3" name="Subtitle 2">
            <a:extLst>
              <a:ext uri="{FF2B5EF4-FFF2-40B4-BE49-F238E27FC236}">
                <a16:creationId xmlns:a16="http://schemas.microsoft.com/office/drawing/2014/main" id="{862C4BA0-AFBA-4BC2-A76A-1F7FA7C37260}"/>
              </a:ext>
            </a:extLst>
          </p:cNvPr>
          <p:cNvSpPr>
            <a:spLocks noGrp="1"/>
          </p:cNvSpPr>
          <p:nvPr>
            <p:ph type="subTitle" idx="1"/>
          </p:nvPr>
        </p:nvSpPr>
        <p:spPr>
          <a:xfrm>
            <a:off x="2209800" y="1484784"/>
            <a:ext cx="7772400" cy="4320480"/>
          </a:xfrm>
        </p:spPr>
        <p:txBody>
          <a:bodyPr/>
          <a:lstStyle/>
          <a:p>
            <a:pPr marL="342900" indent="-342900">
              <a:lnSpc>
                <a:spcPct val="150000"/>
              </a:lnSpc>
              <a:buFont typeface="Arial" panose="020B0604020202020204" pitchFamily="34" charset="0"/>
              <a:buChar char="•"/>
            </a:pPr>
            <a:r>
              <a:rPr lang="en-GB" dirty="0"/>
              <a:t>Electronic / paper records?</a:t>
            </a:r>
          </a:p>
          <a:p>
            <a:pPr marL="342900" indent="-342900">
              <a:buFont typeface="Arial" panose="020B0604020202020204" pitchFamily="34" charset="0"/>
              <a:buChar char="•"/>
            </a:pPr>
            <a:r>
              <a:rPr lang="en-GB" dirty="0"/>
              <a:t>Who quality assures the recording systems?</a:t>
            </a:r>
          </a:p>
          <a:p>
            <a:pPr marL="342900" indent="-342900">
              <a:buFont typeface="Arial" panose="020B0604020202020204" pitchFamily="34" charset="0"/>
              <a:buChar char="•"/>
            </a:pPr>
            <a:r>
              <a:rPr lang="en-GB" dirty="0"/>
              <a:t>‘DELAY OR NEGLIGENCE IN PASSING ON CONCERNS TO THE RELEVANT AGENCIES’ (Ofsted 2021) – how do you evidence effective processes in your setting?</a:t>
            </a:r>
          </a:p>
          <a:p>
            <a:pPr marL="342900" indent="-342900">
              <a:lnSpc>
                <a:spcPct val="150000"/>
              </a:lnSpc>
              <a:buFont typeface="Arial" panose="020B0604020202020204" pitchFamily="34" charset="0"/>
              <a:buChar char="•"/>
            </a:pPr>
            <a:r>
              <a:rPr lang="en-GB" dirty="0"/>
              <a:t>How are you recording ‘early help’?</a:t>
            </a:r>
          </a:p>
          <a:p>
            <a:pPr marL="342900" indent="-342900">
              <a:lnSpc>
                <a:spcPct val="150000"/>
              </a:lnSpc>
              <a:buFont typeface="Arial" panose="020B0604020202020204" pitchFamily="34" charset="0"/>
              <a:buChar char="•"/>
            </a:pPr>
            <a:r>
              <a:rPr lang="en-GB" dirty="0"/>
              <a:t>Where is the child’s voice in your records?</a:t>
            </a:r>
          </a:p>
          <a:p>
            <a:pPr marL="342900" indent="-342900">
              <a:buFont typeface="Arial" panose="020B0604020202020204" pitchFamily="34" charset="0"/>
              <a:buChar char="•"/>
            </a:pPr>
            <a:r>
              <a:rPr lang="en-GB" dirty="0"/>
              <a:t>How do you evidence (appropriate) feedback to staff?</a:t>
            </a:r>
          </a:p>
        </p:txBody>
      </p:sp>
    </p:spTree>
    <p:extLst>
      <p:ext uri="{BB962C8B-B14F-4D97-AF65-F5344CB8AC3E}">
        <p14:creationId xmlns:p14="http://schemas.microsoft.com/office/powerpoint/2010/main" val="1285782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EBB3-863D-46DB-AB20-9615DBD64D80}"/>
              </a:ext>
            </a:extLst>
          </p:cNvPr>
          <p:cNvSpPr>
            <a:spLocks noGrp="1"/>
          </p:cNvSpPr>
          <p:nvPr>
            <p:ph type="ctrTitle"/>
          </p:nvPr>
        </p:nvSpPr>
        <p:spPr>
          <a:xfrm>
            <a:off x="2209800" y="476672"/>
            <a:ext cx="7772400" cy="936104"/>
          </a:xfrm>
        </p:spPr>
        <p:txBody>
          <a:bodyPr/>
          <a:lstStyle/>
          <a:p>
            <a:r>
              <a:rPr lang="en-GB" dirty="0">
                <a:solidFill>
                  <a:srgbClr val="C00000"/>
                </a:solidFill>
              </a:rPr>
              <a:t>Reviewing concerns</a:t>
            </a:r>
          </a:p>
        </p:txBody>
      </p:sp>
      <p:sp>
        <p:nvSpPr>
          <p:cNvPr id="3" name="Subtitle 2">
            <a:extLst>
              <a:ext uri="{FF2B5EF4-FFF2-40B4-BE49-F238E27FC236}">
                <a16:creationId xmlns:a16="http://schemas.microsoft.com/office/drawing/2014/main" id="{90CE0086-5645-4C43-A11C-090E80B205EC}"/>
              </a:ext>
            </a:extLst>
          </p:cNvPr>
          <p:cNvSpPr>
            <a:spLocks noGrp="1"/>
          </p:cNvSpPr>
          <p:nvPr>
            <p:ph type="subTitle" idx="1"/>
          </p:nvPr>
        </p:nvSpPr>
        <p:spPr>
          <a:xfrm>
            <a:off x="2209800" y="1412776"/>
            <a:ext cx="7772400" cy="4680520"/>
          </a:xfrm>
        </p:spPr>
        <p:txBody>
          <a:bodyPr/>
          <a:lstStyle/>
          <a:p>
            <a:r>
              <a:rPr lang="en-GB" dirty="0"/>
              <a:t>Where is the check in the system?  How are cases reviewed?</a:t>
            </a:r>
          </a:p>
          <a:p>
            <a:pPr marL="342900" indent="-342900">
              <a:lnSpc>
                <a:spcPct val="150000"/>
              </a:lnSpc>
              <a:buFont typeface="Arial" panose="020B0604020202020204" pitchFamily="34" charset="0"/>
              <a:buChar char="•"/>
            </a:pPr>
            <a:r>
              <a:rPr lang="en-GB" dirty="0"/>
              <a:t>Cumulative concerns = ‘persistent’ abuse = referral?</a:t>
            </a:r>
          </a:p>
          <a:p>
            <a:pPr marL="342900" indent="-342900">
              <a:lnSpc>
                <a:spcPct val="150000"/>
              </a:lnSpc>
              <a:buFont typeface="Arial" panose="020B0604020202020204" pitchFamily="34" charset="0"/>
              <a:buChar char="•"/>
            </a:pPr>
            <a:r>
              <a:rPr lang="en-GB" dirty="0"/>
              <a:t>Re-assessment of concern</a:t>
            </a:r>
          </a:p>
          <a:p>
            <a:pPr marL="1085850" lvl="1" indent="-342900">
              <a:buFont typeface="Arial" panose="020B0604020202020204" pitchFamily="34" charset="0"/>
              <a:buChar char="•"/>
            </a:pPr>
            <a:r>
              <a:rPr lang="en-GB" dirty="0"/>
              <a:t>Is the situation improving?</a:t>
            </a:r>
          </a:p>
          <a:p>
            <a:pPr marL="1085850" lvl="1" indent="-342900">
              <a:buFont typeface="Arial" panose="020B0604020202020204" pitchFamily="34" charset="0"/>
              <a:buChar char="•"/>
            </a:pPr>
            <a:r>
              <a:rPr lang="en-GB" dirty="0"/>
              <a:t>Is risk being addressed?</a:t>
            </a:r>
          </a:p>
          <a:p>
            <a:pPr marL="1085850" lvl="1" indent="-342900">
              <a:buFont typeface="Arial" panose="020B0604020202020204" pitchFamily="34" charset="0"/>
              <a:buChar char="•"/>
            </a:pPr>
            <a:r>
              <a:rPr lang="en-GB" dirty="0"/>
              <a:t>Are professionals being challenged if required where agreed action is not taken?</a:t>
            </a:r>
          </a:p>
          <a:p>
            <a:pPr marL="1085850" lvl="1" indent="-342900">
              <a:buFont typeface="Arial" panose="020B0604020202020204" pitchFamily="34" charset="0"/>
              <a:buChar char="•"/>
            </a:pPr>
            <a:r>
              <a:rPr lang="en-GB" dirty="0"/>
              <a:t>Is someone speaking to the child to check current situation?</a:t>
            </a:r>
          </a:p>
          <a:p>
            <a:pPr lvl="2" indent="0">
              <a:buNone/>
            </a:pPr>
            <a:endParaRPr lang="en-GB" dirty="0"/>
          </a:p>
          <a:p>
            <a:pPr marL="342900" indent="-342900">
              <a:buFont typeface="Arial" panose="020B0604020202020204" pitchFamily="34" charset="0"/>
              <a:buChar char="•"/>
            </a:pPr>
            <a:r>
              <a:rPr lang="en-GB" dirty="0"/>
              <a:t>How do you evidence the review process?</a:t>
            </a:r>
          </a:p>
        </p:txBody>
      </p:sp>
    </p:spTree>
    <p:extLst>
      <p:ext uri="{BB962C8B-B14F-4D97-AF65-F5344CB8AC3E}">
        <p14:creationId xmlns:p14="http://schemas.microsoft.com/office/powerpoint/2010/main" val="665101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33C1-93F2-4640-870C-477C0063859C}"/>
              </a:ext>
            </a:extLst>
          </p:cNvPr>
          <p:cNvSpPr>
            <a:spLocks noGrp="1"/>
          </p:cNvSpPr>
          <p:nvPr>
            <p:ph type="title"/>
          </p:nvPr>
        </p:nvSpPr>
        <p:spPr>
          <a:xfrm>
            <a:off x="2209800" y="188640"/>
            <a:ext cx="7848600" cy="1008112"/>
          </a:xfrm>
        </p:spPr>
        <p:txBody>
          <a:bodyPr/>
          <a:lstStyle/>
          <a:p>
            <a:r>
              <a:rPr lang="en-GB" sz="3200" dirty="0">
                <a:solidFill>
                  <a:srgbClr val="C00000"/>
                </a:solidFill>
              </a:rPr>
              <a:t>Reporting concerns</a:t>
            </a:r>
          </a:p>
        </p:txBody>
      </p:sp>
      <p:sp>
        <p:nvSpPr>
          <p:cNvPr id="3" name="Content Placeholder 2">
            <a:extLst>
              <a:ext uri="{FF2B5EF4-FFF2-40B4-BE49-F238E27FC236}">
                <a16:creationId xmlns:a16="http://schemas.microsoft.com/office/drawing/2014/main" id="{0DBFF828-D080-4DB8-B399-D5F6C08827A9}"/>
              </a:ext>
            </a:extLst>
          </p:cNvPr>
          <p:cNvSpPr>
            <a:spLocks noGrp="1"/>
          </p:cNvSpPr>
          <p:nvPr>
            <p:ph idx="1"/>
          </p:nvPr>
        </p:nvSpPr>
        <p:spPr>
          <a:xfrm>
            <a:off x="1991544" y="908720"/>
            <a:ext cx="8066856" cy="5184576"/>
          </a:xfrm>
        </p:spPr>
        <p:txBody>
          <a:bodyPr/>
          <a:lstStyle/>
          <a:p>
            <a:r>
              <a:rPr lang="en-GB" dirty="0">
                <a:latin typeface="Lexend" pitchFamily="2" charset="0"/>
              </a:rPr>
              <a:t>For concerns a child is being harmed or neglected (or is at risk of this), access the </a:t>
            </a:r>
            <a:r>
              <a:rPr lang="en-GB" dirty="0">
                <a:solidFill>
                  <a:srgbClr val="C00000"/>
                </a:solidFill>
                <a:latin typeface="Lexend" pitchFamily="2" charset="0"/>
                <a:hlinkClick r:id="rId3">
                  <a:extLst>
                    <a:ext uri="{A12FA001-AC4F-418D-AE19-62706E023703}">
                      <ahyp:hlinkClr xmlns:ahyp="http://schemas.microsoft.com/office/drawing/2018/hyperlinkcolor" val="tx"/>
                    </a:ext>
                  </a:extLst>
                </a:hlinkClick>
              </a:rPr>
              <a:t>Essex County Council</a:t>
            </a:r>
            <a:r>
              <a:rPr lang="en-GB" dirty="0">
                <a:solidFill>
                  <a:srgbClr val="C00000"/>
                </a:solidFill>
                <a:latin typeface="Lexend" pitchFamily="2" charset="0"/>
              </a:rPr>
              <a:t> </a:t>
            </a:r>
            <a:r>
              <a:rPr lang="en-GB" dirty="0">
                <a:latin typeface="Lexend" pitchFamily="2" charset="0"/>
              </a:rPr>
              <a:t>website where you can make a request for support to the Children &amp; Families Hub</a:t>
            </a:r>
          </a:p>
          <a:p>
            <a:pPr marL="0" indent="0">
              <a:buNone/>
            </a:pPr>
            <a:endParaRPr lang="en-GB" sz="2800" dirty="0">
              <a:latin typeface="Lexend" pitchFamily="2" charset="0"/>
            </a:endParaRPr>
          </a:p>
          <a:p>
            <a:r>
              <a:rPr lang="en-GB" dirty="0">
                <a:latin typeface="Lexend" pitchFamily="2" charset="0"/>
              </a:rPr>
              <a:t>Where a child is at </a:t>
            </a:r>
            <a:r>
              <a:rPr lang="en-GB" b="1" dirty="0">
                <a:latin typeface="Lexend" pitchFamily="2" charset="0"/>
              </a:rPr>
              <a:t>immediate risk of significant harm</a:t>
            </a:r>
            <a:r>
              <a:rPr lang="en-GB" dirty="0">
                <a:latin typeface="Lexend" pitchFamily="2" charset="0"/>
              </a:rPr>
              <a:t>, call the Children &amp; Families Hub on </a:t>
            </a:r>
            <a:r>
              <a:rPr lang="en-GB" dirty="0">
                <a:solidFill>
                  <a:srgbClr val="C00000"/>
                </a:solidFill>
                <a:latin typeface="Lexend" pitchFamily="2" charset="0"/>
              </a:rPr>
              <a:t>0345 603 7627</a:t>
            </a:r>
            <a:r>
              <a:rPr lang="en-GB" dirty="0">
                <a:solidFill>
                  <a:srgbClr val="FF0000"/>
                </a:solidFill>
                <a:latin typeface="Lexend" pitchFamily="2" charset="0"/>
              </a:rPr>
              <a:t> </a:t>
            </a:r>
            <a:r>
              <a:rPr lang="en-GB" dirty="0">
                <a:latin typeface="Lexend" pitchFamily="2" charset="0"/>
              </a:rPr>
              <a:t>and ask for the 'Priority Line', or call the Police</a:t>
            </a:r>
          </a:p>
          <a:p>
            <a:endParaRPr lang="en-GB" sz="2800" dirty="0">
              <a:latin typeface="Lexend" pitchFamily="2" charset="0"/>
            </a:endParaRPr>
          </a:p>
          <a:p>
            <a:r>
              <a:rPr lang="en-GB" dirty="0">
                <a:latin typeface="Lexend" pitchFamily="2" charset="0"/>
              </a:rPr>
              <a:t>The Children and Families Hub also offers a </a:t>
            </a:r>
            <a:r>
              <a:rPr lang="en-GB" b="1" dirty="0">
                <a:latin typeface="Lexend" pitchFamily="2" charset="0"/>
              </a:rPr>
              <a:t>consultation line </a:t>
            </a:r>
            <a:r>
              <a:rPr lang="en-GB" dirty="0">
                <a:latin typeface="Lexend" pitchFamily="2" charset="0"/>
              </a:rPr>
              <a:t>for professionals providing advice and guidance. Call </a:t>
            </a:r>
            <a:r>
              <a:rPr lang="en-GB" dirty="0">
                <a:solidFill>
                  <a:srgbClr val="C00000"/>
                </a:solidFill>
                <a:latin typeface="Lexend" pitchFamily="2" charset="0"/>
              </a:rPr>
              <a:t>0345 603 7627 </a:t>
            </a:r>
            <a:r>
              <a:rPr lang="en-GB" dirty="0">
                <a:latin typeface="Lexend" pitchFamily="2" charset="0"/>
              </a:rPr>
              <a:t>and ask for the 'Consultation Line’</a:t>
            </a:r>
          </a:p>
          <a:p>
            <a:endParaRPr lang="en-GB" sz="2800" dirty="0">
              <a:latin typeface="Lexend" pitchFamily="2" charset="0"/>
            </a:endParaRPr>
          </a:p>
          <a:p>
            <a:pPr marL="0" indent="0">
              <a:buNone/>
            </a:pPr>
            <a:r>
              <a:rPr lang="en-GB" b="1" i="1" dirty="0">
                <a:solidFill>
                  <a:srgbClr val="C00000"/>
                </a:solidFill>
                <a:latin typeface="Lexend" pitchFamily="2" charset="0"/>
              </a:rPr>
              <a:t>What are the procedures in your setting for reporting concerns?  Are all staff aware how to?</a:t>
            </a:r>
          </a:p>
        </p:txBody>
      </p:sp>
    </p:spTree>
    <p:extLst>
      <p:ext uri="{BB962C8B-B14F-4D97-AF65-F5344CB8AC3E}">
        <p14:creationId xmlns:p14="http://schemas.microsoft.com/office/powerpoint/2010/main" val="667869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E3A7B-4E39-49DE-9DF6-B9D0050CB85F}"/>
              </a:ext>
              <a:ext uri="{C183D7F6-B498-43B3-948B-1728B52AA6E4}">
                <adec:decorative xmlns:adec="http://schemas.microsoft.com/office/drawing/2017/decorative" val="1"/>
              </a:ext>
            </a:extLst>
          </p:cNvPr>
          <p:cNvSpPr>
            <a:spLocks noGrp="1"/>
          </p:cNvSpPr>
          <p:nvPr>
            <p:ph sz="quarter" idx="10"/>
          </p:nvPr>
        </p:nvSpPr>
        <p:spPr>
          <a:xfrm>
            <a:off x="1991544" y="1196753"/>
            <a:ext cx="8206680" cy="5328593"/>
          </a:xfrm>
        </p:spPr>
        <p:txBody>
          <a:bodyPr/>
          <a:lstStyle/>
          <a:p>
            <a:endParaRPr lang="en-GB" sz="2800" dirty="0">
              <a:latin typeface="Lexend" pitchFamily="2" charset="0"/>
              <a:ea typeface="Times New Roman" panose="02020603050405020304" pitchFamily="18" charset="0"/>
            </a:endParaRPr>
          </a:p>
          <a:p>
            <a:r>
              <a:rPr lang="en-GB" sz="2800" dirty="0">
                <a:latin typeface="Lexend" pitchFamily="2" charset="0"/>
                <a:ea typeface="Times New Roman" panose="02020603050405020304" pitchFamily="18" charset="0"/>
              </a:rPr>
              <a:t>New email address for the team: </a:t>
            </a:r>
            <a:r>
              <a:rPr lang="en-GB" sz="2800" dirty="0">
                <a:solidFill>
                  <a:srgbClr val="0033A0"/>
                </a:solidFill>
                <a:latin typeface="Lexend"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educationsafeguarding@essex.gov.uk</a:t>
            </a:r>
            <a:r>
              <a:rPr lang="en-GB" sz="2800" dirty="0">
                <a:solidFill>
                  <a:srgbClr val="0033A0"/>
                </a:solidFill>
                <a:latin typeface="Lexend" pitchFamily="2" charset="0"/>
                <a:ea typeface="Times New Roman" panose="02020603050405020304" pitchFamily="18" charset="0"/>
              </a:rPr>
              <a:t> </a:t>
            </a:r>
          </a:p>
          <a:p>
            <a:endParaRPr lang="en-GB" sz="2800" dirty="0">
              <a:solidFill>
                <a:srgbClr val="0033A0"/>
              </a:solidFill>
              <a:latin typeface="Lexend" pitchFamily="2" charset="0"/>
              <a:ea typeface="Times New Roman" panose="02020603050405020304" pitchFamily="18" charset="0"/>
            </a:endParaRPr>
          </a:p>
          <a:p>
            <a:r>
              <a:rPr lang="en-GB" sz="2800" u="sng" dirty="0">
                <a:solidFill>
                  <a:srgbClr val="0070C0"/>
                </a:solidFill>
                <a:latin typeface="Lexend" pitchFamily="2" charset="0"/>
                <a:ea typeface="Times New Roman" panose="02020603050405020304" pitchFamily="18" charset="0"/>
                <a:cs typeface="Arial" panose="020B0604020202020204" pitchFamily="34" charset="0"/>
                <a:hlinkClick r:id="rId4"/>
              </a:rPr>
              <a:t>Essex Education online booking system</a:t>
            </a:r>
            <a:endParaRPr lang="en-GB" sz="2800" dirty="0">
              <a:solidFill>
                <a:srgbClr val="0033A0"/>
              </a:solidFill>
              <a:latin typeface="Lexend" pitchFamily="2" charset="0"/>
              <a:ea typeface="Times New Roman" panose="02020603050405020304" pitchFamily="18" charset="0"/>
            </a:endParaRPr>
          </a:p>
        </p:txBody>
      </p:sp>
      <p:sp>
        <p:nvSpPr>
          <p:cNvPr id="3" name="Title 2">
            <a:extLst>
              <a:ext uri="{FF2B5EF4-FFF2-40B4-BE49-F238E27FC236}">
                <a16:creationId xmlns:a16="http://schemas.microsoft.com/office/drawing/2014/main" id="{46D97307-DEDF-4656-83EA-78AE3BEFE2F7}"/>
              </a:ext>
              <a:ext uri="{C183D7F6-B498-43B3-948B-1728B52AA6E4}">
                <adec:decorative xmlns:adec="http://schemas.microsoft.com/office/drawing/2017/decorative" val="1"/>
              </a:ext>
            </a:extLst>
          </p:cNvPr>
          <p:cNvSpPr>
            <a:spLocks noGrp="1"/>
          </p:cNvSpPr>
          <p:nvPr>
            <p:ph type="title"/>
          </p:nvPr>
        </p:nvSpPr>
        <p:spPr>
          <a:xfrm>
            <a:off x="1991544" y="404664"/>
            <a:ext cx="8206680" cy="216024"/>
          </a:xfrm>
        </p:spPr>
        <p:txBody>
          <a:bodyPr/>
          <a:lstStyle/>
          <a:p>
            <a:r>
              <a:rPr lang="en-GB" dirty="0">
                <a:solidFill>
                  <a:srgbClr val="C00000"/>
                </a:solidFill>
                <a:latin typeface="Lexend" pitchFamily="2" charset="0"/>
              </a:rPr>
              <a:t>Education Safeguarding Team</a:t>
            </a:r>
          </a:p>
        </p:txBody>
      </p:sp>
    </p:spTree>
    <p:extLst>
      <p:ext uri="{BB962C8B-B14F-4D97-AF65-F5344CB8AC3E}">
        <p14:creationId xmlns:p14="http://schemas.microsoft.com/office/powerpoint/2010/main" val="283461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5AC566-65C0-464B-B837-87A3CCD8BD0F}"/>
              </a:ext>
              <a:ext uri="{C183D7F6-B498-43B3-948B-1728B52AA6E4}">
                <adec:decorative xmlns:adec="http://schemas.microsoft.com/office/drawing/2017/decorative" val="1"/>
              </a:ext>
            </a:extLst>
          </p:cNvPr>
          <p:cNvSpPr>
            <a:spLocks noGrp="1"/>
          </p:cNvSpPr>
          <p:nvPr>
            <p:ph type="title"/>
          </p:nvPr>
        </p:nvSpPr>
        <p:spPr>
          <a:xfrm>
            <a:off x="523982" y="350229"/>
            <a:ext cx="9602234" cy="648072"/>
          </a:xfrm>
        </p:spPr>
        <p:txBody>
          <a:bodyPr/>
          <a:lstStyle/>
          <a:p>
            <a:r>
              <a:rPr lang="en-GB" dirty="0">
                <a:solidFill>
                  <a:srgbClr val="C00000"/>
                </a:solidFill>
              </a:rPr>
              <a:t>Updated / new materials </a:t>
            </a:r>
            <a:endParaRPr lang="en-GB" dirty="0"/>
          </a:p>
        </p:txBody>
      </p:sp>
      <p:sp>
        <p:nvSpPr>
          <p:cNvPr id="4" name="Content Placeholder 3">
            <a:extLst>
              <a:ext uri="{FF2B5EF4-FFF2-40B4-BE49-F238E27FC236}">
                <a16:creationId xmlns:a16="http://schemas.microsoft.com/office/drawing/2014/main" id="{56E135D5-95DB-4736-8FE8-5D906ACB9105}"/>
              </a:ext>
              <a:ext uri="{C183D7F6-B498-43B3-948B-1728B52AA6E4}">
                <adec:decorative xmlns:adec="http://schemas.microsoft.com/office/drawing/2017/decorative" val="1"/>
              </a:ext>
            </a:extLst>
          </p:cNvPr>
          <p:cNvSpPr>
            <a:spLocks noGrp="1"/>
          </p:cNvSpPr>
          <p:nvPr>
            <p:ph sz="quarter" idx="13"/>
          </p:nvPr>
        </p:nvSpPr>
        <p:spPr>
          <a:xfrm>
            <a:off x="523982" y="1304818"/>
            <a:ext cx="8278688" cy="4912302"/>
          </a:xfrm>
        </p:spPr>
        <p:txBody>
          <a:bodyPr/>
          <a:lstStyle/>
          <a:p>
            <a:pPr marL="342900" indent="-342900">
              <a:buFont typeface="Wingdings" panose="05000000000000000000" pitchFamily="2" charset="2"/>
              <a:buChar char=""/>
            </a:pPr>
            <a:r>
              <a:rPr lang="en-GB" sz="2400" dirty="0">
                <a:latin typeface="+mj-lt"/>
                <a:ea typeface="Times New Roman" panose="02020603050405020304" pitchFamily="18" charset="0"/>
                <a:cs typeface="Arial" panose="020B0604020202020204" pitchFamily="34" charset="0"/>
              </a:rPr>
              <a:t>Confirmation of safeguarding documents received:   </a:t>
            </a:r>
            <a:r>
              <a:rPr lang="en-GB" sz="2400" u="sng" dirty="0">
                <a:solidFill>
                  <a:srgbClr val="0000FF"/>
                </a:solidFill>
                <a:latin typeface="+mj-lt"/>
                <a:ea typeface="Times New Roman" panose="02020603050405020304" pitchFamily="18" charset="0"/>
                <a:cs typeface="Arial" panose="020B0604020202020204" pitchFamily="34" charset="0"/>
                <a:hlinkClick r:id="rId2"/>
              </a:rPr>
              <a:t>EYCP / model templates and policies</a:t>
            </a:r>
            <a:r>
              <a:rPr lang="en-GB" sz="2400" dirty="0">
                <a:latin typeface="+mj-lt"/>
                <a:ea typeface="Times New Roman" panose="02020603050405020304" pitchFamily="18" charset="0"/>
                <a:cs typeface="Arial" panose="020B0604020202020204" pitchFamily="34" charset="0"/>
              </a:rPr>
              <a:t> </a:t>
            </a:r>
            <a:endParaRPr lang="en-GB" sz="2400" dirty="0">
              <a:latin typeface="+mj-lt"/>
              <a:ea typeface="Times New Roman" panose="02020603050405020304" pitchFamily="18" charset="0"/>
            </a:endParaRPr>
          </a:p>
          <a:p>
            <a:pPr marL="342900" indent="-342900">
              <a:buFont typeface="Wingdings" panose="05000000000000000000" pitchFamily="2" charset="2"/>
              <a:buChar char=""/>
            </a:pPr>
            <a:r>
              <a:rPr lang="en-GB" sz="2400" dirty="0">
                <a:latin typeface="+mj-lt"/>
                <a:ea typeface="Times New Roman" panose="02020603050405020304" pitchFamily="18" charset="0"/>
                <a:cs typeface="Arial" panose="020B0604020202020204" pitchFamily="34" charset="0"/>
              </a:rPr>
              <a:t>Safeguarding information for visitors:  </a:t>
            </a:r>
            <a:r>
              <a:rPr lang="en-GB" sz="2400" u="sng" dirty="0">
                <a:solidFill>
                  <a:srgbClr val="0000FF"/>
                </a:solidFill>
                <a:latin typeface="+mj-lt"/>
                <a:ea typeface="Times New Roman" panose="02020603050405020304" pitchFamily="18" charset="0"/>
                <a:cs typeface="Arial" panose="020B0604020202020204" pitchFamily="34" charset="0"/>
                <a:hlinkClick r:id="rId2"/>
              </a:rPr>
              <a:t>EYCP / model templates and policies</a:t>
            </a:r>
            <a:r>
              <a:rPr lang="en-GB" sz="2400" dirty="0">
                <a:latin typeface="+mj-lt"/>
                <a:ea typeface="Times New Roman" panose="02020603050405020304" pitchFamily="18" charset="0"/>
                <a:cs typeface="Arial" panose="020B0604020202020204" pitchFamily="34" charset="0"/>
              </a:rPr>
              <a:t> </a:t>
            </a:r>
            <a:endParaRPr lang="en-GB" sz="2400" dirty="0">
              <a:latin typeface="+mj-lt"/>
              <a:ea typeface="Times New Roman" panose="02020603050405020304" pitchFamily="18" charset="0"/>
            </a:endParaRPr>
          </a:p>
          <a:p>
            <a:pPr marL="342900" indent="-342900">
              <a:buFont typeface="Wingdings" panose="05000000000000000000" pitchFamily="2" charset="2"/>
              <a:buChar char=""/>
            </a:pPr>
            <a:r>
              <a:rPr lang="en-GB" sz="2400" dirty="0">
                <a:latin typeface="+mj-lt"/>
                <a:ea typeface="Times New Roman" panose="02020603050405020304" pitchFamily="18" charset="0"/>
                <a:cs typeface="Arial" panose="020B0604020202020204" pitchFamily="34" charset="0"/>
              </a:rPr>
              <a:t>Reporting and recording templates:  </a:t>
            </a:r>
            <a:r>
              <a:rPr lang="en-GB" sz="2400" u="sng" dirty="0">
                <a:solidFill>
                  <a:srgbClr val="0000FF"/>
                </a:solidFill>
                <a:latin typeface="+mj-lt"/>
                <a:ea typeface="Times New Roman" panose="02020603050405020304" pitchFamily="18" charset="0"/>
                <a:cs typeface="Arial" panose="020B0604020202020204" pitchFamily="34" charset="0"/>
                <a:hlinkClick r:id="rId2"/>
              </a:rPr>
              <a:t>EYCP / model templates and policies</a:t>
            </a:r>
            <a:r>
              <a:rPr lang="en-GB" sz="2400" dirty="0">
                <a:latin typeface="+mj-lt"/>
                <a:ea typeface="Times New Roman" panose="02020603050405020304" pitchFamily="18" charset="0"/>
                <a:cs typeface="Arial" panose="020B0604020202020204" pitchFamily="34" charset="0"/>
              </a:rPr>
              <a:t> </a:t>
            </a:r>
            <a:endParaRPr lang="en-GB" sz="2400" dirty="0">
              <a:latin typeface="+mj-lt"/>
              <a:ea typeface="Times New Roman" panose="02020603050405020304" pitchFamily="18" charset="0"/>
            </a:endParaRPr>
          </a:p>
          <a:p>
            <a:pPr marL="342900" indent="-342900">
              <a:buFont typeface="Wingdings" panose="05000000000000000000" pitchFamily="2" charset="2"/>
              <a:buChar char=""/>
            </a:pPr>
            <a:r>
              <a:rPr lang="en-GB" sz="2400" dirty="0">
                <a:latin typeface="+mj-lt"/>
                <a:ea typeface="Times New Roman" panose="02020603050405020304" pitchFamily="18" charset="0"/>
                <a:cs typeface="Arial" panose="020B0604020202020204" pitchFamily="34" charset="0"/>
              </a:rPr>
              <a:t>CP file transfer guidance and template:  </a:t>
            </a:r>
            <a:r>
              <a:rPr lang="en-GB" sz="2400" u="sng" dirty="0">
                <a:solidFill>
                  <a:srgbClr val="0000FF"/>
                </a:solidFill>
                <a:latin typeface="+mj-lt"/>
                <a:ea typeface="Times New Roman" panose="02020603050405020304" pitchFamily="18" charset="0"/>
                <a:cs typeface="Arial" panose="020B0604020202020204" pitchFamily="34" charset="0"/>
                <a:hlinkClick r:id="rId2"/>
              </a:rPr>
              <a:t>EYCP / model templates and policies</a:t>
            </a:r>
            <a:r>
              <a:rPr lang="en-GB" sz="2400" dirty="0">
                <a:latin typeface="+mj-lt"/>
                <a:ea typeface="Times New Roman" panose="02020603050405020304" pitchFamily="18" charset="0"/>
                <a:cs typeface="Arial" panose="020B0604020202020204" pitchFamily="34" charset="0"/>
              </a:rPr>
              <a:t> </a:t>
            </a:r>
            <a:endParaRPr lang="en-GB" sz="2400" dirty="0">
              <a:latin typeface="+mj-lt"/>
              <a:ea typeface="Times New Roman" panose="02020603050405020304" pitchFamily="18" charset="0"/>
            </a:endParaRPr>
          </a:p>
          <a:p>
            <a:pPr marL="342900" indent="-342900">
              <a:buFont typeface="Wingdings" panose="05000000000000000000" pitchFamily="2" charset="2"/>
              <a:buChar char=""/>
            </a:pPr>
            <a:r>
              <a:rPr lang="en-GB" sz="2400" dirty="0">
                <a:latin typeface="+mj-lt"/>
                <a:ea typeface="Times New Roman" panose="02020603050405020304" pitchFamily="18" charset="0"/>
                <a:cs typeface="Arial" panose="020B0604020202020204" pitchFamily="34" charset="0"/>
              </a:rPr>
              <a:t>CP case / records review template</a:t>
            </a:r>
          </a:p>
          <a:p>
            <a:pPr marL="342900" indent="-342900">
              <a:buFont typeface="Wingdings" panose="05000000000000000000" pitchFamily="2" charset="2"/>
              <a:buChar char=""/>
            </a:pPr>
            <a:r>
              <a:rPr lang="en-GB" sz="2400" dirty="0">
                <a:latin typeface="+mj-lt"/>
                <a:ea typeface="Times New Roman" panose="02020603050405020304" pitchFamily="18" charset="0"/>
                <a:cs typeface="Arial" panose="020B0604020202020204" pitchFamily="34" charset="0"/>
              </a:rPr>
              <a:t>Safeguarding audit</a:t>
            </a:r>
          </a:p>
          <a:p>
            <a:pPr marL="342900" indent="-342900">
              <a:buFont typeface="Wingdings" panose="05000000000000000000" pitchFamily="2" charset="2"/>
              <a:buChar char=""/>
            </a:pPr>
            <a:endParaRPr lang="en-GB" u="sng" dirty="0">
              <a:solidFill>
                <a:srgbClr val="0000FF"/>
              </a:solidFill>
              <a:latin typeface="+mj-lt"/>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endParaRPr lang="en-GB" dirty="0">
              <a:latin typeface="Times New Roman" panose="02020603050405020304" pitchFamily="18" charset="0"/>
              <a:ea typeface="Times New Roman" panose="02020603050405020304" pitchFamily="18" charset="0"/>
            </a:endParaRPr>
          </a:p>
          <a:p>
            <a:endParaRPr lang="en-GB" sz="2200" dirty="0"/>
          </a:p>
        </p:txBody>
      </p:sp>
    </p:spTree>
    <p:extLst>
      <p:ext uri="{BB962C8B-B14F-4D97-AF65-F5344CB8AC3E}">
        <p14:creationId xmlns:p14="http://schemas.microsoft.com/office/powerpoint/2010/main" val="325245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dirty="0">
                <a:solidFill>
                  <a:srgbClr val="002060"/>
                </a:solidFill>
              </a:rPr>
              <a:t>Harmful Sexual Behaviour (HSB)</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0000" y="1356189"/>
            <a:ext cx="10443074" cy="4657261"/>
          </a:xfrm>
        </p:spPr>
        <p:txBody>
          <a:bodyPr/>
          <a:lstStyle/>
          <a:p>
            <a:pPr marL="285750" lvl="1" indent="-285750">
              <a:buFont typeface="Wingdings" panose="05000000000000000000" pitchFamily="2" charset="2"/>
              <a:buChar char="q"/>
            </a:pPr>
            <a:r>
              <a:rPr lang="en-GB" sz="2800" dirty="0"/>
              <a:t>Ofsted review 2021</a:t>
            </a:r>
          </a:p>
          <a:p>
            <a:pPr marL="285750" lvl="1" indent="-285750">
              <a:buFont typeface="Wingdings" panose="05000000000000000000" pitchFamily="2" charset="2"/>
              <a:buChar char="q"/>
            </a:pPr>
            <a:r>
              <a:rPr lang="en-GB" sz="2800" dirty="0"/>
              <a:t>Hackett continuum</a:t>
            </a:r>
          </a:p>
          <a:p>
            <a:pPr marL="285750" lvl="1" indent="-285750">
              <a:buFont typeface="Wingdings" panose="05000000000000000000" pitchFamily="2" charset="2"/>
              <a:buChar char="q"/>
            </a:pPr>
            <a:r>
              <a:rPr lang="en-GB" sz="2800" dirty="0"/>
              <a:t>‘zero tolerance’ in all settings</a:t>
            </a:r>
          </a:p>
          <a:p>
            <a:pPr marL="285750" lvl="1" indent="-285750">
              <a:buFont typeface="Wingdings" panose="05000000000000000000" pitchFamily="2" charset="2"/>
              <a:buChar char="q"/>
            </a:pPr>
            <a:r>
              <a:rPr lang="en-GB" sz="2800" dirty="0"/>
              <a:t>CP Policy</a:t>
            </a:r>
          </a:p>
          <a:p>
            <a:pPr marL="285750" lvl="1" indent="-285750">
              <a:buFont typeface="Wingdings" panose="05000000000000000000" pitchFamily="2" charset="2"/>
              <a:buChar char="q"/>
            </a:pPr>
            <a:r>
              <a:rPr lang="en-GB" sz="2800" dirty="0"/>
              <a:t>Useful websites and resources:</a:t>
            </a:r>
          </a:p>
          <a:p>
            <a:pPr marL="687600" lvl="2" indent="-457200">
              <a:buFont typeface="Wingdings" panose="05000000000000000000" pitchFamily="2" charset="2"/>
              <a:buChar char="§"/>
            </a:pPr>
            <a:r>
              <a:rPr lang="en-GB" sz="2800" dirty="0"/>
              <a:t>NSPCC</a:t>
            </a:r>
          </a:p>
          <a:p>
            <a:pPr marL="687600" lvl="2" indent="-457200">
              <a:buFont typeface="Wingdings" panose="05000000000000000000" pitchFamily="2" charset="2"/>
              <a:buChar char="§"/>
            </a:pPr>
            <a:r>
              <a:rPr lang="en-GB" sz="2800" dirty="0">
                <a:hlinkClick r:id="rId2"/>
              </a:rPr>
              <a:t>NICE Guidance (2016)</a:t>
            </a:r>
            <a:endParaRPr lang="en-GB" sz="2800" dirty="0"/>
          </a:p>
          <a:p>
            <a:pPr marL="687600" lvl="2" indent="-457200">
              <a:buFont typeface="Wingdings" panose="05000000000000000000" pitchFamily="2" charset="2"/>
              <a:buChar char="§"/>
            </a:pPr>
            <a:r>
              <a:rPr lang="en-GB" sz="2800" dirty="0"/>
              <a:t> </a:t>
            </a:r>
            <a:r>
              <a:rPr lang="en-GB" sz="2800" dirty="0">
                <a:hlinkClick r:id="rId3"/>
              </a:rPr>
              <a:t>Lucy Faithfull Foundation </a:t>
            </a:r>
            <a:r>
              <a:rPr lang="en-GB" sz="2800" dirty="0"/>
              <a:t>  </a:t>
            </a:r>
          </a:p>
          <a:p>
            <a:pPr marL="285750" lvl="1" indent="-285750">
              <a:buFont typeface="Wingdings" panose="05000000000000000000" pitchFamily="2" charset="2"/>
              <a:buChar char="q"/>
            </a:pPr>
            <a:endParaRPr lang="en-GB" sz="2400" dirty="0"/>
          </a:p>
          <a:p>
            <a:pPr lvl="2" indent="0">
              <a:buNone/>
            </a:pPr>
            <a:endParaRPr lang="en-GB" sz="2400" dirty="0"/>
          </a:p>
        </p:txBody>
      </p:sp>
    </p:spTree>
    <p:extLst>
      <p:ext uri="{BB962C8B-B14F-4D97-AF65-F5344CB8AC3E}">
        <p14:creationId xmlns:p14="http://schemas.microsoft.com/office/powerpoint/2010/main" val="39377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801384"/>
            <a:ext cx="5540400" cy="2003016"/>
          </a:xfrm>
        </p:spPr>
        <p:txBody>
          <a:bodyPr/>
          <a:lstStyle/>
          <a:p>
            <a:r>
              <a:rPr kumimoji="0" lang="en-GB" sz="6000" b="1" i="0" u="none" strike="noStrike" kern="1200" cap="none" spc="0" normalizeH="0" baseline="0" noProof="0" dirty="0">
                <a:ln>
                  <a:noFill/>
                </a:ln>
                <a:solidFill>
                  <a:srgbClr val="00205B"/>
                </a:solidFill>
                <a:effectLst/>
                <a:uLnTx/>
                <a:uFillTx/>
                <a:latin typeface="Arial"/>
                <a:ea typeface="MS PGothic"/>
                <a:cs typeface="+mn-cs"/>
              </a:rPr>
              <a:t>Learning from Child Safeguarding Practice Reviews</a:t>
            </a:r>
            <a:br>
              <a:rPr kumimoji="0" lang="en-GB" sz="6000" b="1" i="0" u="none" strike="noStrike" kern="1200" cap="none" spc="0" normalizeH="0" baseline="0" noProof="0" dirty="0">
                <a:ln>
                  <a:noFill/>
                </a:ln>
                <a:solidFill>
                  <a:srgbClr val="00205B"/>
                </a:solidFill>
                <a:effectLst/>
                <a:uLnTx/>
                <a:uFillTx/>
                <a:latin typeface="Arial"/>
                <a:ea typeface="MS PGothic"/>
                <a:cs typeface="+mn-cs"/>
              </a:rPr>
            </a:br>
            <a:endParaRPr lang="en-GB" dirty="0"/>
          </a:p>
        </p:txBody>
      </p:sp>
      <p:pic>
        <p:nvPicPr>
          <p:cNvPr id="6" name="Picture 5">
            <a:extLst>
              <a:ext uri="{FF2B5EF4-FFF2-40B4-BE49-F238E27FC236}">
                <a16:creationId xmlns:a16="http://schemas.microsoft.com/office/drawing/2014/main" id="{115186AC-1E4E-4A57-AF8E-F2093C16F2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90708" y="6021288"/>
            <a:ext cx="1669789" cy="782714"/>
          </a:xfrm>
          <a:prstGeom prst="rect">
            <a:avLst/>
          </a:prstGeom>
        </p:spPr>
      </p:pic>
    </p:spTree>
    <p:extLst>
      <p:ext uri="{BB962C8B-B14F-4D97-AF65-F5344CB8AC3E}">
        <p14:creationId xmlns:p14="http://schemas.microsoft.com/office/powerpoint/2010/main" val="74185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 uri="{C183D7F6-B498-43B3-948B-1728B52AA6E4}">
                <adec:decorative xmlns:adec="http://schemas.microsoft.com/office/drawing/2017/decorative" val="1"/>
              </a:ext>
            </a:extLst>
          </p:cNvPr>
          <p:cNvSpPr>
            <a:spLocks noChangeArrowheads="1"/>
          </p:cNvSpPr>
          <p:nvPr/>
        </p:nvSpPr>
        <p:spPr bwMode="auto">
          <a:xfrm>
            <a:off x="1524001"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defRPr/>
            </a:pPr>
            <a:endParaRPr lang="en-GB" altLang="en-US" sz="2400">
              <a:solidFill>
                <a:srgbClr val="000000"/>
              </a:solidFill>
              <a:latin typeface="Times" panose="02020603050405020304" pitchFamily="18" charset="0"/>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 uri="{C183D7F6-B498-43B3-948B-1728B52AA6E4}">
                <adec:decorative xmlns:adec="http://schemas.microsoft.com/office/drawing/2017/decorative" val="1"/>
              </a:ext>
            </a:extLst>
          </p:cNvPr>
          <p:cNvSpPr>
            <a:spLocks noChangeArrowheads="1"/>
          </p:cNvSpPr>
          <p:nvPr/>
        </p:nvSpPr>
        <p:spPr bwMode="auto">
          <a:xfrm>
            <a:off x="1524001"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defRPr/>
            </a:pPr>
            <a:br>
              <a:rPr lang="en-GB" altLang="en-US" sz="900">
                <a:solidFill>
                  <a:srgbClr val="000000"/>
                </a:solidFill>
                <a:cs typeface="Arial" panose="020B0604020202020204" pitchFamily="34" charset="0"/>
              </a:rPr>
            </a:br>
            <a:endParaRPr lang="en-GB" altLang="en-US" sz="1300">
              <a:solidFill>
                <a:srgbClr val="000000"/>
              </a:solidFill>
              <a:cs typeface="Arial" panose="020B0604020202020204" pitchFamily="34" charset="0"/>
            </a:endParaRPr>
          </a:p>
          <a:p>
            <a:pPr eaLnBrk="0" fontAlgn="base" hangingPunct="0">
              <a:spcBef>
                <a:spcPct val="0"/>
              </a:spcBef>
              <a:spcAft>
                <a:spcPct val="0"/>
              </a:spcAft>
              <a:buNone/>
              <a:defRPr/>
            </a:pPr>
            <a:endParaRPr lang="en-GB" altLang="en-US" sz="1300">
              <a:solidFill>
                <a:srgbClr val="000000"/>
              </a:solidFill>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657546" y="514350"/>
            <a:ext cx="9110342" cy="782714"/>
          </a:xfrm>
        </p:spPr>
        <p:txBody>
          <a:bodyPr/>
          <a:lstStyle/>
          <a:p>
            <a:pPr>
              <a:defRPr/>
            </a:pPr>
            <a:r>
              <a:rPr lang="en-GB" sz="3200" b="1" dirty="0">
                <a:solidFill>
                  <a:srgbClr val="00205B"/>
                </a:solidFill>
                <a:cs typeface="Arial" pitchFamily="34" charset="0"/>
              </a:rPr>
              <a:t>Child Safeguarding Practice Reviews (CSPRs)</a:t>
            </a:r>
            <a:endParaRPr lang="en-GB" sz="3200" dirty="0">
              <a:solidFill>
                <a:srgbClr val="00205B"/>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657546" y="1430414"/>
            <a:ext cx="11185281" cy="4913236"/>
          </a:xfrm>
        </p:spPr>
        <p:txBody>
          <a:bodyPr>
            <a:normAutofit fontScale="40000" lnSpcReduction="20000"/>
          </a:bodyPr>
          <a:lstStyle/>
          <a:p>
            <a:pPr marL="685800" indent="-685800">
              <a:buFont typeface="Wingdings" panose="05000000000000000000" pitchFamily="2" charset="2"/>
              <a:buChar char="q"/>
            </a:pPr>
            <a:r>
              <a:rPr lang="en-GB" sz="7000" b="0" dirty="0">
                <a:latin typeface="+mj-lt"/>
                <a:cs typeface="Arial" panose="020B0604020202020204" pitchFamily="34" charset="0"/>
              </a:rPr>
              <a:t>Child Safeguarding Practice Reviews replaced Serious Case Reviews just over 3 years ago as part of a number of changes to Local Safeguarding Children Boards</a:t>
            </a:r>
          </a:p>
          <a:p>
            <a:pPr marL="685800" indent="-685800">
              <a:buFont typeface="Wingdings" panose="05000000000000000000" pitchFamily="2" charset="2"/>
              <a:buChar char="q"/>
            </a:pPr>
            <a:r>
              <a:rPr lang="en-GB" sz="7000" b="0" dirty="0">
                <a:latin typeface="+mj-lt"/>
                <a:cs typeface="Arial" panose="020B0604020202020204" pitchFamily="34" charset="0"/>
              </a:rPr>
              <a:t>The arrangements are called Multi-Agency Safeguarding Arrangements (MASA) more info can be </a:t>
            </a:r>
            <a:r>
              <a:rPr lang="en-GB" sz="7000" b="0" dirty="0">
                <a:latin typeface="+mj-lt"/>
                <a:cs typeface="Arial" panose="020B0604020202020204" pitchFamily="34" charset="0"/>
                <a:hlinkClick r:id="rId4"/>
              </a:rPr>
              <a:t>found here</a:t>
            </a:r>
            <a:endParaRPr lang="en-GB" sz="7000" b="0" dirty="0">
              <a:latin typeface="+mj-lt"/>
            </a:endParaRPr>
          </a:p>
          <a:p>
            <a:pPr marL="685800" indent="-685800">
              <a:buFont typeface="Wingdings" panose="05000000000000000000" pitchFamily="2" charset="2"/>
              <a:buChar char="q"/>
            </a:pPr>
            <a:r>
              <a:rPr lang="en-GB" sz="7000" b="0" dirty="0">
                <a:latin typeface="+mj-lt"/>
                <a:cs typeface="Arial" panose="020B0604020202020204" pitchFamily="34" charset="0"/>
              </a:rPr>
              <a:t>These arrangements place a shared and equal duty on three Statutory Partners-the local authority, police and health -  to work together to safeguard and promote the welfare of all children in their area (including equitable funding)</a:t>
            </a:r>
          </a:p>
          <a:p>
            <a:pPr marL="685800" indent="-685800">
              <a:buFont typeface="Wingdings" panose="05000000000000000000" pitchFamily="2" charset="2"/>
              <a:buChar char="q"/>
            </a:pPr>
            <a:r>
              <a:rPr lang="en-GB" sz="7000" b="0" dirty="0">
                <a:latin typeface="+mj-lt"/>
                <a:cs typeface="Arial" panose="020B0604020202020204" pitchFamily="34" charset="0"/>
              </a:rPr>
              <a:t>The Statutory Partners are responsible for considering whether to carry out a Child Safeguarding Practice Review (CSPR)</a:t>
            </a:r>
          </a:p>
          <a:p>
            <a:endParaRPr lang="en-GB" dirty="0">
              <a:latin typeface="Arial" panose="020B0604020202020204" pitchFamily="34" charset="0"/>
              <a:cs typeface="Arial" panose="020B0604020202020204" pitchFamily="34" charset="0"/>
            </a:endParaRPr>
          </a:p>
          <a:p>
            <a:endParaRPr lang="en-GB" dirty="0"/>
          </a:p>
          <a:p>
            <a:pPr>
              <a:buFont typeface="Wingdings" pitchFamily="2" charset="2"/>
              <a:buChar char="§"/>
              <a:defRPr/>
            </a:pPr>
            <a:endParaRPr lang="en-GB" dirty="0">
              <a:solidFill>
                <a:schemeClr val="accent4">
                  <a:lumMod val="75000"/>
                </a:schemeClr>
              </a:solidFill>
              <a:cs typeface="Arial" pitchFamily="34" charset="0"/>
            </a:endParaRPr>
          </a:p>
        </p:txBody>
      </p:sp>
      <p:pic>
        <p:nvPicPr>
          <p:cNvPr id="7" name="Picture 6">
            <a:extLst>
              <a:ext uri="{FF2B5EF4-FFF2-40B4-BE49-F238E27FC236}">
                <a16:creationId xmlns:a16="http://schemas.microsoft.com/office/drawing/2014/main" id="{77DDC01E-98B1-4D2D-AE86-1F1D75867E4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90708" y="6021288"/>
            <a:ext cx="1669789" cy="782714"/>
          </a:xfrm>
          <a:prstGeom prst="rect">
            <a:avLst/>
          </a:prstGeom>
        </p:spPr>
      </p:pic>
    </p:spTree>
    <p:custDataLst>
      <p:tags r:id="rId1"/>
    </p:custDataLst>
    <p:extLst>
      <p:ext uri="{BB962C8B-B14F-4D97-AF65-F5344CB8AC3E}">
        <p14:creationId xmlns:p14="http://schemas.microsoft.com/office/powerpoint/2010/main" val="34818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 uri="{C183D7F6-B498-43B3-948B-1728B52AA6E4}">
                <adec:decorative xmlns:adec="http://schemas.microsoft.com/office/drawing/2017/decorative" val="1"/>
              </a:ext>
            </a:extLst>
          </p:cNvPr>
          <p:cNvSpPr>
            <a:spLocks noChangeArrowheads="1"/>
          </p:cNvSpPr>
          <p:nvPr/>
        </p:nvSpPr>
        <p:spPr bwMode="auto">
          <a:xfrm>
            <a:off x="1524001"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7" tIns="32653" rIns="65307"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defRPr/>
            </a:pPr>
            <a:endParaRPr lang="en-GB" altLang="en-US" sz="2400">
              <a:solidFill>
                <a:srgbClr val="000000"/>
              </a:solidFill>
              <a:latin typeface="Times" panose="02020603050405020304" pitchFamily="18" charset="0"/>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 uri="{C183D7F6-B498-43B3-948B-1728B52AA6E4}">
                <adec:decorative xmlns:adec="http://schemas.microsoft.com/office/drawing/2017/decorative" val="1"/>
              </a:ext>
            </a:extLst>
          </p:cNvPr>
          <p:cNvSpPr>
            <a:spLocks noChangeArrowheads="1"/>
          </p:cNvSpPr>
          <p:nvPr/>
        </p:nvSpPr>
        <p:spPr bwMode="auto">
          <a:xfrm>
            <a:off x="1524007" y="514500"/>
            <a:ext cx="131954" cy="60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7" tIns="32653" rIns="65307"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defRPr/>
            </a:pPr>
            <a:br>
              <a:rPr lang="en-GB" altLang="en-US" sz="900">
                <a:solidFill>
                  <a:srgbClr val="000000"/>
                </a:solidFill>
                <a:cs typeface="Arial" panose="020B0604020202020204" pitchFamily="34" charset="0"/>
              </a:rPr>
            </a:br>
            <a:endParaRPr lang="en-GB" altLang="en-US" sz="1300">
              <a:solidFill>
                <a:srgbClr val="000000"/>
              </a:solidFill>
              <a:cs typeface="Arial" panose="020B0604020202020204" pitchFamily="34" charset="0"/>
            </a:endParaRPr>
          </a:p>
          <a:p>
            <a:pPr eaLnBrk="0" fontAlgn="base" hangingPunct="0">
              <a:spcBef>
                <a:spcPct val="0"/>
              </a:spcBef>
              <a:spcAft>
                <a:spcPct val="0"/>
              </a:spcAft>
              <a:buNone/>
              <a:defRPr/>
            </a:pPr>
            <a:endParaRPr lang="en-GB" altLang="en-US" sz="1300">
              <a:solidFill>
                <a:srgbClr val="000000"/>
              </a:solidFill>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575353" y="287329"/>
            <a:ext cx="9192535" cy="831724"/>
          </a:xfrm>
        </p:spPr>
        <p:txBody>
          <a:bodyPr/>
          <a:lstStyle/>
          <a:p>
            <a:pPr>
              <a:defRPr/>
            </a:pPr>
            <a:r>
              <a:rPr lang="en-GB" sz="3200" b="1" dirty="0">
                <a:solidFill>
                  <a:srgbClr val="002060"/>
                </a:solidFill>
                <a:cs typeface="Arial" pitchFamily="34" charset="0"/>
              </a:rPr>
              <a:t>The National Panel</a:t>
            </a:r>
            <a:endParaRPr lang="en-GB" sz="3200" dirty="0">
              <a:solidFill>
                <a:srgbClr val="002060"/>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575353" y="1119053"/>
            <a:ext cx="10592656" cy="5049204"/>
          </a:xfrm>
        </p:spPr>
        <p:txBody>
          <a:bodyPr>
            <a:noAutofit/>
          </a:bodyPr>
          <a:lstStyle/>
          <a:p>
            <a:pPr marL="285750" indent="-285750">
              <a:buFont typeface="Wingdings" panose="05000000000000000000" pitchFamily="2" charset="2"/>
              <a:buChar char="q"/>
            </a:pPr>
            <a:r>
              <a:rPr lang="en-GB" sz="2400" b="0" dirty="0"/>
              <a:t>This is an independent panel, that has statutory powers, is independent of the Government and can make its own decisions</a:t>
            </a:r>
          </a:p>
          <a:p>
            <a:pPr marL="285750" indent="-285750">
              <a:buFont typeface="Wingdings" panose="05000000000000000000" pitchFamily="2" charset="2"/>
              <a:buChar char="q"/>
            </a:pPr>
            <a:r>
              <a:rPr lang="en-GB" sz="2400" b="0" dirty="0"/>
              <a:t>Local authorities have to notify the panel </a:t>
            </a:r>
          </a:p>
          <a:p>
            <a:pPr marL="285750" indent="-285750">
              <a:buFont typeface="Wingdings" panose="05000000000000000000" pitchFamily="2" charset="2"/>
              <a:buChar char="q"/>
            </a:pPr>
            <a:r>
              <a:rPr lang="en-GB" sz="2400" b="0" dirty="0"/>
              <a:t>if a child dies or is seriously harmed and abuse or neglect is known or suspected:</a:t>
            </a:r>
          </a:p>
          <a:p>
            <a:pPr marL="573300" lvl="2" indent="-342900">
              <a:buFont typeface="Wingdings" panose="05000000000000000000" pitchFamily="2" charset="2"/>
              <a:buChar char="§"/>
            </a:pPr>
            <a:r>
              <a:rPr lang="en-GB" sz="2400" dirty="0"/>
              <a:t>in their area</a:t>
            </a:r>
          </a:p>
          <a:p>
            <a:pPr marL="573300" lvl="2" indent="-342900">
              <a:buFont typeface="Wingdings" panose="05000000000000000000" pitchFamily="2" charset="2"/>
              <a:buChar char="§"/>
            </a:pPr>
            <a:r>
              <a:rPr lang="en-GB" sz="2400" dirty="0"/>
              <a:t>outside of England, but they’re normally resident in their area</a:t>
            </a:r>
          </a:p>
          <a:p>
            <a:pPr marL="285750" indent="-285750">
              <a:buFont typeface="Wingdings" panose="05000000000000000000" pitchFamily="2" charset="2"/>
              <a:buChar char="q"/>
            </a:pPr>
            <a:r>
              <a:rPr lang="en-GB" sz="2400" b="0" dirty="0"/>
              <a:t>to report the death of children looked after by a local authority whether or not abuse or neglect is known or suspected</a:t>
            </a:r>
          </a:p>
          <a:p>
            <a:pPr marL="285750" indent="-285750">
              <a:buFont typeface="Wingdings" panose="05000000000000000000" pitchFamily="2" charset="2"/>
              <a:buChar char="q"/>
            </a:pPr>
            <a:r>
              <a:rPr lang="en-GB" sz="2400" b="0" dirty="0"/>
              <a:t>The panel have also produced a number of </a:t>
            </a:r>
            <a:r>
              <a:rPr lang="en-GB" sz="2400" b="0" dirty="0">
                <a:hlinkClick r:id="rId4"/>
              </a:rPr>
              <a:t>national reports</a:t>
            </a:r>
            <a:r>
              <a:rPr lang="en-GB" sz="2400" b="0" dirty="0"/>
              <a:t> on a number of topics</a:t>
            </a:r>
          </a:p>
        </p:txBody>
      </p:sp>
      <p:pic>
        <p:nvPicPr>
          <p:cNvPr id="8" name="Picture 7">
            <a:extLst>
              <a:ext uri="{FF2B5EF4-FFF2-40B4-BE49-F238E27FC236}">
                <a16:creationId xmlns:a16="http://schemas.microsoft.com/office/drawing/2014/main" id="{6DE84420-89F2-44F9-927C-29C38B474EA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80376" y="6297695"/>
            <a:ext cx="1080120" cy="506307"/>
          </a:xfrm>
          <a:prstGeom prst="rect">
            <a:avLst/>
          </a:prstGeom>
        </p:spPr>
      </p:pic>
    </p:spTree>
    <p:custDataLst>
      <p:tags r:id="rId1"/>
    </p:custDataLst>
    <p:extLst>
      <p:ext uri="{BB962C8B-B14F-4D97-AF65-F5344CB8AC3E}">
        <p14:creationId xmlns:p14="http://schemas.microsoft.com/office/powerpoint/2010/main" val="185767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 uri="{C183D7F6-B498-43B3-948B-1728B52AA6E4}">
                <adec:decorative xmlns:adec="http://schemas.microsoft.com/office/drawing/2017/decorative" val="1"/>
              </a:ext>
            </a:extLst>
          </p:cNvPr>
          <p:cNvSpPr>
            <a:spLocks noChangeArrowheads="1"/>
          </p:cNvSpPr>
          <p:nvPr/>
        </p:nvSpPr>
        <p:spPr bwMode="auto">
          <a:xfrm>
            <a:off x="1524001"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defRPr/>
            </a:pPr>
            <a:endParaRPr lang="en-GB" altLang="en-US" sz="2400">
              <a:solidFill>
                <a:srgbClr val="000000"/>
              </a:solidFill>
              <a:latin typeface="Times" panose="02020603050405020304" pitchFamily="18" charset="0"/>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 uri="{C183D7F6-B498-43B3-948B-1728B52AA6E4}">
                <adec:decorative xmlns:adec="http://schemas.microsoft.com/office/drawing/2017/decorative" val="1"/>
              </a:ext>
            </a:extLst>
          </p:cNvPr>
          <p:cNvSpPr>
            <a:spLocks noChangeArrowheads="1"/>
          </p:cNvSpPr>
          <p:nvPr/>
        </p:nvSpPr>
        <p:spPr bwMode="auto">
          <a:xfrm>
            <a:off x="1524001"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defRPr/>
            </a:pPr>
            <a:br>
              <a:rPr lang="en-GB" altLang="en-US" sz="900">
                <a:solidFill>
                  <a:srgbClr val="000000"/>
                </a:solidFill>
                <a:cs typeface="Arial" panose="020B0604020202020204" pitchFamily="34" charset="0"/>
              </a:rPr>
            </a:br>
            <a:endParaRPr lang="en-GB" altLang="en-US" sz="1300">
              <a:solidFill>
                <a:srgbClr val="000000"/>
              </a:solidFill>
              <a:cs typeface="Arial" panose="020B0604020202020204" pitchFamily="34" charset="0"/>
            </a:endParaRPr>
          </a:p>
          <a:p>
            <a:pPr eaLnBrk="0" fontAlgn="base" hangingPunct="0">
              <a:spcBef>
                <a:spcPct val="0"/>
              </a:spcBef>
              <a:spcAft>
                <a:spcPct val="0"/>
              </a:spcAft>
              <a:buNone/>
              <a:defRPr/>
            </a:pPr>
            <a:endParaRPr lang="en-GB" altLang="en-US" sz="1300">
              <a:solidFill>
                <a:srgbClr val="000000"/>
              </a:solidFill>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554805" y="446298"/>
            <a:ext cx="9342460" cy="931863"/>
          </a:xfrm>
        </p:spPr>
        <p:txBody>
          <a:bodyPr/>
          <a:lstStyle/>
          <a:p>
            <a:pPr>
              <a:defRPr/>
            </a:pPr>
            <a:r>
              <a:rPr lang="en-GB" sz="3200" b="1" dirty="0">
                <a:solidFill>
                  <a:srgbClr val="00205B"/>
                </a:solidFill>
                <a:cs typeface="Arial" pitchFamily="34" charset="0"/>
              </a:rPr>
              <a:t>Learning and recommendations from reviews</a:t>
            </a:r>
            <a:endParaRPr lang="en-GB" sz="3200" dirty="0">
              <a:solidFill>
                <a:srgbClr val="00205B"/>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 uri="{C183D7F6-B498-43B3-948B-1728B52AA6E4}">
                <adec:decorative xmlns:adec="http://schemas.microsoft.com/office/drawing/2017/decorative" val="1"/>
              </a:ext>
            </a:extLst>
          </p:cNvPr>
          <p:cNvSpPr>
            <a:spLocks noGrp="1"/>
          </p:cNvSpPr>
          <p:nvPr>
            <p:ph idx="1"/>
          </p:nvPr>
        </p:nvSpPr>
        <p:spPr>
          <a:xfrm>
            <a:off x="1919288" y="1341439"/>
            <a:ext cx="8208962" cy="5229225"/>
          </a:xfrm>
        </p:spPr>
        <p:txBody>
          <a:bodyPr>
            <a:normAutofit/>
          </a:bodyPr>
          <a:lstStyle/>
          <a:p>
            <a:endParaRPr lang="en-GB" dirty="0"/>
          </a:p>
          <a:p>
            <a:endParaRPr lang="en-GB" dirty="0"/>
          </a:p>
          <a:p>
            <a:pPr>
              <a:buFont typeface="Wingdings" pitchFamily="2" charset="2"/>
              <a:buChar char="§"/>
              <a:defRPr/>
            </a:pPr>
            <a:endParaRPr lang="en-GB" dirty="0">
              <a:solidFill>
                <a:schemeClr val="accent4">
                  <a:lumMod val="75000"/>
                </a:schemeClr>
              </a:solidFill>
              <a:cs typeface="Arial" pitchFamily="34" charset="0"/>
            </a:endParaRPr>
          </a:p>
        </p:txBody>
      </p:sp>
      <p:sp>
        <p:nvSpPr>
          <p:cNvPr id="2" name="Rectangle 1">
            <a:extLst>
              <a:ext uri="{FF2B5EF4-FFF2-40B4-BE49-F238E27FC236}">
                <a16:creationId xmlns:a16="http://schemas.microsoft.com/office/drawing/2014/main" id="{A0655FFA-D77D-434A-BD50-025F9282F8EC}"/>
              </a:ext>
            </a:extLst>
          </p:cNvPr>
          <p:cNvSpPr/>
          <p:nvPr/>
        </p:nvSpPr>
        <p:spPr>
          <a:xfrm>
            <a:off x="554805" y="1341439"/>
            <a:ext cx="10746768" cy="4893647"/>
          </a:xfrm>
          <a:prstGeom prst="rect">
            <a:avLst/>
          </a:prstGeom>
        </p:spPr>
        <p:txBody>
          <a:bodyPr wrap="square">
            <a:spAutoFit/>
          </a:bodyPr>
          <a:lstStyle/>
          <a:p>
            <a:pPr marL="342900" indent="-342900" eaLnBrk="0" fontAlgn="base" hangingPunct="0">
              <a:spcBef>
                <a:spcPct val="0"/>
              </a:spcBef>
              <a:spcAft>
                <a:spcPct val="0"/>
              </a:spcAft>
              <a:buFont typeface="Wingdings" panose="05000000000000000000" pitchFamily="2" charset="2"/>
              <a:buChar char="q"/>
              <a:defRPr/>
            </a:pPr>
            <a:r>
              <a:rPr lang="en-GB" sz="2400" dirty="0">
                <a:solidFill>
                  <a:srgbClr val="000000"/>
                </a:solidFill>
                <a:ea typeface="MS PGothic" pitchFamily="34" charset="-128"/>
                <a:cs typeface="Arial" panose="020B0604020202020204" pitchFamily="34" charset="0"/>
              </a:rPr>
              <a:t>Learning starts as soon as an incident has been identified, often involved agencies will look at their internal practices and any learning arising from the incident</a:t>
            </a:r>
          </a:p>
          <a:p>
            <a:pPr marL="342900" indent="-342900" eaLnBrk="0" fontAlgn="base" hangingPunct="0">
              <a:spcBef>
                <a:spcPct val="0"/>
              </a:spcBef>
              <a:spcAft>
                <a:spcPct val="0"/>
              </a:spcAft>
              <a:buFont typeface="Wingdings" panose="05000000000000000000" pitchFamily="2" charset="2"/>
              <a:buChar char="q"/>
              <a:defRPr/>
            </a:pPr>
            <a:endParaRPr lang="en-GB" sz="2400" dirty="0">
              <a:solidFill>
                <a:srgbClr val="000000"/>
              </a:solidFill>
              <a:ea typeface="MS PGothic" pitchFamily="34" charset="-128"/>
              <a:cs typeface="Arial" panose="020B0604020202020204" pitchFamily="34" charset="0"/>
            </a:endParaRPr>
          </a:p>
          <a:p>
            <a:pPr marL="342900" indent="-342900" eaLnBrk="0" fontAlgn="base" hangingPunct="0">
              <a:spcBef>
                <a:spcPct val="0"/>
              </a:spcBef>
              <a:spcAft>
                <a:spcPct val="0"/>
              </a:spcAft>
              <a:buFont typeface="Wingdings" panose="05000000000000000000" pitchFamily="2" charset="2"/>
              <a:buChar char="q"/>
              <a:defRPr/>
            </a:pPr>
            <a:r>
              <a:rPr lang="en-GB" sz="2400" dirty="0">
                <a:solidFill>
                  <a:srgbClr val="000000"/>
                </a:solidFill>
                <a:ea typeface="MS PGothic" pitchFamily="34" charset="-128"/>
                <a:cs typeface="Arial" panose="020B0604020202020204" pitchFamily="34" charset="0"/>
              </a:rPr>
              <a:t>If there is learning identified through the rapid review process then this is shared with agencies</a:t>
            </a:r>
          </a:p>
          <a:p>
            <a:pPr marL="342900" indent="-342900" eaLnBrk="0" fontAlgn="base" hangingPunct="0">
              <a:spcBef>
                <a:spcPct val="0"/>
              </a:spcBef>
              <a:spcAft>
                <a:spcPct val="0"/>
              </a:spcAft>
              <a:buFont typeface="Wingdings" panose="05000000000000000000" pitchFamily="2" charset="2"/>
              <a:buChar char="q"/>
              <a:defRPr/>
            </a:pPr>
            <a:endParaRPr lang="en-GB" sz="2400" dirty="0">
              <a:solidFill>
                <a:srgbClr val="000000"/>
              </a:solidFill>
              <a:ea typeface="MS PGothic" pitchFamily="34" charset="-128"/>
              <a:cs typeface="Arial" panose="020B0604020202020204" pitchFamily="34" charset="0"/>
            </a:endParaRPr>
          </a:p>
          <a:p>
            <a:pPr marL="342900" indent="-342900" eaLnBrk="0" fontAlgn="base" hangingPunct="0">
              <a:spcBef>
                <a:spcPct val="0"/>
              </a:spcBef>
              <a:spcAft>
                <a:spcPct val="0"/>
              </a:spcAft>
              <a:buFont typeface="Wingdings" panose="05000000000000000000" pitchFamily="2" charset="2"/>
              <a:buChar char="q"/>
              <a:defRPr/>
            </a:pPr>
            <a:r>
              <a:rPr lang="en-GB" sz="2400" dirty="0">
                <a:solidFill>
                  <a:srgbClr val="000000"/>
                </a:solidFill>
                <a:ea typeface="MS PGothic" pitchFamily="34" charset="-128"/>
                <a:cs typeface="Arial" panose="020B0604020202020204" pitchFamily="34" charset="0"/>
              </a:rPr>
              <a:t>Learning and themes will emerge throughout the review process</a:t>
            </a:r>
          </a:p>
          <a:p>
            <a:pPr marL="342900" indent="-342900" eaLnBrk="0" fontAlgn="base" hangingPunct="0">
              <a:spcBef>
                <a:spcPct val="0"/>
              </a:spcBef>
              <a:spcAft>
                <a:spcPct val="0"/>
              </a:spcAft>
              <a:buFont typeface="Wingdings" panose="05000000000000000000" pitchFamily="2" charset="2"/>
              <a:buChar char="q"/>
              <a:defRPr/>
            </a:pPr>
            <a:endParaRPr lang="en-GB" sz="2400" dirty="0">
              <a:solidFill>
                <a:srgbClr val="000000"/>
              </a:solidFill>
              <a:ea typeface="MS PGothic" pitchFamily="34" charset="-128"/>
              <a:cs typeface="Arial" panose="020B0604020202020204" pitchFamily="34" charset="0"/>
            </a:endParaRPr>
          </a:p>
          <a:p>
            <a:pPr marL="342900" indent="-342900" eaLnBrk="0" fontAlgn="base" hangingPunct="0">
              <a:spcBef>
                <a:spcPct val="0"/>
              </a:spcBef>
              <a:spcAft>
                <a:spcPct val="0"/>
              </a:spcAft>
              <a:buFont typeface="Wingdings" panose="05000000000000000000" pitchFamily="2" charset="2"/>
              <a:buChar char="q"/>
              <a:defRPr/>
            </a:pPr>
            <a:r>
              <a:rPr lang="en-GB" sz="2400" dirty="0">
                <a:solidFill>
                  <a:srgbClr val="000000"/>
                </a:solidFill>
                <a:ea typeface="MS PGothic" pitchFamily="34" charset="-128"/>
                <a:cs typeface="Arial" panose="020B0604020202020204" pitchFamily="34" charset="0"/>
              </a:rPr>
              <a:t>Key learning is highlighted in the final report which supports the final recommendations</a:t>
            </a:r>
          </a:p>
          <a:p>
            <a:pPr marL="342900" indent="-342900" eaLnBrk="0" fontAlgn="base" hangingPunct="0">
              <a:spcBef>
                <a:spcPct val="0"/>
              </a:spcBef>
              <a:spcAft>
                <a:spcPct val="0"/>
              </a:spcAft>
              <a:buFont typeface="Wingdings" panose="05000000000000000000" pitchFamily="2" charset="2"/>
              <a:buChar char="q"/>
              <a:defRPr/>
            </a:pPr>
            <a:endParaRPr lang="en-GB" sz="2400" dirty="0">
              <a:solidFill>
                <a:srgbClr val="000000"/>
              </a:solidFill>
              <a:ea typeface="MS PGothic" pitchFamily="34" charset="-128"/>
              <a:cs typeface="Arial" panose="020B0604020202020204" pitchFamily="34" charset="0"/>
            </a:endParaRPr>
          </a:p>
          <a:p>
            <a:pPr marL="342900" indent="-342900" eaLnBrk="0" fontAlgn="base" hangingPunct="0">
              <a:spcBef>
                <a:spcPct val="0"/>
              </a:spcBef>
              <a:spcAft>
                <a:spcPct val="0"/>
              </a:spcAft>
              <a:buFont typeface="Wingdings" panose="05000000000000000000" pitchFamily="2" charset="2"/>
              <a:buChar char="q"/>
              <a:defRPr/>
            </a:pPr>
            <a:r>
              <a:rPr lang="en-GB" sz="2400" dirty="0">
                <a:solidFill>
                  <a:srgbClr val="000000"/>
                </a:solidFill>
                <a:ea typeface="MS PGothic" pitchFamily="34" charset="-128"/>
                <a:cs typeface="Arial" panose="020B0604020202020204" pitchFamily="34" charset="0"/>
              </a:rPr>
              <a:t>The report is then disseminated to agencies who are responsible for sharing it with their workforce</a:t>
            </a:r>
            <a:endParaRPr lang="en-GB" sz="2800" dirty="0">
              <a:solidFill>
                <a:srgbClr val="000000"/>
              </a:solidFill>
              <a:ea typeface="MS PGothic" pitchFamily="34" charset="-128"/>
            </a:endParaRPr>
          </a:p>
        </p:txBody>
      </p:sp>
      <p:pic>
        <p:nvPicPr>
          <p:cNvPr id="8" name="Picture 7">
            <a:extLst>
              <a:ext uri="{FF2B5EF4-FFF2-40B4-BE49-F238E27FC236}">
                <a16:creationId xmlns:a16="http://schemas.microsoft.com/office/drawing/2014/main" id="{FB000601-E87C-4B92-AB9D-D492F572666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90708" y="6021288"/>
            <a:ext cx="1669789" cy="782714"/>
          </a:xfrm>
          <a:prstGeom prst="rect">
            <a:avLst/>
          </a:prstGeom>
        </p:spPr>
      </p:pic>
    </p:spTree>
    <p:custDataLst>
      <p:tags r:id="rId1"/>
    </p:custDataLst>
    <p:extLst>
      <p:ext uri="{BB962C8B-B14F-4D97-AF65-F5344CB8AC3E}">
        <p14:creationId xmlns:p14="http://schemas.microsoft.com/office/powerpoint/2010/main" val="1937118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2.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Custom 1">
      <a:majorFont>
        <a:latin typeface="Lexend"/>
        <a:ea typeface="ＭＳ Ｐゴシック"/>
        <a:cs typeface=""/>
      </a:majorFont>
      <a:minorFont>
        <a:latin typeface="Lexe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96ECA79D34D640B69E4DA7C1DAC8EA" ma:contentTypeVersion="6" ma:contentTypeDescription="Create a new document." ma:contentTypeScope="" ma:versionID="c306063e0528e62faf7582995873f133">
  <xsd:schema xmlns:xsd="http://www.w3.org/2001/XMLSchema" xmlns:xs="http://www.w3.org/2001/XMLSchema" xmlns:p="http://schemas.microsoft.com/office/2006/metadata/properties" xmlns:ns2="dd6d4a20-1f9e-4212-94f8-fb54312fcfc5" xmlns:ns3="e5905594-cc32-4c89-9f86-154569a119aa" targetNamespace="http://schemas.microsoft.com/office/2006/metadata/properties" ma:root="true" ma:fieldsID="f3f8a5d46231599950189df2c8a4eaab" ns2:_="" ns3:_="">
    <xsd:import namespace="dd6d4a20-1f9e-4212-94f8-fb54312fcfc5"/>
    <xsd:import namespace="e5905594-cc32-4c89-9f86-154569a119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d4a20-1f9e-4212-94f8-fb54312fc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905594-cc32-4c89-9f86-154569a119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D2F58-DD9C-47D2-AA51-A81A6B1EA511}">
  <ds:schemaRefs>
    <ds:schemaRef ds:uri="http://purl.org/dc/terms/"/>
    <ds:schemaRef ds:uri="http://purl.org/dc/elements/1.1/"/>
    <ds:schemaRef ds:uri="dd6d4a20-1f9e-4212-94f8-fb54312fcfc5"/>
    <ds:schemaRef ds:uri="http://schemas.microsoft.com/office/2006/metadata/properties"/>
    <ds:schemaRef ds:uri="http://schemas.microsoft.com/office/2006/documentManagement/types"/>
    <ds:schemaRef ds:uri="e5905594-cc32-4c89-9f86-154569a119aa"/>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1364FD6-627D-4F4E-B890-A410EF034C48}">
  <ds:schemaRefs>
    <ds:schemaRef ds:uri="dd6d4a20-1f9e-4212-94f8-fb54312fcfc5"/>
    <ds:schemaRef ds:uri="e5905594-cc32-4c89-9f86-154569a119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E267A2-3C66-49A8-98AA-58FF898EE9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TotalTime>
  <Words>3902</Words>
  <Application>Microsoft Office PowerPoint</Application>
  <PresentationFormat>Widescreen</PresentationFormat>
  <Paragraphs>377</Paragraphs>
  <Slides>38</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Arial</vt:lpstr>
      <vt:lpstr>Arial Bold</vt:lpstr>
      <vt:lpstr>Calibri</vt:lpstr>
      <vt:lpstr>Calibri Light</vt:lpstr>
      <vt:lpstr>Franklin Gothic Book</vt:lpstr>
      <vt:lpstr>Lexend</vt:lpstr>
      <vt:lpstr>Times</vt:lpstr>
      <vt:lpstr>Times New Roman</vt:lpstr>
      <vt:lpstr>Wingdings</vt:lpstr>
      <vt:lpstr>1_Office Theme</vt:lpstr>
      <vt:lpstr>Blank</vt:lpstr>
      <vt:lpstr>Early Years Safeguarding Forum</vt:lpstr>
      <vt:lpstr>General update</vt:lpstr>
      <vt:lpstr>Updated / new materials</vt:lpstr>
      <vt:lpstr>Updated / new materials </vt:lpstr>
      <vt:lpstr>Harmful Sexual Behaviour (HSB)</vt:lpstr>
      <vt:lpstr>Learning from Child Safeguarding Practice Reviews </vt:lpstr>
      <vt:lpstr>Child Safeguarding Practice Reviews (CSPRs)</vt:lpstr>
      <vt:lpstr>The National Panel</vt:lpstr>
      <vt:lpstr>Learning and recommendations from reviews</vt:lpstr>
      <vt:lpstr>Current learning themes from reviews</vt:lpstr>
      <vt:lpstr>Hearing the voice of the child in the safeguarding system </vt:lpstr>
      <vt:lpstr>Effective Support for Children and Families in Essex</vt:lpstr>
      <vt:lpstr>Session aims</vt:lpstr>
      <vt:lpstr>Effective safeguarding</vt:lpstr>
      <vt:lpstr>What is the Effective Support document?</vt:lpstr>
      <vt:lpstr>I have a safeguarding concern – what are my first steps?</vt:lpstr>
      <vt:lpstr>Children and Families Hub Consultation Line</vt:lpstr>
      <vt:lpstr>1</vt:lpstr>
      <vt:lpstr>The four levels of need</vt:lpstr>
      <vt:lpstr>Indicators of possible need</vt:lpstr>
      <vt:lpstr>Once I know the level of need – which agencies do I approach?</vt:lpstr>
      <vt:lpstr>Level 1 - Universal</vt:lpstr>
      <vt:lpstr>Level 2 - Additional</vt:lpstr>
      <vt:lpstr>Level 2 support - Early Help</vt:lpstr>
      <vt:lpstr>Level 3 - Intensive</vt:lpstr>
      <vt:lpstr>Level 3 support</vt:lpstr>
      <vt:lpstr>Level 4 - Specialist</vt:lpstr>
      <vt:lpstr>Level 4 support</vt:lpstr>
      <vt:lpstr>2</vt:lpstr>
      <vt:lpstr>Final thoughts</vt:lpstr>
      <vt:lpstr>This information is issued by: Essex County Council  </vt:lpstr>
      <vt:lpstr>Recording concerns</vt:lpstr>
      <vt:lpstr>Keep an accurate record of:</vt:lpstr>
      <vt:lpstr>Recording concerns – two </vt:lpstr>
      <vt:lpstr>Recording concerns – three </vt:lpstr>
      <vt:lpstr>Reviewing concerns</vt:lpstr>
      <vt:lpstr>Reporting concerns</vt:lpstr>
      <vt:lpstr>Education Safeguarding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Jo Barclay - Head of Education Safeguarding and Wellbeing</dc:creator>
  <cp:lastModifiedBy>Hayley McLaren - Education Safeguarding Adviser</cp:lastModifiedBy>
  <cp:revision>5</cp:revision>
  <dcterms:created xsi:type="dcterms:W3CDTF">2022-11-10T14:54:56Z</dcterms:created>
  <dcterms:modified xsi:type="dcterms:W3CDTF">2022-11-29T13:50:07Z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2022-11-10T14:55:04Z</vt:lpwstr>
  </property>
  <property fmtid="{D5CDD505-2E9C-101B-9397-08002B2CF9AE}" pid="4" name="MSIP_Label_39d8be9e-c8d9-4b9c-bd40-2c27cc7ea2e6_Method">
    <vt:lpwstr>Privileged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513822c8-5a34-48f0-bada-fe8db73d45ff</vt:lpwstr>
  </property>
  <property fmtid="{D5CDD505-2E9C-101B-9397-08002B2CF9AE}" pid="8" name="MSIP_Label_39d8be9e-c8d9-4b9c-bd40-2c27cc7ea2e6_ContentBits">
    <vt:lpwstr>0</vt:lpwstr>
  </property>
  <property fmtid="{D5CDD505-2E9C-101B-9397-08002B2CF9AE}" pid="9" name="ContentTypeId">
    <vt:lpwstr>0x0101007696ECA79D34D640B69E4DA7C1DAC8EA</vt:lpwstr>
  </property>
</Properties>
</file>