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47"/>
  </p:notesMasterIdLst>
  <p:sldIdLst>
    <p:sldId id="273" r:id="rId6"/>
    <p:sldId id="289" r:id="rId7"/>
    <p:sldId id="317" r:id="rId8"/>
    <p:sldId id="316" r:id="rId9"/>
    <p:sldId id="315" r:id="rId10"/>
    <p:sldId id="314" r:id="rId11"/>
    <p:sldId id="313" r:id="rId12"/>
    <p:sldId id="318" r:id="rId13"/>
    <p:sldId id="305" r:id="rId14"/>
    <p:sldId id="306" r:id="rId15"/>
    <p:sldId id="260" r:id="rId16"/>
    <p:sldId id="307" r:id="rId17"/>
    <p:sldId id="261" r:id="rId18"/>
    <p:sldId id="262" r:id="rId19"/>
    <p:sldId id="275" r:id="rId20"/>
    <p:sldId id="308" r:id="rId21"/>
    <p:sldId id="309" r:id="rId22"/>
    <p:sldId id="310" r:id="rId23"/>
    <p:sldId id="311" r:id="rId24"/>
    <p:sldId id="256" r:id="rId25"/>
    <p:sldId id="286" r:id="rId26"/>
    <p:sldId id="287" r:id="rId27"/>
    <p:sldId id="279" r:id="rId28"/>
    <p:sldId id="280" r:id="rId29"/>
    <p:sldId id="282" r:id="rId30"/>
    <p:sldId id="293" r:id="rId31"/>
    <p:sldId id="283" r:id="rId32"/>
    <p:sldId id="294" r:id="rId33"/>
    <p:sldId id="295" r:id="rId34"/>
    <p:sldId id="285" r:id="rId35"/>
    <p:sldId id="288" r:id="rId36"/>
    <p:sldId id="296" r:id="rId37"/>
    <p:sldId id="297" r:id="rId38"/>
    <p:sldId id="298" r:id="rId39"/>
    <p:sldId id="299" r:id="rId40"/>
    <p:sldId id="300" r:id="rId41"/>
    <p:sldId id="301" r:id="rId42"/>
    <p:sldId id="302" r:id="rId43"/>
    <p:sldId id="303" r:id="rId44"/>
    <p:sldId id="304" r:id="rId45"/>
    <p:sldId id="31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8C092-6095-41BF-A5CD-BF435A1D5752}" v="52" dt="2023-03-23T13:12:37.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411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C9C4B-414B-4958-8FB9-8CF6B45DB8DA}" type="doc">
      <dgm:prSet loTypeId="urn:microsoft.com/office/officeart/2005/8/layout/process1" loCatId="process" qsTypeId="urn:microsoft.com/office/officeart/2005/8/quickstyle/simple1" qsCatId="simple" csTypeId="urn:microsoft.com/office/officeart/2005/8/colors/accent1_2" csCatId="accent1" phldr="1"/>
      <dgm:spPr/>
    </dgm:pt>
    <dgm:pt modelId="{28BEC286-5D9A-4214-90A0-EAEEEDF9C062}">
      <dgm:prSet phldrT="[Text]"/>
      <dgm:spPr/>
      <dgm:t>
        <a:bodyPr/>
        <a:lstStyle/>
        <a:p>
          <a:r>
            <a:rPr lang="en-GB">
              <a:solidFill>
                <a:schemeClr val="tx1">
                  <a:lumMod val="65000"/>
                  <a:lumOff val="35000"/>
                </a:schemeClr>
              </a:solidFill>
            </a:rPr>
            <a:t>Once the Local Authority is made aware of a private fostering arrangement, a member of the Private Fostering Team will visit the arrangement within seven days.</a:t>
          </a:r>
        </a:p>
      </dgm:t>
    </dgm:pt>
    <dgm:pt modelId="{C228BD65-6213-4F41-A875-BF96BAA0E545}" type="parTrans" cxnId="{AB06794F-DF22-4000-8FE6-B44C858F9C82}">
      <dgm:prSet/>
      <dgm:spPr/>
      <dgm:t>
        <a:bodyPr/>
        <a:lstStyle/>
        <a:p>
          <a:endParaRPr lang="en-GB"/>
        </a:p>
      </dgm:t>
    </dgm:pt>
    <dgm:pt modelId="{86AF0BBE-D500-48B9-A000-AB35ACADB541}" type="sibTrans" cxnId="{AB06794F-DF22-4000-8FE6-B44C858F9C82}">
      <dgm:prSet/>
      <dgm:spPr/>
      <dgm:t>
        <a:bodyPr/>
        <a:lstStyle/>
        <a:p>
          <a:endParaRPr lang="en-GB"/>
        </a:p>
      </dgm:t>
    </dgm:pt>
    <dgm:pt modelId="{4A5336D7-866C-45F2-9130-03AF1DAAE828}">
      <dgm:prSet phldrT="[Text]"/>
      <dgm:spPr/>
      <dgm:t>
        <a:bodyPr/>
        <a:lstStyle/>
        <a:p>
          <a:r>
            <a:rPr lang="en-GB">
              <a:solidFill>
                <a:schemeClr val="tx1">
                  <a:lumMod val="65000"/>
                  <a:lumOff val="35000"/>
                </a:schemeClr>
              </a:solidFill>
            </a:rPr>
            <a:t>Formal checks with the police and other agencies are made to ensure that the child is safeguarded and that the private foster carers are able to provide a reasonable standard of care.</a:t>
          </a:r>
        </a:p>
        <a:p>
          <a:r>
            <a:rPr lang="en-GB">
              <a:solidFill>
                <a:schemeClr val="tx1">
                  <a:lumMod val="65000"/>
                  <a:lumOff val="35000"/>
                </a:schemeClr>
              </a:solidFill>
            </a:rPr>
            <a:t>An assessment is completed to consider the child/young person’s needs and the private foster carer’s ability to meet them</a:t>
          </a:r>
        </a:p>
        <a:p>
          <a:endParaRPr lang="en-GB"/>
        </a:p>
      </dgm:t>
    </dgm:pt>
    <dgm:pt modelId="{7CC8EF5F-4979-46C1-BE36-F4702B175522}" type="parTrans" cxnId="{EEA1C337-B3CA-4FCE-868C-4120B961DA6C}">
      <dgm:prSet/>
      <dgm:spPr/>
      <dgm:t>
        <a:bodyPr/>
        <a:lstStyle/>
        <a:p>
          <a:endParaRPr lang="en-GB"/>
        </a:p>
      </dgm:t>
    </dgm:pt>
    <dgm:pt modelId="{D6696C5F-08F0-46CF-8AB5-9D3A5D66BA44}" type="sibTrans" cxnId="{EEA1C337-B3CA-4FCE-868C-4120B961DA6C}">
      <dgm:prSet/>
      <dgm:spPr/>
      <dgm:t>
        <a:bodyPr/>
        <a:lstStyle/>
        <a:p>
          <a:endParaRPr lang="en-GB"/>
        </a:p>
      </dgm:t>
    </dgm:pt>
    <dgm:pt modelId="{2582FF97-40FB-41CE-9BF9-C2C8A50602FD}">
      <dgm:prSet phldrT="[Text]"/>
      <dgm:spPr/>
      <dgm:t>
        <a:bodyPr/>
        <a:lstStyle/>
        <a:p>
          <a:r>
            <a:rPr lang="en-GB">
              <a:solidFill>
                <a:schemeClr val="tx1">
                  <a:lumMod val="65000"/>
                  <a:lumOff val="35000"/>
                </a:schemeClr>
              </a:solidFill>
            </a:rPr>
            <a:t>If the arrangement continues, we undertake regular visits to the home to offer advice and support and ensure the arrangement continues to be suitable.</a:t>
          </a:r>
        </a:p>
        <a:p>
          <a:endParaRPr lang="en-GB"/>
        </a:p>
      </dgm:t>
    </dgm:pt>
    <dgm:pt modelId="{CDB436F2-43AF-4C63-8D62-9AE506E7654F}" type="parTrans" cxnId="{7929685A-120D-4341-A718-AB533FAF8F0D}">
      <dgm:prSet/>
      <dgm:spPr/>
      <dgm:t>
        <a:bodyPr/>
        <a:lstStyle/>
        <a:p>
          <a:endParaRPr lang="en-GB"/>
        </a:p>
      </dgm:t>
    </dgm:pt>
    <dgm:pt modelId="{2630CA28-881E-4541-873B-CD41F5DE9DE6}" type="sibTrans" cxnId="{7929685A-120D-4341-A718-AB533FAF8F0D}">
      <dgm:prSet/>
      <dgm:spPr/>
      <dgm:t>
        <a:bodyPr/>
        <a:lstStyle/>
        <a:p>
          <a:endParaRPr lang="en-GB"/>
        </a:p>
      </dgm:t>
    </dgm:pt>
    <dgm:pt modelId="{D4C3656C-D5F9-4E47-B9DE-1C21F5B7D96B}" type="pres">
      <dgm:prSet presAssocID="{365C9C4B-414B-4958-8FB9-8CF6B45DB8DA}" presName="Name0" presStyleCnt="0">
        <dgm:presLayoutVars>
          <dgm:dir/>
          <dgm:resizeHandles val="exact"/>
        </dgm:presLayoutVars>
      </dgm:prSet>
      <dgm:spPr/>
    </dgm:pt>
    <dgm:pt modelId="{453D6276-5933-4591-9B88-2BCFAB42FB36}" type="pres">
      <dgm:prSet presAssocID="{28BEC286-5D9A-4214-90A0-EAEEEDF9C062}" presName="node" presStyleLbl="node1" presStyleIdx="0" presStyleCnt="3">
        <dgm:presLayoutVars>
          <dgm:bulletEnabled val="1"/>
        </dgm:presLayoutVars>
      </dgm:prSet>
      <dgm:spPr/>
    </dgm:pt>
    <dgm:pt modelId="{C09DD8F8-9EE2-4D81-A3A5-7613C3B2896A}" type="pres">
      <dgm:prSet presAssocID="{86AF0BBE-D500-48B9-A000-AB35ACADB541}" presName="sibTrans" presStyleLbl="sibTrans2D1" presStyleIdx="0" presStyleCnt="2"/>
      <dgm:spPr/>
    </dgm:pt>
    <dgm:pt modelId="{ABB92376-0D04-4D39-AFD1-2153994E3321}" type="pres">
      <dgm:prSet presAssocID="{86AF0BBE-D500-48B9-A000-AB35ACADB541}" presName="connectorText" presStyleLbl="sibTrans2D1" presStyleIdx="0" presStyleCnt="2"/>
      <dgm:spPr/>
    </dgm:pt>
    <dgm:pt modelId="{6417A685-1DE8-4CC9-9367-42336F625AE9}" type="pres">
      <dgm:prSet presAssocID="{4A5336D7-866C-45F2-9130-03AF1DAAE828}" presName="node" presStyleLbl="node1" presStyleIdx="1" presStyleCnt="3">
        <dgm:presLayoutVars>
          <dgm:bulletEnabled val="1"/>
        </dgm:presLayoutVars>
      </dgm:prSet>
      <dgm:spPr/>
    </dgm:pt>
    <dgm:pt modelId="{1A448334-BF1F-426C-B88A-96E929332433}" type="pres">
      <dgm:prSet presAssocID="{D6696C5F-08F0-46CF-8AB5-9D3A5D66BA44}" presName="sibTrans" presStyleLbl="sibTrans2D1" presStyleIdx="1" presStyleCnt="2"/>
      <dgm:spPr/>
    </dgm:pt>
    <dgm:pt modelId="{6E7EB29F-0F6E-49FC-97CE-F802F00E6B50}" type="pres">
      <dgm:prSet presAssocID="{D6696C5F-08F0-46CF-8AB5-9D3A5D66BA44}" presName="connectorText" presStyleLbl="sibTrans2D1" presStyleIdx="1" presStyleCnt="2"/>
      <dgm:spPr/>
    </dgm:pt>
    <dgm:pt modelId="{93C1CEB1-0580-4A50-A047-3107D0E97586}" type="pres">
      <dgm:prSet presAssocID="{2582FF97-40FB-41CE-9BF9-C2C8A50602FD}" presName="node" presStyleLbl="node1" presStyleIdx="2" presStyleCnt="3">
        <dgm:presLayoutVars>
          <dgm:bulletEnabled val="1"/>
        </dgm:presLayoutVars>
      </dgm:prSet>
      <dgm:spPr/>
    </dgm:pt>
  </dgm:ptLst>
  <dgm:cxnLst>
    <dgm:cxn modelId="{A6895402-BC4F-42D4-B783-81918AC16AC4}" type="presOf" srcId="{D6696C5F-08F0-46CF-8AB5-9D3A5D66BA44}" destId="{1A448334-BF1F-426C-B88A-96E929332433}" srcOrd="0" destOrd="0" presId="urn:microsoft.com/office/officeart/2005/8/layout/process1"/>
    <dgm:cxn modelId="{8018BC08-C747-43FC-813C-DA80B00170A4}" type="presOf" srcId="{365C9C4B-414B-4958-8FB9-8CF6B45DB8DA}" destId="{D4C3656C-D5F9-4E47-B9DE-1C21F5B7D96B}" srcOrd="0" destOrd="0" presId="urn:microsoft.com/office/officeart/2005/8/layout/process1"/>
    <dgm:cxn modelId="{EEA1C337-B3CA-4FCE-868C-4120B961DA6C}" srcId="{365C9C4B-414B-4958-8FB9-8CF6B45DB8DA}" destId="{4A5336D7-866C-45F2-9130-03AF1DAAE828}" srcOrd="1" destOrd="0" parTransId="{7CC8EF5F-4979-46C1-BE36-F4702B175522}" sibTransId="{D6696C5F-08F0-46CF-8AB5-9D3A5D66BA44}"/>
    <dgm:cxn modelId="{60A5E060-6A52-4DCB-87B4-B426FA93FE4E}" type="presOf" srcId="{28BEC286-5D9A-4214-90A0-EAEEEDF9C062}" destId="{453D6276-5933-4591-9B88-2BCFAB42FB36}" srcOrd="0" destOrd="0" presId="urn:microsoft.com/office/officeart/2005/8/layout/process1"/>
    <dgm:cxn modelId="{AB06794F-DF22-4000-8FE6-B44C858F9C82}" srcId="{365C9C4B-414B-4958-8FB9-8CF6B45DB8DA}" destId="{28BEC286-5D9A-4214-90A0-EAEEEDF9C062}" srcOrd="0" destOrd="0" parTransId="{C228BD65-6213-4F41-A875-BF96BAA0E545}" sibTransId="{86AF0BBE-D500-48B9-A000-AB35ACADB541}"/>
    <dgm:cxn modelId="{629A1674-7B54-4755-988C-8F4A6D66D965}" type="presOf" srcId="{D6696C5F-08F0-46CF-8AB5-9D3A5D66BA44}" destId="{6E7EB29F-0F6E-49FC-97CE-F802F00E6B50}" srcOrd="1" destOrd="0" presId="urn:microsoft.com/office/officeart/2005/8/layout/process1"/>
    <dgm:cxn modelId="{7929685A-120D-4341-A718-AB533FAF8F0D}" srcId="{365C9C4B-414B-4958-8FB9-8CF6B45DB8DA}" destId="{2582FF97-40FB-41CE-9BF9-C2C8A50602FD}" srcOrd="2" destOrd="0" parTransId="{CDB436F2-43AF-4C63-8D62-9AE506E7654F}" sibTransId="{2630CA28-881E-4541-873B-CD41F5DE9DE6}"/>
    <dgm:cxn modelId="{4745E681-19AC-4C02-ABB2-36E2FD14EEC1}" type="presOf" srcId="{86AF0BBE-D500-48B9-A000-AB35ACADB541}" destId="{ABB92376-0D04-4D39-AFD1-2153994E3321}" srcOrd="1" destOrd="0" presId="urn:microsoft.com/office/officeart/2005/8/layout/process1"/>
    <dgm:cxn modelId="{45F566AC-92AC-48BF-A919-8FA8D48A1E7B}" type="presOf" srcId="{4A5336D7-866C-45F2-9130-03AF1DAAE828}" destId="{6417A685-1DE8-4CC9-9367-42336F625AE9}" srcOrd="0" destOrd="0" presId="urn:microsoft.com/office/officeart/2005/8/layout/process1"/>
    <dgm:cxn modelId="{85327BE2-25F2-43C9-9AE2-44CF94916101}" type="presOf" srcId="{86AF0BBE-D500-48B9-A000-AB35ACADB541}" destId="{C09DD8F8-9EE2-4D81-A3A5-7613C3B2896A}" srcOrd="0" destOrd="0" presId="urn:microsoft.com/office/officeart/2005/8/layout/process1"/>
    <dgm:cxn modelId="{1BB24DE6-EDC8-4316-8575-C3307CAE16DC}" type="presOf" srcId="{2582FF97-40FB-41CE-9BF9-C2C8A50602FD}" destId="{93C1CEB1-0580-4A50-A047-3107D0E97586}" srcOrd="0" destOrd="0" presId="urn:microsoft.com/office/officeart/2005/8/layout/process1"/>
    <dgm:cxn modelId="{7D07DFA5-5FC2-459E-8FBB-27365AE685A7}" type="presParOf" srcId="{D4C3656C-D5F9-4E47-B9DE-1C21F5B7D96B}" destId="{453D6276-5933-4591-9B88-2BCFAB42FB36}" srcOrd="0" destOrd="0" presId="urn:microsoft.com/office/officeart/2005/8/layout/process1"/>
    <dgm:cxn modelId="{4BB09464-5832-4C0E-A039-9D7F2BA5967D}" type="presParOf" srcId="{D4C3656C-D5F9-4E47-B9DE-1C21F5B7D96B}" destId="{C09DD8F8-9EE2-4D81-A3A5-7613C3B2896A}" srcOrd="1" destOrd="0" presId="urn:microsoft.com/office/officeart/2005/8/layout/process1"/>
    <dgm:cxn modelId="{7FDADABF-B2A3-40D5-B680-C02D59BE8DC0}" type="presParOf" srcId="{C09DD8F8-9EE2-4D81-A3A5-7613C3B2896A}" destId="{ABB92376-0D04-4D39-AFD1-2153994E3321}" srcOrd="0" destOrd="0" presId="urn:microsoft.com/office/officeart/2005/8/layout/process1"/>
    <dgm:cxn modelId="{1245A0F5-2AB9-42BD-AA9D-2234ABB72598}" type="presParOf" srcId="{D4C3656C-D5F9-4E47-B9DE-1C21F5B7D96B}" destId="{6417A685-1DE8-4CC9-9367-42336F625AE9}" srcOrd="2" destOrd="0" presId="urn:microsoft.com/office/officeart/2005/8/layout/process1"/>
    <dgm:cxn modelId="{C61DA840-5BE2-4E56-A9B5-DE23964AA94B}" type="presParOf" srcId="{D4C3656C-D5F9-4E47-B9DE-1C21F5B7D96B}" destId="{1A448334-BF1F-426C-B88A-96E929332433}" srcOrd="3" destOrd="0" presId="urn:microsoft.com/office/officeart/2005/8/layout/process1"/>
    <dgm:cxn modelId="{1A323496-692D-46B6-8A98-347D89C9F66D}" type="presParOf" srcId="{1A448334-BF1F-426C-B88A-96E929332433}" destId="{6E7EB29F-0F6E-49FC-97CE-F802F00E6B50}" srcOrd="0" destOrd="0" presId="urn:microsoft.com/office/officeart/2005/8/layout/process1"/>
    <dgm:cxn modelId="{861BFA7B-EC24-43E9-8CAD-E06FF541B7C0}" type="presParOf" srcId="{D4C3656C-D5F9-4E47-B9DE-1C21F5B7D96B}" destId="{93C1CEB1-0580-4A50-A047-3107D0E9758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7752A-B1AE-4969-9FD3-1C1D71302F97}" type="doc">
      <dgm:prSet loTypeId="urn:microsoft.com/office/officeart/2008/layout/RadialCluster" loCatId="cycle" qsTypeId="urn:microsoft.com/office/officeart/2005/8/quickstyle/simple1" qsCatId="simple" csTypeId="urn:microsoft.com/office/officeart/2005/8/colors/accent0_1" csCatId="mainScheme" phldr="1"/>
      <dgm:spPr/>
      <dgm:t>
        <a:bodyPr/>
        <a:lstStyle/>
        <a:p>
          <a:endParaRPr lang="en-GB"/>
        </a:p>
      </dgm:t>
    </dgm:pt>
    <dgm:pt modelId="{42F31465-964A-4A12-8D60-7A15F17D9CA8}">
      <dgm:prSet phldrT="[Text]"/>
      <dgm:spPr/>
      <dgm:t>
        <a:bodyPr/>
        <a:lstStyle/>
        <a:p>
          <a:r>
            <a:rPr lang="en-GB"/>
            <a:t>Your responsibilities</a:t>
          </a:r>
        </a:p>
      </dgm:t>
    </dgm:pt>
    <dgm:pt modelId="{FCC91CE6-057F-449A-8FDC-47E5AEF01D83}" type="parTrans" cxnId="{48FE566B-1E78-4D12-A386-A4F3BFD9AA44}">
      <dgm:prSet/>
      <dgm:spPr/>
      <dgm:t>
        <a:bodyPr/>
        <a:lstStyle/>
        <a:p>
          <a:endParaRPr lang="en-GB"/>
        </a:p>
      </dgm:t>
    </dgm:pt>
    <dgm:pt modelId="{C77CEB78-0D6B-4694-A503-13E370AC376F}" type="sibTrans" cxnId="{48FE566B-1E78-4D12-A386-A4F3BFD9AA44}">
      <dgm:prSet/>
      <dgm:spPr/>
      <dgm:t>
        <a:bodyPr/>
        <a:lstStyle/>
        <a:p>
          <a:endParaRPr lang="en-GB"/>
        </a:p>
      </dgm:t>
    </dgm:pt>
    <dgm:pt modelId="{F700D142-39EC-4B25-B563-990FF036900A}">
      <dgm:prSet phldrT="[Text]" custT="1"/>
      <dgm:spPr/>
      <dgm:t>
        <a:bodyPr/>
        <a:lstStyle/>
        <a:p>
          <a:r>
            <a:rPr lang="en-GB" altLang="en-US" sz="1600"/>
            <a:t>Partner agencies have a responsibility to notify Essex County Council immediately if they become aware of any Private Fostering arrangement and believe the Local Authority have not/will not be notified.</a:t>
          </a:r>
          <a:endParaRPr lang="en-GB" sz="1600"/>
        </a:p>
      </dgm:t>
    </dgm:pt>
    <dgm:pt modelId="{DA1F912D-73A6-474C-B633-A18297362EFA}" type="parTrans" cxnId="{0FAE84CB-48E1-43EE-9CA9-B4EF34703293}">
      <dgm:prSet/>
      <dgm:spPr/>
      <dgm:t>
        <a:bodyPr/>
        <a:lstStyle/>
        <a:p>
          <a:endParaRPr lang="en-GB"/>
        </a:p>
      </dgm:t>
    </dgm:pt>
    <dgm:pt modelId="{B06B65B2-EB60-4D9D-BEB3-9A29A595B877}" type="sibTrans" cxnId="{0FAE84CB-48E1-43EE-9CA9-B4EF34703293}">
      <dgm:prSet/>
      <dgm:spPr/>
      <dgm:t>
        <a:bodyPr/>
        <a:lstStyle/>
        <a:p>
          <a:endParaRPr lang="en-GB"/>
        </a:p>
      </dgm:t>
    </dgm:pt>
    <dgm:pt modelId="{734696B7-336D-456E-85B9-4500E5BBB5E7}">
      <dgm:prSet phldrT="[Text]" custT="1"/>
      <dgm:spPr/>
      <dgm:t>
        <a:bodyPr/>
        <a:lstStyle/>
        <a:p>
          <a:r>
            <a:rPr lang="en-GB" altLang="en-US" sz="1600"/>
            <a:t>If at any time you become concerned about anything affecting the Private Fostering Arrangement, please contact us immediately.</a:t>
          </a:r>
          <a:endParaRPr lang="en-GB" sz="1600"/>
        </a:p>
      </dgm:t>
    </dgm:pt>
    <dgm:pt modelId="{F54C6A4F-003C-4DEF-BAE1-658BFFF8DCFF}" type="parTrans" cxnId="{824365F8-075B-4F4C-9F52-CAEB761E02F8}">
      <dgm:prSet/>
      <dgm:spPr/>
      <dgm:t>
        <a:bodyPr/>
        <a:lstStyle/>
        <a:p>
          <a:endParaRPr lang="en-GB"/>
        </a:p>
      </dgm:t>
    </dgm:pt>
    <dgm:pt modelId="{84396446-EDB6-4503-9A8F-407EA95FFD58}" type="sibTrans" cxnId="{824365F8-075B-4F4C-9F52-CAEB761E02F8}">
      <dgm:prSet/>
      <dgm:spPr/>
      <dgm:t>
        <a:bodyPr/>
        <a:lstStyle/>
        <a:p>
          <a:endParaRPr lang="en-GB"/>
        </a:p>
      </dgm:t>
    </dgm:pt>
    <dgm:pt modelId="{F4750D75-4EBF-4E8F-8FB7-B351EBEA3339}">
      <dgm:prSet phldrT="[Text]" custT="1"/>
      <dgm:spPr/>
      <dgm:t>
        <a:bodyPr/>
        <a:lstStyle/>
        <a:p>
          <a:endParaRPr lang="en-GB" altLang="en-US" sz="1600" b="1"/>
        </a:p>
        <a:p>
          <a:endParaRPr lang="en-GB" altLang="en-US" sz="1600" b="1"/>
        </a:p>
        <a:p>
          <a:r>
            <a:rPr lang="en-GB" altLang="en-US" sz="1600" b="1"/>
            <a:t>How can you help us?</a:t>
          </a:r>
        </a:p>
        <a:p>
          <a:r>
            <a:rPr lang="en-GB" altLang="en-US" sz="1600"/>
            <a:t>Promote awareness and understanding of Private Fostering within your own teams and with members of the public where ever possible.</a:t>
          </a:r>
        </a:p>
        <a:p>
          <a:endParaRPr lang="en-GB" altLang="en-US" sz="1600"/>
        </a:p>
        <a:p>
          <a:r>
            <a:rPr lang="en-GB" altLang="en-US" sz="1600"/>
            <a:t>Help with distribution of leaflets and posters as widely as possible.</a:t>
          </a:r>
        </a:p>
        <a:p>
          <a:endParaRPr lang="en-GB" sz="1400"/>
        </a:p>
      </dgm:t>
    </dgm:pt>
    <dgm:pt modelId="{DA01D51F-86DC-4E4E-9E3C-42BAF5848AB2}" type="parTrans" cxnId="{16178539-3F44-4FEB-B9D4-443AADA55BFB}">
      <dgm:prSet/>
      <dgm:spPr/>
      <dgm:t>
        <a:bodyPr/>
        <a:lstStyle/>
        <a:p>
          <a:endParaRPr lang="en-GB"/>
        </a:p>
      </dgm:t>
    </dgm:pt>
    <dgm:pt modelId="{412DAE84-D0B4-4B00-95A9-EE109D6DDE84}" type="sibTrans" cxnId="{16178539-3F44-4FEB-B9D4-443AADA55BFB}">
      <dgm:prSet/>
      <dgm:spPr/>
      <dgm:t>
        <a:bodyPr/>
        <a:lstStyle/>
        <a:p>
          <a:endParaRPr lang="en-GB"/>
        </a:p>
      </dgm:t>
    </dgm:pt>
    <dgm:pt modelId="{6D96F9C3-031F-464B-ABF6-7012F7B8C5DF}">
      <dgm:prSet custT="1"/>
      <dgm:spPr/>
      <dgm:t>
        <a:bodyPr/>
        <a:lstStyle/>
        <a:p>
          <a:r>
            <a:rPr lang="en-GB" altLang="en-US" sz="1600"/>
            <a:t>We may contact you and other involved agencies requesting information about the child and/or the private foster carers</a:t>
          </a:r>
        </a:p>
      </dgm:t>
    </dgm:pt>
    <dgm:pt modelId="{E87B8DDF-B134-4DF9-B97C-D57C1C8DF8E1}" type="parTrans" cxnId="{A810819D-FD1C-4984-A932-F49E4DD05DB1}">
      <dgm:prSet/>
      <dgm:spPr/>
      <dgm:t>
        <a:bodyPr/>
        <a:lstStyle/>
        <a:p>
          <a:endParaRPr lang="en-GB"/>
        </a:p>
      </dgm:t>
    </dgm:pt>
    <dgm:pt modelId="{65787662-0B17-455B-AA19-740F9C20C0C8}" type="sibTrans" cxnId="{A810819D-FD1C-4984-A932-F49E4DD05DB1}">
      <dgm:prSet/>
      <dgm:spPr/>
      <dgm:t>
        <a:bodyPr/>
        <a:lstStyle/>
        <a:p>
          <a:endParaRPr lang="en-GB"/>
        </a:p>
      </dgm:t>
    </dgm:pt>
    <dgm:pt modelId="{6CCD2B58-7EB6-4691-8BE7-2689A2ABC901}" type="pres">
      <dgm:prSet presAssocID="{BCF7752A-B1AE-4969-9FD3-1C1D71302F97}" presName="Name0" presStyleCnt="0">
        <dgm:presLayoutVars>
          <dgm:chMax val="1"/>
          <dgm:chPref val="1"/>
          <dgm:dir/>
          <dgm:animOne val="branch"/>
          <dgm:animLvl val="lvl"/>
        </dgm:presLayoutVars>
      </dgm:prSet>
      <dgm:spPr/>
    </dgm:pt>
    <dgm:pt modelId="{C580D48A-6080-48D7-9E55-91E75D2C14EC}" type="pres">
      <dgm:prSet presAssocID="{42F31465-964A-4A12-8D60-7A15F17D9CA8}" presName="singleCycle" presStyleCnt="0"/>
      <dgm:spPr/>
    </dgm:pt>
    <dgm:pt modelId="{7FA6285F-FA6D-4784-A72E-001B64EADA8F}" type="pres">
      <dgm:prSet presAssocID="{42F31465-964A-4A12-8D60-7A15F17D9CA8}" presName="singleCenter" presStyleLbl="node1" presStyleIdx="0" presStyleCnt="5" custScaleX="46705" custScaleY="27627" custLinFactNeighborX="-2924" custLinFactNeighborY="-226">
        <dgm:presLayoutVars>
          <dgm:chMax val="7"/>
          <dgm:chPref val="7"/>
        </dgm:presLayoutVars>
      </dgm:prSet>
      <dgm:spPr/>
    </dgm:pt>
    <dgm:pt modelId="{1704DD34-1072-4213-AE22-6D5B60A7AF81}" type="pres">
      <dgm:prSet presAssocID="{DA1F912D-73A6-474C-B633-A18297362EFA}" presName="Name56" presStyleLbl="parChTrans1D2" presStyleIdx="0" presStyleCnt="4"/>
      <dgm:spPr/>
    </dgm:pt>
    <dgm:pt modelId="{1B5D8B82-E222-49C2-93A1-200C61668136}" type="pres">
      <dgm:prSet presAssocID="{F700D142-39EC-4B25-B563-990FF036900A}" presName="text0" presStyleLbl="node1" presStyleIdx="1" presStyleCnt="5" custScaleX="253487" custScaleY="262810" custRadScaleRad="85544" custRadScaleInc="-8710">
        <dgm:presLayoutVars>
          <dgm:bulletEnabled val="1"/>
        </dgm:presLayoutVars>
      </dgm:prSet>
      <dgm:spPr/>
    </dgm:pt>
    <dgm:pt modelId="{D4F0F7DA-FD93-4839-A6FF-7BE301C65A87}" type="pres">
      <dgm:prSet presAssocID="{F54C6A4F-003C-4DEF-BAE1-658BFFF8DCFF}" presName="Name56" presStyleLbl="parChTrans1D2" presStyleIdx="1" presStyleCnt="4"/>
      <dgm:spPr/>
    </dgm:pt>
    <dgm:pt modelId="{5FDFB9E8-54A9-4295-AC01-34A7D6C51412}" type="pres">
      <dgm:prSet presAssocID="{734696B7-336D-456E-85B9-4500E5BBB5E7}" presName="text0" presStyleLbl="node1" presStyleIdx="2" presStyleCnt="5" custScaleX="297549" custScaleY="229005" custRadScaleRad="120736" custRadScaleInc="184">
        <dgm:presLayoutVars>
          <dgm:bulletEnabled val="1"/>
        </dgm:presLayoutVars>
      </dgm:prSet>
      <dgm:spPr/>
    </dgm:pt>
    <dgm:pt modelId="{FB87AA51-4EEA-4EB8-83C0-AB32FA2C3B66}" type="pres">
      <dgm:prSet presAssocID="{DA01D51F-86DC-4E4E-9E3C-42BAF5848AB2}" presName="Name56" presStyleLbl="parChTrans1D2" presStyleIdx="2" presStyleCnt="4"/>
      <dgm:spPr/>
    </dgm:pt>
    <dgm:pt modelId="{53996A6E-F0A5-4AE9-9C26-39702B94532A}" type="pres">
      <dgm:prSet presAssocID="{F4750D75-4EBF-4E8F-8FB7-B351EBEA3339}" presName="text0" presStyleLbl="node1" presStyleIdx="3" presStyleCnt="5" custScaleX="266161" custScaleY="272351" custRadScaleRad="84721" custRadScaleInc="8794">
        <dgm:presLayoutVars>
          <dgm:bulletEnabled val="1"/>
        </dgm:presLayoutVars>
      </dgm:prSet>
      <dgm:spPr/>
    </dgm:pt>
    <dgm:pt modelId="{BA50607F-0F6F-47DD-9FB6-80B1E12C4710}" type="pres">
      <dgm:prSet presAssocID="{E87B8DDF-B134-4DF9-B97C-D57C1C8DF8E1}" presName="Name56" presStyleLbl="parChTrans1D2" presStyleIdx="3" presStyleCnt="4"/>
      <dgm:spPr/>
    </dgm:pt>
    <dgm:pt modelId="{A7EF752D-19AF-485C-B5FF-61AD5C8229C3}" type="pres">
      <dgm:prSet presAssocID="{6D96F9C3-031F-464B-ABF6-7012F7B8C5DF}" presName="text0" presStyleLbl="node1" presStyleIdx="4" presStyleCnt="5" custScaleX="280653" custScaleY="190983" custRadScaleRad="129766" custRadScaleInc="-171">
        <dgm:presLayoutVars>
          <dgm:bulletEnabled val="1"/>
        </dgm:presLayoutVars>
      </dgm:prSet>
      <dgm:spPr/>
    </dgm:pt>
  </dgm:ptLst>
  <dgm:cxnLst>
    <dgm:cxn modelId="{11E19C13-CADD-4234-8B52-D7CFEA705CE3}" type="presOf" srcId="{DA1F912D-73A6-474C-B633-A18297362EFA}" destId="{1704DD34-1072-4213-AE22-6D5B60A7AF81}" srcOrd="0" destOrd="0" presId="urn:microsoft.com/office/officeart/2008/layout/RadialCluster"/>
    <dgm:cxn modelId="{2EB68C20-D378-43BE-A375-2EC67A8E7208}" type="presOf" srcId="{BCF7752A-B1AE-4969-9FD3-1C1D71302F97}" destId="{6CCD2B58-7EB6-4691-8BE7-2689A2ABC901}" srcOrd="0" destOrd="0" presId="urn:microsoft.com/office/officeart/2008/layout/RadialCluster"/>
    <dgm:cxn modelId="{16178539-3F44-4FEB-B9D4-443AADA55BFB}" srcId="{42F31465-964A-4A12-8D60-7A15F17D9CA8}" destId="{F4750D75-4EBF-4E8F-8FB7-B351EBEA3339}" srcOrd="2" destOrd="0" parTransId="{DA01D51F-86DC-4E4E-9E3C-42BAF5848AB2}" sibTransId="{412DAE84-D0B4-4B00-95A9-EE109D6DDE84}"/>
    <dgm:cxn modelId="{FD42683B-4594-49ED-BD43-A685AD2C3576}" type="presOf" srcId="{DA01D51F-86DC-4E4E-9E3C-42BAF5848AB2}" destId="{FB87AA51-4EEA-4EB8-83C0-AB32FA2C3B66}" srcOrd="0" destOrd="0" presId="urn:microsoft.com/office/officeart/2008/layout/RadialCluster"/>
    <dgm:cxn modelId="{80510846-1C59-4487-8DF7-BEC9012E5149}" type="presOf" srcId="{F4750D75-4EBF-4E8F-8FB7-B351EBEA3339}" destId="{53996A6E-F0A5-4AE9-9C26-39702B94532A}" srcOrd="0" destOrd="0" presId="urn:microsoft.com/office/officeart/2008/layout/RadialCluster"/>
    <dgm:cxn modelId="{37341A68-5663-4152-A8D7-D450F7410008}" type="presOf" srcId="{F54C6A4F-003C-4DEF-BAE1-658BFFF8DCFF}" destId="{D4F0F7DA-FD93-4839-A6FF-7BE301C65A87}" srcOrd="0" destOrd="0" presId="urn:microsoft.com/office/officeart/2008/layout/RadialCluster"/>
    <dgm:cxn modelId="{51DCDB48-9A1A-41D3-A7CD-3019AEAEA716}" type="presOf" srcId="{6D96F9C3-031F-464B-ABF6-7012F7B8C5DF}" destId="{A7EF752D-19AF-485C-B5FF-61AD5C8229C3}" srcOrd="0" destOrd="0" presId="urn:microsoft.com/office/officeart/2008/layout/RadialCluster"/>
    <dgm:cxn modelId="{48FE566B-1E78-4D12-A386-A4F3BFD9AA44}" srcId="{BCF7752A-B1AE-4969-9FD3-1C1D71302F97}" destId="{42F31465-964A-4A12-8D60-7A15F17D9CA8}" srcOrd="0" destOrd="0" parTransId="{FCC91CE6-057F-449A-8FDC-47E5AEF01D83}" sibTransId="{C77CEB78-0D6B-4694-A503-13E370AC376F}"/>
    <dgm:cxn modelId="{8BB64974-7028-425B-AD16-C08993D1A579}" type="presOf" srcId="{734696B7-336D-456E-85B9-4500E5BBB5E7}" destId="{5FDFB9E8-54A9-4295-AC01-34A7D6C51412}" srcOrd="0" destOrd="0" presId="urn:microsoft.com/office/officeart/2008/layout/RadialCluster"/>
    <dgm:cxn modelId="{0B6D5676-5F28-4547-B8A0-826B98CF7C89}" type="presOf" srcId="{F700D142-39EC-4B25-B563-990FF036900A}" destId="{1B5D8B82-E222-49C2-93A1-200C61668136}" srcOrd="0" destOrd="0" presId="urn:microsoft.com/office/officeart/2008/layout/RadialCluster"/>
    <dgm:cxn modelId="{A810819D-FD1C-4984-A932-F49E4DD05DB1}" srcId="{42F31465-964A-4A12-8D60-7A15F17D9CA8}" destId="{6D96F9C3-031F-464B-ABF6-7012F7B8C5DF}" srcOrd="3" destOrd="0" parTransId="{E87B8DDF-B134-4DF9-B97C-D57C1C8DF8E1}" sibTransId="{65787662-0B17-455B-AA19-740F9C20C0C8}"/>
    <dgm:cxn modelId="{3B9F6CAB-356C-43D8-B546-00B903C78CD5}" type="presOf" srcId="{42F31465-964A-4A12-8D60-7A15F17D9CA8}" destId="{7FA6285F-FA6D-4784-A72E-001B64EADA8F}" srcOrd="0" destOrd="0" presId="urn:microsoft.com/office/officeart/2008/layout/RadialCluster"/>
    <dgm:cxn modelId="{0FAE84CB-48E1-43EE-9CA9-B4EF34703293}" srcId="{42F31465-964A-4A12-8D60-7A15F17D9CA8}" destId="{F700D142-39EC-4B25-B563-990FF036900A}" srcOrd="0" destOrd="0" parTransId="{DA1F912D-73A6-474C-B633-A18297362EFA}" sibTransId="{B06B65B2-EB60-4D9D-BEB3-9A29A595B877}"/>
    <dgm:cxn modelId="{17D140E7-21FD-4D9E-91BA-E29FD1E61201}" type="presOf" srcId="{E87B8DDF-B134-4DF9-B97C-D57C1C8DF8E1}" destId="{BA50607F-0F6F-47DD-9FB6-80B1E12C4710}" srcOrd="0" destOrd="0" presId="urn:microsoft.com/office/officeart/2008/layout/RadialCluster"/>
    <dgm:cxn modelId="{824365F8-075B-4F4C-9F52-CAEB761E02F8}" srcId="{42F31465-964A-4A12-8D60-7A15F17D9CA8}" destId="{734696B7-336D-456E-85B9-4500E5BBB5E7}" srcOrd="1" destOrd="0" parTransId="{F54C6A4F-003C-4DEF-BAE1-658BFFF8DCFF}" sibTransId="{84396446-EDB6-4503-9A8F-407EA95FFD58}"/>
    <dgm:cxn modelId="{EF2E7BA8-D3A4-4432-A5E6-941DEE001046}" type="presParOf" srcId="{6CCD2B58-7EB6-4691-8BE7-2689A2ABC901}" destId="{C580D48A-6080-48D7-9E55-91E75D2C14EC}" srcOrd="0" destOrd="0" presId="urn:microsoft.com/office/officeart/2008/layout/RadialCluster"/>
    <dgm:cxn modelId="{B9FBB37E-9423-443A-8968-2F135161AAB4}" type="presParOf" srcId="{C580D48A-6080-48D7-9E55-91E75D2C14EC}" destId="{7FA6285F-FA6D-4784-A72E-001B64EADA8F}" srcOrd="0" destOrd="0" presId="urn:microsoft.com/office/officeart/2008/layout/RadialCluster"/>
    <dgm:cxn modelId="{1C1B7AFC-37AE-4268-9483-D012C2ECBD13}" type="presParOf" srcId="{C580D48A-6080-48D7-9E55-91E75D2C14EC}" destId="{1704DD34-1072-4213-AE22-6D5B60A7AF81}" srcOrd="1" destOrd="0" presId="urn:microsoft.com/office/officeart/2008/layout/RadialCluster"/>
    <dgm:cxn modelId="{CFD91F46-C1A6-438E-8059-64289F43A9B9}" type="presParOf" srcId="{C580D48A-6080-48D7-9E55-91E75D2C14EC}" destId="{1B5D8B82-E222-49C2-93A1-200C61668136}" srcOrd="2" destOrd="0" presId="urn:microsoft.com/office/officeart/2008/layout/RadialCluster"/>
    <dgm:cxn modelId="{24FFF1F0-8EC5-42B8-84EE-573635E12AE8}" type="presParOf" srcId="{C580D48A-6080-48D7-9E55-91E75D2C14EC}" destId="{D4F0F7DA-FD93-4839-A6FF-7BE301C65A87}" srcOrd="3" destOrd="0" presId="urn:microsoft.com/office/officeart/2008/layout/RadialCluster"/>
    <dgm:cxn modelId="{69758747-A0CE-4D6E-BFB3-8301D029F02B}" type="presParOf" srcId="{C580D48A-6080-48D7-9E55-91E75D2C14EC}" destId="{5FDFB9E8-54A9-4295-AC01-34A7D6C51412}" srcOrd="4" destOrd="0" presId="urn:microsoft.com/office/officeart/2008/layout/RadialCluster"/>
    <dgm:cxn modelId="{445757CC-FFC8-4396-8575-E4F7675B7E64}" type="presParOf" srcId="{C580D48A-6080-48D7-9E55-91E75D2C14EC}" destId="{FB87AA51-4EEA-4EB8-83C0-AB32FA2C3B66}" srcOrd="5" destOrd="0" presId="urn:microsoft.com/office/officeart/2008/layout/RadialCluster"/>
    <dgm:cxn modelId="{D9CCD326-AFB6-44E7-B451-60B974886511}" type="presParOf" srcId="{C580D48A-6080-48D7-9E55-91E75D2C14EC}" destId="{53996A6E-F0A5-4AE9-9C26-39702B94532A}" srcOrd="6" destOrd="0" presId="urn:microsoft.com/office/officeart/2008/layout/RadialCluster"/>
    <dgm:cxn modelId="{81A42704-C77B-4FBD-99D5-8DDB19F08DFC}" type="presParOf" srcId="{C580D48A-6080-48D7-9E55-91E75D2C14EC}" destId="{BA50607F-0F6F-47DD-9FB6-80B1E12C4710}" srcOrd="7" destOrd="0" presId="urn:microsoft.com/office/officeart/2008/layout/RadialCluster"/>
    <dgm:cxn modelId="{DBBE0247-A3A8-4408-A876-E17B04AF6B43}" type="presParOf" srcId="{C580D48A-6080-48D7-9E55-91E75D2C14EC}" destId="{A7EF752D-19AF-485C-B5FF-61AD5C8229C3}"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D6276-5933-4591-9B88-2BCFAB42FB36}">
      <dsp:nvSpPr>
        <dsp:cNvPr id="0" name=""/>
        <dsp:cNvSpPr/>
      </dsp:nvSpPr>
      <dsp:spPr>
        <a:xfrm>
          <a:off x="8037" y="1136871"/>
          <a:ext cx="2402352" cy="360352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lumMod val="65000"/>
                  <a:lumOff val="35000"/>
                </a:schemeClr>
              </a:solidFill>
            </a:rPr>
            <a:t>Once the Local Authority is made aware of a private fostering arrangement, a member of the Private Fostering Team will visit the arrangement within seven days.</a:t>
          </a:r>
        </a:p>
      </dsp:txBody>
      <dsp:txXfrm>
        <a:off x="78399" y="1207233"/>
        <a:ext cx="2261628" cy="3462805"/>
      </dsp:txXfrm>
    </dsp:sp>
    <dsp:sp modelId="{C09DD8F8-9EE2-4D81-A3A5-7613C3B2896A}">
      <dsp:nvSpPr>
        <dsp:cNvPr id="0" name=""/>
        <dsp:cNvSpPr/>
      </dsp:nvSpPr>
      <dsp:spPr>
        <a:xfrm>
          <a:off x="2650625" y="2640744"/>
          <a:ext cx="509298" cy="5957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650625" y="2759901"/>
        <a:ext cx="356509" cy="357469"/>
      </dsp:txXfrm>
    </dsp:sp>
    <dsp:sp modelId="{6417A685-1DE8-4CC9-9367-42336F625AE9}">
      <dsp:nvSpPr>
        <dsp:cNvPr id="0" name=""/>
        <dsp:cNvSpPr/>
      </dsp:nvSpPr>
      <dsp:spPr>
        <a:xfrm>
          <a:off x="3371331" y="1136871"/>
          <a:ext cx="2402352" cy="360352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lumMod val="65000"/>
                  <a:lumOff val="35000"/>
                </a:schemeClr>
              </a:solidFill>
            </a:rPr>
            <a:t>Formal checks with the police and other agencies are made to ensure that the child is safeguarded and that the private foster carers are able to provide a reasonable standard of care.</a:t>
          </a:r>
        </a:p>
        <a:p>
          <a:pPr marL="0" lvl="0" indent="0" algn="ctr" defTabSz="666750">
            <a:lnSpc>
              <a:spcPct val="90000"/>
            </a:lnSpc>
            <a:spcBef>
              <a:spcPct val="0"/>
            </a:spcBef>
            <a:spcAft>
              <a:spcPct val="35000"/>
            </a:spcAft>
            <a:buNone/>
          </a:pPr>
          <a:r>
            <a:rPr lang="en-GB" sz="1500" kern="1200">
              <a:solidFill>
                <a:schemeClr val="tx1">
                  <a:lumMod val="65000"/>
                  <a:lumOff val="35000"/>
                </a:schemeClr>
              </a:solidFill>
            </a:rPr>
            <a:t>An assessment is completed to consider the child/young person’s needs and the private foster carer’s ability to meet them</a:t>
          </a:r>
        </a:p>
        <a:p>
          <a:pPr marL="0" lvl="0" indent="0" algn="ctr" defTabSz="666750">
            <a:lnSpc>
              <a:spcPct val="90000"/>
            </a:lnSpc>
            <a:spcBef>
              <a:spcPct val="0"/>
            </a:spcBef>
            <a:spcAft>
              <a:spcPct val="35000"/>
            </a:spcAft>
            <a:buNone/>
          </a:pPr>
          <a:endParaRPr lang="en-GB" sz="1500" kern="1200"/>
        </a:p>
      </dsp:txBody>
      <dsp:txXfrm>
        <a:off x="3441693" y="1207233"/>
        <a:ext cx="2261628" cy="3462805"/>
      </dsp:txXfrm>
    </dsp:sp>
    <dsp:sp modelId="{1A448334-BF1F-426C-B88A-96E929332433}">
      <dsp:nvSpPr>
        <dsp:cNvPr id="0" name=""/>
        <dsp:cNvSpPr/>
      </dsp:nvSpPr>
      <dsp:spPr>
        <a:xfrm>
          <a:off x="6013919" y="2640744"/>
          <a:ext cx="509298" cy="5957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013919" y="2759901"/>
        <a:ext cx="356509" cy="357469"/>
      </dsp:txXfrm>
    </dsp:sp>
    <dsp:sp modelId="{93C1CEB1-0580-4A50-A047-3107D0E97586}">
      <dsp:nvSpPr>
        <dsp:cNvPr id="0" name=""/>
        <dsp:cNvSpPr/>
      </dsp:nvSpPr>
      <dsp:spPr>
        <a:xfrm>
          <a:off x="6734625" y="1136871"/>
          <a:ext cx="2402352" cy="360352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lumMod val="65000"/>
                  <a:lumOff val="35000"/>
                </a:schemeClr>
              </a:solidFill>
            </a:rPr>
            <a:t>If the arrangement continues, we undertake regular visits to the home to offer advice and support and ensure the arrangement continues to be suitable.</a:t>
          </a:r>
        </a:p>
        <a:p>
          <a:pPr marL="0" lvl="0" indent="0" algn="ctr" defTabSz="666750">
            <a:lnSpc>
              <a:spcPct val="90000"/>
            </a:lnSpc>
            <a:spcBef>
              <a:spcPct val="0"/>
            </a:spcBef>
            <a:spcAft>
              <a:spcPct val="35000"/>
            </a:spcAft>
            <a:buNone/>
          </a:pPr>
          <a:endParaRPr lang="en-GB" sz="1500" kern="1200"/>
        </a:p>
      </dsp:txBody>
      <dsp:txXfrm>
        <a:off x="6804987" y="1207233"/>
        <a:ext cx="2261628" cy="3462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6285F-FA6D-4784-A72E-001B64EADA8F}">
      <dsp:nvSpPr>
        <dsp:cNvPr id="0" name=""/>
        <dsp:cNvSpPr/>
      </dsp:nvSpPr>
      <dsp:spPr>
        <a:xfrm>
          <a:off x="3924416" y="2554979"/>
          <a:ext cx="792085" cy="468535"/>
        </a:xfrm>
        <a:prstGeom prst="round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GB" sz="800" kern="1200"/>
            <a:t>Your responsibilities</a:t>
          </a:r>
        </a:p>
      </dsp:txBody>
      <dsp:txXfrm>
        <a:off x="3947288" y="2577851"/>
        <a:ext cx="746341" cy="422791"/>
      </dsp:txXfrm>
    </dsp:sp>
    <dsp:sp modelId="{1704DD34-1072-4213-AE22-6D5B60A7AF81}">
      <dsp:nvSpPr>
        <dsp:cNvPr id="0" name=""/>
        <dsp:cNvSpPr/>
      </dsp:nvSpPr>
      <dsp:spPr>
        <a:xfrm rot="16200026">
          <a:off x="4225756" y="2460273"/>
          <a:ext cx="189411" cy="0"/>
        </a:xfrm>
        <a:custGeom>
          <a:avLst/>
          <a:gdLst/>
          <a:ahLst/>
          <a:cxnLst/>
          <a:rect l="0" t="0" r="0" b="0"/>
          <a:pathLst>
            <a:path>
              <a:moveTo>
                <a:pt x="0" y="0"/>
              </a:moveTo>
              <a:lnTo>
                <a:pt x="189411" y="0"/>
              </a:lnTo>
            </a:path>
          </a:pathLst>
        </a:cu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D8B82-E222-49C2-93A1-200C61668136}">
      <dsp:nvSpPr>
        <dsp:cNvPr id="0" name=""/>
        <dsp:cNvSpPr/>
      </dsp:nvSpPr>
      <dsp:spPr>
        <a:xfrm>
          <a:off x="2880319" y="-620677"/>
          <a:ext cx="2880310" cy="2986245"/>
        </a:xfrm>
        <a:prstGeom prst="round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altLang="en-US" sz="1600" kern="1200"/>
            <a:t>Partner agencies have a responsibility to notify Essex County Council immediately if they become aware of any Private Fostering arrangement and believe the Local Authority have not/will not be notified.</a:t>
          </a:r>
          <a:endParaRPr lang="en-GB" sz="1600" kern="1200"/>
        </a:p>
      </dsp:txBody>
      <dsp:txXfrm>
        <a:off x="3020924" y="-480072"/>
        <a:ext cx="2599100" cy="2705035"/>
      </dsp:txXfrm>
    </dsp:sp>
    <dsp:sp modelId="{D4F0F7DA-FD93-4839-A6FF-7BE301C65A87}">
      <dsp:nvSpPr>
        <dsp:cNvPr id="0" name=""/>
        <dsp:cNvSpPr/>
      </dsp:nvSpPr>
      <dsp:spPr>
        <a:xfrm rot="17014">
          <a:off x="4716498" y="2793116"/>
          <a:ext cx="771656" cy="0"/>
        </a:xfrm>
        <a:custGeom>
          <a:avLst/>
          <a:gdLst/>
          <a:ahLst/>
          <a:cxnLst/>
          <a:rect l="0" t="0" r="0" b="0"/>
          <a:pathLst>
            <a:path>
              <a:moveTo>
                <a:pt x="0" y="0"/>
              </a:moveTo>
              <a:lnTo>
                <a:pt x="771656" y="0"/>
              </a:lnTo>
            </a:path>
          </a:pathLst>
        </a:cu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FB9E8-54A9-4295-AC01-34A7D6C51412}">
      <dsp:nvSpPr>
        <dsp:cNvPr id="0" name=""/>
        <dsp:cNvSpPr/>
      </dsp:nvSpPr>
      <dsp:spPr>
        <a:xfrm>
          <a:off x="5488149" y="1502328"/>
          <a:ext cx="3380976" cy="2602127"/>
        </a:xfrm>
        <a:prstGeom prst="round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altLang="en-US" sz="1600" kern="1200"/>
            <a:t>If at any time you become concerned about anything affecting the Private Fostering Arrangement, please contact us immediately.</a:t>
          </a:r>
          <a:endParaRPr lang="en-GB" sz="1600" kern="1200"/>
        </a:p>
      </dsp:txBody>
      <dsp:txXfrm>
        <a:off x="5615174" y="1629353"/>
        <a:ext cx="3126926" cy="2348077"/>
      </dsp:txXfrm>
    </dsp:sp>
    <dsp:sp modelId="{FB87AA51-4EEA-4EB8-83C0-AB32FA2C3B66}">
      <dsp:nvSpPr>
        <dsp:cNvPr id="0" name=""/>
        <dsp:cNvSpPr/>
      </dsp:nvSpPr>
      <dsp:spPr>
        <a:xfrm rot="5399954">
          <a:off x="4251968" y="3092010"/>
          <a:ext cx="136991" cy="0"/>
        </a:xfrm>
        <a:custGeom>
          <a:avLst/>
          <a:gdLst/>
          <a:ahLst/>
          <a:cxnLst/>
          <a:rect l="0" t="0" r="0" b="0"/>
          <a:pathLst>
            <a:path>
              <a:moveTo>
                <a:pt x="0" y="0"/>
              </a:moveTo>
              <a:lnTo>
                <a:pt x="136991" y="0"/>
              </a:lnTo>
            </a:path>
          </a:pathLst>
        </a:cu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996A6E-F0A5-4AE9-9C26-39702B94532A}">
      <dsp:nvSpPr>
        <dsp:cNvPr id="0" name=""/>
        <dsp:cNvSpPr/>
      </dsp:nvSpPr>
      <dsp:spPr>
        <a:xfrm>
          <a:off x="2808324" y="3160506"/>
          <a:ext cx="3024322" cy="3094657"/>
        </a:xfrm>
        <a:prstGeom prst="round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endParaRPr lang="en-GB" altLang="en-US" sz="1600" b="1" kern="1200"/>
        </a:p>
        <a:p>
          <a:pPr marL="0" lvl="0" indent="0" algn="ctr" defTabSz="711200">
            <a:lnSpc>
              <a:spcPct val="90000"/>
            </a:lnSpc>
            <a:spcBef>
              <a:spcPct val="0"/>
            </a:spcBef>
            <a:spcAft>
              <a:spcPct val="35000"/>
            </a:spcAft>
            <a:buNone/>
          </a:pPr>
          <a:endParaRPr lang="en-GB" altLang="en-US" sz="1600" b="1" kern="1200"/>
        </a:p>
        <a:p>
          <a:pPr marL="0" lvl="0" indent="0" algn="ctr" defTabSz="711200">
            <a:lnSpc>
              <a:spcPct val="90000"/>
            </a:lnSpc>
            <a:spcBef>
              <a:spcPct val="0"/>
            </a:spcBef>
            <a:spcAft>
              <a:spcPct val="35000"/>
            </a:spcAft>
            <a:buNone/>
          </a:pPr>
          <a:r>
            <a:rPr lang="en-GB" altLang="en-US" sz="1600" b="1" kern="1200"/>
            <a:t>How can you help us?</a:t>
          </a:r>
        </a:p>
        <a:p>
          <a:pPr marL="0" lvl="0" indent="0" algn="ctr" defTabSz="711200">
            <a:lnSpc>
              <a:spcPct val="90000"/>
            </a:lnSpc>
            <a:spcBef>
              <a:spcPct val="0"/>
            </a:spcBef>
            <a:spcAft>
              <a:spcPct val="35000"/>
            </a:spcAft>
            <a:buNone/>
          </a:pPr>
          <a:r>
            <a:rPr lang="en-GB" altLang="en-US" sz="1600" kern="1200"/>
            <a:t>Promote awareness and understanding of Private Fostering within your own teams and with members of the public where ever possible.</a:t>
          </a:r>
        </a:p>
        <a:p>
          <a:pPr marL="0" lvl="0" indent="0" algn="ctr" defTabSz="711200">
            <a:lnSpc>
              <a:spcPct val="90000"/>
            </a:lnSpc>
            <a:spcBef>
              <a:spcPct val="0"/>
            </a:spcBef>
            <a:spcAft>
              <a:spcPct val="35000"/>
            </a:spcAft>
            <a:buNone/>
          </a:pPr>
          <a:endParaRPr lang="en-GB" altLang="en-US" sz="1600" kern="1200"/>
        </a:p>
        <a:p>
          <a:pPr marL="0" lvl="0" indent="0" algn="ctr" defTabSz="711200">
            <a:lnSpc>
              <a:spcPct val="90000"/>
            </a:lnSpc>
            <a:spcBef>
              <a:spcPct val="0"/>
            </a:spcBef>
            <a:spcAft>
              <a:spcPct val="35000"/>
            </a:spcAft>
            <a:buNone/>
          </a:pPr>
          <a:r>
            <a:rPr lang="en-GB" altLang="en-US" sz="1600" kern="1200"/>
            <a:t>Help with distribution of leaflets and posters as widely as possible.</a:t>
          </a:r>
        </a:p>
        <a:p>
          <a:pPr marL="0" lvl="0" indent="0" algn="ctr" defTabSz="711200">
            <a:lnSpc>
              <a:spcPct val="90000"/>
            </a:lnSpc>
            <a:spcBef>
              <a:spcPct val="0"/>
            </a:spcBef>
            <a:spcAft>
              <a:spcPct val="35000"/>
            </a:spcAft>
            <a:buNone/>
          </a:pPr>
          <a:endParaRPr lang="en-GB" sz="1400" kern="1200"/>
        </a:p>
      </dsp:txBody>
      <dsp:txXfrm>
        <a:off x="2955959" y="3308141"/>
        <a:ext cx="2729052" cy="2799387"/>
      </dsp:txXfrm>
    </dsp:sp>
    <dsp:sp modelId="{BA50607F-0F6F-47DD-9FB6-80B1E12C4710}">
      <dsp:nvSpPr>
        <dsp:cNvPr id="0" name=""/>
        <dsp:cNvSpPr/>
      </dsp:nvSpPr>
      <dsp:spPr>
        <a:xfrm rot="10782167">
          <a:off x="3188986" y="2793209"/>
          <a:ext cx="735435" cy="0"/>
        </a:xfrm>
        <a:custGeom>
          <a:avLst/>
          <a:gdLst/>
          <a:ahLst/>
          <a:cxnLst/>
          <a:rect l="0" t="0" r="0" b="0"/>
          <a:pathLst>
            <a:path>
              <a:moveTo>
                <a:pt x="0" y="0"/>
              </a:moveTo>
              <a:lnTo>
                <a:pt x="735435" y="0"/>
              </a:lnTo>
            </a:path>
          </a:pathLst>
        </a:cu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F752D-19AF-485C-B5FF-61AD5C8229C3}">
      <dsp:nvSpPr>
        <dsp:cNvPr id="0" name=""/>
        <dsp:cNvSpPr/>
      </dsp:nvSpPr>
      <dsp:spPr>
        <a:xfrm>
          <a:off x="0" y="1718341"/>
          <a:ext cx="3188991" cy="2170093"/>
        </a:xfrm>
        <a:prstGeom prst="round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altLang="en-US" sz="1600" kern="1200"/>
            <a:t>We may contact you and other involved agencies requesting information about the child and/or the private foster carers</a:t>
          </a:r>
        </a:p>
      </dsp:txBody>
      <dsp:txXfrm>
        <a:off x="105935" y="1824276"/>
        <a:ext cx="2977121" cy="1958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8731F-7B80-4020-99E2-E2C3CEFCEC66}"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F4CFF-D712-4B2C-B94F-AEE2BC09D084}" type="slidenum">
              <a:rPr lang="en-GB" smtClean="0"/>
              <a:t>‹#›</a:t>
            </a:fld>
            <a:endParaRPr lang="en-GB"/>
          </a:p>
        </p:txBody>
      </p:sp>
    </p:spTree>
    <p:extLst>
      <p:ext uri="{BB962C8B-B14F-4D97-AF65-F5344CB8AC3E}">
        <p14:creationId xmlns:p14="http://schemas.microsoft.com/office/powerpoint/2010/main" val="259053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40893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86317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7634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Although these behaviours would tend to occur more in schools than in Early Years settings, they can occur in Early Years settings, and Early Years children could be affected by the experiences of their older siblings in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It is essential that all staff understand the importance of challenging inappropriate behaviours between children, many of which are listed below, that are actually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Child on child abuse is most likely to include, but may not be limited to: • bullying (including cyberbullying, prejudice-based and discriminatory bullying); • abuse in intimate personal relationships between children; • physical abuse such as hitting, kicking, shaking, biting, hair pulling, or otherwise causing physical harm (this may include an online element which facilitates, threatens and/or encourages physical abuse); • sexual violence, such as rape, assault by penetration and sexual assault; (this may include an online element which facilitates, threatens and/or encourages sexual violence); • sexual harassment, such as sexual comments, remarks, jokes and online sexual harassment, which may be standalone or part of a broader pattern of abuse; • causing someone to engage in sexual activity without consent, such as forcing someone to strip, touch themselves sexually, or to engage in sexual activity with a third party; • consensual and non-consensual sharing of nudes and semi nudes images and or videos (also known as sexting or youth produced sexual imagery); • upskirting, which typically involves taking a picture under a person’s clothing without their permission, with the intention of viewing their genitals or buttocks to obtain sexual gratification, or cause the victim humiliation, distress or alarm; and • initiation/hazing type violence and rituals (this could include activities involving harassment, abuse or humiliation used as a way of initiating a person into a group and may also include an online element).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a:ln>
                  <a:noFill/>
                </a:ln>
                <a:solidFill>
                  <a:prstClr val="black"/>
                </a:solidFill>
                <a:effectLst/>
                <a:uLnTx/>
                <a:uFillTx/>
                <a:latin typeface="Calibri"/>
                <a:ea typeface="+mn-ea"/>
                <a:cs typeface="+mn-cs"/>
              </a:rPr>
              <a:t>DISCUSSION</a:t>
            </a:r>
            <a:r>
              <a:rPr kumimoji="0" lang="en-GB" sz="1200" b="1" i="0" u="none" strike="noStrike" kern="1200" cap="none" spc="0" normalizeH="0" baseline="0" noProof="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Are you confident that children know how to report child on child abuse, within the context of an Early Years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Are you confident all staff recognise child on child abuse (and do not dismiss it as inappropriate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a:p>
            <a:endParaRPr lang="en-GB"/>
          </a:p>
        </p:txBody>
      </p:sp>
      <p:sp>
        <p:nvSpPr>
          <p:cNvPr id="4" name="Slide Number Placeholder 3"/>
          <p:cNvSpPr>
            <a:spLocks noGrp="1"/>
          </p:cNvSpPr>
          <p:nvPr>
            <p:ph type="sldNum" sz="quarter" idx="5"/>
          </p:nvPr>
        </p:nvSpPr>
        <p:spPr/>
        <p:txBody>
          <a:bodyPr/>
          <a:lstStyle/>
          <a:p>
            <a:fld id="{7D82E90E-B075-489C-870A-B14EBAD3A497}" type="slidenum">
              <a:rPr lang="en-GB" smtClean="0"/>
              <a:t>34</a:t>
            </a:fld>
            <a:endParaRPr lang="en-GB"/>
          </a:p>
        </p:txBody>
      </p:sp>
    </p:spTree>
    <p:extLst>
      <p:ext uri="{BB962C8B-B14F-4D97-AF65-F5344CB8AC3E}">
        <p14:creationId xmlns:p14="http://schemas.microsoft.com/office/powerpoint/2010/main" val="399024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82E90E-B075-489C-870A-B14EBAD3A497}" type="slidenum">
              <a:rPr lang="en-GB" smtClean="0"/>
              <a:t>35</a:t>
            </a:fld>
            <a:endParaRPr lang="en-GB"/>
          </a:p>
        </p:txBody>
      </p:sp>
    </p:spTree>
    <p:extLst>
      <p:ext uri="{BB962C8B-B14F-4D97-AF65-F5344CB8AC3E}">
        <p14:creationId xmlns:p14="http://schemas.microsoft.com/office/powerpoint/2010/main" val="21164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82E90E-B075-489C-870A-B14EBAD3A497}" type="slidenum">
              <a:rPr lang="en-GB" smtClean="0"/>
              <a:t>36</a:t>
            </a:fld>
            <a:endParaRPr lang="en-GB"/>
          </a:p>
        </p:txBody>
      </p:sp>
    </p:spTree>
    <p:extLst>
      <p:ext uri="{BB962C8B-B14F-4D97-AF65-F5344CB8AC3E}">
        <p14:creationId xmlns:p14="http://schemas.microsoft.com/office/powerpoint/2010/main" val="244787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82E90E-B075-489C-870A-B14EBAD3A497}" type="slidenum">
              <a:rPr lang="en-GB" smtClean="0"/>
              <a:t>37</a:t>
            </a:fld>
            <a:endParaRPr lang="en-GB"/>
          </a:p>
        </p:txBody>
      </p:sp>
    </p:spTree>
    <p:extLst>
      <p:ext uri="{BB962C8B-B14F-4D97-AF65-F5344CB8AC3E}">
        <p14:creationId xmlns:p14="http://schemas.microsoft.com/office/powerpoint/2010/main" val="59754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82E90E-B075-489C-870A-B14EBAD3A497}" type="slidenum">
              <a:rPr lang="en-GB" smtClean="0"/>
              <a:t>38</a:t>
            </a:fld>
            <a:endParaRPr lang="en-GB"/>
          </a:p>
        </p:txBody>
      </p:sp>
    </p:spTree>
    <p:extLst>
      <p:ext uri="{BB962C8B-B14F-4D97-AF65-F5344CB8AC3E}">
        <p14:creationId xmlns:p14="http://schemas.microsoft.com/office/powerpoint/2010/main" val="382806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82E90E-B075-489C-870A-B14EBAD3A497}" type="slidenum">
              <a:rPr lang="en-GB" smtClean="0"/>
              <a:t>39</a:t>
            </a:fld>
            <a:endParaRPr lang="en-GB"/>
          </a:p>
        </p:txBody>
      </p:sp>
    </p:spTree>
    <p:extLst>
      <p:ext uri="{BB962C8B-B14F-4D97-AF65-F5344CB8AC3E}">
        <p14:creationId xmlns:p14="http://schemas.microsoft.com/office/powerpoint/2010/main" val="27725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82E90E-B075-489C-870A-B14EBAD3A497}" type="slidenum">
              <a:rPr lang="en-GB" smtClean="0"/>
              <a:t>40</a:t>
            </a:fld>
            <a:endParaRPr lang="en-GB"/>
          </a:p>
        </p:txBody>
      </p:sp>
    </p:spTree>
    <p:extLst>
      <p:ext uri="{BB962C8B-B14F-4D97-AF65-F5344CB8AC3E}">
        <p14:creationId xmlns:p14="http://schemas.microsoft.com/office/powerpoint/2010/main" val="361675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C03325-07EE-47C5-BF2B-8FD91EFA11DD}"/>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30911671-A470-4699-9A21-B4E3D3546934}"/>
              </a:ext>
            </a:extLst>
          </p:cNvPr>
          <p:cNvSpPr>
            <a:spLocks noGrp="1" noChangeArrowheads="1"/>
          </p:cNvSpPr>
          <p:nvPr>
            <p:ph type="body" idx="1"/>
          </p:nvPr>
        </p:nvSpPr>
        <p:spPr>
          <a:noFill/>
        </p:spPr>
        <p:txBody>
          <a:bodyPr/>
          <a:lstStyle/>
          <a:p>
            <a:endParaRPr lang="en-GB" altLang="en-US"/>
          </a:p>
        </p:txBody>
      </p:sp>
      <p:sp>
        <p:nvSpPr>
          <p:cNvPr id="10244" name="Slide Number Placeholder 3">
            <a:extLst>
              <a:ext uri="{FF2B5EF4-FFF2-40B4-BE49-F238E27FC236}">
                <a16:creationId xmlns:a16="http://schemas.microsoft.com/office/drawing/2014/main" id="{F072FF3A-E28E-44AC-9E9A-161638C7CB6E}"/>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905499-140C-4B20-8AF4-DC91698515E6}"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53158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C03325-07EE-47C5-BF2B-8FD91EFA11DD}"/>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30911671-A470-4699-9A21-B4E3D3546934}"/>
              </a:ext>
            </a:extLst>
          </p:cNvPr>
          <p:cNvSpPr>
            <a:spLocks noGrp="1" noChangeArrowheads="1"/>
          </p:cNvSpPr>
          <p:nvPr>
            <p:ph type="body" idx="1"/>
          </p:nvPr>
        </p:nvSpPr>
        <p:spPr>
          <a:noFill/>
        </p:spPr>
        <p:txBody>
          <a:bodyPr/>
          <a:lstStyle/>
          <a:p>
            <a:endParaRPr lang="en-GB" altLang="en-US"/>
          </a:p>
        </p:txBody>
      </p:sp>
      <p:sp>
        <p:nvSpPr>
          <p:cNvPr id="10244" name="Slide Number Placeholder 3">
            <a:extLst>
              <a:ext uri="{FF2B5EF4-FFF2-40B4-BE49-F238E27FC236}">
                <a16:creationId xmlns:a16="http://schemas.microsoft.com/office/drawing/2014/main" id="{F072FF3A-E28E-44AC-9E9A-161638C7CB6E}"/>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905499-140C-4B20-8AF4-DC91698515E6}"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48143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04164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44942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4026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43390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65A25F-B176-4EAD-851C-09B7AD10BCF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123973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23/03/2023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73963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749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97945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0977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71369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35414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615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76626BE-BFF8-433F-AAA8-715E3ECCDB40}"/>
              </a:ext>
            </a:extLst>
          </p:cNvPr>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24">
            <a:extLst>
              <a:ext uri="{FF2B5EF4-FFF2-40B4-BE49-F238E27FC236}">
                <a16:creationId xmlns:a16="http://schemas.microsoft.com/office/drawing/2014/main" id="{5A39375E-1D30-4C5E-AB09-FC74E68E18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7F6570AC-D434-4002-8794-6CE54D71F838}"/>
              </a:ext>
            </a:extLst>
          </p:cNvPr>
          <p:cNvSpPr txBox="1">
            <a:spLocks noChangeArrowheads="1"/>
          </p:cNvSpPr>
          <p:nvPr userDrawn="1"/>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endParaRPr lang="en-GB" altLang="en-US" sz="2400"/>
          </a:p>
        </p:txBody>
      </p: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id="{6884B86A-04AB-4959-9CFD-FC5813CACE26}"/>
              </a:ext>
            </a:extLst>
          </p:cNvPr>
          <p:cNvSpPr>
            <a:spLocks noGrp="1"/>
          </p:cNvSpPr>
          <p:nvPr>
            <p:ph type="dt" sz="half" idx="10"/>
          </p:nvPr>
        </p:nvSpPr>
        <p:spPr/>
        <p:txBody>
          <a:bodyPr/>
          <a:lstStyle>
            <a:lvl1pPr>
              <a:defRPr/>
            </a:lvl1pPr>
          </a:lstStyle>
          <a:p>
            <a:pPr>
              <a:defRPr/>
            </a:pPr>
            <a:fld id="{40D10685-84D4-41C0-B8E8-B4FE38261188}" type="datetime4">
              <a:rPr lang="en-US"/>
              <a:pPr>
                <a:defRPr/>
              </a:pPr>
              <a:t>March 23, 2023</a:t>
            </a:fld>
            <a:endParaRPr lang="en-US"/>
          </a:p>
        </p:txBody>
      </p:sp>
      <p:sp>
        <p:nvSpPr>
          <p:cNvPr id="8" name="Footer Placeholder 4">
            <a:extLst>
              <a:ext uri="{FF2B5EF4-FFF2-40B4-BE49-F238E27FC236}">
                <a16:creationId xmlns:a16="http://schemas.microsoft.com/office/drawing/2014/main" id="{B5E3E32E-391A-4258-A5AC-1AF6D8A9A5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40EFD2-4C0C-4392-A081-D11DC7B79DE0}"/>
              </a:ext>
            </a:extLst>
          </p:cNvPr>
          <p:cNvSpPr>
            <a:spLocks noGrp="1"/>
          </p:cNvSpPr>
          <p:nvPr>
            <p:ph type="sldNum" sz="quarter" idx="12"/>
          </p:nvPr>
        </p:nvSpPr>
        <p:spPr/>
        <p:txBody>
          <a:bodyPr/>
          <a:lstStyle>
            <a:lvl1pPr>
              <a:defRPr smtClean="0"/>
            </a:lvl1pPr>
          </a:lstStyle>
          <a:p>
            <a:pPr>
              <a:defRPr/>
            </a:pPr>
            <a:fld id="{E362AC81-C7D3-4E92-B29B-57FD4977C729}" type="slidenum">
              <a:rPr lang="en-US" altLang="en-US"/>
              <a:pPr>
                <a:defRPr/>
              </a:pPr>
              <a:t>‹#›</a:t>
            </a:fld>
            <a:endParaRPr lang="en-US" altLang="en-US"/>
          </a:p>
        </p:txBody>
      </p:sp>
    </p:spTree>
    <p:extLst>
      <p:ext uri="{BB962C8B-B14F-4D97-AF65-F5344CB8AC3E}">
        <p14:creationId xmlns:p14="http://schemas.microsoft.com/office/powerpoint/2010/main" val="1359560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884FE-DF7C-4739-ADC2-5AB45EAFE865}"/>
              </a:ext>
            </a:extLst>
          </p:cNvPr>
          <p:cNvSpPr>
            <a:spLocks noGrp="1"/>
          </p:cNvSpPr>
          <p:nvPr>
            <p:ph type="dt" sz="half" idx="10"/>
          </p:nvPr>
        </p:nvSpPr>
        <p:spPr/>
        <p:txBody>
          <a:bodyPr/>
          <a:lstStyle>
            <a:lvl1pPr>
              <a:defRPr/>
            </a:lvl1pPr>
          </a:lstStyle>
          <a:p>
            <a:pPr>
              <a:defRPr/>
            </a:pPr>
            <a:fld id="{75440043-9A8B-4746-84D5-C2F5E88643C4}" type="datetime4">
              <a:rPr lang="en-US"/>
              <a:pPr>
                <a:defRPr/>
              </a:pPr>
              <a:t>March 23, 2023</a:t>
            </a:fld>
            <a:endParaRPr lang="en-US"/>
          </a:p>
        </p:txBody>
      </p:sp>
      <p:sp>
        <p:nvSpPr>
          <p:cNvPr id="5" name="Footer Placeholder 4">
            <a:extLst>
              <a:ext uri="{FF2B5EF4-FFF2-40B4-BE49-F238E27FC236}">
                <a16:creationId xmlns:a16="http://schemas.microsoft.com/office/drawing/2014/main" id="{80D34EAE-5ABD-4540-9F37-AEF2F3DCF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96B97A-9C4B-4671-8EC5-067BB5F3E665}"/>
              </a:ext>
            </a:extLst>
          </p:cNvPr>
          <p:cNvSpPr>
            <a:spLocks noGrp="1"/>
          </p:cNvSpPr>
          <p:nvPr>
            <p:ph type="sldNum" sz="quarter" idx="12"/>
          </p:nvPr>
        </p:nvSpPr>
        <p:spPr/>
        <p:txBody>
          <a:bodyPr/>
          <a:lstStyle>
            <a:lvl1pPr>
              <a:defRPr/>
            </a:lvl1pPr>
          </a:lstStyle>
          <a:p>
            <a:pPr>
              <a:defRPr/>
            </a:pPr>
            <a:fld id="{0FFD4969-91BD-45EE-A5E5-3EA0EA2F90FB}"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288759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EA04270-723D-41DB-8034-7D262EA0ADAF}"/>
              </a:ext>
            </a:extLst>
          </p:cNvPr>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53C127E-2501-4566-8539-BDCC2F13257F}"/>
              </a:ext>
            </a:extLst>
          </p:cNvPr>
          <p:cNvSpPr>
            <a:spLocks noGrp="1"/>
          </p:cNvSpPr>
          <p:nvPr>
            <p:ph type="dt" sz="half" idx="10"/>
          </p:nvPr>
        </p:nvSpPr>
        <p:spPr/>
        <p:txBody>
          <a:bodyPr/>
          <a:lstStyle>
            <a:lvl1pPr>
              <a:defRPr/>
            </a:lvl1pPr>
          </a:lstStyle>
          <a:p>
            <a:pPr>
              <a:defRPr/>
            </a:pPr>
            <a:fld id="{392BC4E5-EB0F-485F-B2B9-D9153F658BE3}" type="datetime4">
              <a:rPr lang="en-US"/>
              <a:pPr>
                <a:defRPr/>
              </a:pPr>
              <a:t>March 23, 2023</a:t>
            </a:fld>
            <a:endParaRPr lang="en-US"/>
          </a:p>
        </p:txBody>
      </p:sp>
      <p:sp>
        <p:nvSpPr>
          <p:cNvPr id="6" name="Footer Placeholder 4">
            <a:extLst>
              <a:ext uri="{FF2B5EF4-FFF2-40B4-BE49-F238E27FC236}">
                <a16:creationId xmlns:a16="http://schemas.microsoft.com/office/drawing/2014/main" id="{2D5FE93C-1AA0-42BE-BF41-2D27657280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F5DCED-86E1-425F-B7DC-8E6C61893213}"/>
              </a:ext>
            </a:extLst>
          </p:cNvPr>
          <p:cNvSpPr>
            <a:spLocks noGrp="1"/>
          </p:cNvSpPr>
          <p:nvPr>
            <p:ph type="sldNum" sz="quarter" idx="12"/>
          </p:nvPr>
        </p:nvSpPr>
        <p:spPr/>
        <p:txBody>
          <a:bodyPr/>
          <a:lstStyle>
            <a:lvl1pPr>
              <a:defRPr smtClean="0"/>
            </a:lvl1pPr>
          </a:lstStyle>
          <a:p>
            <a:pPr>
              <a:defRPr/>
            </a:pPr>
            <a:fld id="{608247F2-E89D-47BB-A7E7-9BED70AC4A18}"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978092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BCAC3D-86A9-4B79-9C01-7AA4348EEA53}"/>
              </a:ext>
            </a:extLst>
          </p:cNvPr>
          <p:cNvSpPr>
            <a:spLocks noGrp="1"/>
          </p:cNvSpPr>
          <p:nvPr>
            <p:ph type="dt" sz="half" idx="10"/>
          </p:nvPr>
        </p:nvSpPr>
        <p:spPr/>
        <p:txBody>
          <a:bodyPr/>
          <a:lstStyle>
            <a:lvl1pPr>
              <a:defRPr/>
            </a:lvl1pPr>
          </a:lstStyle>
          <a:p>
            <a:pPr>
              <a:defRPr/>
            </a:pPr>
            <a:fld id="{5406AF09-7FB2-4D06-BCFC-95A90EA96658}" type="datetime4">
              <a:rPr lang="en-US"/>
              <a:pPr>
                <a:defRPr/>
              </a:pPr>
              <a:t>March 23, 2023</a:t>
            </a:fld>
            <a:endParaRPr lang="en-US"/>
          </a:p>
        </p:txBody>
      </p:sp>
      <p:sp>
        <p:nvSpPr>
          <p:cNvPr id="6" name="Footer Placeholder 4">
            <a:extLst>
              <a:ext uri="{FF2B5EF4-FFF2-40B4-BE49-F238E27FC236}">
                <a16:creationId xmlns:a16="http://schemas.microsoft.com/office/drawing/2014/main" id="{79DB377F-5BD4-44D8-B4F0-74B99F0754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318CA8-A94A-4A50-9184-FB7B798F5D0E}"/>
              </a:ext>
            </a:extLst>
          </p:cNvPr>
          <p:cNvSpPr>
            <a:spLocks noGrp="1"/>
          </p:cNvSpPr>
          <p:nvPr>
            <p:ph type="sldNum" sz="quarter" idx="12"/>
          </p:nvPr>
        </p:nvSpPr>
        <p:spPr/>
        <p:txBody>
          <a:bodyPr/>
          <a:lstStyle>
            <a:lvl1pPr>
              <a:defRPr/>
            </a:lvl1pPr>
          </a:lstStyle>
          <a:p>
            <a:pPr>
              <a:defRPr/>
            </a:pPr>
            <a:fld id="{64EA1397-B912-495B-9AC0-2CE98449CDC7}"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291297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23/03/2023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95643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8E34A66-0F41-40FC-8A93-5DA1CE1BBCDB}"/>
              </a:ext>
            </a:extLst>
          </p:cNvPr>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840A21B1-B30A-43F0-A904-6A223842BCFC}"/>
              </a:ext>
            </a:extLst>
          </p:cNvPr>
          <p:cNvSpPr>
            <a:spLocks noGrp="1"/>
          </p:cNvSpPr>
          <p:nvPr>
            <p:ph type="dt" sz="half" idx="10"/>
          </p:nvPr>
        </p:nvSpPr>
        <p:spPr/>
        <p:txBody>
          <a:bodyPr/>
          <a:lstStyle>
            <a:lvl1pPr>
              <a:defRPr/>
            </a:lvl1pPr>
          </a:lstStyle>
          <a:p>
            <a:pPr>
              <a:defRPr/>
            </a:pPr>
            <a:fld id="{236E5FBB-4025-469D-8097-B74270178F5E}" type="datetime4">
              <a:rPr lang="en-US"/>
              <a:pPr>
                <a:defRPr/>
              </a:pPr>
              <a:t>March 23, 2023</a:t>
            </a:fld>
            <a:endParaRPr lang="en-US"/>
          </a:p>
        </p:txBody>
      </p:sp>
      <p:sp>
        <p:nvSpPr>
          <p:cNvPr id="9" name="Footer Placeholder 7">
            <a:extLst>
              <a:ext uri="{FF2B5EF4-FFF2-40B4-BE49-F238E27FC236}">
                <a16:creationId xmlns:a16="http://schemas.microsoft.com/office/drawing/2014/main" id="{DD7F3E09-9D3C-4AD6-B9BC-CCAAF343FCD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C62703A6-EF47-4A29-AC61-1EDF4518720A}"/>
              </a:ext>
            </a:extLst>
          </p:cNvPr>
          <p:cNvSpPr>
            <a:spLocks noGrp="1"/>
          </p:cNvSpPr>
          <p:nvPr>
            <p:ph type="sldNum" sz="quarter" idx="12"/>
          </p:nvPr>
        </p:nvSpPr>
        <p:spPr/>
        <p:txBody>
          <a:bodyPr/>
          <a:lstStyle>
            <a:lvl1pPr>
              <a:defRPr smtClean="0"/>
            </a:lvl1pPr>
          </a:lstStyle>
          <a:p>
            <a:pPr>
              <a:defRPr/>
            </a:pPr>
            <a:fld id="{4F5C865D-22F5-453B-90B2-A07AC44ED084}"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604772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4EBE5C8-F31B-4A4E-9401-DF044AAD473A}"/>
              </a:ext>
            </a:extLst>
          </p:cNvPr>
          <p:cNvSpPr>
            <a:spLocks noGrp="1"/>
          </p:cNvSpPr>
          <p:nvPr>
            <p:ph type="dt" sz="half" idx="10"/>
          </p:nvPr>
        </p:nvSpPr>
        <p:spPr/>
        <p:txBody>
          <a:bodyPr/>
          <a:lstStyle>
            <a:lvl1pPr>
              <a:defRPr/>
            </a:lvl1pPr>
          </a:lstStyle>
          <a:p>
            <a:pPr>
              <a:defRPr/>
            </a:pPr>
            <a:fld id="{09954513-47DC-4372-9E49-8991BB4C3E51}" type="datetime4">
              <a:rPr lang="en-US"/>
              <a:pPr>
                <a:defRPr/>
              </a:pPr>
              <a:t>March 23, 2023</a:t>
            </a:fld>
            <a:endParaRPr lang="en-US"/>
          </a:p>
        </p:txBody>
      </p:sp>
      <p:sp>
        <p:nvSpPr>
          <p:cNvPr id="4" name="Footer Placeholder 4">
            <a:extLst>
              <a:ext uri="{FF2B5EF4-FFF2-40B4-BE49-F238E27FC236}">
                <a16:creationId xmlns:a16="http://schemas.microsoft.com/office/drawing/2014/main" id="{9B9066CE-526F-42A0-8AD7-ACF4E771BF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B62216-476D-4DF8-9546-D5679D15ED93}"/>
              </a:ext>
            </a:extLst>
          </p:cNvPr>
          <p:cNvSpPr>
            <a:spLocks noGrp="1"/>
          </p:cNvSpPr>
          <p:nvPr>
            <p:ph type="sldNum" sz="quarter" idx="12"/>
          </p:nvPr>
        </p:nvSpPr>
        <p:spPr/>
        <p:txBody>
          <a:bodyPr/>
          <a:lstStyle>
            <a:lvl1pPr>
              <a:defRPr/>
            </a:lvl1pPr>
          </a:lstStyle>
          <a:p>
            <a:pPr>
              <a:defRPr/>
            </a:pPr>
            <a:fld id="{7E62DBA7-A477-42D8-B77E-56E27E793137}"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4648808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AEE450-C8ED-4922-A369-ABE94E79281C}"/>
              </a:ext>
            </a:extLst>
          </p:cNvPr>
          <p:cNvSpPr>
            <a:spLocks noGrp="1"/>
          </p:cNvSpPr>
          <p:nvPr>
            <p:ph type="dt" sz="half" idx="10"/>
          </p:nvPr>
        </p:nvSpPr>
        <p:spPr/>
        <p:txBody>
          <a:bodyPr/>
          <a:lstStyle>
            <a:lvl1pPr>
              <a:defRPr/>
            </a:lvl1pPr>
          </a:lstStyle>
          <a:p>
            <a:pPr>
              <a:defRPr/>
            </a:pPr>
            <a:fld id="{3D8EC11F-3ED5-4E28-85B0-B3895FEC4648}" type="datetime4">
              <a:rPr lang="en-US"/>
              <a:pPr>
                <a:defRPr/>
              </a:pPr>
              <a:t>March 23, 2023</a:t>
            </a:fld>
            <a:endParaRPr lang="en-US"/>
          </a:p>
        </p:txBody>
      </p:sp>
      <p:sp>
        <p:nvSpPr>
          <p:cNvPr id="3" name="Footer Placeholder 4">
            <a:extLst>
              <a:ext uri="{FF2B5EF4-FFF2-40B4-BE49-F238E27FC236}">
                <a16:creationId xmlns:a16="http://schemas.microsoft.com/office/drawing/2014/main" id="{B96902C8-507C-441A-AF29-D70A405DE5B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37AC8B6-F30C-4604-B00B-CE23874F0FEC}"/>
              </a:ext>
            </a:extLst>
          </p:cNvPr>
          <p:cNvSpPr>
            <a:spLocks noGrp="1"/>
          </p:cNvSpPr>
          <p:nvPr>
            <p:ph type="sldNum" sz="quarter" idx="12"/>
          </p:nvPr>
        </p:nvSpPr>
        <p:spPr/>
        <p:txBody>
          <a:bodyPr/>
          <a:lstStyle>
            <a:lvl1pPr>
              <a:defRPr/>
            </a:lvl1pPr>
          </a:lstStyle>
          <a:p>
            <a:pPr>
              <a:defRPr/>
            </a:pPr>
            <a:fld id="{E345079E-024D-4264-A114-E75A533C103C}"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35634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A056416-D363-4E8C-ACFB-3C1E66A3D97F}"/>
              </a:ext>
            </a:extLst>
          </p:cNvPr>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C7249001-BAD6-4E1F-9545-1274400FAB06}"/>
              </a:ext>
            </a:extLst>
          </p:cNvPr>
          <p:cNvSpPr>
            <a:spLocks noGrp="1"/>
          </p:cNvSpPr>
          <p:nvPr>
            <p:ph type="dt" sz="half" idx="10"/>
          </p:nvPr>
        </p:nvSpPr>
        <p:spPr/>
        <p:txBody>
          <a:bodyPr/>
          <a:lstStyle>
            <a:lvl1pPr>
              <a:defRPr/>
            </a:lvl1pPr>
          </a:lstStyle>
          <a:p>
            <a:pPr>
              <a:defRPr/>
            </a:pPr>
            <a:fld id="{1E92C11B-0B8F-4100-8768-DB0BE39ADF99}" type="datetime4">
              <a:rPr lang="en-US"/>
              <a:pPr>
                <a:defRPr/>
              </a:pPr>
              <a:t>March 23, 2023</a:t>
            </a:fld>
            <a:endParaRPr lang="en-US"/>
          </a:p>
        </p:txBody>
      </p:sp>
      <p:sp>
        <p:nvSpPr>
          <p:cNvPr id="7" name="Footer Placeholder 5">
            <a:extLst>
              <a:ext uri="{FF2B5EF4-FFF2-40B4-BE49-F238E27FC236}">
                <a16:creationId xmlns:a16="http://schemas.microsoft.com/office/drawing/2014/main" id="{FD7AAC1F-DA28-4A29-8412-E873B50FCA8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B9C8878-2E12-448A-8CA3-D23E5958B499}"/>
              </a:ext>
            </a:extLst>
          </p:cNvPr>
          <p:cNvSpPr>
            <a:spLocks noGrp="1"/>
          </p:cNvSpPr>
          <p:nvPr>
            <p:ph type="sldNum" sz="quarter" idx="12"/>
          </p:nvPr>
        </p:nvSpPr>
        <p:spPr/>
        <p:txBody>
          <a:bodyPr/>
          <a:lstStyle>
            <a:lvl1pPr>
              <a:defRPr smtClean="0"/>
            </a:lvl1pPr>
          </a:lstStyle>
          <a:p>
            <a:pPr>
              <a:defRPr/>
            </a:pPr>
            <a:fld id="{AF3037B4-8021-46D5-B271-2309F3B2D1EB}"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878575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9583BD-FF13-4C5D-AC0B-705E50344488}"/>
              </a:ext>
            </a:extLst>
          </p:cNvPr>
          <p:cNvSpPr>
            <a:spLocks noGrp="1"/>
          </p:cNvSpPr>
          <p:nvPr>
            <p:ph type="dt" sz="half" idx="10"/>
          </p:nvPr>
        </p:nvSpPr>
        <p:spPr/>
        <p:txBody>
          <a:bodyPr/>
          <a:lstStyle>
            <a:lvl1pPr>
              <a:defRPr/>
            </a:lvl1pPr>
          </a:lstStyle>
          <a:p>
            <a:pPr>
              <a:defRPr/>
            </a:pPr>
            <a:fld id="{47EBD062-981E-4A73-B3C4-5BB5EEFC8F12}" type="datetime4">
              <a:rPr lang="en-US"/>
              <a:pPr>
                <a:defRPr/>
              </a:pPr>
              <a:t>March 23, 2023</a:t>
            </a:fld>
            <a:endParaRPr lang="en-US"/>
          </a:p>
        </p:txBody>
      </p:sp>
      <p:sp>
        <p:nvSpPr>
          <p:cNvPr id="6" name="Footer Placeholder 4">
            <a:extLst>
              <a:ext uri="{FF2B5EF4-FFF2-40B4-BE49-F238E27FC236}">
                <a16:creationId xmlns:a16="http://schemas.microsoft.com/office/drawing/2014/main" id="{0841293E-9457-4683-AC1C-9CC4A87C2B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15C3F-F9E9-45A2-ACD0-EC1C5E019DE7}"/>
              </a:ext>
            </a:extLst>
          </p:cNvPr>
          <p:cNvSpPr>
            <a:spLocks noGrp="1"/>
          </p:cNvSpPr>
          <p:nvPr>
            <p:ph type="sldNum" sz="quarter" idx="12"/>
          </p:nvPr>
        </p:nvSpPr>
        <p:spPr/>
        <p:txBody>
          <a:bodyPr/>
          <a:lstStyle>
            <a:lvl1pPr>
              <a:defRPr/>
            </a:lvl1pPr>
          </a:lstStyle>
          <a:p>
            <a:pPr>
              <a:defRPr/>
            </a:pPr>
            <a:fld id="{D9165DEA-30FD-4CEC-879F-1CBA50389C39}"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050000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5DF58-1572-4F70-A0DC-C26080A85F92}"/>
              </a:ext>
            </a:extLst>
          </p:cNvPr>
          <p:cNvSpPr>
            <a:spLocks noGrp="1"/>
          </p:cNvSpPr>
          <p:nvPr>
            <p:ph type="dt" sz="half" idx="10"/>
          </p:nvPr>
        </p:nvSpPr>
        <p:spPr/>
        <p:txBody>
          <a:bodyPr/>
          <a:lstStyle>
            <a:lvl1pPr>
              <a:defRPr/>
            </a:lvl1pPr>
          </a:lstStyle>
          <a:p>
            <a:pPr>
              <a:defRPr/>
            </a:pPr>
            <a:fld id="{19F1DF1C-E4FE-4ACE-AF5A-34493F4B436C}" type="datetime4">
              <a:rPr lang="en-US"/>
              <a:pPr>
                <a:defRPr/>
              </a:pPr>
              <a:t>March 23, 2023</a:t>
            </a:fld>
            <a:endParaRPr lang="en-US"/>
          </a:p>
        </p:txBody>
      </p:sp>
      <p:sp>
        <p:nvSpPr>
          <p:cNvPr id="5" name="Footer Placeholder 4">
            <a:extLst>
              <a:ext uri="{FF2B5EF4-FFF2-40B4-BE49-F238E27FC236}">
                <a16:creationId xmlns:a16="http://schemas.microsoft.com/office/drawing/2014/main" id="{6CA1E49C-C089-4EC0-8241-8C73EBB97A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4F7581-AAAC-4A2E-9585-CC89B8A50284}"/>
              </a:ext>
            </a:extLst>
          </p:cNvPr>
          <p:cNvSpPr>
            <a:spLocks noGrp="1"/>
          </p:cNvSpPr>
          <p:nvPr>
            <p:ph type="sldNum" sz="quarter" idx="12"/>
          </p:nvPr>
        </p:nvSpPr>
        <p:spPr/>
        <p:txBody>
          <a:bodyPr/>
          <a:lstStyle>
            <a:lvl1pPr>
              <a:defRPr/>
            </a:lvl1pPr>
          </a:lstStyle>
          <a:p>
            <a:pPr>
              <a:defRPr/>
            </a:pPr>
            <a:fld id="{63C9AA61-3ACA-49F6-B7CE-F3A28E561E67}"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635669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2DCB1-6227-4E6A-9443-7D8E8639775E}"/>
              </a:ext>
            </a:extLst>
          </p:cNvPr>
          <p:cNvSpPr>
            <a:spLocks noGrp="1"/>
          </p:cNvSpPr>
          <p:nvPr>
            <p:ph type="dt" sz="half" idx="10"/>
          </p:nvPr>
        </p:nvSpPr>
        <p:spPr/>
        <p:txBody>
          <a:bodyPr/>
          <a:lstStyle>
            <a:lvl1pPr>
              <a:defRPr/>
            </a:lvl1pPr>
          </a:lstStyle>
          <a:p>
            <a:pPr>
              <a:defRPr/>
            </a:pPr>
            <a:fld id="{F46219E6-070C-4BFC-A21C-CD2F613AA517}" type="datetime4">
              <a:rPr lang="en-US"/>
              <a:pPr>
                <a:defRPr/>
              </a:pPr>
              <a:t>March 23, 2023</a:t>
            </a:fld>
            <a:endParaRPr lang="en-US"/>
          </a:p>
        </p:txBody>
      </p:sp>
      <p:sp>
        <p:nvSpPr>
          <p:cNvPr id="5" name="Footer Placeholder 4">
            <a:extLst>
              <a:ext uri="{FF2B5EF4-FFF2-40B4-BE49-F238E27FC236}">
                <a16:creationId xmlns:a16="http://schemas.microsoft.com/office/drawing/2014/main" id="{F8BF4B1E-6855-453F-B7F6-2036B90315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F1EBB3-A544-4356-BEC2-EBE264D80E5C}"/>
              </a:ext>
            </a:extLst>
          </p:cNvPr>
          <p:cNvSpPr>
            <a:spLocks noGrp="1"/>
          </p:cNvSpPr>
          <p:nvPr>
            <p:ph type="sldNum" sz="quarter" idx="12"/>
          </p:nvPr>
        </p:nvSpPr>
        <p:spPr/>
        <p:txBody>
          <a:bodyPr/>
          <a:lstStyle>
            <a:lvl1pPr>
              <a:defRPr/>
            </a:lvl1pPr>
          </a:lstStyle>
          <a:p>
            <a:pPr>
              <a:defRPr/>
            </a:pPr>
            <a:fld id="{2ED42B5C-1D17-4A80-A372-0DF46939E167}"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170179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176839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87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28992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263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669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21481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41018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23/03/2023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98930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80">
          <a:fgClr>
            <a:srgbClr val="7030A0"/>
          </a:fgClr>
          <a:bgClr>
            <a:schemeClr val="bg1"/>
          </a:bgClr>
        </a:patt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10CABD-2B75-4125-BDEC-E74D99637444}"/>
              </a:ext>
            </a:extLst>
          </p:cNvPr>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a:extLst>
              <a:ext uri="{FF2B5EF4-FFF2-40B4-BE49-F238E27FC236}">
                <a16:creationId xmlns:a16="http://schemas.microsoft.com/office/drawing/2014/main" id="{F31452DB-3DC3-4598-B965-F8402095D9AB}"/>
              </a:ext>
            </a:extLst>
          </p:cNvPr>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918EFE24-D0C4-4D4A-87B5-81FDD5B7FD25}"/>
              </a:ext>
            </a:extLst>
          </p:cNvPr>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E3B5C46F-5BD8-449A-A0FE-96A447E73CC0}"/>
              </a:ext>
            </a:extLst>
          </p:cNvPr>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Date Placeholder 3">
            <a:extLst>
              <a:ext uri="{FF2B5EF4-FFF2-40B4-BE49-F238E27FC236}">
                <a16:creationId xmlns:a16="http://schemas.microsoft.com/office/drawing/2014/main" id="{D1958626-017E-4B78-847E-C8D7E96F7C3D}"/>
              </a:ext>
            </a:extLst>
          </p:cNvPr>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a:defRPr sz="1200">
                <a:solidFill>
                  <a:srgbClr val="FFFFFF"/>
                </a:solidFill>
              </a:defRPr>
            </a:lvl1pPr>
          </a:lstStyle>
          <a:p>
            <a:pPr>
              <a:defRPr/>
            </a:pPr>
            <a:fld id="{BB07A6D0-A7C9-4AE4-BE27-CA0B34984551}" type="datetime4">
              <a:rPr lang="en-US"/>
              <a:pPr>
                <a:defRPr/>
              </a:pPr>
              <a:t>March 23, 2023</a:t>
            </a:fld>
            <a:endParaRPr lang="en-US"/>
          </a:p>
        </p:txBody>
      </p:sp>
      <p:sp>
        <p:nvSpPr>
          <p:cNvPr id="5" name="Footer Placeholder 4">
            <a:extLst>
              <a:ext uri="{FF2B5EF4-FFF2-40B4-BE49-F238E27FC236}">
                <a16:creationId xmlns:a16="http://schemas.microsoft.com/office/drawing/2014/main" id="{9906DDDC-B65E-4741-8ADE-64B07939BA3D}"/>
              </a:ext>
            </a:extLst>
          </p:cNvPr>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a:extLst>
              <a:ext uri="{FF2B5EF4-FFF2-40B4-BE49-F238E27FC236}">
                <a16:creationId xmlns:a16="http://schemas.microsoft.com/office/drawing/2014/main" id="{419D39D0-3D85-4CE4-ACE4-409AE04C4D6A}"/>
              </a:ext>
            </a:extLst>
          </p:cNvPr>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a:defRPr sz="1400" b="1" smtClean="0">
                <a:solidFill>
                  <a:srgbClr val="FFFFFF"/>
                </a:solidFill>
              </a:defRPr>
            </a:lvl1pPr>
          </a:lstStyle>
          <a:p>
            <a:pPr>
              <a:defRPr/>
            </a:pPr>
            <a:fld id="{1B5B6D6B-140E-46AD-BF19-CF8F738C49A0}" type="slidenum">
              <a:rPr lang="en-US" altLang="en-US"/>
              <a:pPr>
                <a:defRPr/>
              </a:pPr>
              <a:t>‹#›</a:t>
            </a:fld>
            <a:endParaRPr lang="en-US" altLang="en-US">
              <a:solidFill>
                <a:schemeClr val="tx1"/>
              </a:solidFill>
            </a:endParaRPr>
          </a:p>
        </p:txBody>
      </p:sp>
      <p:pic>
        <p:nvPicPr>
          <p:cNvPr id="1033" name="Picture 37">
            <a:extLst>
              <a:ext uri="{FF2B5EF4-FFF2-40B4-BE49-F238E27FC236}">
                <a16:creationId xmlns:a16="http://schemas.microsoft.com/office/drawing/2014/main" id="{98A267D0-C765-4B7F-8C40-254782FA2DA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a:extLst>
              <a:ext uri="{FF2B5EF4-FFF2-40B4-BE49-F238E27FC236}">
                <a16:creationId xmlns:a16="http://schemas.microsoft.com/office/drawing/2014/main" id="{96686ACA-9835-420D-9720-B7F7FFA4F034}"/>
              </a:ext>
            </a:extLst>
          </p:cNvPr>
          <p:cNvSpPr txBox="1">
            <a:spLocks noChangeArrowheads="1"/>
          </p:cNvSpPr>
          <p:nvPr userDrawn="1"/>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endParaRPr lang="en-GB" altLang="en-US" sz="2400"/>
          </a:p>
        </p:txBody>
      </p:sp>
    </p:spTree>
    <p:extLst>
      <p:ext uri="{BB962C8B-B14F-4D97-AF65-F5344CB8AC3E}">
        <p14:creationId xmlns:p14="http://schemas.microsoft.com/office/powerpoint/2010/main" val="863240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hyperlink" Target="https://www.essex.gov.uk/report-a-concern-about-a-child"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eycp.essex.gov.uk/safeguarding/safeguarding-training-and-development/"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working-together-to-safeguard-children--2" TargetMode="External"/><Relationship Id="rId2" Type="http://schemas.openxmlformats.org/officeDocument/2006/relationships/hyperlink" Target="https://www.gov.uk/government/publications/early-years-foundation-stage-framework--2" TargetMode="External"/><Relationship Id="rId1" Type="http://schemas.openxmlformats.org/officeDocument/2006/relationships/slideLayout" Target="../slideLayouts/slideLayout12.xml"/><Relationship Id="rId6" Type="http://schemas.openxmlformats.org/officeDocument/2006/relationships/hyperlink" Target="https://www.gov.uk/government/publications/prevent-duty-guidance" TargetMode="External"/><Relationship Id="rId5" Type="http://schemas.openxmlformats.org/officeDocument/2006/relationships/hyperlink" Target="https://www.gov.uk/government/publications/keeping-children-safe-in-education--2" TargetMode="External"/><Relationship Id="rId4" Type="http://schemas.openxmlformats.org/officeDocument/2006/relationships/hyperlink" Target="https://www.escb.co.uk/learning-and-developmen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escb.training@essex.gov.uk" TargetMode="External"/><Relationship Id="rId2" Type="http://schemas.openxmlformats.org/officeDocument/2006/relationships/hyperlink" Target="https://www.escb.co.uk/learning-and-development/safeguarding-children-level-1-basic-awareness/"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eycp.essex.gov.uk/safeguarding/safeguarding-training-and-development/" TargetMode="External"/><Relationship Id="rId2" Type="http://schemas.openxmlformats.org/officeDocument/2006/relationships/hyperlink" Target="https://www.escb.co.uk/learning-and-development/" TargetMode="External"/><Relationship Id="rId1" Type="http://schemas.openxmlformats.org/officeDocument/2006/relationships/slideLayout" Target="../slideLayouts/slideLayout8.xml"/><Relationship Id="rId4" Type="http://schemas.openxmlformats.org/officeDocument/2006/relationships/hyperlink" Target="https://eycp.essex.gov.uk/training-and-qualifications/education-essex-online-booking-syste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prevent-duty-guidance/revised-prevent-duty-guidance-for-england-and-wales" TargetMode="Externa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hyperlink" Target="https://www.support-people-vulnerable-to-radicalisation.service.gov.uk/porta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junipercpd.org/essex-cpd/courses/bookings/default.asp" TargetMode="External"/><Relationship Id="rId2" Type="http://schemas.openxmlformats.org/officeDocument/2006/relationships/hyperlink" Target="https://www.escb.co.uk/learning-and-development/"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6.sv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spcc.org.uk/" TargetMode="External"/><Relationship Id="rId13" Type="http://schemas.openxmlformats.org/officeDocument/2006/relationships/image" Target="../media/image42.svg"/><Relationship Id="rId3" Type="http://schemas.openxmlformats.org/officeDocument/2006/relationships/image" Target="../media/image38.svg"/><Relationship Id="rId7" Type="http://schemas.openxmlformats.org/officeDocument/2006/relationships/hyperlink" Target="https://learning.nspcc.org.uk/training" TargetMode="External"/><Relationship Id="rId12" Type="http://schemas.openxmlformats.org/officeDocument/2006/relationships/image" Target="../media/image41.png"/><Relationship Id="rId17" Type="http://schemas.openxmlformats.org/officeDocument/2006/relationships/hyperlink" Target="https://eycp.essex.gov.uk/safeguarding/safeguarding-training-and-development/" TargetMode="External"/><Relationship Id="rId2" Type="http://schemas.openxmlformats.org/officeDocument/2006/relationships/image" Target="../media/image37.png"/><Relationship Id="rId16"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hyperlink" Target="https://www.gov.uk/topic/schools-colleges-childrens-services/safeguarding-children" TargetMode="External"/><Relationship Id="rId5" Type="http://schemas.openxmlformats.org/officeDocument/2006/relationships/image" Target="../media/image19.png"/><Relationship Id="rId15" Type="http://schemas.openxmlformats.org/officeDocument/2006/relationships/image" Target="../media/image43.png"/><Relationship Id="rId10" Type="http://schemas.openxmlformats.org/officeDocument/2006/relationships/image" Target="../media/image40.svg"/><Relationship Id="rId4" Type="http://schemas.openxmlformats.org/officeDocument/2006/relationships/hyperlink" Target="https://www.escb.co.uk/learning-and-development/" TargetMode="External"/><Relationship Id="rId9" Type="http://schemas.openxmlformats.org/officeDocument/2006/relationships/image" Target="../media/image39.png"/><Relationship Id="rId14" Type="http://schemas.openxmlformats.org/officeDocument/2006/relationships/hyperlink" Target="https://setdab.org/training/domestic-abuse-basic-awareness-elearning-guidanc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ycp.essex.gov.uk/safeguarding/safeguarding-training-and-development/" TargetMode="External"/><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schools.essex.gov.uk/pupils/Safeguarding/Templates_for_Reporting_and_Recording_Child_Protection_Concerns/Page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learning.nspcc.org.uk/safeguarding-child-protection-schools/promoting-healthy-relationship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eycp.essex.gov.uk/training-and-qualifications/education-essex-online-booking-system/"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eycp.essex.gov.uk/training-and-qualifications/education-essex-online-booking-system/"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750" y="1648423"/>
            <a:ext cx="8452998" cy="1845606"/>
          </a:xfrm>
        </p:spPr>
        <p:txBody>
          <a:bodyPr/>
          <a:lstStyle/>
          <a:p>
            <a:r>
              <a:rPr lang="en-GB" dirty="0"/>
              <a:t>Safeguarding forums for Early Years settings</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286774"/>
            <a:ext cx="5421850" cy="582832"/>
          </a:xfrm>
        </p:spPr>
        <p:txBody>
          <a:bodyPr/>
          <a:lstStyle/>
          <a:p>
            <a:r>
              <a:rPr lang="en-GB" sz="4000"/>
              <a:t>Spring 2023</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62062" y="5209564"/>
            <a:ext cx="6174298" cy="9395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Jo Barclay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Head of Education Safeguarding </a:t>
            </a:r>
            <a:endPar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50842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22A353A-AB54-4AF6-AB6F-554BB627332F}"/>
              </a:ext>
            </a:extLst>
          </p:cNvPr>
          <p:cNvSpPr>
            <a:spLocks noGrp="1" noChangeArrowheads="1"/>
          </p:cNvSpPr>
          <p:nvPr>
            <p:ph type="title"/>
          </p:nvPr>
        </p:nvSpPr>
        <p:spPr>
          <a:xfrm>
            <a:off x="1524001" y="19051"/>
            <a:ext cx="9142288" cy="1672927"/>
          </a:xfrm>
          <a:solidFill>
            <a:schemeClr val="tx1">
              <a:lumMod val="65000"/>
              <a:lumOff val="35000"/>
            </a:schemeClr>
          </a:solidFill>
          <a:effectLst>
            <a:glow rad="139700">
              <a:schemeClr val="tx1">
                <a:lumMod val="65000"/>
                <a:lumOff val="35000"/>
                <a:alpha val="91000"/>
              </a:schemeClr>
            </a:glow>
          </a:effectLst>
        </p:spPr>
        <p:txBody>
          <a:bodyPr>
            <a:normAutofit/>
          </a:bodyPr>
          <a:lstStyle/>
          <a:p>
            <a:pPr algn="ctr" eaLnBrk="1" fontAlgn="auto" hangingPunct="1">
              <a:spcAft>
                <a:spcPts val="0"/>
              </a:spcAft>
              <a:defRPr/>
            </a:pPr>
            <a:r>
              <a:rPr lang="en-GB" altLang="en-US" b="1" i="1" u="sng">
                <a:solidFill>
                  <a:schemeClr val="bg1"/>
                </a:solidFill>
              </a:rPr>
              <a:t>The Origins of Private Fostering</a:t>
            </a:r>
            <a:endParaRPr lang="en-US" altLang="en-US" b="1" i="1" u="sng">
              <a:solidFill>
                <a:schemeClr val="bg1"/>
              </a:solidFill>
            </a:endParaRPr>
          </a:p>
        </p:txBody>
      </p:sp>
      <p:sp>
        <p:nvSpPr>
          <p:cNvPr id="4100" name="Rectangle 3">
            <a:extLst>
              <a:ext uri="{FF2B5EF4-FFF2-40B4-BE49-F238E27FC236}">
                <a16:creationId xmlns:a16="http://schemas.microsoft.com/office/drawing/2014/main" id="{8573A770-7BD8-47AB-B384-AD819502598E}"/>
              </a:ext>
            </a:extLst>
          </p:cNvPr>
          <p:cNvSpPr>
            <a:spLocks noGrp="1" noChangeArrowheads="1"/>
          </p:cNvSpPr>
          <p:nvPr>
            <p:ph idx="1"/>
          </p:nvPr>
        </p:nvSpPr>
        <p:spPr>
          <a:xfrm>
            <a:off x="1524000" y="1691978"/>
            <a:ext cx="9144000" cy="5146972"/>
          </a:xfrm>
          <a:pattFill prst="pct90">
            <a:fgClr>
              <a:schemeClr val="accent1">
                <a:lumMod val="60000"/>
                <a:lumOff val="40000"/>
              </a:schemeClr>
            </a:fgClr>
            <a:bgClr>
              <a:schemeClr val="bg1"/>
            </a:bgClr>
          </a:pattFill>
          <a:ln>
            <a:solidFill>
              <a:schemeClr val="tx1">
                <a:lumMod val="65000"/>
                <a:lumOff val="35000"/>
                <a:alpha val="0"/>
              </a:schemeClr>
            </a:solidFill>
          </a:ln>
          <a:effectLst>
            <a:glow>
              <a:schemeClr val="accent1"/>
            </a:glow>
          </a:effectLst>
        </p:spPr>
        <p:txBody>
          <a:bodyPr rtlCol="0">
            <a:normAutofit/>
          </a:bodyPr>
          <a:lstStyle/>
          <a:p>
            <a:pPr eaLnBrk="1" hangingPunct="1"/>
            <a:endParaRPr lang="en-GB" altLang="en-US"/>
          </a:p>
          <a:p>
            <a:pPr eaLnBrk="1" hangingPunct="1"/>
            <a:endParaRPr lang="en-GB" altLang="en-US"/>
          </a:p>
          <a:p>
            <a:pPr eaLnBrk="1" hangingPunct="1"/>
            <a:r>
              <a:rPr lang="en-GB" altLang="en-US"/>
              <a:t>In 2000, nine year old Victoria Climbie suffered chronic neglect and sustained  multiple injuries which resulted in her death.</a:t>
            </a:r>
          </a:p>
          <a:p>
            <a:pPr eaLnBrk="1" hangingPunct="1"/>
            <a:r>
              <a:rPr lang="en-GB" altLang="en-US"/>
              <a:t>Victoria had been being cared for by her Great Aunt in what would now be considered a Private Fostering Arrangement.</a:t>
            </a:r>
          </a:p>
          <a:p>
            <a:pPr eaLnBrk="1" hangingPunct="1"/>
            <a:r>
              <a:rPr lang="en-GB" altLang="en-US"/>
              <a:t>As a result of Victoria’s tragic death, there was a Government Inquiry which made recommendations to try to better safeguard and protect children in similar circumstances.</a:t>
            </a:r>
          </a:p>
        </p:txBody>
      </p:sp>
      <p:sp>
        <p:nvSpPr>
          <p:cNvPr id="9220" name="Slide Number Placeholder 3">
            <a:extLst>
              <a:ext uri="{FF2B5EF4-FFF2-40B4-BE49-F238E27FC236}">
                <a16:creationId xmlns:a16="http://schemas.microsoft.com/office/drawing/2014/main" id="{6EA7A309-5C3F-4612-A7D3-3C2AC5C899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4A71904-4B6E-4065-866B-1FA39E6EF5C8}"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32798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22A353A-AB54-4AF6-AB6F-554BB627332F}"/>
              </a:ext>
            </a:extLst>
          </p:cNvPr>
          <p:cNvSpPr>
            <a:spLocks noGrp="1" noChangeArrowheads="1"/>
          </p:cNvSpPr>
          <p:nvPr>
            <p:ph type="title"/>
          </p:nvPr>
        </p:nvSpPr>
        <p:spPr>
          <a:xfrm>
            <a:off x="1524000" y="19050"/>
            <a:ext cx="9144000" cy="1393726"/>
          </a:xfrm>
          <a:solidFill>
            <a:schemeClr val="tx1">
              <a:lumMod val="65000"/>
              <a:lumOff val="35000"/>
            </a:schemeClr>
          </a:solidFill>
          <a:effectLst>
            <a:glow rad="139700">
              <a:schemeClr val="tx1">
                <a:lumMod val="65000"/>
                <a:lumOff val="35000"/>
                <a:alpha val="91000"/>
              </a:schemeClr>
            </a:glow>
          </a:effectLst>
        </p:spPr>
        <p:txBody>
          <a:bodyPr>
            <a:normAutofit/>
          </a:bodyPr>
          <a:lstStyle/>
          <a:p>
            <a:pPr algn="ctr" eaLnBrk="1" fontAlgn="auto" hangingPunct="1">
              <a:spcAft>
                <a:spcPts val="0"/>
              </a:spcAft>
              <a:defRPr/>
            </a:pPr>
            <a:r>
              <a:rPr lang="en-GB" altLang="en-US" b="1" i="1" u="sng">
                <a:solidFill>
                  <a:schemeClr val="bg1"/>
                </a:solidFill>
              </a:rPr>
              <a:t>What is Private Fostering?</a:t>
            </a:r>
            <a:endParaRPr lang="en-US" altLang="en-US" b="1" i="1" u="sng">
              <a:solidFill>
                <a:schemeClr val="bg1"/>
              </a:solidFill>
            </a:endParaRPr>
          </a:p>
        </p:txBody>
      </p:sp>
      <p:sp>
        <p:nvSpPr>
          <p:cNvPr id="4100" name="Rectangle 3">
            <a:extLst>
              <a:ext uri="{FF2B5EF4-FFF2-40B4-BE49-F238E27FC236}">
                <a16:creationId xmlns:a16="http://schemas.microsoft.com/office/drawing/2014/main" id="{8573A770-7BD8-47AB-B384-AD819502598E}"/>
              </a:ext>
            </a:extLst>
          </p:cNvPr>
          <p:cNvSpPr>
            <a:spLocks noGrp="1" noChangeArrowheads="1"/>
          </p:cNvSpPr>
          <p:nvPr>
            <p:ph idx="1"/>
          </p:nvPr>
        </p:nvSpPr>
        <p:spPr>
          <a:xfrm>
            <a:off x="1775521" y="2132857"/>
            <a:ext cx="8568951" cy="4464495"/>
          </a:xfrm>
          <a:pattFill prst="pct90">
            <a:fgClr>
              <a:schemeClr val="accent1">
                <a:lumMod val="60000"/>
                <a:lumOff val="40000"/>
              </a:schemeClr>
            </a:fgClr>
            <a:bgClr>
              <a:schemeClr val="bg1"/>
            </a:bgClr>
          </a:pattFill>
          <a:ln>
            <a:solidFill>
              <a:schemeClr val="tx1">
                <a:lumMod val="65000"/>
                <a:lumOff val="35000"/>
              </a:schemeClr>
            </a:solidFill>
          </a:ln>
          <a:effectLst>
            <a:glow>
              <a:schemeClr val="accent1"/>
            </a:glow>
          </a:effectLst>
        </p:spPr>
        <p:txBody>
          <a:bodyPr rtlCol="0">
            <a:normAutofit fontScale="70000" lnSpcReduction="20000"/>
          </a:bodyPr>
          <a:lstStyle/>
          <a:p>
            <a:pPr marL="0" indent="0" eaLnBrk="1" fontAlgn="auto" hangingPunct="1">
              <a:spcAft>
                <a:spcPts val="0"/>
              </a:spcAft>
              <a:buNone/>
              <a:defRPr/>
            </a:pPr>
            <a:endParaRPr lang="en-GB" altLang="en-US"/>
          </a:p>
          <a:p>
            <a:pPr marL="0" indent="0">
              <a:buNone/>
              <a:defRPr/>
            </a:pPr>
            <a:endParaRPr lang="en-GB">
              <a:solidFill>
                <a:schemeClr val="accent1"/>
              </a:solidFill>
            </a:endParaRPr>
          </a:p>
          <a:p>
            <a:pPr>
              <a:defRPr/>
            </a:pPr>
            <a:r>
              <a:rPr lang="en-GB" sz="2600">
                <a:ln>
                  <a:solidFill>
                    <a:schemeClr val="tx1">
                      <a:lumMod val="65000"/>
                      <a:lumOff val="35000"/>
                    </a:schemeClr>
                  </a:solidFill>
                </a:ln>
              </a:rPr>
              <a:t>When a child/young person under 16 (18 if disabled) lives with someone who is not a close relative for more than 28 days, this is called ‘Private Fostering’. </a:t>
            </a:r>
          </a:p>
          <a:p>
            <a:pPr>
              <a:defRPr/>
            </a:pPr>
            <a:endParaRPr lang="en-GB" sz="2600">
              <a:ln>
                <a:solidFill>
                  <a:schemeClr val="tx1">
                    <a:lumMod val="65000"/>
                    <a:lumOff val="35000"/>
                  </a:schemeClr>
                </a:solidFill>
              </a:ln>
            </a:endParaRPr>
          </a:p>
          <a:p>
            <a:pPr>
              <a:defRPr/>
            </a:pPr>
            <a:r>
              <a:rPr lang="en-GB" sz="2600">
                <a:ln>
                  <a:solidFill>
                    <a:schemeClr val="tx1">
                      <a:lumMod val="65000"/>
                      <a:lumOff val="35000"/>
                    </a:schemeClr>
                  </a:solidFill>
                </a:ln>
              </a:rPr>
              <a:t>The law considers a close relative to be a grandparent, brother / sister, uncle / aunt (this can be by marriage) or step-parent.</a:t>
            </a:r>
          </a:p>
          <a:p>
            <a:pPr>
              <a:defRPr/>
            </a:pPr>
            <a:endParaRPr lang="en-GB" sz="2600">
              <a:ln>
                <a:solidFill>
                  <a:schemeClr val="tx1">
                    <a:lumMod val="65000"/>
                    <a:lumOff val="35000"/>
                  </a:schemeClr>
                </a:solidFill>
              </a:ln>
            </a:endParaRPr>
          </a:p>
          <a:p>
            <a:pPr>
              <a:defRPr/>
            </a:pPr>
            <a:r>
              <a:rPr lang="en-GB" sz="2600">
                <a:ln>
                  <a:solidFill>
                    <a:schemeClr val="tx1">
                      <a:lumMod val="65000"/>
                      <a:lumOff val="35000"/>
                    </a:schemeClr>
                  </a:solidFill>
                </a:ln>
              </a:rPr>
              <a:t>It is a legal requirement for parents and private foster carers to notify the Local Authority when a private fostering arrangement is made. This needs to happen at least 6 weeks before the arrangement is due to start, or if the child/young person arrives suddenly, no more than 48 hours after he or she has arrived.</a:t>
            </a:r>
          </a:p>
          <a:p>
            <a:pPr>
              <a:defRPr/>
            </a:pPr>
            <a:endParaRPr lang="en-GB" sz="2600">
              <a:ln>
                <a:solidFill>
                  <a:schemeClr val="tx1">
                    <a:lumMod val="65000"/>
                    <a:lumOff val="35000"/>
                  </a:schemeClr>
                </a:solidFill>
              </a:ln>
            </a:endParaRPr>
          </a:p>
          <a:p>
            <a:pPr>
              <a:defRPr/>
            </a:pPr>
            <a:r>
              <a:rPr lang="en-GB" sz="2600">
                <a:ln>
                  <a:solidFill>
                    <a:schemeClr val="tx1">
                      <a:lumMod val="65000"/>
                      <a:lumOff val="35000"/>
                    </a:schemeClr>
                  </a:solidFill>
                </a:ln>
              </a:rPr>
              <a:t>Private Fostering is a private arrangement that is made between the parent and the private foster carer. Private foster carers are not Local Authority Foster Carers and the children/young people within the arrangements are not Looked After Children.</a:t>
            </a:r>
          </a:p>
          <a:p>
            <a:pPr>
              <a:defRPr/>
            </a:pPr>
            <a:endParaRPr lang="en-GB" altLang="en-US">
              <a:ln>
                <a:solidFill>
                  <a:schemeClr val="tx1">
                    <a:lumMod val="65000"/>
                    <a:lumOff val="35000"/>
                  </a:schemeClr>
                </a:solidFill>
              </a:ln>
              <a:effectLst/>
            </a:endParaRPr>
          </a:p>
          <a:p>
            <a:pPr marL="0" indent="0" eaLnBrk="1" fontAlgn="auto" hangingPunct="1">
              <a:spcAft>
                <a:spcPts val="0"/>
              </a:spcAft>
              <a:buNone/>
              <a:defRPr/>
            </a:pPr>
            <a:endParaRPr lang="en-GB" altLang="en-US"/>
          </a:p>
          <a:p>
            <a:pPr marL="0" indent="0" eaLnBrk="1" fontAlgn="auto" hangingPunct="1">
              <a:spcAft>
                <a:spcPts val="0"/>
              </a:spcAft>
              <a:buNone/>
              <a:defRPr/>
            </a:pPr>
            <a:endParaRPr lang="en-GB" altLang="en-US"/>
          </a:p>
          <a:p>
            <a:pPr marL="0" indent="0" eaLnBrk="1" fontAlgn="auto" hangingPunct="1">
              <a:spcAft>
                <a:spcPts val="0"/>
              </a:spcAft>
              <a:buNone/>
              <a:defRPr/>
            </a:pPr>
            <a:endParaRPr lang="en-GB" altLang="en-US"/>
          </a:p>
        </p:txBody>
      </p:sp>
      <p:sp>
        <p:nvSpPr>
          <p:cNvPr id="9220" name="Slide Number Placeholder 3">
            <a:extLst>
              <a:ext uri="{FF2B5EF4-FFF2-40B4-BE49-F238E27FC236}">
                <a16:creationId xmlns:a16="http://schemas.microsoft.com/office/drawing/2014/main" id="{6EA7A309-5C3F-4612-A7D3-3C2AC5C899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4A71904-4B6E-4065-866B-1FA39E6EF5C8}"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3453-2D96-4BDB-9B2D-1B9F0C267355}"/>
              </a:ext>
            </a:extLst>
          </p:cNvPr>
          <p:cNvSpPr>
            <a:spLocks noGrp="1"/>
          </p:cNvSpPr>
          <p:nvPr>
            <p:ph type="title"/>
          </p:nvPr>
        </p:nvSpPr>
        <p:spPr>
          <a:xfrm>
            <a:off x="1524000" y="19051"/>
            <a:ext cx="9144000" cy="1609749"/>
          </a:xfrm>
          <a:solidFill>
            <a:schemeClr val="tx1">
              <a:lumMod val="65000"/>
              <a:lumOff val="35000"/>
            </a:schemeClr>
          </a:solidFill>
        </p:spPr>
        <p:txBody>
          <a:bodyPr>
            <a:normAutofit fontScale="90000"/>
          </a:bodyPr>
          <a:lstStyle/>
          <a:p>
            <a:pPr algn="ctr" eaLnBrk="1" fontAlgn="auto" hangingPunct="1">
              <a:spcAft>
                <a:spcPts val="0"/>
              </a:spcAft>
              <a:defRPr/>
            </a:pPr>
            <a:br>
              <a:rPr lang="en-GB" b="1" u="sng">
                <a:solidFill>
                  <a:schemeClr val="bg1"/>
                </a:solidFill>
              </a:rPr>
            </a:br>
            <a:r>
              <a:rPr lang="en-GB" b="1" i="1" u="sng">
                <a:solidFill>
                  <a:schemeClr val="bg1"/>
                </a:solidFill>
              </a:rPr>
              <a:t>Examples </a:t>
            </a:r>
            <a:r>
              <a:rPr lang="en-GB" sz="4400" b="1" i="1" u="sng">
                <a:solidFill>
                  <a:schemeClr val="bg1"/>
                </a:solidFill>
              </a:rPr>
              <a:t>of</a:t>
            </a:r>
            <a:r>
              <a:rPr lang="en-GB" b="1" i="1" u="sng">
                <a:solidFill>
                  <a:schemeClr val="bg1"/>
                </a:solidFill>
              </a:rPr>
              <a:t> Private Fostering</a:t>
            </a:r>
            <a:br>
              <a:rPr lang="en-GB" i="1"/>
            </a:br>
            <a:endParaRPr lang="en-GB" i="1"/>
          </a:p>
        </p:txBody>
      </p:sp>
      <p:sp>
        <p:nvSpPr>
          <p:cNvPr id="3" name="Content Placeholder 2">
            <a:extLst>
              <a:ext uri="{FF2B5EF4-FFF2-40B4-BE49-F238E27FC236}">
                <a16:creationId xmlns:a16="http://schemas.microsoft.com/office/drawing/2014/main" id="{5F318364-EAE4-4605-BEA6-D6CF9812BE86}"/>
              </a:ext>
            </a:extLst>
          </p:cNvPr>
          <p:cNvSpPr>
            <a:spLocks noGrp="1"/>
          </p:cNvSpPr>
          <p:nvPr>
            <p:ph idx="1"/>
          </p:nvPr>
        </p:nvSpPr>
        <p:spPr>
          <a:xfrm>
            <a:off x="1524000" y="1628800"/>
            <a:ext cx="9144000" cy="5210151"/>
          </a:xfrm>
          <a:pattFill prst="pct90">
            <a:fgClr>
              <a:schemeClr val="accent1">
                <a:lumMod val="60000"/>
                <a:lumOff val="40000"/>
              </a:schemeClr>
            </a:fgClr>
            <a:bgClr>
              <a:schemeClr val="bg1"/>
            </a:bgClr>
          </a:pattFill>
        </p:spPr>
        <p:txBody>
          <a:bodyPr rtlCol="0">
            <a:normAutofit fontScale="92500" lnSpcReduction="20000"/>
          </a:bodyPr>
          <a:lstStyle/>
          <a:p>
            <a:pPr>
              <a:defRPr/>
            </a:pPr>
            <a:endParaRPr lang="en-GB"/>
          </a:p>
          <a:p>
            <a:pPr>
              <a:defRPr/>
            </a:pPr>
            <a:endParaRPr lang="en-GB" b="1"/>
          </a:p>
          <a:p>
            <a:pPr>
              <a:defRPr/>
            </a:pPr>
            <a:r>
              <a:rPr lang="en-GB" sz="2600"/>
              <a:t>A young person living with the family of a boyfriend, girlfriend or a friend.</a:t>
            </a:r>
          </a:p>
          <a:p>
            <a:pPr marL="0" indent="0">
              <a:buNone/>
              <a:defRPr/>
            </a:pPr>
            <a:endParaRPr lang="en-GB" sz="2600"/>
          </a:p>
          <a:p>
            <a:pPr>
              <a:defRPr/>
            </a:pPr>
            <a:r>
              <a:rPr lang="en-GB" sz="2600"/>
              <a:t>A child or young person living with an extended family member, for example a Great Aunt, Great Grandparents or a Cousin.</a:t>
            </a:r>
          </a:p>
          <a:p>
            <a:pPr marL="0" indent="0">
              <a:buNone/>
              <a:defRPr/>
            </a:pPr>
            <a:endParaRPr lang="en-GB" sz="2600"/>
          </a:p>
          <a:p>
            <a:pPr>
              <a:defRPr/>
            </a:pPr>
            <a:r>
              <a:rPr lang="en-GB" sz="2600"/>
              <a:t>A child or young person living with a family friend, perhaps as a result of parental separation, arguments at home or because their parents are overseas or working away.</a:t>
            </a:r>
          </a:p>
          <a:p>
            <a:pPr>
              <a:defRPr/>
            </a:pPr>
            <a:endParaRPr lang="en-GB" sz="2600"/>
          </a:p>
          <a:p>
            <a:pPr>
              <a:defRPr/>
            </a:pPr>
            <a:r>
              <a:rPr lang="en-GB" sz="2600"/>
              <a:t>Children/young people who are in this country as part of an educational exchange programme and will be staying with a host family for a period longer than 28 days.</a:t>
            </a:r>
          </a:p>
          <a:p>
            <a:pPr marL="0" indent="0" eaLnBrk="1" fontAlgn="auto" hangingPunct="1">
              <a:spcAft>
                <a:spcPts val="0"/>
              </a:spcAft>
              <a:buNone/>
              <a:defRPr/>
            </a:pPr>
            <a:endParaRPr lang="en-GB" sz="1400"/>
          </a:p>
          <a:p>
            <a:pPr marL="0" indent="0" eaLnBrk="1" fontAlgn="auto" hangingPunct="1">
              <a:spcAft>
                <a:spcPts val="0"/>
              </a:spcAft>
              <a:buNone/>
              <a:defRPr/>
            </a:pPr>
            <a:endParaRPr lang="en-GB" sz="1400"/>
          </a:p>
          <a:p>
            <a:pPr marL="0" indent="0" eaLnBrk="1" fontAlgn="auto" hangingPunct="1">
              <a:spcAft>
                <a:spcPts val="0"/>
              </a:spcAft>
              <a:buNone/>
              <a:defRPr/>
            </a:pPr>
            <a:endParaRPr lang="en-GB" sz="1400"/>
          </a:p>
        </p:txBody>
      </p:sp>
      <p:sp>
        <p:nvSpPr>
          <p:cNvPr id="11268" name="Slide Number Placeholder 4">
            <a:extLst>
              <a:ext uri="{FF2B5EF4-FFF2-40B4-BE49-F238E27FC236}">
                <a16:creationId xmlns:a16="http://schemas.microsoft.com/office/drawing/2014/main" id="{24578418-EFB0-4437-8C97-3A1F277A45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AC6C98A-A6D0-4C7D-9419-4FE674B57A5A}"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E056147-14FF-4F36-B382-F718EE57FB9B}"/>
              </a:ext>
            </a:extLst>
          </p:cNvPr>
          <p:cNvSpPr>
            <a:spLocks noGrp="1" noChangeArrowheads="1"/>
          </p:cNvSpPr>
          <p:nvPr>
            <p:ph type="title"/>
          </p:nvPr>
        </p:nvSpPr>
        <p:spPr>
          <a:xfrm>
            <a:off x="1524000" y="0"/>
            <a:ext cx="9144000" cy="1412776"/>
          </a:xfrm>
          <a:solidFill>
            <a:schemeClr val="tx1">
              <a:lumMod val="65000"/>
              <a:lumOff val="35000"/>
            </a:schemeClr>
          </a:solidFill>
        </p:spPr>
        <p:txBody>
          <a:bodyPr>
            <a:normAutofit/>
          </a:bodyPr>
          <a:lstStyle/>
          <a:p>
            <a:pPr algn="ctr" eaLnBrk="1" fontAlgn="auto" hangingPunct="1">
              <a:spcAft>
                <a:spcPts val="0"/>
              </a:spcAft>
              <a:defRPr/>
            </a:pPr>
            <a:r>
              <a:rPr lang="en-GB" altLang="en-US" b="1" i="1" u="sng">
                <a:solidFill>
                  <a:schemeClr val="bg1"/>
                </a:solidFill>
              </a:rPr>
              <a:t>Responsibilities Towards the Child</a:t>
            </a:r>
            <a:endParaRPr lang="en-US" altLang="en-US" b="1" i="1" u="sng">
              <a:solidFill>
                <a:schemeClr val="bg1"/>
              </a:solidFill>
            </a:endParaRPr>
          </a:p>
        </p:txBody>
      </p:sp>
      <p:sp>
        <p:nvSpPr>
          <p:cNvPr id="10243" name="Rectangle 3">
            <a:extLst>
              <a:ext uri="{FF2B5EF4-FFF2-40B4-BE49-F238E27FC236}">
                <a16:creationId xmlns:a16="http://schemas.microsoft.com/office/drawing/2014/main" id="{1E02E459-508C-4064-B9C2-3F7085AED1F0}"/>
              </a:ext>
            </a:extLst>
          </p:cNvPr>
          <p:cNvSpPr>
            <a:spLocks noGrp="1"/>
          </p:cNvSpPr>
          <p:nvPr>
            <p:ph idx="1"/>
          </p:nvPr>
        </p:nvSpPr>
        <p:spPr>
          <a:xfrm>
            <a:off x="1524000" y="1412776"/>
            <a:ext cx="9144000" cy="5426174"/>
          </a:xfrm>
          <a:pattFill prst="pct90">
            <a:fgClr>
              <a:schemeClr val="accent1">
                <a:lumMod val="60000"/>
                <a:lumOff val="40000"/>
              </a:schemeClr>
            </a:fgClr>
            <a:bgClr>
              <a:schemeClr val="bg1"/>
            </a:bgClr>
          </a:pattFill>
        </p:spPr>
        <p:txBody>
          <a:bodyPr/>
          <a:lstStyle/>
          <a:p>
            <a:pPr eaLnBrk="1" hangingPunct="1"/>
            <a:endParaRPr lang="en-GB" altLang="en-US"/>
          </a:p>
          <a:p>
            <a:endParaRPr lang="en-GB" altLang="en-US" sz="2000"/>
          </a:p>
          <a:p>
            <a:r>
              <a:rPr lang="en-GB" altLang="en-US" sz="2000"/>
              <a:t>The private foster carer becomes responsible for providing the day to day care of the child. However, the child’s parent remains legally responsible for the child.</a:t>
            </a:r>
          </a:p>
          <a:p>
            <a:endParaRPr lang="en-GB" altLang="en-US" sz="2000"/>
          </a:p>
          <a:p>
            <a:r>
              <a:rPr lang="en-GB" altLang="en-US" sz="2000"/>
              <a:t>The Private Fostering Team ask parents and private foster carers to share information and agree practicalities around the day to day care of the child/ young person. This includes details such as how long the arrangement will last, who will keep in touch with the child’s school, who can give consent over medical matters, how the child/young person will be provided for financially, agreeing what support the child/young person’s parents will provide and deciding how contact with family members will happen.</a:t>
            </a:r>
          </a:p>
        </p:txBody>
      </p:sp>
      <p:sp>
        <p:nvSpPr>
          <p:cNvPr id="12292" name="Slide Number Placeholder 3">
            <a:extLst>
              <a:ext uri="{FF2B5EF4-FFF2-40B4-BE49-F238E27FC236}">
                <a16:creationId xmlns:a16="http://schemas.microsoft.com/office/drawing/2014/main" id="{68C0B27A-014D-442E-A12D-B5B5D6BF4E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2035A26-E3A6-4A12-9007-BAC34F2FEA65}"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574A78B0-3B24-43B5-AF77-F527677926D7}"/>
              </a:ext>
            </a:extLst>
          </p:cNvPr>
          <p:cNvSpPr>
            <a:spLocks noGrp="1" noChangeArrowheads="1"/>
          </p:cNvSpPr>
          <p:nvPr>
            <p:ph type="title"/>
          </p:nvPr>
        </p:nvSpPr>
        <p:spPr>
          <a:xfrm>
            <a:off x="1524000" y="19050"/>
            <a:ext cx="9144000" cy="1753766"/>
          </a:xfrm>
          <a:solidFill>
            <a:schemeClr val="tx1">
              <a:lumMod val="65000"/>
              <a:lumOff val="35000"/>
            </a:schemeClr>
          </a:solidFill>
        </p:spPr>
        <p:txBody>
          <a:bodyPr>
            <a:normAutofit fontScale="90000"/>
          </a:bodyPr>
          <a:lstStyle/>
          <a:p>
            <a:pPr marL="182880" indent="-182880" algn="ctr" eaLnBrk="1" fontAlgn="auto" hangingPunct="1">
              <a:spcAft>
                <a:spcPts val="0"/>
              </a:spcAft>
              <a:defRPr/>
            </a:pPr>
            <a:br>
              <a:rPr lang="en-GB" altLang="en-US"/>
            </a:br>
            <a:br>
              <a:rPr lang="en-GB" altLang="en-US"/>
            </a:br>
            <a:r>
              <a:rPr lang="en-GB" sz="4400" b="1" i="1" u="sng">
                <a:solidFill>
                  <a:schemeClr val="bg1"/>
                </a:solidFill>
              </a:rPr>
              <a:t>What are the Duties of the</a:t>
            </a:r>
            <a:br>
              <a:rPr lang="en-GB" sz="4400" b="1" i="1" u="sng">
                <a:solidFill>
                  <a:schemeClr val="bg1"/>
                </a:solidFill>
              </a:rPr>
            </a:br>
            <a:r>
              <a:rPr lang="en-GB" sz="4400" b="1" i="1" u="sng">
                <a:solidFill>
                  <a:schemeClr val="bg1"/>
                </a:solidFill>
              </a:rPr>
              <a:t> Local Authority?</a:t>
            </a:r>
            <a:br>
              <a:rPr lang="en-GB" sz="4400" b="1" i="1" u="sng">
                <a:solidFill>
                  <a:schemeClr val="bg1"/>
                </a:solidFill>
              </a:rPr>
            </a:br>
            <a:br>
              <a:rPr lang="en-GB" altLang="en-US" b="1" u="sng"/>
            </a:br>
            <a:endParaRPr lang="en-US" altLang="en-US" b="1" u="sng"/>
          </a:p>
        </p:txBody>
      </p:sp>
      <p:sp>
        <p:nvSpPr>
          <p:cNvPr id="9220" name="Rectangle 3">
            <a:extLst>
              <a:ext uri="{FF2B5EF4-FFF2-40B4-BE49-F238E27FC236}">
                <a16:creationId xmlns:a16="http://schemas.microsoft.com/office/drawing/2014/main" id="{83C386E7-412A-4FF4-A4F2-2E914BCDEDFB}"/>
              </a:ext>
              <a:ext uri="{C183D7F6-B498-43B3-948B-1728B52AA6E4}">
                <adec:decorative xmlns:adec="http://schemas.microsoft.com/office/drawing/2017/decorative" val="1"/>
              </a:ext>
            </a:extLst>
          </p:cNvPr>
          <p:cNvSpPr>
            <a:spLocks noGrp="1" noChangeArrowheads="1"/>
          </p:cNvSpPr>
          <p:nvPr>
            <p:ph idx="1"/>
          </p:nvPr>
        </p:nvSpPr>
        <p:spPr/>
        <p:txBody>
          <a:bodyPr rtlCol="0">
            <a:normAutofit/>
          </a:bodyPr>
          <a:lstStyle/>
          <a:p>
            <a:pPr>
              <a:defRPr/>
            </a:pPr>
            <a:endParaRPr lang="en-GB" b="1"/>
          </a:p>
          <a:p>
            <a:pPr>
              <a:defRPr/>
            </a:pPr>
            <a:endParaRPr lang="en-GB" b="1"/>
          </a:p>
          <a:p>
            <a:pPr>
              <a:defRPr/>
            </a:pPr>
            <a:endParaRPr lang="en-GB"/>
          </a:p>
          <a:p>
            <a:pPr>
              <a:defRPr/>
            </a:pPr>
            <a:endParaRPr lang="en-GB"/>
          </a:p>
          <a:p>
            <a:pPr marL="182880" indent="-182880" eaLnBrk="1" fontAlgn="auto" hangingPunct="1">
              <a:spcAft>
                <a:spcPts val="0"/>
              </a:spcAft>
              <a:defRPr/>
            </a:pPr>
            <a:endParaRPr lang="en-GB" altLang="en-US"/>
          </a:p>
        </p:txBody>
      </p:sp>
      <p:sp>
        <p:nvSpPr>
          <p:cNvPr id="13316" name="Slide Number Placeholder 3">
            <a:extLst>
              <a:ext uri="{FF2B5EF4-FFF2-40B4-BE49-F238E27FC236}">
                <a16:creationId xmlns:a16="http://schemas.microsoft.com/office/drawing/2014/main" id="{187A34A9-232F-4E9C-A0ED-1AAFF44DCC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A158909-4FB2-46E9-ADF8-94ED46D02251}"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graphicFrame>
        <p:nvGraphicFramePr>
          <p:cNvPr id="2" name="Diagram 1">
            <a:extLst>
              <a:ext uri="{FF2B5EF4-FFF2-40B4-BE49-F238E27FC236}">
                <a16:creationId xmlns:a16="http://schemas.microsoft.com/office/drawing/2014/main" id="{B570EF8D-8BD1-4E16-8D18-EF19E6C890FD}"/>
              </a:ext>
              <a:ext uri="{C183D7F6-B498-43B3-948B-1728B52AA6E4}">
                <adec:decorative xmlns:adec="http://schemas.microsoft.com/office/drawing/2017/decorative" val="1"/>
              </a:ext>
            </a:extLst>
          </p:cNvPr>
          <p:cNvGraphicFramePr/>
          <p:nvPr/>
        </p:nvGraphicFramePr>
        <p:xfrm>
          <a:off x="1522984" y="1434133"/>
          <a:ext cx="9145016"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D8E4241-8C9E-4EE4-B4A8-B569875569D4}"/>
              </a:ext>
              <a:ext uri="{C183D7F6-B498-43B3-948B-1728B52AA6E4}">
                <adec:decorative xmlns:adec="http://schemas.microsoft.com/office/drawing/2017/decorative" val="1"/>
              </a:ext>
            </a:extLst>
          </p:cNvPr>
          <p:cNvGraphicFramePr/>
          <p:nvPr/>
        </p:nvGraphicFramePr>
        <p:xfrm>
          <a:off x="1775520" y="620688"/>
          <a:ext cx="9001000" cy="565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Rectangle 3">
            <a:extLst>
              <a:ext uri="{FF2B5EF4-FFF2-40B4-BE49-F238E27FC236}">
                <a16:creationId xmlns:a16="http://schemas.microsoft.com/office/drawing/2014/main" id="{8F249548-66EA-4294-A859-07D1685042DF}"/>
              </a:ext>
              <a:ext uri="{C183D7F6-B498-43B3-948B-1728B52AA6E4}">
                <adec:decorative xmlns:adec="http://schemas.microsoft.com/office/drawing/2017/decorative" val="1"/>
              </a:ext>
            </a:extLst>
          </p:cNvPr>
          <p:cNvSpPr>
            <a:spLocks noGrp="1"/>
          </p:cNvSpPr>
          <p:nvPr>
            <p:ph idx="1"/>
          </p:nvPr>
        </p:nvSpPr>
        <p:spPr>
          <a:xfrm>
            <a:off x="1787550" y="1196752"/>
            <a:ext cx="8229600" cy="4876800"/>
          </a:xfrm>
        </p:spPr>
        <p:txBody>
          <a:bodyPr/>
          <a:lstStyle/>
          <a:p>
            <a:pPr eaLnBrk="1" hangingPunct="1"/>
            <a:endParaRPr lang="en-GB" altLang="en-US" sz="1400"/>
          </a:p>
          <a:p>
            <a:pPr eaLnBrk="1" hangingPunct="1"/>
            <a:endParaRPr lang="en-GB" altLang="en-US" sz="1400"/>
          </a:p>
          <a:p>
            <a:r>
              <a:rPr lang="en-GB" altLang="en-US" sz="1400"/>
              <a:t>.</a:t>
            </a:r>
          </a:p>
          <a:p>
            <a:endParaRPr lang="en-GB" altLang="en-US" sz="1400"/>
          </a:p>
          <a:p>
            <a:endParaRPr lang="en-GB" altLang="en-US" sz="1400"/>
          </a:p>
          <a:p>
            <a:endParaRPr lang="en-GB" altLang="en-US" sz="1400" b="1"/>
          </a:p>
          <a:p>
            <a:pPr eaLnBrk="1" hangingPunct="1"/>
            <a:endParaRPr lang="en-US" altLang="en-US" sz="1800"/>
          </a:p>
        </p:txBody>
      </p:sp>
      <p:sp>
        <p:nvSpPr>
          <p:cNvPr id="6" name="Title 5">
            <a:extLst>
              <a:ext uri="{FF2B5EF4-FFF2-40B4-BE49-F238E27FC236}">
                <a16:creationId xmlns:a16="http://schemas.microsoft.com/office/drawing/2014/main" id="{153F16C8-CD36-4DDD-A6CC-4CBA2B3A3616}"/>
              </a:ext>
              <a:ext uri="{C183D7F6-B498-43B3-948B-1728B52AA6E4}">
                <adec:decorative xmlns:adec="http://schemas.microsoft.com/office/drawing/2017/decorative" val="1"/>
              </a:ext>
            </a:extLst>
          </p:cNvPr>
          <p:cNvSpPr txBox="1">
            <a:spLocks noGrp="1"/>
          </p:cNvSpPr>
          <p:nvPr>
            <p:ph type="title" idx="4294967295"/>
          </p:nvPr>
        </p:nvSpPr>
        <p:spPr>
          <a:xfrm>
            <a:off x="1631504" y="165508"/>
            <a:ext cx="266429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solidFill>
                    <a:prstClr val="black">
                      <a:lumMod val="65000"/>
                      <a:lumOff val="35000"/>
                    </a:prstClr>
                  </a:solidFill>
                </a:ln>
                <a:solidFill>
                  <a:prstClr val="black"/>
                </a:solidFill>
                <a:effectLst/>
                <a:uLnTx/>
                <a:uFillTx/>
                <a:latin typeface="Arial"/>
                <a:ea typeface="+mn-ea"/>
                <a:cs typeface="+mn-cs"/>
              </a:rPr>
              <a:t>Your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solidFill>
                    <a:prstClr val="black">
                      <a:lumMod val="65000"/>
                      <a:lumOff val="35000"/>
                    </a:prstClr>
                  </a:solidFill>
                </a:ln>
                <a:solidFill>
                  <a:prstClr val="black"/>
                </a:solidFill>
                <a:effectLst/>
                <a:uLnTx/>
                <a:uFillTx/>
                <a:latin typeface="Arial"/>
                <a:ea typeface="+mn-ea"/>
                <a:cs typeface="+mn-cs"/>
              </a:rPr>
              <a:t>Responsibilities…</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E056147-14FF-4F36-B382-F718EE57FB9B}"/>
              </a:ext>
            </a:extLst>
          </p:cNvPr>
          <p:cNvSpPr>
            <a:spLocks noGrp="1" noChangeArrowheads="1"/>
          </p:cNvSpPr>
          <p:nvPr>
            <p:ph type="title"/>
          </p:nvPr>
        </p:nvSpPr>
        <p:spPr>
          <a:xfrm>
            <a:off x="1524000" y="0"/>
            <a:ext cx="9144000" cy="1412776"/>
          </a:xfrm>
          <a:solidFill>
            <a:schemeClr val="tx1">
              <a:lumMod val="65000"/>
              <a:lumOff val="35000"/>
            </a:schemeClr>
          </a:solidFill>
        </p:spPr>
        <p:txBody>
          <a:bodyPr>
            <a:normAutofit/>
          </a:bodyPr>
          <a:lstStyle/>
          <a:p>
            <a:pPr algn="ctr" eaLnBrk="1" fontAlgn="auto" hangingPunct="1">
              <a:spcAft>
                <a:spcPts val="0"/>
              </a:spcAft>
              <a:defRPr/>
            </a:pPr>
            <a:r>
              <a:rPr lang="en-US" altLang="en-US" b="1" i="1" u="sng">
                <a:solidFill>
                  <a:schemeClr val="bg1"/>
                </a:solidFill>
              </a:rPr>
              <a:t>Reg 24 vs Private Fostering </a:t>
            </a:r>
          </a:p>
        </p:txBody>
      </p:sp>
      <p:sp>
        <p:nvSpPr>
          <p:cNvPr id="10243" name="Rectangle 3">
            <a:extLst>
              <a:ext uri="{FF2B5EF4-FFF2-40B4-BE49-F238E27FC236}">
                <a16:creationId xmlns:a16="http://schemas.microsoft.com/office/drawing/2014/main" id="{1E02E459-508C-4064-B9C2-3F7085AED1F0}"/>
              </a:ext>
            </a:extLst>
          </p:cNvPr>
          <p:cNvSpPr>
            <a:spLocks noGrp="1"/>
          </p:cNvSpPr>
          <p:nvPr>
            <p:ph idx="1"/>
          </p:nvPr>
        </p:nvSpPr>
        <p:spPr>
          <a:xfrm>
            <a:off x="1524000" y="1412776"/>
            <a:ext cx="9144000" cy="5426174"/>
          </a:xfrm>
          <a:pattFill prst="pct90">
            <a:fgClr>
              <a:schemeClr val="accent1">
                <a:lumMod val="60000"/>
                <a:lumOff val="40000"/>
              </a:schemeClr>
            </a:fgClr>
            <a:bgClr>
              <a:schemeClr val="bg1"/>
            </a:bgClr>
          </a:pattFill>
        </p:spPr>
        <p:txBody>
          <a:bodyPr/>
          <a:lstStyle/>
          <a:p>
            <a:pPr eaLnBrk="1" hangingPunct="1"/>
            <a:endParaRPr lang="en-GB" altLang="en-US"/>
          </a:p>
          <a:p>
            <a:pPr>
              <a:lnSpc>
                <a:spcPct val="107000"/>
              </a:lnSpc>
            </a:pPr>
            <a:r>
              <a:rPr lang="en-GB" sz="1800">
                <a:latin typeface="Arial" panose="020B0604020202020204" pitchFamily="34" charset="0"/>
                <a:ea typeface="Calibri" panose="020F0502020204030204" pitchFamily="34" charset="0"/>
                <a:cs typeface="Times New Roman" panose="02020603050405020304" pitchFamily="18" charset="0"/>
              </a:rPr>
              <a:t> </a:t>
            </a:r>
            <a:r>
              <a:rPr lang="en-GB" sz="1800" i="1" u="sng">
                <a:latin typeface="Arial" panose="020B0604020202020204" pitchFamily="34" charset="0"/>
                <a:ea typeface="Calibri" panose="020F0502020204030204" pitchFamily="34" charset="0"/>
                <a:cs typeface="Times New Roman" panose="02020603050405020304" pitchFamily="18" charset="0"/>
              </a:rPr>
              <a:t>Difference between Reg 24 placement and PF arrangement.</a:t>
            </a:r>
            <a:endParaRPr lang="en-GB" sz="180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b="1">
                <a:latin typeface="Arial" panose="020B0604020202020204" pitchFamily="34" charset="0"/>
                <a:ea typeface="Calibri" panose="020F0502020204030204" pitchFamily="34" charset="0"/>
                <a:cs typeface="Times New Roman" panose="02020603050405020304" pitchFamily="18" charset="0"/>
              </a:rPr>
              <a:t>Reg 24.</a:t>
            </a:r>
            <a:endParaRPr lang="en-GB" sz="180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lphaLcPeriod"/>
            </a:pPr>
            <a:r>
              <a:rPr lang="en-GB" sz="1800">
                <a:latin typeface="Arial" panose="020B0604020202020204" pitchFamily="34" charset="0"/>
                <a:ea typeface="Calibri" panose="020F0502020204030204" pitchFamily="34" charset="0"/>
                <a:cs typeface="Times New Roman" panose="02020603050405020304" pitchFamily="18" charset="0"/>
              </a:rPr>
              <a:t>Social Care will have had previous involvement and are actively involved in making the decision where the child should live.</a:t>
            </a:r>
          </a:p>
          <a:p>
            <a:pPr marL="342900" indent="-342900">
              <a:lnSpc>
                <a:spcPct val="107000"/>
              </a:lnSpc>
              <a:buFont typeface="+mj-lt"/>
              <a:buAutoNum type="alphaLcPeriod"/>
            </a:pPr>
            <a:r>
              <a:rPr lang="en-GB" sz="1800">
                <a:latin typeface="Arial" panose="020B0604020202020204" pitchFamily="34" charset="0"/>
                <a:ea typeface="Calibri" panose="020F0502020204030204" pitchFamily="34" charset="0"/>
                <a:cs typeface="Times New Roman" panose="02020603050405020304" pitchFamily="18" charset="0"/>
              </a:rPr>
              <a:t>The Carer goes through a viability assessment which will determine if the child is placed there. This is a Local Authority placement.</a:t>
            </a:r>
          </a:p>
          <a:p>
            <a:pPr marL="342900" indent="-342900">
              <a:lnSpc>
                <a:spcPct val="107000"/>
              </a:lnSpc>
              <a:buFont typeface="+mj-lt"/>
              <a:buAutoNum type="alphaLcPeriod"/>
            </a:pPr>
            <a:r>
              <a:rPr lang="en-GB" sz="1800">
                <a:latin typeface="Arial" panose="020B0604020202020204" pitchFamily="34" charset="0"/>
                <a:ea typeface="Calibri" panose="020F0502020204030204" pitchFamily="34" charset="0"/>
                <a:cs typeface="Times New Roman" panose="02020603050405020304" pitchFamily="18" charset="0"/>
              </a:rPr>
              <a:t>The placement can be made with someone who can be a relative, friend or other person connected with the child.</a:t>
            </a:r>
          </a:p>
          <a:p>
            <a:pPr marL="342900" indent="-342900">
              <a:lnSpc>
                <a:spcPct val="107000"/>
              </a:lnSpc>
              <a:buFont typeface="+mj-lt"/>
              <a:buAutoNum type="alphaLcPeriod"/>
            </a:pPr>
            <a:r>
              <a:rPr lang="en-GB" sz="1800">
                <a:latin typeface="Arial" panose="020B0604020202020204" pitchFamily="34" charset="0"/>
                <a:ea typeface="Calibri" panose="020F0502020204030204" pitchFamily="34" charset="0"/>
                <a:cs typeface="Times New Roman" panose="02020603050405020304" pitchFamily="18" charset="0"/>
              </a:rPr>
              <a:t>Financial support can be made available.</a:t>
            </a:r>
          </a:p>
          <a:p>
            <a:pPr marL="342900" indent="-342900">
              <a:lnSpc>
                <a:spcPct val="107000"/>
              </a:lnSpc>
              <a:buFont typeface="+mj-lt"/>
              <a:buAutoNum type="alphaLcPeriod"/>
            </a:pPr>
            <a:r>
              <a:rPr lang="en-GB" sz="1800">
                <a:latin typeface="Arial" panose="020B0604020202020204" pitchFamily="34" charset="0"/>
                <a:ea typeface="Calibri" panose="020F0502020204030204" pitchFamily="34" charset="0"/>
                <a:cs typeface="Times New Roman" panose="02020603050405020304" pitchFamily="18" charset="0"/>
              </a:rPr>
              <a:t>Cases are presented to a Fostering Panel for final decision. </a:t>
            </a:r>
            <a:endParaRPr lang="en-GB" altLang="en-US" sz="2000"/>
          </a:p>
        </p:txBody>
      </p:sp>
      <p:sp>
        <p:nvSpPr>
          <p:cNvPr id="12292" name="Slide Number Placeholder 3">
            <a:extLst>
              <a:ext uri="{FF2B5EF4-FFF2-40B4-BE49-F238E27FC236}">
                <a16:creationId xmlns:a16="http://schemas.microsoft.com/office/drawing/2014/main" id="{68C0B27A-014D-442E-A12D-B5B5D6BF4E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2035A26-E3A6-4A12-9007-BAC34F2FEA65}"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330485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E056147-14FF-4F36-B382-F718EE57FB9B}"/>
              </a:ext>
            </a:extLst>
          </p:cNvPr>
          <p:cNvSpPr>
            <a:spLocks noGrp="1" noChangeArrowheads="1"/>
          </p:cNvSpPr>
          <p:nvPr>
            <p:ph type="title"/>
          </p:nvPr>
        </p:nvSpPr>
        <p:spPr>
          <a:xfrm>
            <a:off x="1524000" y="0"/>
            <a:ext cx="9144000" cy="1412776"/>
          </a:xfrm>
          <a:solidFill>
            <a:schemeClr val="tx1">
              <a:lumMod val="65000"/>
              <a:lumOff val="35000"/>
            </a:schemeClr>
          </a:solidFill>
        </p:spPr>
        <p:txBody>
          <a:bodyPr>
            <a:normAutofit/>
          </a:bodyPr>
          <a:lstStyle/>
          <a:p>
            <a:pPr algn="ctr" eaLnBrk="1" fontAlgn="auto" hangingPunct="1">
              <a:spcAft>
                <a:spcPts val="0"/>
              </a:spcAft>
              <a:defRPr/>
            </a:pPr>
            <a:r>
              <a:rPr lang="en-US" altLang="en-US" b="1" i="1" u="sng">
                <a:solidFill>
                  <a:schemeClr val="bg1"/>
                </a:solidFill>
              </a:rPr>
              <a:t>Reg 24 vs Private Fostering  </a:t>
            </a:r>
          </a:p>
        </p:txBody>
      </p:sp>
      <p:sp>
        <p:nvSpPr>
          <p:cNvPr id="10243" name="Rectangle 3">
            <a:extLst>
              <a:ext uri="{FF2B5EF4-FFF2-40B4-BE49-F238E27FC236}">
                <a16:creationId xmlns:a16="http://schemas.microsoft.com/office/drawing/2014/main" id="{1E02E459-508C-4064-B9C2-3F7085AED1F0}"/>
              </a:ext>
            </a:extLst>
          </p:cNvPr>
          <p:cNvSpPr>
            <a:spLocks noGrp="1"/>
          </p:cNvSpPr>
          <p:nvPr>
            <p:ph idx="1"/>
          </p:nvPr>
        </p:nvSpPr>
        <p:spPr>
          <a:xfrm>
            <a:off x="1524000" y="1412776"/>
            <a:ext cx="9144000" cy="5426174"/>
          </a:xfrm>
          <a:pattFill prst="pct90">
            <a:fgClr>
              <a:schemeClr val="accent1">
                <a:lumMod val="60000"/>
                <a:lumOff val="40000"/>
              </a:schemeClr>
            </a:fgClr>
            <a:bgClr>
              <a:schemeClr val="bg1"/>
            </a:bgClr>
          </a:pattFill>
        </p:spPr>
        <p:txBody>
          <a:bodyPr/>
          <a:lstStyle/>
          <a:p>
            <a:pPr eaLnBrk="1" hangingPunct="1"/>
            <a:endParaRPr lang="en-GB" altLang="en-US"/>
          </a:p>
          <a:p>
            <a:pPr>
              <a:lnSpc>
                <a:spcPct val="107000"/>
              </a:lnSpc>
            </a:pPr>
            <a:r>
              <a:rPr lang="en-GB" sz="1800">
                <a:latin typeface="Arial" panose="020B0604020202020204" pitchFamily="34" charset="0"/>
                <a:ea typeface="Calibri" panose="020F0502020204030204" pitchFamily="34" charset="0"/>
                <a:cs typeface="Times New Roman" panose="02020603050405020304" pitchFamily="18" charset="0"/>
              </a:rPr>
              <a:t> </a:t>
            </a:r>
            <a:r>
              <a:rPr lang="en-GB" sz="1800" b="1">
                <a:latin typeface="Arial" panose="020B0604020202020204" pitchFamily="34" charset="0"/>
                <a:ea typeface="Calibri" panose="020F0502020204030204" pitchFamily="34" charset="0"/>
                <a:cs typeface="Times New Roman" panose="02020603050405020304" pitchFamily="18" charset="0"/>
              </a:rPr>
              <a:t>Private Fostering</a:t>
            </a:r>
            <a:endParaRPr lang="en-GB" sz="180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a:latin typeface="Arial" panose="020B0604020202020204" pitchFamily="34" charset="0"/>
                <a:ea typeface="Calibri" panose="020F0502020204030204" pitchFamily="34" charset="0"/>
                <a:cs typeface="Times New Roman" panose="02020603050405020304" pitchFamily="18" charset="0"/>
              </a:rPr>
              <a:t> </a:t>
            </a:r>
          </a:p>
          <a:p>
            <a:pPr marL="342900" indent="-342900">
              <a:lnSpc>
                <a:spcPct val="107000"/>
              </a:lnSpc>
              <a:buFont typeface="+mj-lt"/>
              <a:buAutoNum type="alphaLcParenR"/>
            </a:pPr>
            <a:r>
              <a:rPr lang="en-GB" sz="1800">
                <a:latin typeface="Arial" panose="020B0604020202020204" pitchFamily="34" charset="0"/>
                <a:ea typeface="Calibri" panose="020F0502020204030204" pitchFamily="34" charset="0"/>
                <a:cs typeface="Times New Roman" panose="02020603050405020304" pitchFamily="18" charset="0"/>
              </a:rPr>
              <a:t>There could have been previous, or maybe current, Local Authority involvement.  The decision for the child to live with the family, is </a:t>
            </a:r>
            <a:r>
              <a:rPr lang="en-GB" sz="1800" b="1">
                <a:latin typeface="Arial" panose="020B0604020202020204" pitchFamily="34" charset="0"/>
                <a:ea typeface="Calibri" panose="020F0502020204030204" pitchFamily="34" charset="0"/>
                <a:cs typeface="Times New Roman" panose="02020603050405020304" pitchFamily="18" charset="0"/>
              </a:rPr>
              <a:t>NOT</a:t>
            </a:r>
            <a:r>
              <a:rPr lang="en-GB" sz="1800">
                <a:latin typeface="Arial" panose="020B0604020202020204" pitchFamily="34" charset="0"/>
                <a:ea typeface="Calibri" panose="020F0502020204030204" pitchFamily="34" charset="0"/>
                <a:cs typeface="Times New Roman" panose="02020603050405020304" pitchFamily="18" charset="0"/>
              </a:rPr>
              <a:t> made by the Department. </a:t>
            </a:r>
          </a:p>
          <a:p>
            <a:pPr marL="342900" indent="-342900">
              <a:lnSpc>
                <a:spcPct val="107000"/>
              </a:lnSpc>
              <a:buFont typeface="+mj-lt"/>
              <a:buAutoNum type="alphaLcParenR"/>
            </a:pPr>
            <a:r>
              <a:rPr lang="en-GB" sz="1800">
                <a:latin typeface="Arial" panose="020B0604020202020204" pitchFamily="34" charset="0"/>
                <a:ea typeface="Calibri" panose="020F0502020204030204" pitchFamily="34" charset="0"/>
                <a:cs typeface="Times New Roman" panose="02020603050405020304" pitchFamily="18" charset="0"/>
              </a:rPr>
              <a:t>Safeguard checks and a dedicated Private Fostering assessment are completed, and must be done within 42 days.</a:t>
            </a:r>
          </a:p>
          <a:p>
            <a:pPr marL="342900" indent="-342900">
              <a:lnSpc>
                <a:spcPct val="107000"/>
              </a:lnSpc>
              <a:buFont typeface="+mj-lt"/>
              <a:buAutoNum type="alphaLcParenR"/>
            </a:pPr>
            <a:r>
              <a:rPr lang="en-GB" sz="1800">
                <a:latin typeface="Arial" panose="020B0604020202020204" pitchFamily="34" charset="0"/>
                <a:ea typeface="Calibri" panose="020F0502020204030204" pitchFamily="34" charset="0"/>
                <a:cs typeface="Times New Roman" panose="02020603050405020304" pitchFamily="18" charset="0"/>
              </a:rPr>
              <a:t>Carers are not approved by the Department. The decision on suitability is taken by The Agency Decision Maker. </a:t>
            </a:r>
          </a:p>
          <a:p>
            <a:pPr marL="342900" indent="-342900">
              <a:lnSpc>
                <a:spcPct val="107000"/>
              </a:lnSpc>
              <a:buFont typeface="+mj-lt"/>
              <a:buAutoNum type="alphaLcParenR"/>
            </a:pPr>
            <a:r>
              <a:rPr lang="en-GB" sz="1800">
                <a:latin typeface="Arial" panose="020B0604020202020204" pitchFamily="34" charset="0"/>
                <a:ea typeface="Calibri" panose="020F0502020204030204" pitchFamily="34" charset="0"/>
                <a:cs typeface="Times New Roman" panose="02020603050405020304" pitchFamily="18" charset="0"/>
              </a:rPr>
              <a:t>There is no financial support provided by the Private Fostering team. If it is decided that the child is a Child in Need, then a referral can be made to the relevant team. </a:t>
            </a:r>
          </a:p>
          <a:p>
            <a:pPr marL="342900" indent="-342900">
              <a:lnSpc>
                <a:spcPct val="107000"/>
              </a:lnSpc>
              <a:buFont typeface="+mj-lt"/>
              <a:buAutoNum type="alphaLcParenR"/>
            </a:pPr>
            <a:r>
              <a:rPr lang="en-GB" sz="1800">
                <a:latin typeface="Arial" panose="020B0604020202020204" pitchFamily="34" charset="0"/>
                <a:ea typeface="Calibri" panose="020F0502020204030204" pitchFamily="34" charset="0"/>
                <a:cs typeface="Times New Roman" panose="02020603050405020304" pitchFamily="18" charset="0"/>
              </a:rPr>
              <a:t>Visits are carried out every six weeks at minimum and, every three months after the arrangement has been ongoing for one year. </a:t>
            </a:r>
          </a:p>
          <a:p>
            <a:pPr>
              <a:lnSpc>
                <a:spcPct val="107000"/>
              </a:lnSpc>
            </a:pPr>
            <a:r>
              <a:rPr lang="en-GB" sz="1800">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endParaRPr lang="en-GB" altLang="en-US" sz="2000"/>
          </a:p>
        </p:txBody>
      </p:sp>
      <p:sp>
        <p:nvSpPr>
          <p:cNvPr id="12292" name="Slide Number Placeholder 3">
            <a:extLst>
              <a:ext uri="{FF2B5EF4-FFF2-40B4-BE49-F238E27FC236}">
                <a16:creationId xmlns:a16="http://schemas.microsoft.com/office/drawing/2014/main" id="{68C0B27A-014D-442E-A12D-B5B5D6BF4E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2035A26-E3A6-4A12-9007-BAC34F2FEA65}"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251811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E056147-14FF-4F36-B382-F718EE57FB9B}"/>
              </a:ext>
            </a:extLst>
          </p:cNvPr>
          <p:cNvSpPr>
            <a:spLocks noGrp="1" noChangeArrowheads="1"/>
          </p:cNvSpPr>
          <p:nvPr>
            <p:ph type="title"/>
          </p:nvPr>
        </p:nvSpPr>
        <p:spPr>
          <a:xfrm>
            <a:off x="1981200" y="868680"/>
            <a:ext cx="2139696" cy="1261872"/>
          </a:xfrm>
        </p:spPr>
        <p:txBody>
          <a:bodyPr anchor="b">
            <a:normAutofit/>
          </a:bodyPr>
          <a:lstStyle/>
          <a:p>
            <a:pPr eaLnBrk="1" fontAlgn="auto" hangingPunct="1">
              <a:spcAft>
                <a:spcPts val="0"/>
              </a:spcAft>
              <a:defRPr/>
            </a:pPr>
            <a:r>
              <a:rPr lang="en-US" altLang="en-US" b="1" i="1" u="sng"/>
              <a:t>Private Fostering App</a:t>
            </a:r>
          </a:p>
        </p:txBody>
      </p:sp>
      <p:pic>
        <p:nvPicPr>
          <p:cNvPr id="3" name="Picture 2">
            <a:extLst>
              <a:ext uri="{FF2B5EF4-FFF2-40B4-BE49-F238E27FC236}">
                <a16:creationId xmlns:a16="http://schemas.microsoft.com/office/drawing/2014/main" id="{DEF38DBF-8BAD-4FE9-A108-CF81661164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8" y="164375"/>
            <a:ext cx="3526224" cy="6684787"/>
          </a:xfrm>
          <a:prstGeom prst="rect">
            <a:avLst/>
          </a:prstGeom>
          <a:noFill/>
        </p:spPr>
      </p:pic>
      <p:sp>
        <p:nvSpPr>
          <p:cNvPr id="10243" name="Rectangle 3">
            <a:extLst>
              <a:ext uri="{FF2B5EF4-FFF2-40B4-BE49-F238E27FC236}">
                <a16:creationId xmlns:a16="http://schemas.microsoft.com/office/drawing/2014/main" id="{1E02E459-508C-4064-B9C2-3F7085AED1F0}"/>
              </a:ext>
              <a:ext uri="{C183D7F6-B498-43B3-948B-1728B52AA6E4}">
                <adec:decorative xmlns:adec="http://schemas.microsoft.com/office/drawing/2017/decorative" val="1"/>
              </a:ext>
            </a:extLst>
          </p:cNvPr>
          <p:cNvSpPr>
            <a:spLocks noGrp="1"/>
          </p:cNvSpPr>
          <p:nvPr>
            <p:ph type="body" sz="half" idx="2"/>
          </p:nvPr>
        </p:nvSpPr>
        <p:spPr>
          <a:xfrm>
            <a:off x="1981200" y="2130553"/>
            <a:ext cx="2139696" cy="4243615"/>
          </a:xfrm>
        </p:spPr>
        <p:txBody>
          <a:bodyPr wrap="square" anchor="t">
            <a:normAutofit/>
          </a:bodyPr>
          <a:lstStyle/>
          <a:p>
            <a:pPr eaLnBrk="1" hangingPunct="1"/>
            <a:endParaRPr lang="en-GB" altLang="en-US"/>
          </a:p>
          <a:p>
            <a:r>
              <a:rPr lang="en-GB">
                <a:effectLst/>
              </a:rPr>
              <a:t> </a:t>
            </a:r>
          </a:p>
          <a:p>
            <a:endParaRPr lang="en-GB" altLang="en-US"/>
          </a:p>
        </p:txBody>
      </p:sp>
      <p:sp>
        <p:nvSpPr>
          <p:cNvPr id="12292" name="Slide Number Placeholder 3">
            <a:extLst>
              <a:ext uri="{FF2B5EF4-FFF2-40B4-BE49-F238E27FC236}">
                <a16:creationId xmlns:a16="http://schemas.microsoft.com/office/drawing/2014/main" id="{68C0B27A-014D-442E-A12D-B5B5D6BF4E17}"/>
              </a:ext>
            </a:extLst>
          </p:cNvPr>
          <p:cNvSpPr>
            <a:spLocks noGrp="1"/>
          </p:cNvSpPr>
          <p:nvPr>
            <p:ph type="sldNum" sz="quarter" idx="12"/>
          </p:nvPr>
        </p:nvSpPr>
        <p:spPr bwMode="auto">
          <a:xfrm>
            <a:off x="9144000" y="19051"/>
            <a:ext cx="1066800" cy="328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fld id="{82035A26-E3A6-4A12-9007-BAC34F2FEA65}"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ts val="600"/>
                </a:spcAft>
                <a:buClrTx/>
                <a:buSzTx/>
                <a:buFontTx/>
                <a:buNone/>
                <a:tabLst/>
                <a:defRPr/>
              </a:pPr>
              <a:t>18</a:t>
            </a:fld>
            <a:endPar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4" name="TextBox 3">
            <a:extLst>
              <a:ext uri="{FF2B5EF4-FFF2-40B4-BE49-F238E27FC236}">
                <a16:creationId xmlns:a16="http://schemas.microsoft.com/office/drawing/2014/main" id="{CEA43253-7B6A-4C41-826E-7E847908F10F}"/>
              </a:ext>
            </a:extLst>
          </p:cNvPr>
          <p:cNvSpPr txBox="1"/>
          <p:nvPr/>
        </p:nvSpPr>
        <p:spPr>
          <a:xfrm>
            <a:off x="1919536" y="2708920"/>
            <a:ext cx="3312368" cy="34163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Times" panose="02020603050405020304" pitchFamily="18" charset="0"/>
                <a:ea typeface="+mn-ea"/>
                <a:cs typeface="+mn-cs"/>
              </a:rPr>
              <a:t>The Private Fostering app went live in October 2021 .This gives information on what Private Fostering is and the responsibilities of all stakeholders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pic>
        <p:nvPicPr>
          <p:cNvPr id="11" name="Picture 10">
            <a:extLst>
              <a:ext uri="{FF2B5EF4-FFF2-40B4-BE49-F238E27FC236}">
                <a16:creationId xmlns:a16="http://schemas.microsoft.com/office/drawing/2014/main" id="{4525D0AC-FEDC-48B3-BA61-6A9A865FBD49}"/>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2712" y="4014497"/>
            <a:ext cx="7632848" cy="2938038"/>
          </a:xfrm>
          <a:prstGeom prst="rect">
            <a:avLst/>
          </a:prstGeom>
          <a:noFill/>
          <a:ln>
            <a:noFill/>
          </a:ln>
        </p:spPr>
      </p:pic>
    </p:spTree>
    <p:extLst>
      <p:ext uri="{BB962C8B-B14F-4D97-AF65-F5344CB8AC3E}">
        <p14:creationId xmlns:p14="http://schemas.microsoft.com/office/powerpoint/2010/main" val="1607785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279B14-A3F8-40A3-9D55-D6AE2D188828}"/>
              </a:ext>
            </a:extLst>
          </p:cNvPr>
          <p:cNvSpPr>
            <a:spLocks noGrp="1"/>
          </p:cNvSpPr>
          <p:nvPr>
            <p:ph type="title"/>
          </p:nvPr>
        </p:nvSpPr>
        <p:spPr>
          <a:xfrm>
            <a:off x="1524000" y="19051"/>
            <a:ext cx="9144000" cy="1581150"/>
          </a:xfrm>
          <a:solidFill>
            <a:schemeClr val="tx1">
              <a:lumMod val="65000"/>
              <a:lumOff val="35000"/>
            </a:schemeClr>
          </a:solidFill>
        </p:spPr>
        <p:txBody>
          <a:bodyPr>
            <a:normAutofit fontScale="90000"/>
          </a:bodyPr>
          <a:lstStyle/>
          <a:p>
            <a:pPr algn="ctr" eaLnBrk="1" fontAlgn="auto" hangingPunct="1">
              <a:spcAft>
                <a:spcPts val="0"/>
              </a:spcAft>
              <a:defRPr/>
            </a:pPr>
            <a:r>
              <a:rPr lang="en-GB" altLang="en-US"/>
              <a:t>  </a:t>
            </a:r>
            <a:br>
              <a:rPr lang="en-GB" altLang="en-US"/>
            </a:br>
            <a:r>
              <a:rPr lang="en-GB" sz="4400" b="1" i="1" u="sng">
                <a:solidFill>
                  <a:schemeClr val="bg1"/>
                </a:solidFill>
              </a:rPr>
              <a:t>How do I find out more?</a:t>
            </a:r>
            <a:br>
              <a:rPr lang="en-GB" sz="4400" b="1" i="1" u="sng"/>
            </a:br>
            <a:endParaRPr lang="en-GB" altLang="en-US" sz="4400" b="1" u="sng"/>
          </a:p>
        </p:txBody>
      </p:sp>
      <p:sp>
        <p:nvSpPr>
          <p:cNvPr id="3" name="Content Placeholder 2">
            <a:extLst>
              <a:ext uri="{FF2B5EF4-FFF2-40B4-BE49-F238E27FC236}">
                <a16:creationId xmlns:a16="http://schemas.microsoft.com/office/drawing/2014/main" id="{57652355-2706-4BF3-A7F2-05E9BCFC3DE1}"/>
              </a:ext>
            </a:extLst>
          </p:cNvPr>
          <p:cNvSpPr>
            <a:spLocks noGrp="1"/>
          </p:cNvSpPr>
          <p:nvPr>
            <p:ph idx="1"/>
          </p:nvPr>
        </p:nvSpPr>
        <p:spPr>
          <a:solidFill>
            <a:schemeClr val="bg1"/>
          </a:solidFill>
          <a:effectLst>
            <a:softEdge rad="1054100"/>
          </a:effectLst>
        </p:spPr>
        <p:txBody>
          <a:bodyPr rtlCol="0">
            <a:normAutofit/>
          </a:bodyPr>
          <a:lstStyle/>
          <a:p>
            <a:pPr marL="0" indent="0" eaLnBrk="1" fontAlgn="auto" hangingPunct="1">
              <a:spcAft>
                <a:spcPts val="0"/>
              </a:spcAft>
              <a:buNone/>
              <a:defRPr/>
            </a:pPr>
            <a:endParaRPr lang="en-GB"/>
          </a:p>
          <a:p>
            <a:pPr>
              <a:defRPr/>
            </a:pPr>
            <a:r>
              <a:rPr lang="en-GB"/>
              <a:t>You can make a referral to the Private Fostering Team via the Children and Families HUB by following this link</a:t>
            </a:r>
          </a:p>
          <a:p>
            <a:pPr>
              <a:defRPr/>
            </a:pPr>
            <a:r>
              <a:rPr lang="en-GB">
                <a:hlinkClick r:id="rId3"/>
              </a:rPr>
              <a:t>Report a concern about a child: Report a concern about a child - Essex County Council</a:t>
            </a:r>
            <a:endParaRPr lang="en-GB"/>
          </a:p>
          <a:p>
            <a:pPr>
              <a:defRPr/>
            </a:pPr>
            <a:r>
              <a:rPr lang="en-GB"/>
              <a:t>You can also contact The Children and Families Hub on</a:t>
            </a:r>
          </a:p>
          <a:p>
            <a:pPr marL="0" indent="0">
              <a:buNone/>
              <a:defRPr/>
            </a:pPr>
            <a:r>
              <a:rPr lang="en-GB" b="1"/>
              <a:t>			0345 603 7627</a:t>
            </a:r>
          </a:p>
          <a:p>
            <a:pPr>
              <a:defRPr/>
            </a:pPr>
            <a:r>
              <a:rPr lang="en-GB"/>
              <a:t>Internal referrals for children or young people already known to CSC can be made via the Private Fostering Notification Form on Mosaic. </a:t>
            </a:r>
          </a:p>
          <a:p>
            <a:pPr>
              <a:defRPr/>
            </a:pPr>
            <a:endParaRPr lang="en-GB" b="1"/>
          </a:p>
        </p:txBody>
      </p:sp>
      <p:sp>
        <p:nvSpPr>
          <p:cNvPr id="15364" name="Slide Number Placeholder 3">
            <a:extLst>
              <a:ext uri="{FF2B5EF4-FFF2-40B4-BE49-F238E27FC236}">
                <a16:creationId xmlns:a16="http://schemas.microsoft.com/office/drawing/2014/main" id="{FA7BC6BC-B46D-4A6D-8931-CE23DD18EC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0F4D516A-734F-40C3-9A92-72E117CA7716}" type="slidenum">
              <a:rPr kumimoji="0" lang="en-US" altLang="en-US" sz="1400" b="1"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altLang="en-US" sz="1400" b="1"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A92C5-F2F3-D93F-0D8C-4D70E82A5816}"/>
              </a:ext>
            </a:extLst>
          </p:cNvPr>
          <p:cNvSpPr>
            <a:spLocks noGrp="1"/>
          </p:cNvSpPr>
          <p:nvPr>
            <p:ph type="ctrTitle"/>
          </p:nvPr>
        </p:nvSpPr>
        <p:spPr>
          <a:xfrm>
            <a:off x="672765" y="878680"/>
            <a:ext cx="5421600" cy="825833"/>
          </a:xfrm>
        </p:spPr>
        <p:txBody>
          <a:bodyPr/>
          <a:lstStyle/>
          <a:p>
            <a:r>
              <a:rPr lang="en-GB"/>
              <a:t>Agenda</a:t>
            </a:r>
          </a:p>
        </p:txBody>
      </p:sp>
      <p:sp>
        <p:nvSpPr>
          <p:cNvPr id="4" name="Subtitle 3">
            <a:extLst>
              <a:ext uri="{FF2B5EF4-FFF2-40B4-BE49-F238E27FC236}">
                <a16:creationId xmlns:a16="http://schemas.microsoft.com/office/drawing/2014/main" id="{E9223E52-EBCA-C123-A24E-345C6A1377C2}"/>
              </a:ext>
            </a:extLst>
          </p:cNvPr>
          <p:cNvSpPr>
            <a:spLocks noGrp="1"/>
          </p:cNvSpPr>
          <p:nvPr>
            <p:ph type="subTitle" idx="1"/>
          </p:nvPr>
        </p:nvSpPr>
        <p:spPr>
          <a:xfrm>
            <a:off x="489754" y="1704514"/>
            <a:ext cx="11326425" cy="4705164"/>
          </a:xfrm>
        </p:spPr>
        <p:txBody>
          <a:bodyPr/>
          <a:lstStyle/>
          <a:p>
            <a:pPr marL="514350" indent="-514350">
              <a:buFont typeface="Arial" panose="020B0604020202020204" pitchFamily="34" charset="0"/>
              <a:buAutoNum type="arabicPeriod"/>
            </a:pPr>
            <a:r>
              <a:rPr lang="en-GB" sz="4800"/>
              <a:t>Welcome </a:t>
            </a:r>
          </a:p>
          <a:p>
            <a:pPr marL="514350" indent="-514350">
              <a:buFont typeface="Arial" panose="020B0604020202020204" pitchFamily="34" charset="0"/>
              <a:buAutoNum type="arabicPeriod"/>
            </a:pPr>
            <a:r>
              <a:rPr lang="en-GB" sz="4800"/>
              <a:t>Update from Jo Barclay - Head of Education Safeguarding</a:t>
            </a:r>
            <a:endParaRPr lang="en-GB" sz="4800" dirty="0"/>
          </a:p>
          <a:p>
            <a:pPr marL="514350" indent="-514350">
              <a:buFont typeface="Arial" panose="020B0604020202020204" pitchFamily="34" charset="0"/>
              <a:buAutoNum type="arabicPeriod"/>
            </a:pPr>
            <a:r>
              <a:rPr lang="en-GB" sz="4800" dirty="0"/>
              <a:t>Private Fostering Service</a:t>
            </a:r>
          </a:p>
          <a:p>
            <a:pPr marL="514350" indent="-514350">
              <a:buAutoNum type="arabicPeriod"/>
            </a:pPr>
            <a:r>
              <a:rPr lang="en-GB" sz="4800"/>
              <a:t>Safeguarding training requirements</a:t>
            </a:r>
          </a:p>
          <a:p>
            <a:pPr marL="514350" indent="-514350">
              <a:buAutoNum type="arabicPeriod"/>
            </a:pPr>
            <a:r>
              <a:rPr lang="en-GB" sz="4800"/>
              <a:t>Sexualised behaviour</a:t>
            </a:r>
          </a:p>
          <a:p>
            <a:endParaRPr lang="en-GB" sz="4400"/>
          </a:p>
          <a:p>
            <a:pPr marL="514350" indent="-514350">
              <a:buAutoNum type="arabicPeriod"/>
            </a:pPr>
            <a:endParaRPr lang="en-GB"/>
          </a:p>
          <a:p>
            <a:pPr marL="514350" indent="-514350">
              <a:buAutoNum type="arabicPeriod"/>
            </a:pPr>
            <a:endParaRPr lang="en-GB"/>
          </a:p>
        </p:txBody>
      </p:sp>
    </p:spTree>
    <p:extLst>
      <p:ext uri="{BB962C8B-B14F-4D97-AF65-F5344CB8AC3E}">
        <p14:creationId xmlns:p14="http://schemas.microsoft.com/office/powerpoint/2010/main" val="263835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9021095" cy="1620000"/>
          </a:xfrm>
        </p:spPr>
        <p:txBody>
          <a:bodyPr/>
          <a:lstStyle/>
          <a:p>
            <a:r>
              <a:rPr lang="en-GB">
                <a:latin typeface="Lexend" pitchFamily="2" charset="0"/>
              </a:rPr>
              <a:t>Safeguarding training requirements</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49" y="3789606"/>
            <a:ext cx="6696741" cy="1080000"/>
          </a:xfrm>
        </p:spPr>
        <p:txBody>
          <a:bodyPr/>
          <a:lstStyle/>
          <a:p>
            <a:r>
              <a:rPr lang="en-GB">
                <a:latin typeface="Lexend" pitchFamily="2" charset="0"/>
              </a:rPr>
              <a:t>For Early Years settings and Childcare Providers in Essex</a:t>
            </a:r>
          </a:p>
        </p:txBody>
      </p:sp>
    </p:spTree>
    <p:extLst>
      <p:ext uri="{BB962C8B-B14F-4D97-AF65-F5344CB8AC3E}">
        <p14:creationId xmlns:p14="http://schemas.microsoft.com/office/powerpoint/2010/main" val="23888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 uri="{C183D7F6-B498-43B3-948B-1728B52AA6E4}">
                <adec:decorative xmlns:adec="http://schemas.microsoft.com/office/drawing/2017/decorative" val="1"/>
              </a:ext>
            </a:extLst>
          </p:cNvPr>
          <p:cNvSpPr>
            <a:spLocks noGrp="1"/>
          </p:cNvSpPr>
          <p:nvPr>
            <p:ph type="title"/>
          </p:nvPr>
        </p:nvSpPr>
        <p:spPr>
          <a:xfrm>
            <a:off x="411748" y="408257"/>
            <a:ext cx="5877093" cy="1065091"/>
          </a:xfrm>
        </p:spPr>
        <p:txBody>
          <a:bodyPr/>
          <a:lstStyle/>
          <a:p>
            <a:r>
              <a:rPr lang="en-GB" dirty="0">
                <a:latin typeface="Lexend" pitchFamily="2" charset="0"/>
              </a:rPr>
              <a:t>Training requirements for Essex settings</a:t>
            </a:r>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body" sz="quarter" idx="10"/>
          </p:nvPr>
        </p:nvSpPr>
        <p:spPr>
          <a:xfrm>
            <a:off x="7044253" y="1984675"/>
            <a:ext cx="4526263" cy="2888650"/>
          </a:xfrm>
        </p:spPr>
        <p:txBody>
          <a:bodyPr/>
          <a:lstStyle/>
          <a:p>
            <a:r>
              <a:rPr lang="en-GB">
                <a:latin typeface="Lexend" pitchFamily="2" charset="0"/>
              </a:rPr>
              <a:t>The</a:t>
            </a:r>
            <a:r>
              <a:rPr lang="en-GB" b="1">
                <a:latin typeface="Lexend" pitchFamily="2" charset="0"/>
              </a:rPr>
              <a:t> </a:t>
            </a:r>
            <a:r>
              <a:rPr lang="en-GB" b="1">
                <a:solidFill>
                  <a:schemeClr val="bg2"/>
                </a:solidFill>
                <a:latin typeface="Lexend" pitchFamily="2" charset="0"/>
                <a:hlinkClick r:id="rId2">
                  <a:extLst>
                    <a:ext uri="{A12FA001-AC4F-418D-AE19-62706E023703}">
                      <ahyp:hlinkClr xmlns:ahyp="http://schemas.microsoft.com/office/drawing/2018/hyperlinkcolor" val="tx"/>
                    </a:ext>
                  </a:extLst>
                </a:hlinkClick>
              </a:rPr>
              <a:t>EYCP safeguarding training pages</a:t>
            </a:r>
            <a:r>
              <a:rPr lang="en-GB" b="1">
                <a:solidFill>
                  <a:schemeClr val="bg2"/>
                </a:solidFill>
                <a:latin typeface="Lexend" pitchFamily="2" charset="0"/>
              </a:rPr>
              <a:t> </a:t>
            </a:r>
            <a:r>
              <a:rPr lang="en-GB">
                <a:latin typeface="Lexend" pitchFamily="2" charset="0"/>
              </a:rPr>
              <a:t>provide an overview of the training requirements and links to the different training options</a:t>
            </a:r>
          </a:p>
        </p:txBody>
      </p:sp>
      <p:graphicFrame>
        <p:nvGraphicFramePr>
          <p:cNvPr id="8" name="Table 8">
            <a:extLst>
              <a:ext uri="{FF2B5EF4-FFF2-40B4-BE49-F238E27FC236}">
                <a16:creationId xmlns:a16="http://schemas.microsoft.com/office/drawing/2014/main" id="{E9CC8C80-649F-25D6-BAC9-C2B82992237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6231579"/>
              </p:ext>
            </p:extLst>
          </p:nvPr>
        </p:nvGraphicFramePr>
        <p:xfrm>
          <a:off x="411748" y="1984674"/>
          <a:ext cx="5251116" cy="4433104"/>
        </p:xfrm>
        <a:graphic>
          <a:graphicData uri="http://schemas.openxmlformats.org/drawingml/2006/table">
            <a:tbl>
              <a:tblPr firstRow="1" bandRow="1">
                <a:tableStyleId>{B301B821-A1FF-4177-AEE7-76D212191A09}</a:tableStyleId>
              </a:tblPr>
              <a:tblGrid>
                <a:gridCol w="1750372">
                  <a:extLst>
                    <a:ext uri="{9D8B030D-6E8A-4147-A177-3AD203B41FA5}">
                      <a16:colId xmlns:a16="http://schemas.microsoft.com/office/drawing/2014/main" val="942788416"/>
                    </a:ext>
                  </a:extLst>
                </a:gridCol>
                <a:gridCol w="1750372">
                  <a:extLst>
                    <a:ext uri="{9D8B030D-6E8A-4147-A177-3AD203B41FA5}">
                      <a16:colId xmlns:a16="http://schemas.microsoft.com/office/drawing/2014/main" val="1705421428"/>
                    </a:ext>
                  </a:extLst>
                </a:gridCol>
                <a:gridCol w="1750372">
                  <a:extLst>
                    <a:ext uri="{9D8B030D-6E8A-4147-A177-3AD203B41FA5}">
                      <a16:colId xmlns:a16="http://schemas.microsoft.com/office/drawing/2014/main" val="1116454665"/>
                    </a:ext>
                  </a:extLst>
                </a:gridCol>
              </a:tblGrid>
              <a:tr h="1027832">
                <a:tc>
                  <a:txBody>
                    <a:bodyPr/>
                    <a:lstStyle/>
                    <a:p>
                      <a:r>
                        <a:rPr lang="en-GB">
                          <a:latin typeface="Lexend" pitchFamily="2" charset="0"/>
                        </a:rPr>
                        <a:t>Training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r>
                        <a:rPr lang="en-GB">
                          <a:latin typeface="Lexend" pitchFamily="2" charset="0"/>
                        </a:rPr>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tc>
                  <a:txBody>
                    <a:bodyPr/>
                    <a:lstStyle/>
                    <a:p>
                      <a:r>
                        <a:rPr lang="en-GB">
                          <a:latin typeface="Lexend" pitchFamily="2" charset="0"/>
                        </a:rPr>
                        <a:t>How often?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0037"/>
                    </a:solidFill>
                  </a:tcPr>
                </a:tc>
                <a:extLst>
                  <a:ext uri="{0D108BD9-81ED-4DB2-BD59-A6C34878D82A}">
                    <a16:rowId xmlns:a16="http://schemas.microsoft.com/office/drawing/2014/main" val="3279070616"/>
                  </a:ext>
                </a:extLst>
              </a:tr>
              <a:tr h="1027832">
                <a:tc>
                  <a:txBody>
                    <a:bodyPr/>
                    <a:lstStyle/>
                    <a:p>
                      <a:r>
                        <a:rPr lang="en-GB" b="1">
                          <a:latin typeface="Lexend" pitchFamily="2" charset="0"/>
                        </a:rPr>
                        <a:t>Level 1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Lexend" pitchFamily="2" charset="0"/>
                        </a:rPr>
                        <a:t>All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Lexend" pitchFamily="2" charset="0"/>
                        </a:rPr>
                        <a:t>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4093939"/>
                  </a:ext>
                </a:extLst>
              </a:tr>
              <a:tr h="1027832">
                <a:tc>
                  <a:txBody>
                    <a:bodyPr/>
                    <a:lstStyle/>
                    <a:p>
                      <a:r>
                        <a:rPr lang="en-GB" b="1">
                          <a:latin typeface="Lexend" pitchFamily="2" charset="0"/>
                        </a:rPr>
                        <a:t>Level 2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Lexend" pitchFamily="2" charset="0"/>
                        </a:rPr>
                        <a:t>All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Lexend" pitchFamily="2" charset="0"/>
                        </a:rPr>
                        <a:t>Annually</a:t>
                      </a:r>
                    </a:p>
                    <a:p>
                      <a:endParaRPr lang="en-GB">
                        <a:latin typeface="Lexend" pitchFamily="2" charset="0"/>
                      </a:endParaRPr>
                    </a:p>
                    <a:p>
                      <a:r>
                        <a:rPr lang="en-GB">
                          <a:latin typeface="Lexend" pitchFamily="2" charset="0"/>
                        </a:rPr>
                        <a:t>+ Ongoing CPD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480085"/>
                  </a:ext>
                </a:extLst>
              </a:tr>
              <a:tr h="1027832">
                <a:tc>
                  <a:txBody>
                    <a:bodyPr/>
                    <a:lstStyle/>
                    <a:p>
                      <a:r>
                        <a:rPr lang="en-GB" b="1">
                          <a:latin typeface="Lexend" pitchFamily="2" charset="0"/>
                        </a:rPr>
                        <a:t>Level 3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latin typeface="Lexend" pitchFamily="2" charset="0"/>
                        </a:rPr>
                        <a:t>DSL</a:t>
                      </a:r>
                    </a:p>
                    <a:p>
                      <a:r>
                        <a:rPr lang="en-GB">
                          <a:latin typeface="Lexend" pitchFamily="2" charset="0"/>
                        </a:rPr>
                        <a:t>Deputy DSL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latin typeface="Lexend" pitchFamily="2" charset="0"/>
                        </a:rPr>
                        <a:t>Every 2 years</a:t>
                      </a:r>
                    </a:p>
                    <a:p>
                      <a:endParaRPr lang="en-GB" dirty="0">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Lexend" pitchFamily="2" charset="0"/>
                        </a:rPr>
                        <a:t>+ Ongoing CPD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5582351"/>
                  </a:ext>
                </a:extLst>
              </a:tr>
            </a:tbl>
          </a:graphicData>
        </a:graphic>
      </p:graphicFrame>
    </p:spTree>
    <p:extLst>
      <p:ext uri="{BB962C8B-B14F-4D97-AF65-F5344CB8AC3E}">
        <p14:creationId xmlns:p14="http://schemas.microsoft.com/office/powerpoint/2010/main" val="289380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CD12-AA26-75EA-6EEB-44632DF9D140}"/>
              </a:ext>
              <a:ext uri="{C183D7F6-B498-43B3-948B-1728B52AA6E4}">
                <adec:decorative xmlns:adec="http://schemas.microsoft.com/office/drawing/2017/decorative" val="1"/>
              </a:ext>
            </a:extLst>
          </p:cNvPr>
          <p:cNvSpPr>
            <a:spLocks noGrp="1"/>
          </p:cNvSpPr>
          <p:nvPr>
            <p:ph type="title"/>
          </p:nvPr>
        </p:nvSpPr>
        <p:spPr>
          <a:xfrm>
            <a:off x="513040" y="264073"/>
            <a:ext cx="8766656" cy="1065091"/>
          </a:xfrm>
        </p:spPr>
        <p:txBody>
          <a:bodyPr/>
          <a:lstStyle/>
          <a:p>
            <a:r>
              <a:rPr lang="en-GB" sz="4000" dirty="0">
                <a:latin typeface="Lexend" pitchFamily="2" charset="0"/>
              </a:rPr>
              <a:t>Statutory and local training requirements</a:t>
            </a:r>
            <a:endParaRPr lang="en-GB" dirty="0">
              <a:latin typeface="Lexend" pitchFamily="2" charset="0"/>
            </a:endParaRPr>
          </a:p>
        </p:txBody>
      </p:sp>
      <p:sp>
        <p:nvSpPr>
          <p:cNvPr id="7" name="Text Placeholder 6">
            <a:extLst>
              <a:ext uri="{FF2B5EF4-FFF2-40B4-BE49-F238E27FC236}">
                <a16:creationId xmlns:a16="http://schemas.microsoft.com/office/drawing/2014/main" id="{2D0A37A5-F5CF-A256-BDA6-916B4D68FD9C}"/>
              </a:ext>
              <a:ext uri="{C183D7F6-B498-43B3-948B-1728B52AA6E4}">
                <adec:decorative xmlns:adec="http://schemas.microsoft.com/office/drawing/2017/decorative" val="1"/>
              </a:ext>
            </a:extLst>
          </p:cNvPr>
          <p:cNvSpPr>
            <a:spLocks noGrp="1"/>
          </p:cNvSpPr>
          <p:nvPr>
            <p:ph type="body" sz="quarter" idx="14"/>
          </p:nvPr>
        </p:nvSpPr>
        <p:spPr>
          <a:xfrm>
            <a:off x="726958" y="3945095"/>
            <a:ext cx="3433010" cy="1963450"/>
          </a:xfrm>
        </p:spPr>
        <p:txBody>
          <a:bodyPr/>
          <a:lstStyle/>
          <a:p>
            <a:r>
              <a:rPr kumimoji="0" lang="en-GB" sz="2000" b="1" i="0" u="none" strike="noStrike" kern="1200" cap="none" spc="0" normalizeH="0" baseline="0" noProof="0">
                <a:ln>
                  <a:noFill/>
                </a:ln>
                <a:solidFill>
                  <a:srgbClr val="000000"/>
                </a:solidFill>
                <a:effectLst/>
                <a:uLnTx/>
                <a:uFillTx/>
                <a:latin typeface="Lexend" pitchFamily="2" charset="0"/>
                <a:hlinkClick r:id="rId2"/>
              </a:rPr>
              <a:t>Early years foundation stage (EYFS) statutory framework</a:t>
            </a:r>
            <a:endParaRPr kumimoji="0" lang="en-GB" sz="2000" b="1" i="0" u="none" strike="noStrike" kern="1200" cap="none" spc="0" normalizeH="0" baseline="0" noProof="0">
              <a:ln>
                <a:noFill/>
              </a:ln>
              <a:solidFill>
                <a:srgbClr val="000000"/>
              </a:solidFill>
              <a:effectLst/>
              <a:uLnTx/>
              <a:uFillTx/>
              <a:latin typeface="Lexend" pitchFamily="2" charset="0"/>
            </a:endParaRPr>
          </a:p>
          <a:p>
            <a:r>
              <a:rPr lang="en-GB" sz="2000">
                <a:solidFill>
                  <a:srgbClr val="000000"/>
                </a:solidFill>
                <a:latin typeface="Lexend" pitchFamily="2" charset="0"/>
                <a:hlinkClick r:id="rId3"/>
              </a:rPr>
              <a:t>Working Together to Safeguard Children</a:t>
            </a:r>
            <a:endParaRPr lang="en-GB" sz="2000">
              <a:latin typeface="Lexend" pitchFamily="2" charset="0"/>
            </a:endParaRPr>
          </a:p>
        </p:txBody>
      </p:sp>
      <p:sp>
        <p:nvSpPr>
          <p:cNvPr id="9" name="Text Placeholder 8">
            <a:extLst>
              <a:ext uri="{FF2B5EF4-FFF2-40B4-BE49-F238E27FC236}">
                <a16:creationId xmlns:a16="http://schemas.microsoft.com/office/drawing/2014/main" id="{735EE7D2-7361-E3A1-51E1-F7F3740FB0CF}"/>
              </a:ext>
              <a:ext uri="{C183D7F6-B498-43B3-948B-1728B52AA6E4}">
                <adec:decorative xmlns:adec="http://schemas.microsoft.com/office/drawing/2017/decorative" val="1"/>
              </a:ext>
            </a:extLst>
          </p:cNvPr>
          <p:cNvSpPr>
            <a:spLocks noGrp="1"/>
          </p:cNvSpPr>
          <p:nvPr>
            <p:ph type="body" sz="quarter" idx="16"/>
          </p:nvPr>
        </p:nvSpPr>
        <p:spPr>
          <a:xfrm>
            <a:off x="8032033" y="3905621"/>
            <a:ext cx="3433009" cy="1963450"/>
          </a:xfrm>
        </p:spPr>
        <p:txBody>
          <a:bodyPr/>
          <a:lstStyle/>
          <a:p>
            <a:pPr>
              <a:spcBef>
                <a:spcPts val="0"/>
              </a:spcBef>
              <a:spcAft>
                <a:spcPts val="600"/>
              </a:spcAft>
            </a:pPr>
            <a:r>
              <a:rPr lang="en-GB">
                <a:latin typeface="Lexend" pitchFamily="2" charset="0"/>
              </a:rPr>
              <a:t>Essex Safeguarding Children Board (ESCB) </a:t>
            </a:r>
            <a:r>
              <a:rPr lang="en-GB">
                <a:latin typeface="Lexend" pitchFamily="2" charset="0"/>
                <a:hlinkClick r:id="rId4"/>
              </a:rPr>
              <a:t>Learning and Development Page</a:t>
            </a:r>
            <a:endParaRPr lang="en-GB">
              <a:latin typeface="Lexend" pitchFamily="2" charset="0"/>
            </a:endParaRPr>
          </a:p>
          <a:p>
            <a:pPr>
              <a:spcBef>
                <a:spcPts val="0"/>
              </a:spcBef>
              <a:spcAft>
                <a:spcPts val="600"/>
              </a:spcAft>
            </a:pPr>
            <a:r>
              <a:rPr lang="en-GB" b="0">
                <a:latin typeface="Lexend" pitchFamily="2" charset="0"/>
              </a:rPr>
              <a:t>Under the ‘Important Information’ Heading on the right hand side there is:</a:t>
            </a:r>
          </a:p>
          <a:p>
            <a:pPr marL="285750" indent="-285750">
              <a:spcBef>
                <a:spcPts val="0"/>
              </a:spcBef>
              <a:spcAft>
                <a:spcPts val="600"/>
              </a:spcAft>
              <a:buFont typeface="Arial" panose="020B0604020202020204" pitchFamily="34" charset="0"/>
              <a:buChar char="•"/>
            </a:pPr>
            <a:r>
              <a:rPr lang="en-GB" b="0">
                <a:latin typeface="Lexend" pitchFamily="2" charset="0"/>
              </a:rPr>
              <a:t>Early Years Training Levels October 2021</a:t>
            </a:r>
          </a:p>
          <a:p>
            <a:pPr marL="285750" indent="-285750">
              <a:spcBef>
                <a:spcPts val="0"/>
              </a:spcBef>
              <a:spcAft>
                <a:spcPts val="600"/>
              </a:spcAft>
              <a:buFont typeface="Arial" panose="020B0604020202020204" pitchFamily="34" charset="0"/>
              <a:buChar char="•"/>
            </a:pPr>
            <a:r>
              <a:rPr lang="en-GB" b="0">
                <a:latin typeface="Lexend" pitchFamily="2" charset="0"/>
              </a:rPr>
              <a:t>ESCB Safeguarding Training Levels October 2021</a:t>
            </a:r>
          </a:p>
        </p:txBody>
      </p:sp>
      <p:sp>
        <p:nvSpPr>
          <p:cNvPr id="10" name="Text Placeholder 9">
            <a:extLst>
              <a:ext uri="{FF2B5EF4-FFF2-40B4-BE49-F238E27FC236}">
                <a16:creationId xmlns:a16="http://schemas.microsoft.com/office/drawing/2014/main" id="{2F08B470-DCC9-049E-99F1-1C75CE6CCB87}"/>
              </a:ext>
              <a:ext uri="{C183D7F6-B498-43B3-948B-1728B52AA6E4}">
                <adec:decorative xmlns:adec="http://schemas.microsoft.com/office/drawing/2017/decorative" val="1"/>
              </a:ext>
            </a:extLst>
          </p:cNvPr>
          <p:cNvSpPr>
            <a:spLocks noGrp="1"/>
          </p:cNvSpPr>
          <p:nvPr>
            <p:ph type="body" sz="quarter" idx="17"/>
          </p:nvPr>
        </p:nvSpPr>
        <p:spPr>
          <a:xfrm>
            <a:off x="4379495" y="3904358"/>
            <a:ext cx="3433010" cy="1963450"/>
          </a:xfrm>
        </p:spPr>
        <p:txBody>
          <a:bodyPr/>
          <a:lstStyle/>
          <a:p>
            <a:r>
              <a:rPr lang="en-GB" sz="2000">
                <a:latin typeface="Lexend" pitchFamily="2" charset="0"/>
                <a:hlinkClick r:id="rId5"/>
              </a:rPr>
              <a:t>Keeping Children Safe in Education</a:t>
            </a:r>
            <a:endParaRPr lang="en-GB" sz="2000">
              <a:latin typeface="Lexend" pitchFamily="2" charset="0"/>
            </a:endParaRPr>
          </a:p>
          <a:p>
            <a:r>
              <a:rPr lang="en-GB" sz="2000">
                <a:latin typeface="Lexend" pitchFamily="2" charset="0"/>
                <a:hlinkClick r:id="rId6"/>
              </a:rPr>
              <a:t>The Prevent Duty Guidance for England and Wales</a:t>
            </a:r>
            <a:endParaRPr lang="en-GB" sz="2000">
              <a:latin typeface="Lexend" pitchFamily="2" charset="0"/>
            </a:endParaRPr>
          </a:p>
        </p:txBody>
      </p:sp>
      <p:sp>
        <p:nvSpPr>
          <p:cNvPr id="11" name="Oval 10">
            <a:extLst>
              <a:ext uri="{FF2B5EF4-FFF2-40B4-BE49-F238E27FC236}">
                <a16:creationId xmlns:a16="http://schemas.microsoft.com/office/drawing/2014/main" id="{F585521B-C6EC-80B3-5CDA-21F7DDEA9E9C}"/>
              </a:ext>
              <a:ext uri="{C183D7F6-B498-43B3-948B-1728B52AA6E4}">
                <adec:decorative xmlns:adec="http://schemas.microsoft.com/office/drawing/2017/decorative" val="1"/>
              </a:ext>
            </a:extLst>
          </p:cNvPr>
          <p:cNvSpPr/>
          <p:nvPr/>
        </p:nvSpPr>
        <p:spPr>
          <a:xfrm>
            <a:off x="1357969" y="1707857"/>
            <a:ext cx="2163600" cy="1963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400" b="1">
                <a:latin typeface="Lexend" pitchFamily="2" charset="0"/>
              </a:rPr>
              <a:t>Statutory Guidance</a:t>
            </a:r>
          </a:p>
        </p:txBody>
      </p:sp>
      <p:sp>
        <p:nvSpPr>
          <p:cNvPr id="12" name="Oval 11">
            <a:extLst>
              <a:ext uri="{FF2B5EF4-FFF2-40B4-BE49-F238E27FC236}">
                <a16:creationId xmlns:a16="http://schemas.microsoft.com/office/drawing/2014/main" id="{D08C7A06-1E74-8D90-A3C1-7ADE5993E6E4}"/>
              </a:ext>
              <a:ext uri="{C183D7F6-B498-43B3-948B-1728B52AA6E4}">
                <adec:decorative xmlns:adec="http://schemas.microsoft.com/office/drawing/2017/decorative" val="1"/>
              </a:ext>
            </a:extLst>
          </p:cNvPr>
          <p:cNvSpPr/>
          <p:nvPr/>
        </p:nvSpPr>
        <p:spPr>
          <a:xfrm>
            <a:off x="5014200" y="1707857"/>
            <a:ext cx="2163600" cy="1963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400" b="1">
                <a:latin typeface="Lexend" pitchFamily="2" charset="0"/>
              </a:rPr>
              <a:t>“Must have regard to”</a:t>
            </a:r>
          </a:p>
        </p:txBody>
      </p:sp>
      <p:sp>
        <p:nvSpPr>
          <p:cNvPr id="13" name="Oval 12">
            <a:extLst>
              <a:ext uri="{FF2B5EF4-FFF2-40B4-BE49-F238E27FC236}">
                <a16:creationId xmlns:a16="http://schemas.microsoft.com/office/drawing/2014/main" id="{B2348F70-94A5-6799-27F0-137B7D07A51C}"/>
              </a:ext>
              <a:ext uri="{C183D7F6-B498-43B3-948B-1728B52AA6E4}">
                <adec:decorative xmlns:adec="http://schemas.microsoft.com/office/drawing/2017/decorative" val="1"/>
              </a:ext>
            </a:extLst>
          </p:cNvPr>
          <p:cNvSpPr/>
          <p:nvPr/>
        </p:nvSpPr>
        <p:spPr>
          <a:xfrm>
            <a:off x="8666738" y="1707857"/>
            <a:ext cx="2163600" cy="1963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400" b="1">
                <a:latin typeface="Lexend" pitchFamily="2" charset="0"/>
              </a:rPr>
              <a:t>Local Guidance</a:t>
            </a:r>
          </a:p>
        </p:txBody>
      </p:sp>
    </p:spTree>
    <p:extLst>
      <p:ext uri="{BB962C8B-B14F-4D97-AF65-F5344CB8AC3E}">
        <p14:creationId xmlns:p14="http://schemas.microsoft.com/office/powerpoint/2010/main" val="400334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p:txBody>
          <a:bodyPr/>
          <a:lstStyle/>
          <a:p>
            <a:r>
              <a:rPr lang="en-GB">
                <a:latin typeface="Lexend" pitchFamily="2" charset="0"/>
              </a:rPr>
              <a:t>Level 1 training</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545418" y="1582615"/>
            <a:ext cx="5550581" cy="4141450"/>
          </a:xfrm>
        </p:spPr>
        <p:txBody>
          <a:bodyPr/>
          <a:lstStyle/>
          <a:p>
            <a:pPr lvl="1"/>
            <a:r>
              <a:rPr lang="en-GB" sz="2000">
                <a:latin typeface="Lexend" pitchFamily="2" charset="0"/>
              </a:rPr>
              <a:t>Level 1 training provides an introduction to safeguarding.</a:t>
            </a:r>
          </a:p>
          <a:p>
            <a:pPr lvl="1"/>
            <a:r>
              <a:rPr lang="en-GB" sz="2000">
                <a:latin typeface="Lexend" pitchFamily="2" charset="0"/>
              </a:rPr>
              <a:t>All staff should complete Level 1 training once and it should be part of induction for new staff.</a:t>
            </a:r>
          </a:p>
          <a:p>
            <a:r>
              <a:rPr lang="en-GB" sz="2000">
                <a:latin typeface="Lexend" pitchFamily="2" charset="0"/>
              </a:rPr>
              <a:t>Delivery</a:t>
            </a:r>
          </a:p>
          <a:p>
            <a:pPr lvl="1"/>
            <a:r>
              <a:rPr lang="en-GB" sz="2000">
                <a:latin typeface="Lexend" pitchFamily="2" charset="0"/>
              </a:rPr>
              <a:t>The ESCB offer Level 1 training in two formats:</a:t>
            </a:r>
          </a:p>
          <a:p>
            <a:pPr lvl="2"/>
            <a:r>
              <a:rPr lang="en-GB" sz="2000">
                <a:latin typeface="Lexend" pitchFamily="2" charset="0"/>
              </a:rPr>
              <a:t>An online e-learning course that delegates can complete themselves</a:t>
            </a:r>
          </a:p>
          <a:p>
            <a:pPr lvl="2"/>
            <a:r>
              <a:rPr lang="en-GB" sz="2000">
                <a:latin typeface="Lexend" pitchFamily="2" charset="0"/>
              </a:rPr>
              <a:t>Via a PowerPoint that Designated Safeguarding Leads can deliver to staff in groups</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20319" y="138290"/>
            <a:ext cx="4526263" cy="2888650"/>
          </a:xfrm>
        </p:spPr>
        <p:txBody>
          <a:bodyPr/>
          <a:lstStyle/>
          <a:p>
            <a:pPr algn="l" fontAlgn="base"/>
            <a:r>
              <a:rPr lang="en-GB" sz="3200" b="1" i="0" u="sng">
                <a:solidFill>
                  <a:schemeClr val="bg2"/>
                </a:solidFill>
                <a:effectLst/>
                <a:latin typeface="Lexend" pitchFamily="2" charset="0"/>
                <a:hlinkClick r:id="rId2">
                  <a:extLst>
                    <a:ext uri="{A12FA001-AC4F-418D-AE19-62706E023703}">
                      <ahyp:hlinkClr xmlns:ahyp="http://schemas.microsoft.com/office/drawing/2018/hyperlinkcolor" val="tx"/>
                    </a:ext>
                  </a:extLst>
                </a:hlinkClick>
              </a:rPr>
              <a:t>Safeguarding Children Level 1 e learning- Basic awareness</a:t>
            </a:r>
            <a:r>
              <a:rPr lang="en-GB" sz="3200" b="1" i="1">
                <a:solidFill>
                  <a:schemeClr val="bg2"/>
                </a:solidFill>
                <a:latin typeface="Lexend" pitchFamily="2" charset="0"/>
              </a:rPr>
              <a:t> </a:t>
            </a:r>
            <a:r>
              <a:rPr lang="en-GB" sz="3200" i="1">
                <a:solidFill>
                  <a:schemeClr val="bg2"/>
                </a:solidFill>
                <a:latin typeface="Lexend" pitchFamily="2" charset="0"/>
              </a:rPr>
              <a:t>(free of charge)</a:t>
            </a:r>
            <a:endParaRPr lang="en-GB" sz="3200" b="1" i="1">
              <a:solidFill>
                <a:schemeClr val="bg2"/>
              </a:solidFill>
              <a:effectLst/>
              <a:latin typeface="Lexend" pitchFamily="2" charset="0"/>
            </a:endParaRPr>
          </a:p>
          <a:p>
            <a:pPr algn="l" fontAlgn="base"/>
            <a:r>
              <a:rPr lang="en-GB" sz="3200">
                <a:solidFill>
                  <a:schemeClr val="bg2"/>
                </a:solidFill>
                <a:latin typeface="Lexend" pitchFamily="2" charset="0"/>
              </a:rPr>
              <a:t>or</a:t>
            </a:r>
          </a:p>
          <a:p>
            <a:pPr algn="l" fontAlgn="base"/>
            <a:r>
              <a:rPr lang="en-GB" sz="3200" b="0" i="0">
                <a:solidFill>
                  <a:schemeClr val="bg2"/>
                </a:solidFill>
                <a:effectLst/>
                <a:latin typeface="Lexend" pitchFamily="2" charset="0"/>
              </a:rPr>
              <a:t>Email </a:t>
            </a:r>
            <a:r>
              <a:rPr lang="en-GB" sz="3200" b="1" i="0">
                <a:solidFill>
                  <a:schemeClr val="bg2"/>
                </a:solidFill>
                <a:effectLst/>
                <a:latin typeface="Lexend" pitchFamily="2" charset="0"/>
                <a:hlinkClick r:id="rId3">
                  <a:extLst>
                    <a:ext uri="{A12FA001-AC4F-418D-AE19-62706E023703}">
                      <ahyp:hlinkClr xmlns:ahyp="http://schemas.microsoft.com/office/drawing/2018/hyperlinkcolor" val="tx"/>
                    </a:ext>
                  </a:extLst>
                </a:hlinkClick>
              </a:rPr>
              <a:t>escb.training@essex.gov.uk</a:t>
            </a:r>
            <a:r>
              <a:rPr lang="en-GB" sz="3200" i="0">
                <a:solidFill>
                  <a:schemeClr val="bg2"/>
                </a:solidFill>
                <a:effectLst/>
                <a:latin typeface="Lexend" pitchFamily="2" charset="0"/>
              </a:rPr>
              <a:t> if you would like to deliver Level 1 training to a group via PowerPoint</a:t>
            </a:r>
            <a:endParaRPr lang="en-GB" sz="3200" b="1" i="0">
              <a:solidFill>
                <a:schemeClr val="bg2"/>
              </a:solidFill>
              <a:effectLst/>
              <a:latin typeface="Lexend" pitchFamily="2" charset="0"/>
            </a:endParaRPr>
          </a:p>
          <a:p>
            <a:endParaRPr lang="en-GB">
              <a:latin typeface="Lexend" pitchFamily="2" charset="0"/>
            </a:endParaRPr>
          </a:p>
        </p:txBody>
      </p:sp>
    </p:spTree>
    <p:extLst>
      <p:ext uri="{BB962C8B-B14F-4D97-AF65-F5344CB8AC3E}">
        <p14:creationId xmlns:p14="http://schemas.microsoft.com/office/powerpoint/2010/main" val="3746364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283074" y="164847"/>
            <a:ext cx="5302800" cy="1065091"/>
          </a:xfrm>
        </p:spPr>
        <p:txBody>
          <a:bodyPr/>
          <a:lstStyle/>
          <a:p>
            <a:r>
              <a:rPr lang="en-GB">
                <a:latin typeface="Lexend" pitchFamily="2" charset="0"/>
              </a:rPr>
              <a:t>Level 2 training</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83074" y="829485"/>
            <a:ext cx="6085642" cy="4141450"/>
          </a:xfrm>
        </p:spPr>
        <p:txBody>
          <a:bodyPr/>
          <a:lstStyle/>
          <a:p>
            <a:pPr marL="342900" lvl="1" indent="-342900">
              <a:buFont typeface="Arial" panose="020B0604020202020204" pitchFamily="34" charset="0"/>
              <a:buChar char="•"/>
            </a:pPr>
            <a:r>
              <a:rPr lang="en-GB" sz="2000">
                <a:latin typeface="Lexend" pitchFamily="2" charset="0"/>
              </a:rPr>
              <a:t>For all staff</a:t>
            </a:r>
          </a:p>
          <a:p>
            <a:pPr marL="342900" lvl="1" indent="-342900">
              <a:buFont typeface="Arial" panose="020B0604020202020204" pitchFamily="34" charset="0"/>
              <a:buChar char="•"/>
            </a:pPr>
            <a:r>
              <a:rPr lang="en-GB" sz="2000">
                <a:latin typeface="Lexend" pitchFamily="2" charset="0"/>
              </a:rPr>
              <a:t>Undertaken as part of induction within 5 days</a:t>
            </a:r>
          </a:p>
          <a:p>
            <a:pPr marL="342900" lvl="1" indent="-342900">
              <a:buFont typeface="Arial" panose="020B0604020202020204" pitchFamily="34" charset="0"/>
              <a:buChar char="•"/>
            </a:pPr>
            <a:r>
              <a:rPr lang="en-GB" sz="2000">
                <a:latin typeface="Lexend" pitchFamily="2" charset="0"/>
              </a:rPr>
              <a:t>Repeated annually</a:t>
            </a:r>
          </a:p>
          <a:p>
            <a:r>
              <a:rPr lang="en-GB" sz="2000">
                <a:latin typeface="Lexend" pitchFamily="2" charset="0"/>
              </a:rPr>
              <a:t>Delivery options</a:t>
            </a:r>
          </a:p>
          <a:p>
            <a:pPr lvl="2"/>
            <a:r>
              <a:rPr lang="en-GB" sz="2000">
                <a:latin typeface="Lexend" pitchFamily="2" charset="0"/>
              </a:rPr>
              <a:t>The DSL can deliver Level 2 training to staff. We have provided the resources to enable this. This option is free</a:t>
            </a:r>
          </a:p>
          <a:p>
            <a:pPr lvl="2"/>
            <a:r>
              <a:rPr lang="en-GB" sz="2000">
                <a:latin typeface="Lexend" pitchFamily="2" charset="0"/>
              </a:rPr>
              <a:t>Staff can access Level 2 training externally – </a:t>
            </a:r>
            <a:r>
              <a:rPr lang="en-GB" sz="2000" err="1">
                <a:latin typeface="Lexend" pitchFamily="2" charset="0"/>
              </a:rPr>
              <a:t>Anster</a:t>
            </a:r>
            <a:r>
              <a:rPr lang="en-GB" sz="2000">
                <a:latin typeface="Lexend" pitchFamily="2" charset="0"/>
              </a:rPr>
              <a:t> are the preferred provider</a:t>
            </a:r>
          </a:p>
          <a:p>
            <a:pPr lvl="2"/>
            <a:r>
              <a:rPr lang="en-GB" sz="2000">
                <a:latin typeface="Lexend" pitchFamily="2" charset="0"/>
              </a:rPr>
              <a:t>Staff can access Level 2 training from an alternative provider. The Lead (Safeguarding) Practitioner is responsible for checking that the outcomes of the course match the Level 2 </a:t>
            </a:r>
            <a:r>
              <a:rPr lang="en-GB" sz="2000">
                <a:latin typeface="Lexend" pitchFamily="2" charset="0"/>
                <a:hlinkClick r:id="rId2"/>
              </a:rPr>
              <a:t>training outcomes set by the ESCB </a:t>
            </a:r>
            <a:r>
              <a:rPr lang="en-GB" sz="2000">
                <a:latin typeface="Lexend" pitchFamily="2" charset="0"/>
              </a:rPr>
              <a:t>and that staff are aware of the Essex context for safeguarding </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6830699" y="294721"/>
            <a:ext cx="4816725" cy="2888650"/>
          </a:xfrm>
        </p:spPr>
        <p:txBody>
          <a:bodyPr/>
          <a:lstStyle/>
          <a:p>
            <a:pPr marL="457200" indent="-457200">
              <a:buFont typeface="Arial" panose="020B0604020202020204" pitchFamily="34" charset="0"/>
              <a:buChar char="•"/>
            </a:pPr>
            <a:r>
              <a:rPr lang="en-GB" b="1">
                <a:solidFill>
                  <a:schemeClr val="bg2"/>
                </a:solidFill>
                <a:latin typeface="Lexend" pitchFamily="2" charset="0"/>
                <a:hlinkClick r:id="rId3">
                  <a:extLst>
                    <a:ext uri="{A12FA001-AC4F-418D-AE19-62706E023703}">
                      <ahyp:hlinkClr xmlns:ahyp="http://schemas.microsoft.com/office/drawing/2018/hyperlinkcolor" val="tx"/>
                    </a:ext>
                  </a:extLst>
                </a:hlinkClick>
              </a:rPr>
              <a:t>Level 2 presentations </a:t>
            </a:r>
            <a:r>
              <a:rPr lang="en-GB">
                <a:latin typeface="Lexend" pitchFamily="2" charset="0"/>
              </a:rPr>
              <a:t>for in-house delivery by the DSL, and a certificate template </a:t>
            </a:r>
            <a:r>
              <a:rPr lang="en-GB" i="1">
                <a:latin typeface="Lexend" pitchFamily="2" charset="0"/>
              </a:rPr>
              <a:t>(we offer Train-the-trainer sessions to support DSLs who choose this option)</a:t>
            </a:r>
          </a:p>
          <a:p>
            <a:pPr marL="457200" indent="-457200">
              <a:buFont typeface="Arial" panose="020B0604020202020204" pitchFamily="34" charset="0"/>
              <a:buChar char="•"/>
            </a:pPr>
            <a:r>
              <a:rPr lang="en-GB" err="1">
                <a:latin typeface="Lexend" pitchFamily="2" charset="0"/>
              </a:rPr>
              <a:t>Anster</a:t>
            </a:r>
            <a:r>
              <a:rPr lang="en-GB">
                <a:latin typeface="Lexend" pitchFamily="2" charset="0"/>
              </a:rPr>
              <a:t> Level 2 sessions can be booked through the </a:t>
            </a:r>
            <a:r>
              <a:rPr lang="en-GB" b="1">
                <a:solidFill>
                  <a:schemeClr val="bg2"/>
                </a:solidFill>
                <a:latin typeface="Lexend" pitchFamily="2" charset="0"/>
                <a:hlinkClick r:id="rId4">
                  <a:extLst>
                    <a:ext uri="{A12FA001-AC4F-418D-AE19-62706E023703}">
                      <ahyp:hlinkClr xmlns:ahyp="http://schemas.microsoft.com/office/drawing/2018/hyperlinkcolor" val="tx"/>
                    </a:ext>
                  </a:extLst>
                </a:hlinkClick>
              </a:rPr>
              <a:t>Education Essex Online Booking System</a:t>
            </a:r>
            <a:endParaRPr lang="en-GB" b="1">
              <a:solidFill>
                <a:schemeClr val="bg2"/>
              </a:solidFill>
              <a:latin typeface="Lexend" pitchFamily="2" charset="0"/>
            </a:endParaRPr>
          </a:p>
        </p:txBody>
      </p:sp>
    </p:spTree>
    <p:extLst>
      <p:ext uri="{BB962C8B-B14F-4D97-AF65-F5344CB8AC3E}">
        <p14:creationId xmlns:p14="http://schemas.microsoft.com/office/powerpoint/2010/main" val="368854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E33CA-4A85-8CA3-BA84-4EA2E62D329A}"/>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1" r="901"/>
          <a:stretch/>
        </p:blipFill>
        <p:spPr>
          <a:xfrm>
            <a:off x="6096000" y="-411060"/>
            <a:ext cx="5668115"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136651" y="79850"/>
            <a:ext cx="5302800" cy="1065091"/>
          </a:xfrm>
        </p:spPr>
        <p:txBody>
          <a:bodyPr/>
          <a:lstStyle/>
          <a:p>
            <a:r>
              <a:rPr lang="en-GB">
                <a:latin typeface="Lexend" pitchFamily="2" charset="0"/>
              </a:rPr>
              <a:t>PREVENT training</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136651" y="843721"/>
            <a:ext cx="5847054" cy="5170558"/>
          </a:xfrm>
        </p:spPr>
        <p:txBody>
          <a:bodyPr/>
          <a:lstStyle/>
          <a:p>
            <a:pPr lvl="1"/>
            <a:r>
              <a:rPr lang="en-GB" sz="1800">
                <a:latin typeface="Lexend" pitchFamily="2" charset="0"/>
                <a:hlinkClick r:id="rId3"/>
              </a:rPr>
              <a:t>The Prevent Duty Guidance </a:t>
            </a:r>
            <a:r>
              <a:rPr lang="en-GB" sz="1800">
                <a:latin typeface="Lexend" pitchFamily="2" charset="0"/>
              </a:rPr>
              <a:t>– all staff subject to the Prevent duty (this includes Early Years Settings) must undertake Prevent training</a:t>
            </a:r>
          </a:p>
          <a:p>
            <a:pPr lvl="1"/>
            <a:r>
              <a:rPr lang="en-GB" sz="1800">
                <a:latin typeface="Lexend" pitchFamily="2" charset="0"/>
              </a:rPr>
              <a:t>New Government PREVENT training programme: </a:t>
            </a:r>
          </a:p>
          <a:p>
            <a:pPr lvl="1"/>
            <a:r>
              <a:rPr lang="en-GB" sz="1800">
                <a:latin typeface="Lexend" pitchFamily="2" charset="0"/>
                <a:hlinkClick r:id="rId4"/>
              </a:rPr>
              <a:t>Prevent duty training: Learn how to support people vulnerable to radicalisation</a:t>
            </a:r>
            <a:endParaRPr lang="en-GB" sz="1800">
              <a:latin typeface="Lexend" pitchFamily="2" charset="0"/>
            </a:endParaRPr>
          </a:p>
          <a:p>
            <a:pPr lvl="2"/>
            <a:r>
              <a:rPr lang="en-GB" sz="1800">
                <a:latin typeface="Lexend" pitchFamily="2" charset="0"/>
              </a:rPr>
              <a:t>Course 1 – Awareness Course </a:t>
            </a:r>
          </a:p>
          <a:p>
            <a:pPr lvl="2"/>
            <a:r>
              <a:rPr lang="en-GB" sz="1800">
                <a:latin typeface="Lexend" pitchFamily="2" charset="0"/>
              </a:rPr>
              <a:t>Course 2 – Referrals Course (for DSLs and DDSLs)</a:t>
            </a:r>
          </a:p>
          <a:p>
            <a:pPr lvl="2"/>
            <a:r>
              <a:rPr lang="en-GB" sz="1800">
                <a:latin typeface="Lexend" pitchFamily="2" charset="0"/>
              </a:rPr>
              <a:t>Course 3 – Channel or PMAP course (for DSLs if the setting is invited to Channel Panel)</a:t>
            </a:r>
          </a:p>
          <a:p>
            <a:pPr lvl="2"/>
            <a:r>
              <a:rPr lang="en-GB" sz="1800">
                <a:latin typeface="Lexend" pitchFamily="2" charset="0"/>
              </a:rPr>
              <a:t>Course 4 – Refresher awareness course</a:t>
            </a:r>
          </a:p>
          <a:p>
            <a:pPr marL="0" lvl="2" indent="0">
              <a:buNone/>
            </a:pPr>
            <a:r>
              <a:rPr lang="en-GB" sz="1800">
                <a:latin typeface="Lexend" pitchFamily="2" charset="0"/>
              </a:rPr>
              <a:t>We recommend all staff take the Awareness Course and then take the refresher course annually. A log should be kept of this.</a:t>
            </a:r>
          </a:p>
          <a:p>
            <a:pPr marL="0" lvl="2" indent="0">
              <a:buNone/>
            </a:pPr>
            <a:r>
              <a:rPr lang="en-GB" sz="1800">
                <a:latin typeface="Lexend" pitchFamily="2" charset="0"/>
              </a:rPr>
              <a:t>DSLs and DDSLs should take the awareness course and referrals course, as well as the refresher awareness course annually.</a:t>
            </a:r>
          </a:p>
        </p:txBody>
      </p:sp>
    </p:spTree>
    <p:extLst>
      <p:ext uri="{BB962C8B-B14F-4D97-AF65-F5344CB8AC3E}">
        <p14:creationId xmlns:p14="http://schemas.microsoft.com/office/powerpoint/2010/main" val="2996105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CD12-AA26-75EA-6EEB-44632DF9D140}"/>
              </a:ext>
              <a:ext uri="{C183D7F6-B498-43B3-948B-1728B52AA6E4}">
                <adec:decorative xmlns:adec="http://schemas.microsoft.com/office/drawing/2017/decorative" val="1"/>
              </a:ext>
            </a:extLst>
          </p:cNvPr>
          <p:cNvSpPr>
            <a:spLocks noGrp="1"/>
          </p:cNvSpPr>
          <p:nvPr>
            <p:ph type="title"/>
          </p:nvPr>
        </p:nvSpPr>
        <p:spPr/>
        <p:txBody>
          <a:bodyPr/>
          <a:lstStyle/>
          <a:p>
            <a:r>
              <a:rPr lang="en-GB" dirty="0">
                <a:latin typeface="Lexend" pitchFamily="2" charset="0"/>
              </a:rPr>
              <a:t>Level 2 – CPD for all staff</a:t>
            </a:r>
          </a:p>
        </p:txBody>
      </p:sp>
      <p:sp>
        <p:nvSpPr>
          <p:cNvPr id="7" name="Text Placeholder 6">
            <a:extLst>
              <a:ext uri="{FF2B5EF4-FFF2-40B4-BE49-F238E27FC236}">
                <a16:creationId xmlns:a16="http://schemas.microsoft.com/office/drawing/2014/main" id="{2D0A37A5-F5CF-A256-BDA6-916B4D68FD9C}"/>
              </a:ext>
              <a:ext uri="{C183D7F6-B498-43B3-948B-1728B52AA6E4}">
                <adec:decorative xmlns:adec="http://schemas.microsoft.com/office/drawing/2017/decorative" val="1"/>
              </a:ext>
            </a:extLst>
          </p:cNvPr>
          <p:cNvSpPr>
            <a:spLocks noGrp="1"/>
          </p:cNvSpPr>
          <p:nvPr>
            <p:ph type="body" sz="quarter" idx="14"/>
          </p:nvPr>
        </p:nvSpPr>
        <p:spPr>
          <a:xfrm>
            <a:off x="707780" y="4050000"/>
            <a:ext cx="2163600" cy="1963450"/>
          </a:xfrm>
        </p:spPr>
        <p:txBody>
          <a:bodyPr/>
          <a:lstStyle/>
          <a:p>
            <a:r>
              <a:rPr lang="en-GB" sz="2000">
                <a:latin typeface="Lexend" pitchFamily="2" charset="0"/>
              </a:rPr>
              <a:t>Training courses </a:t>
            </a:r>
          </a:p>
          <a:p>
            <a:pPr lvl="1"/>
            <a:r>
              <a:rPr lang="en-GB" sz="1800">
                <a:latin typeface="Lexend" pitchFamily="2" charset="0"/>
              </a:rPr>
              <a:t>Staff could attend additional training courses on topics</a:t>
            </a:r>
          </a:p>
        </p:txBody>
      </p:sp>
      <p:sp>
        <p:nvSpPr>
          <p:cNvPr id="8" name="Text Placeholder 7">
            <a:extLst>
              <a:ext uri="{FF2B5EF4-FFF2-40B4-BE49-F238E27FC236}">
                <a16:creationId xmlns:a16="http://schemas.microsoft.com/office/drawing/2014/main" id="{068D80D1-D54F-5B1B-2C02-D7FE4A5CBD89}"/>
              </a:ext>
              <a:ext uri="{C183D7F6-B498-43B3-948B-1728B52AA6E4}">
                <adec:decorative xmlns:adec="http://schemas.microsoft.com/office/drawing/2017/decorative" val="1"/>
              </a:ext>
            </a:extLst>
          </p:cNvPr>
          <p:cNvSpPr>
            <a:spLocks noGrp="1"/>
          </p:cNvSpPr>
          <p:nvPr>
            <p:ph type="body" sz="quarter" idx="15"/>
          </p:nvPr>
        </p:nvSpPr>
        <p:spPr/>
        <p:txBody>
          <a:bodyPr/>
          <a:lstStyle/>
          <a:p>
            <a:r>
              <a:rPr lang="en-GB" sz="2000">
                <a:latin typeface="Lexend" pitchFamily="2" charset="0"/>
              </a:rPr>
              <a:t>Email </a:t>
            </a:r>
          </a:p>
          <a:p>
            <a:pPr lvl="1"/>
            <a:r>
              <a:rPr lang="en-GB" sz="1800">
                <a:latin typeface="Lexend" pitchFamily="2" charset="0"/>
              </a:rPr>
              <a:t>Articles and news items on safeguarding topics could be sent to staff </a:t>
            </a:r>
          </a:p>
        </p:txBody>
      </p:sp>
      <p:sp>
        <p:nvSpPr>
          <p:cNvPr id="9" name="Text Placeholder 8">
            <a:extLst>
              <a:ext uri="{FF2B5EF4-FFF2-40B4-BE49-F238E27FC236}">
                <a16:creationId xmlns:a16="http://schemas.microsoft.com/office/drawing/2014/main" id="{735EE7D2-7361-E3A1-51E1-F7F3740FB0CF}"/>
              </a:ext>
              <a:ext uri="{C183D7F6-B498-43B3-948B-1728B52AA6E4}">
                <adec:decorative xmlns:adec="http://schemas.microsoft.com/office/drawing/2017/decorative" val="1"/>
              </a:ext>
            </a:extLst>
          </p:cNvPr>
          <p:cNvSpPr>
            <a:spLocks noGrp="1"/>
          </p:cNvSpPr>
          <p:nvPr>
            <p:ph type="body" sz="quarter" idx="16"/>
          </p:nvPr>
        </p:nvSpPr>
        <p:spPr/>
        <p:txBody>
          <a:bodyPr/>
          <a:lstStyle/>
          <a:p>
            <a:r>
              <a:rPr lang="en-GB" sz="2000">
                <a:latin typeface="Lexend" pitchFamily="2" charset="0"/>
              </a:rPr>
              <a:t>E-bulletins </a:t>
            </a:r>
          </a:p>
          <a:p>
            <a:pPr lvl="1"/>
            <a:r>
              <a:rPr lang="en-GB" sz="1800">
                <a:latin typeface="Lexend" pitchFamily="2" charset="0"/>
              </a:rPr>
              <a:t>Staff could be encouraged to sign up to safeguarding e-bulletins</a:t>
            </a:r>
          </a:p>
        </p:txBody>
      </p:sp>
      <p:sp>
        <p:nvSpPr>
          <p:cNvPr id="10" name="Text Placeholder 9">
            <a:extLst>
              <a:ext uri="{FF2B5EF4-FFF2-40B4-BE49-F238E27FC236}">
                <a16:creationId xmlns:a16="http://schemas.microsoft.com/office/drawing/2014/main" id="{2F08B470-DCC9-049E-99F1-1C75CE6CCB87}"/>
              </a:ext>
              <a:ext uri="{C183D7F6-B498-43B3-948B-1728B52AA6E4}">
                <adec:decorative xmlns:adec="http://schemas.microsoft.com/office/drawing/2017/decorative" val="1"/>
              </a:ext>
            </a:extLst>
          </p:cNvPr>
          <p:cNvSpPr>
            <a:spLocks noGrp="1"/>
          </p:cNvSpPr>
          <p:nvPr>
            <p:ph type="body" sz="quarter" idx="17"/>
          </p:nvPr>
        </p:nvSpPr>
        <p:spPr>
          <a:xfrm>
            <a:off x="3605459" y="4050000"/>
            <a:ext cx="2163600" cy="1963450"/>
          </a:xfrm>
        </p:spPr>
        <p:txBody>
          <a:bodyPr/>
          <a:lstStyle/>
          <a:p>
            <a:r>
              <a:rPr lang="en-GB" sz="2000">
                <a:latin typeface="Lexend" pitchFamily="2" charset="0"/>
              </a:rPr>
              <a:t>Staff meetings </a:t>
            </a:r>
          </a:p>
          <a:p>
            <a:pPr lvl="1"/>
            <a:r>
              <a:rPr lang="en-GB" sz="1800">
                <a:latin typeface="Lexend" pitchFamily="2" charset="0"/>
              </a:rPr>
              <a:t>The DSL could source and present bite-size safeguarding training on various topics during staff meetings</a:t>
            </a:r>
          </a:p>
        </p:txBody>
      </p:sp>
      <p:sp>
        <p:nvSpPr>
          <p:cNvPr id="15" name="Oval 14">
            <a:extLst>
              <a:ext uri="{FF2B5EF4-FFF2-40B4-BE49-F238E27FC236}">
                <a16:creationId xmlns:a16="http://schemas.microsoft.com/office/drawing/2014/main" id="{291292BC-EE45-DE9F-55D6-11560E4924FB}"/>
              </a:ext>
              <a:ext uri="{C183D7F6-B498-43B3-948B-1728B52AA6E4}">
                <adec:decorative xmlns:adec="http://schemas.microsoft.com/office/drawing/2017/decorative" val="1"/>
              </a:ext>
            </a:extLst>
          </p:cNvPr>
          <p:cNvSpPr/>
          <p:nvPr/>
        </p:nvSpPr>
        <p:spPr>
          <a:xfrm>
            <a:off x="848976"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89EF977-2FB3-C723-AD00-ED8ACC4C27C2}"/>
              </a:ext>
              <a:ext uri="{C183D7F6-B498-43B3-948B-1728B52AA6E4}">
                <adec:decorative xmlns:adec="http://schemas.microsoft.com/office/drawing/2017/decorative" val="1"/>
              </a:ext>
            </a:extLst>
          </p:cNvPr>
          <p:cNvSpPr/>
          <p:nvPr/>
        </p:nvSpPr>
        <p:spPr>
          <a:xfrm>
            <a:off x="3756597"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51390CE-B1CA-D21F-A1E5-A064BECD678A}"/>
              </a:ext>
              <a:ext uri="{C183D7F6-B498-43B3-948B-1728B52AA6E4}">
                <adec:decorative xmlns:adec="http://schemas.microsoft.com/office/drawing/2017/decorative" val="1"/>
              </a:ext>
            </a:extLst>
          </p:cNvPr>
          <p:cNvSpPr/>
          <p:nvPr/>
        </p:nvSpPr>
        <p:spPr>
          <a:xfrm>
            <a:off x="6664218"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3DF3610-073A-CA00-5AD1-75E21F9C3CEE}"/>
              </a:ext>
              <a:ext uri="{C183D7F6-B498-43B3-948B-1728B52AA6E4}">
                <adec:decorative xmlns:adec="http://schemas.microsoft.com/office/drawing/2017/decorative" val="1"/>
              </a:ext>
            </a:extLst>
          </p:cNvPr>
          <p:cNvSpPr/>
          <p:nvPr/>
        </p:nvSpPr>
        <p:spPr>
          <a:xfrm>
            <a:off x="9571839"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026914B7-D5F8-1FE2-C2C6-09643A92C2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976" y="2304321"/>
            <a:ext cx="1101464" cy="1101464"/>
          </a:xfrm>
          <a:prstGeom prst="rect">
            <a:avLst/>
          </a:prstGeom>
        </p:spPr>
      </p:pic>
      <p:pic>
        <p:nvPicPr>
          <p:cNvPr id="22" name="Graphic 21">
            <a:extLst>
              <a:ext uri="{FF2B5EF4-FFF2-40B4-BE49-F238E27FC236}">
                <a16:creationId xmlns:a16="http://schemas.microsoft.com/office/drawing/2014/main" id="{8BB989B4-AAAA-E5D1-7239-B441650E31C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4863" y="2219587"/>
            <a:ext cx="1270932" cy="1270932"/>
          </a:xfrm>
          <a:prstGeom prst="rect">
            <a:avLst/>
          </a:prstGeom>
        </p:spPr>
      </p:pic>
      <p:pic>
        <p:nvPicPr>
          <p:cNvPr id="24" name="Graphic 23">
            <a:extLst>
              <a:ext uri="{FF2B5EF4-FFF2-40B4-BE49-F238E27FC236}">
                <a16:creationId xmlns:a16="http://schemas.microsoft.com/office/drawing/2014/main" id="{04F09099-8884-31E2-1076-8C506DED0CE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91351" y="2215947"/>
            <a:ext cx="1189838" cy="1189838"/>
          </a:xfrm>
          <a:prstGeom prst="rect">
            <a:avLst/>
          </a:prstGeom>
        </p:spPr>
      </p:pic>
      <p:pic>
        <p:nvPicPr>
          <p:cNvPr id="26" name="Graphic 25">
            <a:extLst>
              <a:ext uri="{FF2B5EF4-FFF2-40B4-BE49-F238E27FC236}">
                <a16:creationId xmlns:a16="http://schemas.microsoft.com/office/drawing/2014/main" id="{72FD1D79-078B-8E9C-50D9-CEF5FFB5E34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4218" y="2146882"/>
            <a:ext cx="1416341" cy="1416341"/>
          </a:xfrm>
          <a:prstGeom prst="rect">
            <a:avLst/>
          </a:prstGeom>
        </p:spPr>
      </p:pic>
    </p:spTree>
    <p:extLst>
      <p:ext uri="{BB962C8B-B14F-4D97-AF65-F5344CB8AC3E}">
        <p14:creationId xmlns:p14="http://schemas.microsoft.com/office/powerpoint/2010/main" val="385090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latin typeface="Lexend" pitchFamily="2" charset="0"/>
              </a:rPr>
              <a:t>Staff induction training</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354137"/>
            <a:ext cx="7405200" cy="4986339"/>
          </a:xfrm>
        </p:spPr>
        <p:txBody>
          <a:bodyPr/>
          <a:lstStyle/>
          <a:p>
            <a:pPr lvl="1"/>
            <a:r>
              <a:rPr lang="en-GB" sz="2400">
                <a:latin typeface="Lexend" pitchFamily="2" charset="0"/>
              </a:rPr>
              <a:t>Each new staff member should have safeguarding training as soon as possible after they start their new role in your setting. If they are working with children on their first day, you want to ensure they know how to identify safeguarding concerns and know where to report them.</a:t>
            </a:r>
          </a:p>
          <a:p>
            <a:pPr lvl="1"/>
            <a:r>
              <a:rPr lang="en-GB" sz="2400">
                <a:latin typeface="Lexend" pitchFamily="2" charset="0"/>
              </a:rPr>
              <a:t>Induction training should include:</a:t>
            </a:r>
          </a:p>
          <a:p>
            <a:pPr marL="342900" lvl="1" indent="-342900">
              <a:buFont typeface="Arial" panose="020B0604020202020204" pitchFamily="34" charset="0"/>
              <a:buChar char="•"/>
            </a:pPr>
            <a:r>
              <a:rPr lang="en-GB" sz="2400">
                <a:latin typeface="Lexend" pitchFamily="2" charset="0"/>
              </a:rPr>
              <a:t>Level 1 training</a:t>
            </a:r>
          </a:p>
          <a:p>
            <a:pPr marL="342900" lvl="1" indent="-342900">
              <a:buFont typeface="Arial" panose="020B0604020202020204" pitchFamily="34" charset="0"/>
              <a:buChar char="•"/>
            </a:pPr>
            <a:r>
              <a:rPr lang="en-GB" sz="2400">
                <a:latin typeface="Lexend" pitchFamily="2" charset="0"/>
              </a:rPr>
              <a:t>Level 2 training</a:t>
            </a:r>
          </a:p>
          <a:p>
            <a:pPr marL="342900" lvl="1" indent="-342900">
              <a:buFont typeface="Arial" panose="020B0604020202020204" pitchFamily="34" charset="0"/>
              <a:buChar char="•"/>
            </a:pPr>
            <a:r>
              <a:rPr lang="en-GB" sz="2400">
                <a:latin typeface="Lexend" pitchFamily="2" charset="0"/>
              </a:rPr>
              <a:t>PREVENT Awareness training</a:t>
            </a:r>
          </a:p>
          <a:p>
            <a:pPr marL="342900" lvl="1" indent="-342900">
              <a:buFont typeface="Arial" panose="020B0604020202020204" pitchFamily="34" charset="0"/>
              <a:buChar char="•"/>
            </a:pPr>
            <a:r>
              <a:rPr lang="en-GB" sz="2400">
                <a:latin typeface="Lexend" pitchFamily="2" charset="0"/>
              </a:rPr>
              <a:t>Any other training you deem necessary</a:t>
            </a:r>
          </a:p>
          <a:p>
            <a:pPr marL="342900" lvl="1" indent="-342900">
              <a:buFont typeface="Arial" panose="020B0604020202020204" pitchFamily="34" charset="0"/>
              <a:buChar char="•"/>
            </a:pPr>
            <a:endParaRPr lang="en-GB" sz="2400">
              <a:latin typeface="Lexend" pitchFamily="2" charset="0"/>
            </a:endParaRPr>
          </a:p>
          <a:p>
            <a:pPr lvl="1"/>
            <a:endParaRPr lang="en-GB" sz="2400">
              <a:latin typeface="Lexend" pitchFamily="2" charset="0"/>
            </a:endParaRPr>
          </a:p>
        </p:txBody>
      </p:sp>
      <p:pic>
        <p:nvPicPr>
          <p:cNvPr id="5" name="Graphic 4" descr="Group of women outline">
            <a:extLst>
              <a:ext uri="{FF2B5EF4-FFF2-40B4-BE49-F238E27FC236}">
                <a16:creationId xmlns:a16="http://schemas.microsoft.com/office/drawing/2014/main" id="{3923F6F8-C834-543F-3C82-E973A9FDF4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6587" y="2590006"/>
            <a:ext cx="2514599" cy="2514599"/>
          </a:xfrm>
          <a:prstGeom prst="rect">
            <a:avLst/>
          </a:prstGeom>
        </p:spPr>
      </p:pic>
    </p:spTree>
    <p:extLst>
      <p:ext uri="{BB962C8B-B14F-4D97-AF65-F5344CB8AC3E}">
        <p14:creationId xmlns:p14="http://schemas.microsoft.com/office/powerpoint/2010/main" val="284309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8A85859-4FED-7A49-365F-6B51407746AB}"/>
              </a:ext>
            </a:extLst>
          </p:cNvPr>
          <p:cNvSpPr>
            <a:spLocks noGrp="1"/>
          </p:cNvSpPr>
          <p:nvPr>
            <p:ph type="title"/>
          </p:nvPr>
        </p:nvSpPr>
        <p:spPr>
          <a:xfrm>
            <a:off x="128030" y="135541"/>
            <a:ext cx="5302800" cy="1065091"/>
          </a:xfrm>
        </p:spPr>
        <p:txBody>
          <a:bodyPr/>
          <a:lstStyle/>
          <a:p>
            <a:r>
              <a:rPr lang="en-GB">
                <a:latin typeface="Lexend" pitchFamily="2" charset="0"/>
              </a:rPr>
              <a:t>Level 3 training</a:t>
            </a:r>
          </a:p>
        </p:txBody>
      </p:sp>
      <p:sp>
        <p:nvSpPr>
          <p:cNvPr id="10" name="Content Placeholder 2">
            <a:extLst>
              <a:ext uri="{FF2B5EF4-FFF2-40B4-BE49-F238E27FC236}">
                <a16:creationId xmlns:a16="http://schemas.microsoft.com/office/drawing/2014/main" id="{D98AFBDA-65DD-D1CA-04D3-034D106DDD45}"/>
              </a:ext>
            </a:extLst>
          </p:cNvPr>
          <p:cNvSpPr>
            <a:spLocks noGrp="1"/>
          </p:cNvSpPr>
          <p:nvPr>
            <p:ph idx="1"/>
          </p:nvPr>
        </p:nvSpPr>
        <p:spPr>
          <a:xfrm>
            <a:off x="288604" y="973864"/>
            <a:ext cx="11614791" cy="4141450"/>
          </a:xfrm>
        </p:spPr>
        <p:txBody>
          <a:bodyPr/>
          <a:lstStyle/>
          <a:p>
            <a:pPr marL="342900" lvl="1" indent="-342900">
              <a:buFont typeface="Arial" panose="020B0604020202020204" pitchFamily="34" charset="0"/>
              <a:buChar char="•"/>
            </a:pPr>
            <a:r>
              <a:rPr lang="en-GB" sz="2000">
                <a:latin typeface="Lexend" pitchFamily="2" charset="0"/>
              </a:rPr>
              <a:t>All Lead (Safeguarding) Practitioners, Deputy Lead (Safeguarding) Practitioners and Childminders must undertake full Level 3 training every 2 years</a:t>
            </a:r>
          </a:p>
          <a:p>
            <a:pPr marL="342900" lvl="1" indent="-342900">
              <a:buFont typeface="Arial" panose="020B0604020202020204" pitchFamily="34" charset="0"/>
              <a:buChar char="•"/>
            </a:pPr>
            <a:r>
              <a:rPr lang="en-GB" sz="2000">
                <a:latin typeface="Lexend" pitchFamily="2" charset="0"/>
              </a:rPr>
              <a:t>Level 3 training courses are not offered by ECC</a:t>
            </a:r>
          </a:p>
          <a:p>
            <a:pPr marL="342900" lvl="1" indent="-342900">
              <a:buFont typeface="Arial" panose="020B0604020202020204" pitchFamily="34" charset="0"/>
              <a:buChar char="•"/>
            </a:pPr>
            <a:r>
              <a:rPr lang="en-GB" sz="2000">
                <a:latin typeface="Lexend" pitchFamily="2" charset="0"/>
              </a:rPr>
              <a:t>You can choose a course from any provider, as long as the Lead (Safeguarding) Practitioner/Childminder deems the course to be suitable (our team is not able to offer this service)</a:t>
            </a:r>
          </a:p>
          <a:p>
            <a:pPr marL="342900" lvl="1" indent="-342900">
              <a:buFont typeface="Arial" panose="020B0604020202020204" pitchFamily="34" charset="0"/>
              <a:buChar char="•"/>
            </a:pPr>
            <a:r>
              <a:rPr lang="en-GB" sz="2000">
                <a:latin typeface="Lexend" pitchFamily="2" charset="0"/>
              </a:rPr>
              <a:t>The Essex Safeguarding Children's Board (ESCB) document 'ESCB Training Levels' sets out the expected outcomes for training levels, including Level 3. The document can be accessed under the 'Important Information' section on the </a:t>
            </a:r>
            <a:r>
              <a:rPr lang="en-GB" sz="2000">
                <a:latin typeface="Lexend" pitchFamily="2" charset="0"/>
                <a:hlinkClick r:id="rId2"/>
              </a:rPr>
              <a:t>ESCB Learning and Development page</a:t>
            </a:r>
            <a:endParaRPr lang="en-GB" sz="2000">
              <a:latin typeface="Lexend" pitchFamily="2" charset="0"/>
            </a:endParaRPr>
          </a:p>
          <a:p>
            <a:pPr marL="342900" lvl="1" indent="-342900">
              <a:buFont typeface="Arial" panose="020B0604020202020204" pitchFamily="34" charset="0"/>
              <a:buChar char="•"/>
            </a:pPr>
            <a:r>
              <a:rPr lang="en-GB" sz="2000">
                <a:latin typeface="Lexend" pitchFamily="2" charset="0"/>
              </a:rPr>
              <a:t>In Essex, our preferred provider is Juniper Education, as the course is delivered within the Essex context. The course is entitled “Designated Person for Child Protection in Early Years Settings - Safeguarding Level 3" or “Designated Person for Child Protection in Early Years Settings - Safeguarding Level 3 *CHILDMINDER SESSION” and you can search for it on the </a:t>
            </a:r>
            <a:r>
              <a:rPr lang="en-GB" sz="2000">
                <a:latin typeface="Lexend" pitchFamily="2" charset="0"/>
                <a:hlinkClick r:id="rId3"/>
              </a:rPr>
              <a:t>Juniper website</a:t>
            </a:r>
            <a:endParaRPr lang="en-GB" sz="2000">
              <a:latin typeface="Lexend" pitchFamily="2" charset="0"/>
            </a:endParaRPr>
          </a:p>
          <a:p>
            <a:pPr marL="342900" lvl="1" indent="-342900">
              <a:buFont typeface="Arial" panose="020B0604020202020204" pitchFamily="34" charset="0"/>
              <a:buChar char="•"/>
            </a:pPr>
            <a:r>
              <a:rPr lang="en-GB" sz="2000">
                <a:latin typeface="Lexend" pitchFamily="2" charset="0"/>
              </a:rPr>
              <a:t>Designated Safeguarding Leads should also undertake Prevent awareness training</a:t>
            </a:r>
          </a:p>
        </p:txBody>
      </p:sp>
    </p:spTree>
    <p:extLst>
      <p:ext uri="{BB962C8B-B14F-4D97-AF65-F5344CB8AC3E}">
        <p14:creationId xmlns:p14="http://schemas.microsoft.com/office/powerpoint/2010/main" val="106309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D0A37A5-F5CF-A256-BDA6-916B4D68FD9C}"/>
              </a:ext>
              <a:ext uri="{C183D7F6-B498-43B3-948B-1728B52AA6E4}">
                <adec:decorative xmlns:adec="http://schemas.microsoft.com/office/drawing/2017/decorative" val="1"/>
              </a:ext>
            </a:extLst>
          </p:cNvPr>
          <p:cNvSpPr>
            <a:spLocks noGrp="1"/>
          </p:cNvSpPr>
          <p:nvPr>
            <p:ph type="body" sz="quarter" idx="14"/>
          </p:nvPr>
        </p:nvSpPr>
        <p:spPr>
          <a:xfrm>
            <a:off x="707780" y="4050000"/>
            <a:ext cx="2163600" cy="1963450"/>
          </a:xfrm>
        </p:spPr>
        <p:txBody>
          <a:bodyPr/>
          <a:lstStyle/>
          <a:p>
            <a:r>
              <a:rPr lang="en-GB" sz="2000">
                <a:latin typeface="Lexend" pitchFamily="2" charset="0"/>
              </a:rPr>
              <a:t>Training courses </a:t>
            </a:r>
          </a:p>
          <a:p>
            <a:pPr lvl="1"/>
            <a:r>
              <a:rPr lang="en-GB" sz="1800">
                <a:latin typeface="Lexend" pitchFamily="2" charset="0"/>
              </a:rPr>
              <a:t>DSLs/Deputies could attend additional training courses on topics</a:t>
            </a:r>
          </a:p>
        </p:txBody>
      </p:sp>
      <p:sp>
        <p:nvSpPr>
          <p:cNvPr id="8" name="Text Placeholder 7">
            <a:extLst>
              <a:ext uri="{FF2B5EF4-FFF2-40B4-BE49-F238E27FC236}">
                <a16:creationId xmlns:a16="http://schemas.microsoft.com/office/drawing/2014/main" id="{068D80D1-D54F-5B1B-2C02-D7FE4A5CBD89}"/>
              </a:ext>
              <a:ext uri="{C183D7F6-B498-43B3-948B-1728B52AA6E4}">
                <adec:decorative xmlns:adec="http://schemas.microsoft.com/office/drawing/2017/decorative" val="1"/>
              </a:ext>
            </a:extLst>
          </p:cNvPr>
          <p:cNvSpPr>
            <a:spLocks noGrp="1"/>
          </p:cNvSpPr>
          <p:nvPr>
            <p:ph type="body" sz="quarter" idx="15"/>
          </p:nvPr>
        </p:nvSpPr>
        <p:spPr/>
        <p:txBody>
          <a:bodyPr/>
          <a:lstStyle/>
          <a:p>
            <a:r>
              <a:rPr lang="en-GB" sz="2000">
                <a:latin typeface="Lexend" pitchFamily="2" charset="0"/>
              </a:rPr>
              <a:t>Articles and information pages </a:t>
            </a:r>
          </a:p>
          <a:p>
            <a:pPr lvl="1"/>
            <a:r>
              <a:rPr lang="en-GB" sz="1800">
                <a:latin typeface="Lexend" pitchFamily="2" charset="0"/>
              </a:rPr>
              <a:t>Articles and news items on safeguarding topics could be read</a:t>
            </a:r>
          </a:p>
        </p:txBody>
      </p:sp>
      <p:sp>
        <p:nvSpPr>
          <p:cNvPr id="9" name="Text Placeholder 8">
            <a:extLst>
              <a:ext uri="{FF2B5EF4-FFF2-40B4-BE49-F238E27FC236}">
                <a16:creationId xmlns:a16="http://schemas.microsoft.com/office/drawing/2014/main" id="{735EE7D2-7361-E3A1-51E1-F7F3740FB0CF}"/>
              </a:ext>
              <a:ext uri="{C183D7F6-B498-43B3-948B-1728B52AA6E4}">
                <adec:decorative xmlns:adec="http://schemas.microsoft.com/office/drawing/2017/decorative" val="1"/>
              </a:ext>
            </a:extLst>
          </p:cNvPr>
          <p:cNvSpPr>
            <a:spLocks noGrp="1"/>
          </p:cNvSpPr>
          <p:nvPr>
            <p:ph type="body" sz="quarter" idx="16"/>
          </p:nvPr>
        </p:nvSpPr>
        <p:spPr/>
        <p:txBody>
          <a:bodyPr/>
          <a:lstStyle/>
          <a:p>
            <a:r>
              <a:rPr lang="en-GB" sz="2000">
                <a:latin typeface="Lexend" pitchFamily="2" charset="0"/>
              </a:rPr>
              <a:t>E-bulletins </a:t>
            </a:r>
          </a:p>
          <a:p>
            <a:pPr lvl="1"/>
            <a:r>
              <a:rPr lang="en-GB" sz="1800">
                <a:latin typeface="Lexend" pitchFamily="2" charset="0"/>
              </a:rPr>
              <a:t>DSLs/Deputies could sign up to safeguarding e-bulletins</a:t>
            </a:r>
          </a:p>
        </p:txBody>
      </p:sp>
      <p:sp>
        <p:nvSpPr>
          <p:cNvPr id="10" name="Text Placeholder 9">
            <a:extLst>
              <a:ext uri="{FF2B5EF4-FFF2-40B4-BE49-F238E27FC236}">
                <a16:creationId xmlns:a16="http://schemas.microsoft.com/office/drawing/2014/main" id="{2F08B470-DCC9-049E-99F1-1C75CE6CCB87}"/>
              </a:ext>
              <a:ext uri="{C183D7F6-B498-43B3-948B-1728B52AA6E4}">
                <adec:decorative xmlns:adec="http://schemas.microsoft.com/office/drawing/2017/decorative" val="1"/>
              </a:ext>
            </a:extLst>
          </p:cNvPr>
          <p:cNvSpPr>
            <a:spLocks noGrp="1"/>
          </p:cNvSpPr>
          <p:nvPr>
            <p:ph type="body" sz="quarter" idx="17"/>
          </p:nvPr>
        </p:nvSpPr>
        <p:spPr>
          <a:xfrm>
            <a:off x="3605459" y="4050000"/>
            <a:ext cx="2163600" cy="1963450"/>
          </a:xfrm>
        </p:spPr>
        <p:txBody>
          <a:bodyPr/>
          <a:lstStyle/>
          <a:p>
            <a:r>
              <a:rPr lang="en-GB" sz="2000">
                <a:latin typeface="Lexend" pitchFamily="2" charset="0"/>
              </a:rPr>
              <a:t>Safeguarding forums</a:t>
            </a:r>
          </a:p>
          <a:p>
            <a:pPr lvl="1"/>
            <a:r>
              <a:rPr lang="en-GB" sz="1800">
                <a:latin typeface="Lexend" pitchFamily="2" charset="0"/>
              </a:rPr>
              <a:t>The DSL / Deputy DSL should attend the termly ECC EY Safeguarding forums for important updates and training</a:t>
            </a:r>
          </a:p>
        </p:txBody>
      </p:sp>
      <p:sp>
        <p:nvSpPr>
          <p:cNvPr id="15" name="Oval 14">
            <a:extLst>
              <a:ext uri="{FF2B5EF4-FFF2-40B4-BE49-F238E27FC236}">
                <a16:creationId xmlns:a16="http://schemas.microsoft.com/office/drawing/2014/main" id="{291292BC-EE45-DE9F-55D6-11560E4924FB}"/>
              </a:ext>
              <a:ext uri="{C183D7F6-B498-43B3-948B-1728B52AA6E4}">
                <adec:decorative xmlns:adec="http://schemas.microsoft.com/office/drawing/2017/decorative" val="1"/>
              </a:ext>
            </a:extLst>
          </p:cNvPr>
          <p:cNvSpPr/>
          <p:nvPr/>
        </p:nvSpPr>
        <p:spPr>
          <a:xfrm>
            <a:off x="848976"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89EF977-2FB3-C723-AD00-ED8ACC4C27C2}"/>
              </a:ext>
              <a:ext uri="{C183D7F6-B498-43B3-948B-1728B52AA6E4}">
                <adec:decorative xmlns:adec="http://schemas.microsoft.com/office/drawing/2017/decorative" val="1"/>
              </a:ext>
            </a:extLst>
          </p:cNvPr>
          <p:cNvSpPr/>
          <p:nvPr/>
        </p:nvSpPr>
        <p:spPr>
          <a:xfrm>
            <a:off x="3756597"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51390CE-B1CA-D21F-A1E5-A064BECD678A}"/>
              </a:ext>
              <a:ext uri="{C183D7F6-B498-43B3-948B-1728B52AA6E4}">
                <adec:decorative xmlns:adec="http://schemas.microsoft.com/office/drawing/2017/decorative" val="1"/>
              </a:ext>
            </a:extLst>
          </p:cNvPr>
          <p:cNvSpPr/>
          <p:nvPr/>
        </p:nvSpPr>
        <p:spPr>
          <a:xfrm>
            <a:off x="6664218"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3DF3610-073A-CA00-5AD1-75E21F9C3CEE}"/>
              </a:ext>
              <a:ext uri="{C183D7F6-B498-43B3-948B-1728B52AA6E4}">
                <adec:decorative xmlns:adec="http://schemas.microsoft.com/office/drawing/2017/decorative" val="1"/>
              </a:ext>
            </a:extLst>
          </p:cNvPr>
          <p:cNvSpPr/>
          <p:nvPr/>
        </p:nvSpPr>
        <p:spPr>
          <a:xfrm>
            <a:off x="9571839" y="2058099"/>
            <a:ext cx="1627464" cy="15939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026914B7-D5F8-1FE2-C2C6-09643A92C2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976" y="2304321"/>
            <a:ext cx="1101464" cy="1101464"/>
          </a:xfrm>
          <a:prstGeom prst="rect">
            <a:avLst/>
          </a:prstGeom>
        </p:spPr>
      </p:pic>
      <p:pic>
        <p:nvPicPr>
          <p:cNvPr id="22" name="Graphic 21">
            <a:extLst>
              <a:ext uri="{FF2B5EF4-FFF2-40B4-BE49-F238E27FC236}">
                <a16:creationId xmlns:a16="http://schemas.microsoft.com/office/drawing/2014/main" id="{8BB989B4-AAAA-E5D1-7239-B441650E31C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4863" y="2219587"/>
            <a:ext cx="1270932" cy="1270932"/>
          </a:xfrm>
          <a:prstGeom prst="rect">
            <a:avLst/>
          </a:prstGeom>
        </p:spPr>
      </p:pic>
      <p:pic>
        <p:nvPicPr>
          <p:cNvPr id="24" name="Graphic 23">
            <a:extLst>
              <a:ext uri="{FF2B5EF4-FFF2-40B4-BE49-F238E27FC236}">
                <a16:creationId xmlns:a16="http://schemas.microsoft.com/office/drawing/2014/main" id="{04F09099-8884-31E2-1076-8C506DED0CE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791351" y="2215947"/>
            <a:ext cx="1189838" cy="1189838"/>
          </a:xfrm>
          <a:prstGeom prst="rect">
            <a:avLst/>
          </a:prstGeom>
        </p:spPr>
      </p:pic>
      <p:pic>
        <p:nvPicPr>
          <p:cNvPr id="26" name="Graphic 25">
            <a:extLst>
              <a:ext uri="{FF2B5EF4-FFF2-40B4-BE49-F238E27FC236}">
                <a16:creationId xmlns:a16="http://schemas.microsoft.com/office/drawing/2014/main" id="{72FD1D79-078B-8E9C-50D9-CEF5FFB5E34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4218" y="2146882"/>
            <a:ext cx="1416341" cy="1416341"/>
          </a:xfrm>
          <a:prstGeom prst="rect">
            <a:avLst/>
          </a:prstGeom>
        </p:spPr>
      </p:pic>
      <p:sp>
        <p:nvSpPr>
          <p:cNvPr id="3" name="Title 1">
            <a:extLst>
              <a:ext uri="{FF2B5EF4-FFF2-40B4-BE49-F238E27FC236}">
                <a16:creationId xmlns:a16="http://schemas.microsoft.com/office/drawing/2014/main" id="{475634D7-AF57-5AED-2EA3-AC3DCB941E5D}"/>
              </a:ext>
              <a:ext uri="{C183D7F6-B498-43B3-948B-1728B52AA6E4}">
                <adec:decorative xmlns:adec="http://schemas.microsoft.com/office/drawing/2017/decorative" val="1"/>
              </a:ext>
            </a:extLst>
          </p:cNvPr>
          <p:cNvSpPr txBox="1">
            <a:spLocks noGrp="1"/>
          </p:cNvSpPr>
          <p:nvPr>
            <p:ph type="title" idx="4294967295"/>
          </p:nvPr>
        </p:nvSpPr>
        <p:spPr>
          <a:xfrm>
            <a:off x="505018" y="378562"/>
            <a:ext cx="11143290" cy="106509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accent1"/>
                </a:solidFill>
                <a:effectLst/>
                <a:uLnTx/>
                <a:uFillTx/>
                <a:latin typeface="Lexend" pitchFamily="2" charset="0"/>
                <a:ea typeface="+mj-ea"/>
                <a:cs typeface="+mj-cs"/>
              </a:rPr>
              <a:t>Level 3 – CPD for DSLs/Lead Practitioners</a:t>
            </a:r>
          </a:p>
        </p:txBody>
      </p:sp>
      <p:sp>
        <p:nvSpPr>
          <p:cNvPr id="6" name="TextBox 5">
            <a:extLst>
              <a:ext uri="{FF2B5EF4-FFF2-40B4-BE49-F238E27FC236}">
                <a16:creationId xmlns:a16="http://schemas.microsoft.com/office/drawing/2014/main" id="{CC3029C4-ADE8-3088-661D-E585554502DC}"/>
              </a:ext>
              <a:ext uri="{C183D7F6-B498-43B3-948B-1728B52AA6E4}">
                <adec:decorative xmlns:adec="http://schemas.microsoft.com/office/drawing/2017/decorative" val="1"/>
              </a:ext>
            </a:extLst>
          </p:cNvPr>
          <p:cNvSpPr txBox="1"/>
          <p:nvPr/>
        </p:nvSpPr>
        <p:spPr>
          <a:xfrm>
            <a:off x="0" y="1012212"/>
            <a:ext cx="11686982" cy="646331"/>
          </a:xfrm>
          <a:prstGeom prst="rect">
            <a:avLst/>
          </a:prstGeom>
          <a:noFill/>
        </p:spPr>
        <p:txBody>
          <a:bodyPr wrap="square">
            <a:spAutoFit/>
          </a:bodyPr>
          <a:lstStyle/>
          <a:p>
            <a:pPr lvl="1" algn="ctr"/>
            <a:r>
              <a:rPr lang="en-GB">
                <a:latin typeface="Lexend" pitchFamily="2" charset="0"/>
              </a:rPr>
              <a:t>During the 2 years between Level 3 training, Designated Safeguarding Leads must update their knowledge and skills at regular intervals</a:t>
            </a:r>
          </a:p>
        </p:txBody>
      </p:sp>
    </p:spTree>
    <p:extLst>
      <p:ext uri="{BB962C8B-B14F-4D97-AF65-F5344CB8AC3E}">
        <p14:creationId xmlns:p14="http://schemas.microsoft.com/office/powerpoint/2010/main" val="347456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3924476F-4AF1-AB1F-3148-29CB4C3EF294}"/>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 r="13"/>
          <a:stretch/>
        </p:blipFill>
        <p:spPr/>
      </p:pic>
      <p:sp>
        <p:nvSpPr>
          <p:cNvPr id="3" name="Title 2">
            <a:extLst>
              <a:ext uri="{FF2B5EF4-FFF2-40B4-BE49-F238E27FC236}">
                <a16:creationId xmlns:a16="http://schemas.microsoft.com/office/drawing/2014/main" id="{66FF32F9-2255-E5DE-3434-DA56BFA4156D}"/>
              </a:ext>
              <a:ext uri="{C183D7F6-B498-43B3-948B-1728B52AA6E4}">
                <adec:decorative xmlns:adec="http://schemas.microsoft.com/office/drawing/2017/decorative" val="1"/>
              </a:ext>
            </a:extLst>
          </p:cNvPr>
          <p:cNvSpPr>
            <a:spLocks noGrp="1"/>
          </p:cNvSpPr>
          <p:nvPr>
            <p:ph type="ctrTitle"/>
          </p:nvPr>
        </p:nvSpPr>
        <p:spPr/>
        <p:txBody>
          <a:bodyPr/>
          <a:lstStyle/>
          <a:p>
            <a:r>
              <a:rPr lang="en-GB" dirty="0"/>
              <a:t>Safeguarding update</a:t>
            </a:r>
          </a:p>
        </p:txBody>
      </p:sp>
      <p:sp>
        <p:nvSpPr>
          <p:cNvPr id="20" name="TextBox 19">
            <a:extLst>
              <a:ext uri="{FF2B5EF4-FFF2-40B4-BE49-F238E27FC236}">
                <a16:creationId xmlns:a16="http://schemas.microsoft.com/office/drawing/2014/main" id="{5E9205A0-C1E3-430D-74B6-A652EE36EACA}"/>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To change image: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Delete existing image and insert new by clicking on icon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or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Right-click, change picture</a:t>
            </a:r>
          </a:p>
        </p:txBody>
      </p:sp>
      <p:grpSp>
        <p:nvGrpSpPr>
          <p:cNvPr id="21" name="Group 20">
            <a:extLst>
              <a:ext uri="{FF2B5EF4-FFF2-40B4-BE49-F238E27FC236}">
                <a16:creationId xmlns:a16="http://schemas.microsoft.com/office/drawing/2014/main" id="{2B707032-0BAF-266F-BCB2-D2190306B61B}"/>
              </a:ext>
              <a:ext uri="{C183D7F6-B498-43B3-948B-1728B52AA6E4}">
                <adec:decorative xmlns:adec="http://schemas.microsoft.com/office/drawing/2017/decorative" val="1"/>
              </a:ext>
            </a:extLst>
          </p:cNvPr>
          <p:cNvGrpSpPr/>
          <p:nvPr/>
        </p:nvGrpSpPr>
        <p:grpSpPr>
          <a:xfrm>
            <a:off x="7604794" y="-1298222"/>
            <a:ext cx="2257779" cy="1213555"/>
            <a:chOff x="8760176" y="-1298222"/>
            <a:chExt cx="2257779" cy="1213555"/>
          </a:xfrm>
        </p:grpSpPr>
        <p:sp>
          <p:nvSpPr>
            <p:cNvPr id="22" name="TextBox 21">
              <a:extLst>
                <a:ext uri="{FF2B5EF4-FFF2-40B4-BE49-F238E27FC236}">
                  <a16:creationId xmlns:a16="http://schemas.microsoft.com/office/drawing/2014/main" id="{E81C5442-D91D-7CD2-3E9C-055217C29610}"/>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If new picture causes placeholder to resize or rotate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a:ln>
                    <a:noFill/>
                  </a:ln>
                  <a:solidFill>
                    <a:srgbClr val="000000"/>
                  </a:solidFill>
                  <a:effectLst/>
                  <a:uLnTx/>
                  <a:uFillTx/>
                  <a:latin typeface="Calibri"/>
                  <a:ea typeface="+mn-ea"/>
                  <a:cs typeface="+mn-cs"/>
                </a:rPr>
              </a:br>
              <a:r>
                <a:rPr kumimoji="0" lang="en-GB" sz="1200" b="0" i="0" u="none" strike="noStrike" kern="1200" cap="none" spc="0" normalizeH="0" baseline="0" noProof="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a:ln>
                    <a:noFill/>
                  </a:ln>
                  <a:solidFill>
                    <a:srgbClr val="000000"/>
                  </a:solidFill>
                  <a:effectLst/>
                  <a:uLnTx/>
                  <a:uFillTx/>
                  <a:latin typeface="Calibri"/>
                  <a:ea typeface="+mn-ea"/>
                  <a:cs typeface="+mn-cs"/>
                </a:rPr>
              </a:br>
              <a:r>
                <a:rPr kumimoji="0" lang="en-GB" sz="1200" b="0" i="0" u="none" strike="noStrike" kern="1200" cap="none" spc="0" normalizeH="0" baseline="0" noProof="0">
                  <a:ln>
                    <a:noFill/>
                  </a:ln>
                  <a:solidFill>
                    <a:srgbClr val="000000"/>
                  </a:solidFill>
                  <a:effectLst/>
                  <a:uLnTx/>
                  <a:uFillTx/>
                  <a:latin typeface="Calibri"/>
                  <a:ea typeface="+mn-ea"/>
                  <a:cs typeface="+mn-cs"/>
                </a:rPr>
                <a:t>on Ribbon</a:t>
              </a:r>
            </a:p>
          </p:txBody>
        </p:sp>
        <p:pic>
          <p:nvPicPr>
            <p:cNvPr id="23" name="Picture 22">
              <a:extLst>
                <a:ext uri="{FF2B5EF4-FFF2-40B4-BE49-F238E27FC236}">
                  <a16:creationId xmlns:a16="http://schemas.microsoft.com/office/drawing/2014/main" id="{3D7C4BE3-7A93-5A4A-9263-B79F4F9FC428}"/>
                </a:ext>
              </a:extLst>
            </p:cNvPr>
            <p:cNvPicPr>
              <a:picLocks noChangeAspect="1"/>
            </p:cNvPicPr>
            <p:nvPr/>
          </p:nvPicPr>
          <p:blipFill rotWithShape="1">
            <a:blip r:embed="rId3"/>
            <a:srcRect l="5637" t="1975" r="85013" b="80247"/>
            <a:stretch/>
          </p:blipFill>
          <p:spPr>
            <a:xfrm>
              <a:off x="10200571" y="-1001890"/>
              <a:ext cx="734456" cy="843844"/>
            </a:xfrm>
            <a:prstGeom prst="rect">
              <a:avLst/>
            </a:prstGeom>
          </p:spPr>
        </p:pic>
      </p:grpSp>
      <p:sp>
        <p:nvSpPr>
          <p:cNvPr id="24" name="TextBox 23">
            <a:extLst>
              <a:ext uri="{FF2B5EF4-FFF2-40B4-BE49-F238E27FC236}">
                <a16:creationId xmlns:a16="http://schemas.microsoft.com/office/drawing/2014/main" id="{CA2C715E-4CEF-51FC-DA97-A6B22FECCC32}"/>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To resize or reposition image within placeholder: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Picture Format&gt; Crop</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Resize using white circles at corners</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Move by </a:t>
            </a:r>
            <a:r>
              <a:rPr kumimoji="0" lang="en-GB" sz="1200" b="0" i="0" u="none" strike="noStrike" kern="1200" cap="none" spc="0" normalizeH="0" baseline="0" noProof="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a:ln>
                  <a:noFill/>
                </a:ln>
                <a:solidFill>
                  <a:srgbClr val="000000"/>
                </a:solidFill>
                <a:effectLst/>
                <a:uLnTx/>
                <a:uFillTx/>
                <a:latin typeface="Calibri"/>
                <a:ea typeface="+mn-ea"/>
                <a:cs typeface="+mn-cs"/>
              </a:rPr>
              <a:t> on grey area of image then drag to position</a:t>
            </a:r>
          </a:p>
          <a:p>
            <a:pPr marL="230400" marR="0" lvl="0" indent="-230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9435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a:xfrm>
            <a:off x="545123" y="517524"/>
            <a:ext cx="8942825" cy="1065091"/>
          </a:xfrm>
        </p:spPr>
        <p:txBody>
          <a:bodyPr/>
          <a:lstStyle/>
          <a:p>
            <a:r>
              <a:rPr lang="en-GB">
                <a:latin typeface="Lexend" pitchFamily="2" charset="0"/>
              </a:rPr>
              <a:t>Training sources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611166" cy="907200"/>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702800" y="1871999"/>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srgbClr val="000000"/>
                </a:solidFill>
                <a:effectLst/>
                <a:uLnTx/>
                <a:uFillTx/>
                <a:latin typeface="Lexend" pitchFamily="2" charset="0"/>
                <a:hlinkClick r:id="rId4"/>
              </a:rPr>
              <a:t>ESCB – Learning and </a:t>
            </a:r>
            <a:r>
              <a:rPr lang="en-GB" sz="2400" b="1">
                <a:solidFill>
                  <a:srgbClr val="000000"/>
                </a:solidFill>
                <a:latin typeface="Lexend" pitchFamily="2" charset="0"/>
                <a:hlinkClick r:id="rId4"/>
              </a:rPr>
              <a:t>Development</a:t>
            </a:r>
            <a:endParaRPr kumimoji="0" lang="en-GB" sz="2400" b="0" i="0" u="none" strike="noStrike" kern="1200" cap="none" spc="0" normalizeH="0" baseline="0" noProof="0">
              <a:ln>
                <a:noFill/>
              </a:ln>
              <a:solidFill>
                <a:srgbClr val="000000"/>
              </a:solidFill>
              <a:effectLst/>
              <a:uLnTx/>
              <a:uFillTx/>
              <a:latin typeface="Lexend" pitchFamily="2" charset="0"/>
            </a:endParaRPr>
          </a:p>
        </p:txBody>
      </p:sp>
      <p:pic>
        <p:nvPicPr>
          <p:cNvPr id="6" name="Graphic 5" descr="Books icon">
            <a:extLst>
              <a:ext uri="{FF2B5EF4-FFF2-40B4-BE49-F238E27FC236}">
                <a16:creationId xmlns:a16="http://schemas.microsoft.com/office/drawing/2014/main" id="{BF7F1DE3-E05B-BBAD-F172-227ADC96D3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000" y="3301200"/>
            <a:ext cx="674665" cy="817200"/>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702800" y="33012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srgbClr val="000000"/>
                </a:solidFill>
                <a:effectLst/>
                <a:uLnTx/>
                <a:uFillTx/>
                <a:latin typeface="Lexend" pitchFamily="2" charset="0"/>
                <a:hlinkClick r:id="rId7"/>
              </a:rPr>
              <a:t>NSPCC training</a:t>
            </a:r>
            <a:r>
              <a:rPr kumimoji="0" lang="en-GB" sz="2400" b="1" i="0" u="none" strike="noStrike" kern="1200" cap="none" spc="0" normalizeH="0" baseline="0" noProof="0">
                <a:ln>
                  <a:noFill/>
                </a:ln>
                <a:solidFill>
                  <a:srgbClr val="000000"/>
                </a:solidFill>
                <a:effectLst/>
                <a:uLnTx/>
                <a:uFillTx/>
                <a:latin typeface="Lexend" pitchFamily="2" charset="0"/>
              </a:rPr>
              <a:t> and </a:t>
            </a:r>
            <a:r>
              <a:rPr kumimoji="0" lang="en-GB" sz="2400" b="1" i="0" u="none" strike="noStrike" kern="1200" cap="none" spc="0" normalizeH="0" baseline="0" noProof="0">
                <a:ln>
                  <a:noFill/>
                </a:ln>
                <a:solidFill>
                  <a:srgbClr val="000000"/>
                </a:solidFill>
                <a:effectLst/>
                <a:uLnTx/>
                <a:uFillTx/>
                <a:latin typeface="Lexend" pitchFamily="2" charset="0"/>
                <a:hlinkClick r:id="rId8"/>
              </a:rPr>
              <a:t>NSPCC information pages</a:t>
            </a:r>
            <a:endParaRPr kumimoji="0" lang="en-GB" sz="2400" b="0" i="0" u="none" strike="noStrike" kern="1200" cap="none" spc="0" normalizeH="0" baseline="0" noProof="0">
              <a:ln>
                <a:noFill/>
              </a:ln>
              <a:solidFill>
                <a:srgbClr val="000000"/>
              </a:solidFill>
              <a:effectLst/>
              <a:uLnTx/>
              <a:uFillTx/>
              <a:latin typeface="Lexend" pitchFamily="2" charset="0"/>
            </a:endParaRPr>
          </a:p>
        </p:txBody>
      </p:sp>
      <p:pic>
        <p:nvPicPr>
          <p:cNvPr id="8" name="Graphic 7" descr="People icon">
            <a:extLst>
              <a:ext uri="{FF2B5EF4-FFF2-40B4-BE49-F238E27FC236}">
                <a16:creationId xmlns:a16="http://schemas.microsoft.com/office/drawing/2014/main" id="{6B468919-E154-96EB-22B0-AA1D52EDE3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000" y="4755600"/>
            <a:ext cx="800100" cy="923925"/>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702800" y="47556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srgbClr val="000000"/>
                </a:solidFill>
                <a:effectLst/>
                <a:uLnTx/>
                <a:uFillTx/>
                <a:latin typeface="Lexend" pitchFamily="2" charset="0"/>
                <a:hlinkClick r:id="rId11"/>
              </a:rPr>
              <a:t>Gov.uk </a:t>
            </a:r>
            <a:r>
              <a:rPr kumimoji="0" lang="en-GB" sz="2400" b="1" i="0" u="none" strike="noStrike" kern="1200" cap="none" spc="0" normalizeH="0" baseline="0" noProof="0">
                <a:ln>
                  <a:noFill/>
                </a:ln>
                <a:solidFill>
                  <a:srgbClr val="000000"/>
                </a:solidFill>
                <a:effectLst/>
                <a:uLnTx/>
                <a:uFillTx/>
                <a:latin typeface="Lexend" pitchFamily="2" charset="0"/>
              </a:rPr>
              <a:t>resources</a:t>
            </a:r>
            <a:endParaRPr kumimoji="0" lang="en-GB" sz="2400" b="0" i="0" u="none" strike="noStrike" kern="1200" cap="none" spc="0" normalizeH="0" baseline="0" noProof="0">
              <a:ln>
                <a:noFill/>
              </a:ln>
              <a:solidFill>
                <a:srgbClr val="000000"/>
              </a:solidFill>
              <a:effectLst/>
              <a:uLnTx/>
              <a:uFillTx/>
              <a:latin typeface="Lexend" pitchFamily="2" charset="0"/>
            </a:endParaRPr>
          </a:p>
        </p:txBody>
      </p:sp>
      <p:pic>
        <p:nvPicPr>
          <p:cNvPr id="10" name="Graphic 9" descr="House icon">
            <a:extLst>
              <a:ext uri="{FF2B5EF4-FFF2-40B4-BE49-F238E27FC236}">
                <a16:creationId xmlns:a16="http://schemas.microsoft.com/office/drawing/2014/main" id="{7FDBA845-199F-B978-9C92-8FA1D8C152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24800" y="1872000"/>
            <a:ext cx="1057275" cy="828675"/>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7257600" y="1871999"/>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srgbClr val="000000"/>
                </a:solidFill>
                <a:effectLst/>
                <a:uLnTx/>
                <a:uFillTx/>
                <a:latin typeface="Lexend" pitchFamily="2" charset="0"/>
                <a:hlinkClick r:id="rId14"/>
              </a:rPr>
              <a:t>SETDAB</a:t>
            </a:r>
            <a:r>
              <a:rPr kumimoji="0" lang="en-GB" sz="2400" b="1" i="0" u="none" strike="noStrike" kern="1200" cap="none" spc="0" normalizeH="0" baseline="0" noProof="0">
                <a:ln>
                  <a:noFill/>
                </a:ln>
                <a:solidFill>
                  <a:srgbClr val="000000"/>
                </a:solidFill>
                <a:effectLst/>
                <a:uLnTx/>
                <a:uFillTx/>
                <a:latin typeface="Lexend" pitchFamily="2" charset="0"/>
              </a:rPr>
              <a:t> – Domestic Abuse training</a:t>
            </a:r>
            <a:endParaRPr kumimoji="0" lang="en-GB" sz="2400" b="0" i="0" u="none" strike="noStrike" kern="1200" cap="none" spc="0" normalizeH="0" baseline="0" noProof="0">
              <a:ln>
                <a:noFill/>
              </a:ln>
              <a:solidFill>
                <a:srgbClr val="000000"/>
              </a:solidFill>
              <a:effectLst/>
              <a:uLnTx/>
              <a:uFillTx/>
              <a:latin typeface="Lexend" pitchFamily="2" charset="0"/>
            </a:endParaRPr>
          </a:p>
        </p:txBody>
      </p:sp>
      <p:pic>
        <p:nvPicPr>
          <p:cNvPr id="12" name="Graphic 11" descr="Wind turbine icon">
            <a:extLst>
              <a:ext uri="{FF2B5EF4-FFF2-40B4-BE49-F238E27FC236}">
                <a16:creationId xmlns:a16="http://schemas.microsoft.com/office/drawing/2014/main" id="{773626D8-052B-08C2-44A0-C30D9B2C03D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24800" y="3301200"/>
            <a:ext cx="857250" cy="1095375"/>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7257600" y="33012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srgbClr val="000000"/>
                </a:solidFill>
                <a:effectLst/>
                <a:uLnTx/>
                <a:uFillTx/>
                <a:latin typeface="Lexend" pitchFamily="2" charset="0"/>
                <a:hlinkClick r:id="rId17"/>
              </a:rPr>
              <a:t>EYCP training pages </a:t>
            </a:r>
            <a:r>
              <a:rPr kumimoji="0" lang="en-GB" sz="2400" b="1" i="0" u="none" strike="noStrike" kern="1200" cap="none" spc="0" normalizeH="0" baseline="0" noProof="0">
                <a:ln>
                  <a:noFill/>
                </a:ln>
                <a:solidFill>
                  <a:srgbClr val="000000"/>
                </a:solidFill>
                <a:effectLst/>
                <a:uLnTx/>
                <a:uFillTx/>
                <a:latin typeface="Lexend" pitchFamily="2" charset="0"/>
              </a:rPr>
              <a:t>– Level 2 PowerPoints</a:t>
            </a:r>
            <a:endParaRPr kumimoji="0" lang="en-GB" sz="2400" b="0" i="0" u="none" strike="noStrike" kern="1200" cap="none" spc="0" normalizeH="0" baseline="0" noProof="0">
              <a:ln>
                <a:noFill/>
              </a:ln>
              <a:solidFill>
                <a:srgbClr val="000000"/>
              </a:solidFill>
              <a:effectLst/>
              <a:uLnTx/>
              <a:uFillTx/>
              <a:latin typeface="Lexend" pitchFamily="2" charset="0"/>
            </a:endParaRPr>
          </a:p>
        </p:txBody>
      </p:sp>
    </p:spTree>
    <p:extLst>
      <p:ext uri="{BB962C8B-B14F-4D97-AF65-F5344CB8AC3E}">
        <p14:creationId xmlns:p14="http://schemas.microsoft.com/office/powerpoint/2010/main" val="2949801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E33CA-4A85-8CA3-BA84-4EA2E62D329A}"/>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257" r="28257"/>
          <a:stretch/>
        </p:blipFill>
        <p:spPr>
          <a:xfrm>
            <a:off x="6096000" y="-411060"/>
            <a:ext cx="5668115"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176156" y="189214"/>
            <a:ext cx="5302800" cy="1065091"/>
          </a:xfrm>
        </p:spPr>
        <p:txBody>
          <a:bodyPr/>
          <a:lstStyle/>
          <a:p>
            <a:r>
              <a:rPr lang="en-GB" dirty="0">
                <a:latin typeface="Lexend" pitchFamily="2" charset="0"/>
              </a:rPr>
              <a:t>Training schedule</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176156" y="843721"/>
            <a:ext cx="5668115" cy="5348532"/>
          </a:xfrm>
        </p:spPr>
        <p:txBody>
          <a:bodyPr/>
          <a:lstStyle/>
          <a:p>
            <a:pPr lvl="1"/>
            <a:r>
              <a:rPr lang="en-GB" sz="1800">
                <a:latin typeface="Lexend" pitchFamily="2" charset="0"/>
              </a:rPr>
              <a:t>We recommend safeguarding training is planned and tracked. This would include:</a:t>
            </a:r>
          </a:p>
          <a:p>
            <a:pPr marL="285750" lvl="1" indent="-285750">
              <a:buFont typeface="Arial" panose="020B0604020202020204" pitchFamily="34" charset="0"/>
              <a:buChar char="•"/>
            </a:pPr>
            <a:r>
              <a:rPr lang="en-GB" sz="1800">
                <a:latin typeface="Lexend" pitchFamily="2" charset="0"/>
              </a:rPr>
              <a:t>A record of induction training for each staff member</a:t>
            </a:r>
          </a:p>
          <a:p>
            <a:pPr marL="285750" lvl="1" indent="-285750">
              <a:buFont typeface="Arial" panose="020B0604020202020204" pitchFamily="34" charset="0"/>
              <a:buChar char="•"/>
            </a:pPr>
            <a:r>
              <a:rPr lang="en-GB" sz="1800">
                <a:latin typeface="Lexend" pitchFamily="2" charset="0"/>
              </a:rPr>
              <a:t>A record of Level 1 and Level 2 training for each staff member, and the dates it is updated</a:t>
            </a:r>
          </a:p>
          <a:p>
            <a:pPr marL="285750" lvl="1" indent="-285750">
              <a:buFont typeface="Arial" panose="020B0604020202020204" pitchFamily="34" charset="0"/>
              <a:buChar char="•"/>
            </a:pPr>
            <a:r>
              <a:rPr lang="en-GB" sz="1800">
                <a:latin typeface="Lexend" pitchFamily="2" charset="0"/>
              </a:rPr>
              <a:t>A record of Level 3 training for DSLs and DDSLs, and the dates it is updated</a:t>
            </a:r>
          </a:p>
          <a:p>
            <a:pPr marL="285750" lvl="1" indent="-285750">
              <a:buFont typeface="Arial" panose="020B0604020202020204" pitchFamily="34" charset="0"/>
              <a:buChar char="•"/>
            </a:pPr>
            <a:r>
              <a:rPr lang="en-GB" sz="1800">
                <a:latin typeface="Lexend" pitchFamily="2" charset="0"/>
              </a:rPr>
              <a:t>A record of CPD training undertaken by all staff</a:t>
            </a:r>
          </a:p>
          <a:p>
            <a:pPr marL="285750" lvl="1" indent="-285750">
              <a:buFont typeface="Arial" panose="020B0604020202020204" pitchFamily="34" charset="0"/>
              <a:buChar char="•"/>
            </a:pPr>
            <a:endParaRPr lang="en-GB" sz="1800">
              <a:latin typeface="Lexend" pitchFamily="2" charset="0"/>
            </a:endParaRPr>
          </a:p>
          <a:p>
            <a:pPr lvl="1"/>
            <a:r>
              <a:rPr lang="en-GB" sz="1800">
                <a:latin typeface="Lexend" pitchFamily="2" charset="0"/>
              </a:rPr>
              <a:t>We recommend settings create a ‘training schedule’ to support the regular delivery of a variety of safeguarding training and CPD opportunities. </a:t>
            </a:r>
          </a:p>
          <a:p>
            <a:pPr lvl="1"/>
            <a:r>
              <a:rPr lang="en-GB" sz="1800">
                <a:latin typeface="Lexend" pitchFamily="2" charset="0"/>
              </a:rPr>
              <a:t>We have provided a ‘training schedule’ template, which includes a topic tracker, on the </a:t>
            </a:r>
            <a:r>
              <a:rPr lang="en-GB" sz="1800">
                <a:latin typeface="Lexend" pitchFamily="2" charset="0"/>
                <a:hlinkClick r:id="rId3"/>
              </a:rPr>
              <a:t>EYCP training page</a:t>
            </a:r>
            <a:r>
              <a:rPr lang="en-GB" sz="1800">
                <a:latin typeface="Lexend" pitchFamily="2" charset="0"/>
              </a:rPr>
              <a:t>. This can be amended as needed. </a:t>
            </a:r>
          </a:p>
        </p:txBody>
      </p:sp>
      <p:pic>
        <p:nvPicPr>
          <p:cNvPr id="2" name="Picture Placeholder 5">
            <a:extLst>
              <a:ext uri="{FF2B5EF4-FFF2-40B4-BE49-F238E27FC236}">
                <a16:creationId xmlns:a16="http://schemas.microsoft.com/office/drawing/2014/main" id="{EA4A9C80-F828-E8BD-17BD-F534A97D48E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5531" r="15531"/>
          <a:stretch/>
        </p:blipFill>
        <p:spPr>
          <a:xfrm>
            <a:off x="6211131" y="-332551"/>
            <a:ext cx="5668115"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745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800"/>
              <a:t>Sexualised behaviour between children – introduction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248492"/>
            <a:ext cx="11101753" cy="4634144"/>
          </a:xfrm>
        </p:spPr>
        <p:txBody>
          <a:bodyPr/>
          <a:lstStyle/>
          <a:p>
            <a:pPr lvl="1" algn="just">
              <a:spcAft>
                <a:spcPts val="0"/>
              </a:spcAft>
            </a:pPr>
            <a:r>
              <a:rPr lang="en-GB" sz="2400">
                <a:latin typeface="Lexend" pitchFamily="2" charset="0"/>
              </a:rPr>
              <a:t>It is normal for some children to display sexualised behaviour towards other children as they develop. However, sexualised behaviour between children that has become harmful must be addressed. </a:t>
            </a:r>
          </a:p>
          <a:p>
            <a:pPr lvl="1" algn="just">
              <a:spcAft>
                <a:spcPts val="0"/>
              </a:spcAft>
            </a:pPr>
            <a:endParaRPr lang="en-GB" sz="2400">
              <a:latin typeface="Lexend" pitchFamily="2" charset="0"/>
            </a:endParaRPr>
          </a:p>
          <a:p>
            <a:pPr lvl="1" algn="just">
              <a:spcAft>
                <a:spcPts val="0"/>
              </a:spcAft>
            </a:pPr>
            <a:r>
              <a:rPr lang="en-GB" sz="2400">
                <a:latin typeface="Lexend" pitchFamily="2" charset="0"/>
              </a:rPr>
              <a:t>Examples of sexualised behaviour between children can include:</a:t>
            </a:r>
          </a:p>
          <a:p>
            <a:pPr lvl="1" algn="just">
              <a:spcAft>
                <a:spcPts val="0"/>
              </a:spcAft>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inappropriate or unwanted sexualised touching; </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upskirting, which typically involves taking a picture under a person’s clothing without them knowing;</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inappropriate comments of a sexual nature online or offline, for example sexual or sexist name-calling. </a:t>
            </a: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3971300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800"/>
              <a:t>Sexualised behaviour between children – context</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248492"/>
            <a:ext cx="11101753" cy="4634144"/>
          </a:xfrm>
        </p:spPr>
        <p:txBody>
          <a:bodyPr/>
          <a:lstStyle/>
          <a:p>
            <a:pPr lvl="1" algn="just">
              <a:spcAft>
                <a:spcPts val="0"/>
              </a:spcAft>
            </a:pPr>
            <a:r>
              <a:rPr lang="en-GB" sz="2400">
                <a:latin typeface="Lexend" pitchFamily="2" charset="0"/>
              </a:rPr>
              <a:t>National attention to sexualised behaviour between children from 2021</a:t>
            </a:r>
          </a:p>
          <a:p>
            <a:pPr lvl="1" algn="just">
              <a:spcAft>
                <a:spcPts val="0"/>
              </a:spcAft>
            </a:pPr>
            <a:endParaRPr lang="en-GB" sz="2400">
              <a:latin typeface="Lexend" pitchFamily="2" charset="0"/>
            </a:endParaRPr>
          </a:p>
          <a:p>
            <a:pPr lvl="1" algn="just">
              <a:spcAft>
                <a:spcPts val="0"/>
              </a:spcAft>
            </a:pPr>
            <a:r>
              <a:rPr lang="en-GB" sz="2400" i="1">
                <a:latin typeface="Lexend" pitchFamily="2" charset="0"/>
              </a:rPr>
              <a:t>Everyone’s Invited </a:t>
            </a:r>
            <a:r>
              <a:rPr lang="en-GB" sz="2400">
                <a:latin typeface="Lexend" pitchFamily="2" charset="0"/>
              </a:rPr>
              <a:t>and other websites included testimony from children and adults about their experience of sexualised behaviour and culture in schools and other settings</a:t>
            </a:r>
          </a:p>
          <a:p>
            <a:pPr lvl="1" algn="just">
              <a:spcAft>
                <a:spcPts val="0"/>
              </a:spcAft>
            </a:pPr>
            <a:endParaRPr lang="en-GB" sz="2400">
              <a:latin typeface="Lexend" pitchFamily="2" charset="0"/>
            </a:endParaRPr>
          </a:p>
          <a:p>
            <a:pPr lvl="1" algn="just">
              <a:spcAft>
                <a:spcPts val="0"/>
              </a:spcAft>
            </a:pPr>
            <a:r>
              <a:rPr lang="en-GB" sz="2400">
                <a:latin typeface="Lexend" pitchFamily="2" charset="0"/>
              </a:rPr>
              <a:t>Ofsted rapid review 2021:</a:t>
            </a:r>
          </a:p>
          <a:p>
            <a:pPr lvl="1" algn="just">
              <a:spcAft>
                <a:spcPts val="0"/>
              </a:spcAft>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32 schools and colleges visited</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discussions with over 900 children</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further discussions with school leaders, teachers, governors, local safeguarding partners, parents and other stakeholders</a:t>
            </a: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359562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300"/>
              <a:t>Sexualised behaviour between children – Ofsted Rapid Review recommendations as they apply to Early Years settings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748926"/>
            <a:ext cx="11101753" cy="4634144"/>
          </a:xfrm>
        </p:spPr>
        <p:txBody>
          <a:bodyPr/>
          <a:lstStyle/>
          <a:p>
            <a:pPr lvl="1" algn="just">
              <a:spcAft>
                <a:spcPts val="0"/>
              </a:spcAft>
            </a:pPr>
            <a:r>
              <a:rPr lang="en-GB" sz="2400" b="1">
                <a:latin typeface="Lexend" pitchFamily="2" charset="0"/>
              </a:rPr>
              <a:t>Whole setting approach </a:t>
            </a:r>
          </a:p>
          <a:p>
            <a:pPr lvl="1" algn="just">
              <a:spcAft>
                <a:spcPts val="0"/>
              </a:spcAft>
            </a:pPr>
            <a:endParaRPr lang="en-GB" sz="2400" b="1">
              <a:latin typeface="Lexend" pitchFamily="2" charset="0"/>
            </a:endParaRPr>
          </a:p>
          <a:p>
            <a:pPr lvl="1" algn="just">
              <a:spcAft>
                <a:spcPts val="0"/>
              </a:spcAft>
            </a:pPr>
            <a:r>
              <a:rPr lang="en-GB" sz="2400" b="1">
                <a:latin typeface="Lexend" pitchFamily="2" charset="0"/>
              </a:rPr>
              <a:t>Education:</a:t>
            </a:r>
            <a:r>
              <a:rPr lang="en-GB" sz="2400">
                <a:latin typeface="Lexend" pitchFamily="2" charset="0"/>
              </a:rPr>
              <a:t> helping children to learn about healthy relationships </a:t>
            </a:r>
          </a:p>
          <a:p>
            <a:pPr lvl="1" algn="just">
              <a:spcAft>
                <a:spcPts val="0"/>
              </a:spcAft>
            </a:pPr>
            <a:endParaRPr lang="en-GB" sz="2400">
              <a:latin typeface="Lexend" pitchFamily="2" charset="0"/>
            </a:endParaRPr>
          </a:p>
          <a:p>
            <a:pPr lvl="1" algn="just">
              <a:spcAft>
                <a:spcPts val="0"/>
              </a:spcAft>
            </a:pPr>
            <a:r>
              <a:rPr lang="en-GB" sz="2400" b="1">
                <a:latin typeface="Lexend" pitchFamily="2" charset="0"/>
              </a:rPr>
              <a:t>Staff knowledge: </a:t>
            </a:r>
            <a:r>
              <a:rPr lang="en-GB" sz="2400">
                <a:latin typeface="Lexend" pitchFamily="2" charset="0"/>
              </a:rPr>
              <a:t>to understand when sexualised behaviour may have become harmful and when to take action</a:t>
            </a:r>
          </a:p>
          <a:p>
            <a:pPr lvl="1" algn="just">
              <a:spcAft>
                <a:spcPts val="0"/>
              </a:spcAft>
            </a:pPr>
            <a:endParaRPr lang="en-GB" sz="2400">
              <a:latin typeface="Lexend" pitchFamily="2" charset="0"/>
            </a:endParaRPr>
          </a:p>
          <a:p>
            <a:pPr lvl="1" algn="just">
              <a:spcAft>
                <a:spcPts val="0"/>
              </a:spcAft>
            </a:pPr>
            <a:r>
              <a:rPr lang="en-GB" sz="2400" b="1">
                <a:latin typeface="Lexend" pitchFamily="2" charset="0"/>
              </a:rPr>
              <a:t>Local safeguarding partners: </a:t>
            </a:r>
            <a:r>
              <a:rPr lang="en-GB" sz="2400">
                <a:latin typeface="Lexend" pitchFamily="2" charset="0"/>
              </a:rPr>
              <a:t>where appropriate, working closely with Social Care, the police, health, using Early Help…</a:t>
            </a:r>
          </a:p>
          <a:p>
            <a:pPr lvl="1" algn="just">
              <a:spcAft>
                <a:spcPts val="0"/>
              </a:spcAft>
            </a:pPr>
            <a:endParaRPr lang="en-GB" sz="2400">
              <a:latin typeface="Lexend" pitchFamily="2" charset="0"/>
            </a:endParaRPr>
          </a:p>
          <a:p>
            <a:pPr lvl="1" algn="just">
              <a:spcAft>
                <a:spcPts val="0"/>
              </a:spcAft>
            </a:pPr>
            <a:r>
              <a:rPr lang="en-GB" sz="2400" b="1">
                <a:latin typeface="Lexend" pitchFamily="2" charset="0"/>
              </a:rPr>
              <a:t>Record-keeping:</a:t>
            </a:r>
            <a:r>
              <a:rPr lang="en-GB" sz="2400">
                <a:latin typeface="Lexend" pitchFamily="2" charset="0"/>
              </a:rPr>
              <a:t> essential practice for all safeguarding concerns and can help to identify trends, patterns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4225899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300"/>
              <a:t>Sexualised behaviour – identifying, understanding and responding</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748926"/>
            <a:ext cx="11101753" cy="4634144"/>
          </a:xfrm>
        </p:spPr>
        <p:txBody>
          <a:bodyPr/>
          <a:lstStyle/>
          <a:p>
            <a:pPr lvl="1" algn="just">
              <a:spcAft>
                <a:spcPts val="0"/>
              </a:spcAft>
            </a:pPr>
            <a:r>
              <a:rPr lang="en-GB" sz="2400">
                <a:latin typeface="Lexend" pitchFamily="2" charset="0"/>
              </a:rPr>
              <a:t>Knowing how to identify, understand and respond to sexualised behaviour in children helps adults to support healthy development and to protect children from harm</a:t>
            </a:r>
          </a:p>
          <a:p>
            <a:pPr lvl="1" algn="just">
              <a:spcAft>
                <a:spcPts val="0"/>
              </a:spcAft>
            </a:pPr>
            <a:endParaRPr lang="en-GB" sz="2400">
              <a:latin typeface="Lexend" pitchFamily="2" charset="0"/>
            </a:endParaRPr>
          </a:p>
          <a:p>
            <a:pPr lvl="1" algn="just">
              <a:spcAft>
                <a:spcPts val="0"/>
              </a:spcAft>
            </a:pPr>
            <a:r>
              <a:rPr lang="en-GB" sz="2400">
                <a:latin typeface="Lexend" pitchFamily="2" charset="0"/>
              </a:rPr>
              <a:t>Typical behaviour which is developmentally appropriate in Early Years settings may present in different ways. For example through:</a:t>
            </a:r>
          </a:p>
          <a:p>
            <a:pPr lvl="1" algn="just">
              <a:spcAft>
                <a:spcPts val="0"/>
              </a:spcAft>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games</a:t>
            </a:r>
          </a:p>
          <a:p>
            <a:pPr marL="342900" lvl="1" indent="-342900" algn="just">
              <a:spcAft>
                <a:spcPts val="0"/>
              </a:spcAft>
              <a:buFont typeface="Wingdings" panose="05000000000000000000" pitchFamily="2" charset="2"/>
              <a:buChar char="§"/>
            </a:pPr>
            <a:r>
              <a:rPr lang="en-GB" sz="2400">
                <a:latin typeface="Lexend" pitchFamily="2" charset="0"/>
              </a:rPr>
              <a:t>talking</a:t>
            </a:r>
          </a:p>
          <a:p>
            <a:pPr marL="342900" lvl="1" indent="-342900" algn="just">
              <a:spcAft>
                <a:spcPts val="0"/>
              </a:spcAft>
              <a:buFont typeface="Wingdings" panose="05000000000000000000" pitchFamily="2" charset="2"/>
              <a:buChar char="§"/>
            </a:pPr>
            <a:r>
              <a:rPr lang="en-GB" sz="2400">
                <a:latin typeface="Lexend" pitchFamily="2" charset="0"/>
              </a:rPr>
              <a:t>questions</a:t>
            </a:r>
          </a:p>
          <a:p>
            <a:pPr marL="342900" lvl="1" indent="-342900" algn="just">
              <a:spcAft>
                <a:spcPts val="0"/>
              </a:spcAft>
              <a:buFont typeface="Wingdings" panose="05000000000000000000" pitchFamily="2" charset="2"/>
              <a:buChar char="§"/>
            </a:pPr>
            <a:r>
              <a:rPr lang="en-GB" sz="2400">
                <a:latin typeface="Lexend" pitchFamily="2" charset="0"/>
              </a:rPr>
              <a:t>role-play</a:t>
            </a:r>
          </a:p>
          <a:p>
            <a:pPr marL="342900" lvl="1" indent="-342900" algn="just">
              <a:spcAft>
                <a:spcPts val="0"/>
              </a:spcAft>
              <a:buFont typeface="Wingdings" panose="05000000000000000000" pitchFamily="2" charset="2"/>
              <a:buChar char="§"/>
            </a:pPr>
            <a:r>
              <a:rPr lang="en-GB" sz="2400">
                <a:latin typeface="Lexend" pitchFamily="2" charset="0"/>
              </a:rPr>
              <a:t>touching</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1908076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300" dirty="0"/>
              <a:t>Sexualised behaviour – identifying, understanding </a:t>
            </a:r>
            <a:r>
              <a:rPr lang="en-GB" sz="3300"/>
              <a:t>and responding </a:t>
            </a:r>
            <a:endParaRPr lang="en-GB" sz="3300" dirty="0"/>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748926"/>
            <a:ext cx="11101753" cy="4634144"/>
          </a:xfrm>
        </p:spPr>
        <p:txBody>
          <a:bodyPr/>
          <a:lstStyle/>
          <a:p>
            <a:pPr lvl="1" algn="just">
              <a:spcAft>
                <a:spcPts val="0"/>
              </a:spcAft>
            </a:pPr>
            <a:r>
              <a:rPr lang="en-GB" sz="2400">
                <a:latin typeface="Lexend" pitchFamily="2" charset="0"/>
              </a:rPr>
              <a:t>When children display sexualised behaviour which increases their vulnerability and / or causes harm to other children, adults must take action which supports and protects children </a:t>
            </a:r>
          </a:p>
          <a:p>
            <a:pPr lvl="1" algn="just">
              <a:spcAft>
                <a:spcPts val="0"/>
              </a:spcAft>
            </a:pPr>
            <a:endParaRPr lang="en-GB" sz="2400">
              <a:latin typeface="Lexend" pitchFamily="2" charset="0"/>
            </a:endParaRPr>
          </a:p>
          <a:p>
            <a:pPr lvl="1" algn="just">
              <a:spcAft>
                <a:spcPts val="0"/>
              </a:spcAft>
            </a:pPr>
            <a:r>
              <a:rPr lang="en-GB" sz="2400">
                <a:latin typeface="Lexend" pitchFamily="2" charset="0"/>
              </a:rPr>
              <a:t>Some children may be at increased risk of exposure to, or of developing, harmful sexual behaviour. This includes children who:</a:t>
            </a:r>
          </a:p>
          <a:p>
            <a:pPr lvl="1" algn="just">
              <a:spcAft>
                <a:spcPts val="0"/>
              </a:spcAft>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have experienced abuse or neglect</a:t>
            </a:r>
          </a:p>
          <a:p>
            <a:pPr marL="342900" lvl="1" indent="-342900" algn="just">
              <a:spcAft>
                <a:spcPts val="0"/>
              </a:spcAft>
              <a:buFont typeface="Wingdings" panose="05000000000000000000" pitchFamily="2" charset="2"/>
              <a:buChar char="§"/>
            </a:pPr>
            <a:r>
              <a:rPr lang="en-GB" sz="2400">
                <a:latin typeface="Lexend" pitchFamily="2" charset="0"/>
              </a:rPr>
              <a:t>have been exposed to domestic or family violence</a:t>
            </a:r>
          </a:p>
          <a:p>
            <a:pPr marL="342900" lvl="1" indent="-342900" algn="just">
              <a:spcAft>
                <a:spcPts val="0"/>
              </a:spcAft>
              <a:buFont typeface="Wingdings" panose="05000000000000000000" pitchFamily="2" charset="2"/>
              <a:buChar char="§"/>
            </a:pPr>
            <a:r>
              <a:rPr lang="en-GB" sz="2400">
                <a:latin typeface="Lexend" pitchFamily="2" charset="0"/>
              </a:rPr>
              <a:t>have had disruptions to their development or socialisation </a:t>
            </a:r>
          </a:p>
          <a:p>
            <a:pPr marL="342900" lvl="1" indent="-342900" algn="just">
              <a:spcAft>
                <a:spcPts val="0"/>
              </a:spcAft>
              <a:buFont typeface="Wingdings" panose="05000000000000000000" pitchFamily="2" charset="2"/>
              <a:buChar char="§"/>
            </a:pPr>
            <a:r>
              <a:rPr lang="en-GB" sz="2400">
                <a:latin typeface="Lexend" pitchFamily="2" charset="0"/>
              </a:rPr>
              <a:t>live with disability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251268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300"/>
              <a:t>Sexualised behaviour – considering the behaviour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371782"/>
            <a:ext cx="11101753" cy="4634144"/>
          </a:xfrm>
        </p:spPr>
        <p:txBody>
          <a:bodyPr/>
          <a:lstStyle/>
          <a:p>
            <a:pPr marL="342900" lvl="1" indent="-342900" algn="just">
              <a:spcAft>
                <a:spcPts val="0"/>
              </a:spcAft>
              <a:buFont typeface="Wingdings" panose="05000000000000000000" pitchFamily="2" charset="2"/>
              <a:buChar char="§"/>
            </a:pPr>
            <a:r>
              <a:rPr lang="en-GB" sz="2400">
                <a:latin typeface="Lexend" pitchFamily="2" charset="0"/>
              </a:rPr>
              <a:t>Is the behaviour age appropriate?</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What is the relationship between the children? Think about their age, any additional needs, power imbalance </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Was the behaviour spontaneous, or planned / was there an element of threat?</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Where did the behaviour take place? Was it in public, or in private? </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Does the behaviour appear to have been a one-off, or has it been more regular (check records)?</a:t>
            </a:r>
          </a:p>
          <a:p>
            <a:pPr marL="342900" lvl="1" indent="-342900" algn="just">
              <a:spcAft>
                <a:spcPts val="0"/>
              </a:spcAft>
              <a:buFont typeface="Wingdings" panose="05000000000000000000" pitchFamily="2" charset="2"/>
              <a:buChar char="§"/>
            </a:pPr>
            <a:endParaRPr lang="en-GB" sz="2400">
              <a:latin typeface="Lexend" pitchFamily="2" charset="0"/>
            </a:endParaRPr>
          </a:p>
          <a:p>
            <a:pPr marL="342900" lvl="1" indent="-342900" algn="just">
              <a:spcAft>
                <a:spcPts val="0"/>
              </a:spcAft>
              <a:buFont typeface="Wingdings" panose="05000000000000000000" pitchFamily="2" charset="2"/>
              <a:buChar char="§"/>
            </a:pPr>
            <a:r>
              <a:rPr lang="en-GB" sz="2400">
                <a:latin typeface="Lexend" pitchFamily="2" charset="0"/>
              </a:rPr>
              <a:t>Are there any other concerns about the child / what is their context?</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2059540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200">
                <a:latin typeface="Lexend" pitchFamily="2" charset="0"/>
              </a:rPr>
              <a:t>Sexualised behaviour – responding to the behaviour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371782"/>
            <a:ext cx="11101753" cy="4634144"/>
          </a:xfrm>
        </p:spPr>
        <p:txBody>
          <a:bodyPr/>
          <a:lstStyle/>
          <a:p>
            <a:pPr lvl="1" algn="just">
              <a:spcAft>
                <a:spcPts val="0"/>
              </a:spcAft>
            </a:pPr>
            <a:r>
              <a:rPr lang="en-GB" sz="2400">
                <a:latin typeface="Lexend" pitchFamily="2" charset="0"/>
              </a:rPr>
              <a:t>If the behaviour was spontaneous, in public, and without any apparent threat or power imbalance, then an educational response may be appropriate – for example speaking with the child / all children, using resources as required</a:t>
            </a:r>
          </a:p>
          <a:p>
            <a:pPr lvl="1" algn="just">
              <a:spcAft>
                <a:spcPts val="0"/>
              </a:spcAft>
            </a:pPr>
            <a:endParaRPr lang="en-GB" sz="2400">
              <a:latin typeface="Lexend" pitchFamily="2" charset="0"/>
            </a:endParaRPr>
          </a:p>
          <a:p>
            <a:pPr lvl="1" algn="just">
              <a:spcAft>
                <a:spcPts val="0"/>
              </a:spcAft>
            </a:pPr>
            <a:r>
              <a:rPr lang="en-GB" sz="2400">
                <a:latin typeface="Lexend" pitchFamily="2" charset="0"/>
              </a:rPr>
              <a:t>If the behaviour contains more concerning elements, the setting may need to consider a more targeted response, consulting with statutory services as appropriate  </a:t>
            </a:r>
          </a:p>
          <a:p>
            <a:pPr lvl="1" algn="just">
              <a:spcAft>
                <a:spcPts val="0"/>
              </a:spcAft>
            </a:pPr>
            <a:endParaRPr lang="en-GB" sz="2400">
              <a:latin typeface="Lexend" pitchFamily="2" charset="0"/>
            </a:endParaRPr>
          </a:p>
          <a:p>
            <a:pPr lvl="1" algn="just">
              <a:spcAft>
                <a:spcPts val="0"/>
              </a:spcAft>
            </a:pPr>
            <a:r>
              <a:rPr lang="en-GB" sz="2400">
                <a:latin typeface="Lexend" pitchFamily="2" charset="0"/>
              </a:rPr>
              <a:t>All sexualised behaviour in children will need a response. The response will vary depending on the circumstances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1484282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306691"/>
            <a:ext cx="11101752" cy="1065091"/>
          </a:xfrm>
        </p:spPr>
        <p:txBody>
          <a:bodyPr/>
          <a:lstStyle/>
          <a:p>
            <a:r>
              <a:rPr lang="en-GB" sz="3300"/>
              <a:t>Sexualised behaviour – examples in Early Years children</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111928"/>
            <a:ext cx="11101753" cy="4634144"/>
          </a:xfrm>
        </p:spPr>
        <p:txBody>
          <a:bodyPr/>
          <a:lstStyle/>
          <a:p>
            <a:pPr lvl="1" algn="just">
              <a:spcAft>
                <a:spcPts val="0"/>
              </a:spcAft>
            </a:pPr>
            <a:r>
              <a:rPr lang="en-GB" sz="2400" b="1">
                <a:latin typeface="Lexend" pitchFamily="2" charset="0"/>
              </a:rPr>
              <a:t>Developmentally appropriate: </a:t>
            </a:r>
            <a:r>
              <a:rPr lang="en-GB" sz="2400">
                <a:latin typeface="Lexend" pitchFamily="2" charset="0"/>
              </a:rPr>
              <a:t>interest in body parts and functions, comfortable being nude, body touching and holding own genitals, talking with familiar adults about their body parts (for example during bath time)  </a:t>
            </a:r>
          </a:p>
          <a:p>
            <a:pPr lvl="1" algn="just">
              <a:spcAft>
                <a:spcPts val="0"/>
              </a:spcAft>
            </a:pPr>
            <a:endParaRPr lang="en-GB" sz="2400">
              <a:latin typeface="Lexend" pitchFamily="2" charset="0"/>
            </a:endParaRPr>
          </a:p>
          <a:p>
            <a:pPr lvl="1" algn="just">
              <a:spcAft>
                <a:spcPts val="0"/>
              </a:spcAft>
            </a:pPr>
            <a:r>
              <a:rPr lang="en-GB" sz="2400" b="1">
                <a:latin typeface="Lexend" pitchFamily="2" charset="0"/>
              </a:rPr>
              <a:t>Causing concern: </a:t>
            </a:r>
            <a:r>
              <a:rPr lang="en-GB" sz="2400">
                <a:latin typeface="Lexend" pitchFamily="2" charset="0"/>
              </a:rPr>
              <a:t>preoccupation with sexualised behaviours, pulling other children’s clothing down against their will, explicit sexualised language, touching the genitals of other children in preference to other activities</a:t>
            </a:r>
          </a:p>
          <a:p>
            <a:pPr lvl="1" algn="just">
              <a:spcAft>
                <a:spcPts val="0"/>
              </a:spcAft>
            </a:pPr>
            <a:endParaRPr lang="en-GB" sz="2400">
              <a:latin typeface="Lexend" pitchFamily="2" charset="0"/>
            </a:endParaRPr>
          </a:p>
          <a:p>
            <a:pPr lvl="1" algn="just">
              <a:spcAft>
                <a:spcPts val="0"/>
              </a:spcAft>
            </a:pPr>
            <a:r>
              <a:rPr lang="en-GB" sz="2400" b="1">
                <a:latin typeface="Lexend" pitchFamily="2" charset="0"/>
              </a:rPr>
              <a:t>Causing harm: </a:t>
            </a:r>
            <a:r>
              <a:rPr lang="en-GB" sz="2400">
                <a:latin typeface="Lexend" pitchFamily="2" charset="0"/>
              </a:rPr>
              <a:t>simulation of sexual touch or sexual activity, disclosure of sexual abuse, forcing other children to engage in sexual activity, persistently touching other children’s genitals, indication of a sexually transmitted infection </a:t>
            </a:r>
          </a:p>
          <a:p>
            <a:pPr lvl="1" algn="just">
              <a:spcAft>
                <a:spcPts val="0"/>
              </a:spcAft>
            </a:pPr>
            <a:endParaRPr lang="en-GB" sz="2400" b="1">
              <a:latin typeface="Lexend" pitchFamily="2" charset="0"/>
            </a:endParaRPr>
          </a:p>
          <a:p>
            <a:pPr lvl="1" algn="just">
              <a:spcAft>
                <a:spcPts val="0"/>
              </a:spcAft>
            </a:pPr>
            <a:r>
              <a:rPr lang="en-GB" sz="2400" b="1">
                <a:latin typeface="Lexend" pitchFamily="2" charset="0"/>
              </a:rPr>
              <a:t>Remember:</a:t>
            </a:r>
            <a:r>
              <a:rPr lang="en-GB" sz="2400">
                <a:latin typeface="Lexend" pitchFamily="2" charset="0"/>
              </a:rPr>
              <a:t> all sexualised behaviour in children will need a response. The response will vary depending on the circumstances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80624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385326" y="302070"/>
            <a:ext cx="7405200" cy="1065091"/>
          </a:xfrm>
        </p:spPr>
        <p:txBody>
          <a:bodyPr/>
          <a:lstStyle/>
          <a:p>
            <a:r>
              <a:rPr lang="en-GB"/>
              <a:t>Early Years website: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385326" y="1511374"/>
            <a:ext cx="5904655" cy="5016141"/>
          </a:xfrm>
        </p:spPr>
        <p:txBody>
          <a:bodyPr/>
          <a:lstStyle/>
          <a:p>
            <a:pPr marL="457200" lvl="1" indent="-457200">
              <a:buFont typeface="Wingdings" panose="05000000000000000000" pitchFamily="2" charset="2"/>
              <a:buChar char="ü"/>
            </a:pPr>
            <a:r>
              <a:rPr lang="en-GB" sz="3600"/>
              <a:t>Templates for CP files</a:t>
            </a:r>
          </a:p>
          <a:p>
            <a:pPr marL="457200" lvl="1" indent="-457200">
              <a:buFont typeface="Wingdings" panose="05000000000000000000" pitchFamily="2" charset="2"/>
              <a:buChar char="ü"/>
            </a:pPr>
            <a:endParaRPr lang="en-GB" sz="3600"/>
          </a:p>
          <a:p>
            <a:pPr marL="457200" lvl="1" indent="-457200">
              <a:buFont typeface="Wingdings" panose="05000000000000000000" pitchFamily="2" charset="2"/>
              <a:buChar char="ü"/>
            </a:pPr>
            <a:r>
              <a:rPr lang="en-GB" sz="3600"/>
              <a:t>Risk assessment templates</a:t>
            </a:r>
          </a:p>
          <a:p>
            <a:pPr marL="457200" lvl="1" indent="-457200">
              <a:buFont typeface="Wingdings" panose="05000000000000000000" pitchFamily="2" charset="2"/>
              <a:buChar char="ü"/>
            </a:pPr>
            <a:endParaRPr lang="en-GB" sz="3600"/>
          </a:p>
          <a:p>
            <a:pPr marL="457200" lvl="1" indent="-457200">
              <a:buFont typeface="Wingdings" panose="05000000000000000000" pitchFamily="2" charset="2"/>
              <a:buChar char="ü"/>
            </a:pPr>
            <a:r>
              <a:rPr lang="en-GB" sz="3600"/>
              <a:t>Model CP policies</a:t>
            </a:r>
          </a:p>
          <a:p>
            <a:pPr marL="457200" lvl="1" indent="-457200">
              <a:buFont typeface="Wingdings" panose="05000000000000000000" pitchFamily="2" charset="2"/>
              <a:buChar char="ü"/>
            </a:pPr>
            <a:endParaRPr lang="en-GB" sz="3600"/>
          </a:p>
          <a:p>
            <a:pPr marL="457200" lvl="1" indent="-457200">
              <a:buFont typeface="Wingdings" panose="05000000000000000000" pitchFamily="2" charset="2"/>
              <a:buChar char="ü"/>
            </a:pPr>
            <a:r>
              <a:rPr lang="en-GB" sz="3600"/>
              <a:t>Audit</a:t>
            </a:r>
          </a:p>
          <a:p>
            <a:pPr marL="457200" lvl="1" indent="-457200">
              <a:buFont typeface="Wingdings" panose="05000000000000000000" pitchFamily="2" charset="2"/>
              <a:buChar char="ü"/>
            </a:pPr>
            <a:endParaRPr lang="en-GB" sz="3600"/>
          </a:p>
          <a:p>
            <a:pPr marL="285750" lvl="1" indent="-285750">
              <a:buFont typeface="Wingdings" panose="05000000000000000000" pitchFamily="2" charset="2"/>
              <a:buChar char="q"/>
            </a:pPr>
            <a:endParaRPr lang="en-GB" sz="3600"/>
          </a:p>
          <a:p>
            <a:pPr lvl="1"/>
            <a:endParaRPr lang="en-GB"/>
          </a:p>
        </p:txBody>
      </p:sp>
      <p:sp>
        <p:nvSpPr>
          <p:cNvPr id="7" name="TextBox 6">
            <a:extLst>
              <a:ext uri="{FF2B5EF4-FFF2-40B4-BE49-F238E27FC236}">
                <a16:creationId xmlns:a16="http://schemas.microsoft.com/office/drawing/2014/main" id="{27D2E998-EC7A-AADE-28D0-782AE51C2675}"/>
              </a:ext>
            </a:extLst>
          </p:cNvPr>
          <p:cNvSpPr txBox="1"/>
          <p:nvPr/>
        </p:nvSpPr>
        <p:spPr>
          <a:xfrm>
            <a:off x="6096000" y="1367161"/>
            <a:ext cx="5003514" cy="5678478"/>
          </a:xfrm>
          <a:prstGeom prst="rect">
            <a:avLst/>
          </a:prstGeom>
          <a:noFill/>
        </p:spPr>
        <p:txBody>
          <a:bodyPr wrap="square">
            <a:spAutoFit/>
          </a:bodyPr>
          <a:lstStyle/>
          <a:p>
            <a:pPr marR="0" lvl="1"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r>
              <a:rPr kumimoji="0" lang="en-GB" sz="3600" b="0" i="0" u="none" strike="noStrike" kern="1200" cap="none" spc="0" normalizeH="0" baseline="0" noProof="0">
                <a:ln>
                  <a:noFill/>
                </a:ln>
                <a:solidFill>
                  <a:srgbClr val="000000"/>
                </a:solidFill>
                <a:effectLst/>
                <a:uLnTx/>
                <a:uFillTx/>
                <a:latin typeface="Calibri"/>
                <a:ea typeface="+mn-ea"/>
                <a:cs typeface="+mn-cs"/>
              </a:rPr>
              <a:t>Visitors to setting leaflet</a:t>
            </a:r>
          </a:p>
          <a:p>
            <a:pPr marR="0" lvl="1"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endParaRPr lang="en-GB" sz="3600">
              <a:solidFill>
                <a:srgbClr val="000000"/>
              </a:solidFill>
              <a:latin typeface="Calibri"/>
            </a:endParaRPr>
          </a:p>
          <a:p>
            <a:pPr marR="0" lvl="1"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r>
              <a:rPr kumimoji="0" lang="en-GB" sz="3600" b="0" i="0" u="none" strike="noStrike" kern="1200" cap="none" spc="0" normalizeH="0" baseline="0" noProof="0">
                <a:ln>
                  <a:noFill/>
                </a:ln>
                <a:solidFill>
                  <a:srgbClr val="000000"/>
                </a:solidFill>
                <a:effectLst/>
                <a:uLnTx/>
                <a:uFillTx/>
                <a:latin typeface="Calibri"/>
                <a:ea typeface="+mn-ea"/>
                <a:cs typeface="+mn-cs"/>
              </a:rPr>
              <a:t>Safeguarding topics</a:t>
            </a:r>
          </a:p>
          <a:p>
            <a:pPr marR="0" lvl="1"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endParaRPr lang="en-GB" sz="3600">
              <a:solidFill>
                <a:srgbClr val="000000"/>
              </a:solidFill>
              <a:latin typeface="Calibri"/>
            </a:endParaRPr>
          </a:p>
          <a:p>
            <a:pPr lvl="1" indent="-457200">
              <a:spcAft>
                <a:spcPts val="1134"/>
              </a:spcAft>
              <a:buFont typeface="Wingdings" panose="05000000000000000000" pitchFamily="2" charset="2"/>
              <a:buChar char="ü"/>
              <a:defRPr/>
            </a:pPr>
            <a:r>
              <a:rPr lang="en-GB" sz="3600"/>
              <a:t>Confirmation of documents received</a:t>
            </a:r>
          </a:p>
          <a:p>
            <a:pPr marL="285750" marR="0" lvl="1"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a:p>
            <a:pPr marL="230400" marR="0" lvl="2" algn="l" defTabSz="914400" rtl="0" eaLnBrk="1" fontAlgn="auto" latinLnBrk="0" hangingPunct="1">
              <a:lnSpc>
                <a:spcPct val="100000"/>
              </a:lnSpc>
              <a:spcBef>
                <a:spcPts val="0"/>
              </a:spcBef>
              <a:spcAft>
                <a:spcPts val="1134"/>
              </a:spcAft>
              <a:buClr>
                <a:srgbClr val="E40037"/>
              </a:buClr>
              <a:buSzTx/>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61560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305062"/>
            <a:ext cx="11101752" cy="1065091"/>
          </a:xfrm>
        </p:spPr>
        <p:txBody>
          <a:bodyPr/>
          <a:lstStyle/>
          <a:p>
            <a:r>
              <a:rPr lang="en-GB" sz="3300"/>
              <a:t>Sexualised behaviour – resources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1111928"/>
            <a:ext cx="11101753" cy="4634144"/>
          </a:xfrm>
        </p:spPr>
        <p:txBody>
          <a:bodyPr/>
          <a:lstStyle/>
          <a:p>
            <a:pPr lvl="1" algn="just">
              <a:spcAft>
                <a:spcPts val="0"/>
              </a:spcAft>
            </a:pPr>
            <a:r>
              <a:rPr lang="en-GB" sz="2400">
                <a:latin typeface="Lexend" pitchFamily="2" charset="0"/>
              </a:rPr>
              <a:t>The ECC Education Safeguarding Team has produced Child on Child Abuse – Harmful Sexual Behaviour guidance. The guidance is primarily for schools but may be useful for Early Years settings. There are a number of separate appendices including risk assessment templates, safety plans, and common language framework:</a:t>
            </a:r>
          </a:p>
          <a:p>
            <a:pPr lvl="1" algn="just">
              <a:spcAft>
                <a:spcPts val="0"/>
              </a:spcAft>
            </a:pPr>
            <a:endParaRPr lang="en-GB" sz="2400">
              <a:latin typeface="Lexend" pitchFamily="2" charset="0"/>
            </a:endParaRPr>
          </a:p>
          <a:p>
            <a:pPr lvl="1" algn="just">
              <a:spcAft>
                <a:spcPts val="0"/>
              </a:spcAft>
            </a:pPr>
            <a:r>
              <a:rPr lang="en-GB" sz="2400">
                <a:latin typeface="Lexend" pitchFamily="2" charset="0"/>
                <a:hlinkClick r:id="rId3"/>
              </a:rPr>
              <a:t>Child on Child Abuse - Harmful Sexual Behaviour (Essex Schools Infolink)</a:t>
            </a: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The NSPCC website includes information about ways to promote healthy relationships in Early Years settings, and ‘pants’ resources (the ‘Underwear Rule’, lesson plans, information for parents, guidance):</a:t>
            </a:r>
          </a:p>
          <a:p>
            <a:pPr lvl="1" algn="just">
              <a:spcAft>
                <a:spcPts val="0"/>
              </a:spcAft>
            </a:pPr>
            <a:endParaRPr lang="en-GB" sz="2400">
              <a:latin typeface="Lexend" pitchFamily="2" charset="0"/>
            </a:endParaRPr>
          </a:p>
          <a:p>
            <a:pPr lvl="1" algn="just">
              <a:spcAft>
                <a:spcPts val="0"/>
              </a:spcAft>
            </a:pPr>
            <a:r>
              <a:rPr lang="en-GB" sz="2400">
                <a:latin typeface="Lexend" pitchFamily="2" charset="0"/>
                <a:hlinkClick r:id="rId4"/>
              </a:rPr>
              <a:t>NSPCC Learning</a:t>
            </a: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endParaRPr lang="en-GB" sz="2400" b="1">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b="1">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a:p>
            <a:pPr lvl="1" algn="just">
              <a:spcAft>
                <a:spcPts val="0"/>
              </a:spcAft>
            </a:pPr>
            <a:r>
              <a:rPr lang="en-GB" sz="2400">
                <a:latin typeface="Lexend" pitchFamily="2" charset="0"/>
              </a:rPr>
              <a:t> </a:t>
            </a:r>
          </a:p>
          <a:p>
            <a:pPr lvl="1" algn="just">
              <a:spcAft>
                <a:spcPts val="0"/>
              </a:spcAft>
            </a:pPr>
            <a:endParaRPr lang="en-GB" sz="2400">
              <a:latin typeface="Lexend" pitchFamily="2" charset="0"/>
            </a:endParaRPr>
          </a:p>
          <a:p>
            <a:pPr lvl="1" algn="just">
              <a:spcAft>
                <a:spcPts val="0"/>
              </a:spcAft>
            </a:pPr>
            <a:endParaRPr lang="en-GB" sz="2400">
              <a:latin typeface="Lexend" pitchFamily="2" charset="0"/>
            </a:endParaRPr>
          </a:p>
        </p:txBody>
      </p:sp>
    </p:spTree>
    <p:extLst>
      <p:ext uri="{BB962C8B-B14F-4D97-AF65-F5344CB8AC3E}">
        <p14:creationId xmlns:p14="http://schemas.microsoft.com/office/powerpoint/2010/main" val="210225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E1D7-99A7-E211-83A5-7016BDDE9B13}"/>
              </a:ext>
            </a:extLst>
          </p:cNvPr>
          <p:cNvSpPr>
            <a:spLocks noGrp="1"/>
          </p:cNvSpPr>
          <p:nvPr>
            <p:ph type="title"/>
          </p:nvPr>
        </p:nvSpPr>
        <p:spPr>
          <a:xfrm>
            <a:off x="482885" y="2212760"/>
            <a:ext cx="10941977" cy="1065091"/>
          </a:xfrm>
        </p:spPr>
        <p:txBody>
          <a:bodyPr/>
          <a:lstStyle/>
          <a:p>
            <a:r>
              <a:rPr lang="en-GB" sz="4400">
                <a:latin typeface="Lexend" pitchFamily="2" charset="0"/>
              </a:rPr>
              <a:t>educationsafeguarding@essex.gov.uk</a:t>
            </a:r>
          </a:p>
        </p:txBody>
      </p:sp>
    </p:spTree>
    <p:extLst>
      <p:ext uri="{BB962C8B-B14F-4D97-AF65-F5344CB8AC3E}">
        <p14:creationId xmlns:p14="http://schemas.microsoft.com/office/powerpoint/2010/main" val="305330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 uri="{C183D7F6-B498-43B3-948B-1728B52AA6E4}">
                <adec:decorative xmlns:adec="http://schemas.microsoft.com/office/drawing/2017/decorative" val="1"/>
              </a:ext>
            </a:extLst>
          </p:cNvPr>
          <p:cNvSpPr>
            <a:spLocks noGrp="1"/>
          </p:cNvSpPr>
          <p:nvPr>
            <p:ph type="title"/>
          </p:nvPr>
        </p:nvSpPr>
        <p:spPr>
          <a:xfrm>
            <a:off x="511527" y="171863"/>
            <a:ext cx="7405200" cy="1065091"/>
          </a:xfrm>
        </p:spPr>
        <p:txBody>
          <a:bodyPr/>
          <a:lstStyle/>
          <a:p>
            <a:r>
              <a:rPr lang="en-GB" dirty="0"/>
              <a:t>General updates</a:t>
            </a:r>
          </a:p>
        </p:txBody>
      </p:sp>
      <p:sp>
        <p:nvSpPr>
          <p:cNvPr id="15" name="TextBox 14">
            <a:extLst>
              <a:ext uri="{FF2B5EF4-FFF2-40B4-BE49-F238E27FC236}">
                <a16:creationId xmlns:a16="http://schemas.microsoft.com/office/drawing/2014/main" id="{10B14C07-4ECB-BBD5-C72B-732AF05D4488}"/>
              </a:ext>
              <a:ext uri="{C183D7F6-B498-43B3-948B-1728B52AA6E4}">
                <adec:decorative xmlns:adec="http://schemas.microsoft.com/office/drawing/2017/decorative" val="1"/>
              </a:ext>
            </a:extLst>
          </p:cNvPr>
          <p:cNvSpPr txBox="1"/>
          <p:nvPr/>
        </p:nvSpPr>
        <p:spPr>
          <a:xfrm>
            <a:off x="1265960" y="1484296"/>
            <a:ext cx="3758103" cy="31616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4000" b="1" i="0" u="none" strike="noStrike" kern="1200" cap="none" spc="0" normalizeH="0" baseline="0" noProof="0">
                <a:ln>
                  <a:noFill/>
                </a:ln>
                <a:solidFill>
                  <a:srgbClr val="000000"/>
                </a:solidFill>
                <a:effectLst/>
                <a:uLnTx/>
                <a:uFillTx/>
                <a:latin typeface="Calibri"/>
                <a:ea typeface="+mn-ea"/>
                <a:cs typeface="+mn-cs"/>
              </a:rPr>
              <a:t>Safeguarding audit:</a:t>
            </a:r>
          </a:p>
          <a:p>
            <a:pPr marL="571500" marR="0" lvl="0" indent="-5715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r>
              <a:rPr kumimoji="0" lang="en-GB" sz="4000" b="0" i="0" u="none" strike="noStrike" kern="1200" cap="none" spc="0" normalizeH="0" baseline="0" noProof="0">
                <a:ln>
                  <a:noFill/>
                </a:ln>
                <a:solidFill>
                  <a:srgbClr val="000000"/>
                </a:solidFill>
                <a:effectLst/>
                <a:uLnTx/>
                <a:uFillTx/>
                <a:latin typeface="Calibri"/>
                <a:ea typeface="+mn-ea"/>
                <a:cs typeface="+mn-cs"/>
              </a:rPr>
              <a:t>Baseline data</a:t>
            </a:r>
          </a:p>
          <a:p>
            <a:pPr marL="571500" marR="0" lvl="0" indent="-5715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r>
              <a:rPr lang="en-GB" sz="4000">
                <a:solidFill>
                  <a:srgbClr val="000000"/>
                </a:solidFill>
                <a:latin typeface="Calibri"/>
              </a:rPr>
              <a:t>‘health check’ for settings</a:t>
            </a:r>
          </a:p>
          <a:p>
            <a:pPr marL="571500" marR="0" lvl="0" indent="-5715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r>
              <a:rPr lang="en-GB" sz="4000">
                <a:solidFill>
                  <a:srgbClr val="000000"/>
                </a:solidFill>
                <a:latin typeface="Calibri"/>
              </a:rPr>
              <a:t>Report to ESCB</a:t>
            </a:r>
            <a:endParaRPr kumimoji="0" lang="en-GB" sz="4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ü"/>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pic>
        <p:nvPicPr>
          <p:cNvPr id="6" name="Graphic 5">
            <a:extLst>
              <a:ext uri="{FF2B5EF4-FFF2-40B4-BE49-F238E27FC236}">
                <a16:creationId xmlns:a16="http://schemas.microsoft.com/office/drawing/2014/main" id="{BF7F1DE3-E05B-BBAD-F172-227ADC96D39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484" y="1526959"/>
            <a:ext cx="674665" cy="817200"/>
          </a:xfrm>
          <a:prstGeom prst="rect">
            <a:avLst/>
          </a:prstGeom>
        </p:spPr>
      </p:pic>
      <p:sp>
        <p:nvSpPr>
          <p:cNvPr id="18" name="TextBox 17">
            <a:extLst>
              <a:ext uri="{FF2B5EF4-FFF2-40B4-BE49-F238E27FC236}">
                <a16:creationId xmlns:a16="http://schemas.microsoft.com/office/drawing/2014/main" id="{ABF10046-C306-F187-5953-A5EFFB590319}"/>
              </a:ext>
              <a:ext uri="{C183D7F6-B498-43B3-948B-1728B52AA6E4}">
                <adec:decorative xmlns:adec="http://schemas.microsoft.com/office/drawing/2017/decorative" val="1"/>
              </a:ext>
            </a:extLst>
          </p:cNvPr>
          <p:cNvSpPr txBox="1"/>
          <p:nvPr/>
        </p:nvSpPr>
        <p:spPr>
          <a:xfrm>
            <a:off x="7582328" y="1526959"/>
            <a:ext cx="4162828" cy="961514"/>
          </a:xfrm>
          <a:prstGeom prst="rect">
            <a:avLst/>
          </a:prstGeom>
          <a:noFill/>
        </p:spPr>
        <p:txBody>
          <a:bodyPr wrap="square" lIns="0" tIns="0" rIns="0" bIns="0" rtlCol="0">
            <a:noAutofit/>
          </a:bodyPr>
          <a:lstStyle/>
          <a:p>
            <a:pPr marL="0" lvl="1"/>
            <a:r>
              <a:rPr lang="en-GB" sz="4000" b="1"/>
              <a:t>Child Protection file Guidance</a:t>
            </a:r>
          </a:p>
        </p:txBody>
      </p:sp>
      <p:sp>
        <p:nvSpPr>
          <p:cNvPr id="3" name="TextBox 2">
            <a:extLst>
              <a:ext uri="{FF2B5EF4-FFF2-40B4-BE49-F238E27FC236}">
                <a16:creationId xmlns:a16="http://schemas.microsoft.com/office/drawing/2014/main" id="{FB0F14DD-CE95-3E57-7264-402FCFB62F36}"/>
              </a:ext>
              <a:ext uri="{C183D7F6-B498-43B3-948B-1728B52AA6E4}">
                <adec:decorative xmlns:adec="http://schemas.microsoft.com/office/drawing/2017/decorative" val="1"/>
              </a:ext>
            </a:extLst>
          </p:cNvPr>
          <p:cNvSpPr txBox="1"/>
          <p:nvPr/>
        </p:nvSpPr>
        <p:spPr>
          <a:xfrm>
            <a:off x="7582328" y="3452818"/>
            <a:ext cx="4162828" cy="1842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4000" b="1" i="0" u="none" strike="noStrike" kern="1200" cap="none" spc="0" normalizeH="0" baseline="0" noProof="0">
                <a:ln>
                  <a:noFill/>
                </a:ln>
                <a:solidFill>
                  <a:srgbClr val="000000"/>
                </a:solidFill>
                <a:effectLst/>
                <a:uLnTx/>
                <a:uFillTx/>
                <a:latin typeface="Calibri"/>
                <a:ea typeface="+mn-ea"/>
                <a:cs typeface="+mn-cs"/>
              </a:rPr>
              <a:t>Understanding and Supporting Behaviour guidance</a:t>
            </a:r>
            <a:endParaRPr kumimoji="0" lang="en-GB" sz="4000" b="0" i="0" u="none" strike="noStrike" kern="1200" cap="none" spc="0" normalizeH="0" baseline="0" noProof="0">
              <a:ln>
                <a:noFill/>
              </a:ln>
              <a:solidFill>
                <a:srgbClr val="000000"/>
              </a:solidFill>
              <a:effectLst/>
              <a:uLnTx/>
              <a:uFillTx/>
              <a:latin typeface="Calibri"/>
              <a:ea typeface="+mn-ea"/>
              <a:cs typeface="+mn-cs"/>
            </a:endParaRPr>
          </a:p>
        </p:txBody>
      </p:sp>
      <p:pic>
        <p:nvPicPr>
          <p:cNvPr id="7" name="Graphic 6">
            <a:extLst>
              <a:ext uri="{FF2B5EF4-FFF2-40B4-BE49-F238E27FC236}">
                <a16:creationId xmlns:a16="http://schemas.microsoft.com/office/drawing/2014/main" id="{CA53FC35-6E39-0463-D792-4D6D64BE45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6091" y="1481334"/>
            <a:ext cx="674665" cy="881271"/>
          </a:xfrm>
          <a:prstGeom prst="rect">
            <a:avLst/>
          </a:prstGeom>
        </p:spPr>
      </p:pic>
      <p:pic>
        <p:nvPicPr>
          <p:cNvPr id="9" name="Graphic 8">
            <a:extLst>
              <a:ext uri="{FF2B5EF4-FFF2-40B4-BE49-F238E27FC236}">
                <a16:creationId xmlns:a16="http://schemas.microsoft.com/office/drawing/2014/main" id="{57278803-5F47-F137-D37B-6B682FFA8D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8073" y="3429000"/>
            <a:ext cx="674665" cy="881271"/>
          </a:xfrm>
          <a:prstGeom prst="rect">
            <a:avLst/>
          </a:prstGeom>
        </p:spPr>
      </p:pic>
    </p:spTree>
    <p:extLst>
      <p:ext uri="{BB962C8B-B14F-4D97-AF65-F5344CB8AC3E}">
        <p14:creationId xmlns:p14="http://schemas.microsoft.com/office/powerpoint/2010/main" val="36956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349914" y="152547"/>
            <a:ext cx="11101752" cy="1065091"/>
          </a:xfrm>
        </p:spPr>
        <p:txBody>
          <a:bodyPr/>
          <a:lstStyle/>
          <a:p>
            <a:r>
              <a:rPr lang="en-GB" sz="4400"/>
              <a:t>Prevent:  UK Threat Level = Substantial</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349914" y="870911"/>
            <a:ext cx="11547560" cy="4634144"/>
          </a:xfrm>
        </p:spPr>
        <p:txBody>
          <a:bodyPr/>
          <a:lstStyle/>
          <a:p>
            <a:pPr marL="285750" lvl="1" indent="-285750" algn="just">
              <a:spcAft>
                <a:spcPts val="0"/>
              </a:spcAft>
              <a:buFont typeface="Wingdings" panose="05000000000000000000" pitchFamily="2" charset="2"/>
              <a:buChar char="q"/>
            </a:pPr>
            <a:r>
              <a:rPr lang="en-GB" sz="1800"/>
              <a:t>Regional threat priority areas for Eastern Region agreed October 2022: Extreme Right Wing Terrorism (ERWT), Self-Initiated Terrorism (S-IT) and Extremism in Prison</a:t>
            </a:r>
          </a:p>
          <a:p>
            <a:pPr marL="285750" lvl="1" indent="-285750" algn="just">
              <a:spcAft>
                <a:spcPts val="0"/>
              </a:spcAft>
              <a:buFont typeface="Wingdings" panose="05000000000000000000" pitchFamily="2" charset="2"/>
              <a:buChar char="q"/>
            </a:pPr>
            <a:endParaRPr lang="en-GB" sz="1800"/>
          </a:p>
          <a:p>
            <a:pPr marL="285750" lvl="1" indent="-285750" algn="just">
              <a:spcAft>
                <a:spcPts val="0"/>
              </a:spcAft>
              <a:buFont typeface="Wingdings" panose="05000000000000000000" pitchFamily="2" charset="2"/>
              <a:buChar char="q"/>
            </a:pPr>
            <a:r>
              <a:rPr lang="en-GB" sz="1800" b="1"/>
              <a:t>Islamist Terrorism</a:t>
            </a:r>
            <a:r>
              <a:rPr lang="en-GB" sz="1800"/>
              <a:t>: assessed that threat remains present across region and nationally, and an attack from Islamist terrorists at any time is likely. Assessed that if Islamist terrorist attack were to occur in UK, use of a vehicle as a weapon is likely, use of bladed and blunt-force weapons is highly likely and use of fire as a weapon is unlikely. Radicalisation remains concern within region, both online and in person. Accessing extremist material online continues to present significant concern to CT Policing - has regularly appeared in Islamist Extremist intelligence in the region in the previous six months</a:t>
            </a:r>
          </a:p>
          <a:p>
            <a:pPr marL="285750" lvl="1" indent="-285750" algn="just">
              <a:spcAft>
                <a:spcPts val="0"/>
              </a:spcAft>
              <a:buFont typeface="Wingdings" panose="05000000000000000000" pitchFamily="2" charset="2"/>
              <a:buChar char="q"/>
            </a:pPr>
            <a:endParaRPr lang="en-GB" sz="1800"/>
          </a:p>
          <a:p>
            <a:pPr marL="285750" lvl="1" indent="-285750" algn="just">
              <a:spcAft>
                <a:spcPts val="0"/>
              </a:spcAft>
              <a:buFont typeface="Wingdings" panose="05000000000000000000" pitchFamily="2" charset="2"/>
              <a:buChar char="q"/>
            </a:pPr>
            <a:r>
              <a:rPr lang="en-GB" sz="1800" b="1"/>
              <a:t>Extreme Right Wing (Terrorism)</a:t>
            </a:r>
            <a:r>
              <a:rPr lang="en-GB" sz="1800"/>
              <a:t>:  assessed that attack in the UK is a realistic possibility - if attack were to occur, use of a vehicle as a weapon is likely, use of bladed and blunt-force weapons is highly likely and use of fire as a weapon is likely. Individuals with an ERW ideology using online platforms to promote views and access extremist material, also references to minors (under the age of 18) engaging in ERW activity. Approximately 20% of ERW reporting in this period relates to individuals under the age of 18</a:t>
            </a:r>
          </a:p>
          <a:p>
            <a:pPr marL="285750" lvl="1" indent="-285750" algn="just">
              <a:spcAft>
                <a:spcPts val="0"/>
              </a:spcAft>
              <a:buFont typeface="Wingdings" panose="05000000000000000000" pitchFamily="2" charset="2"/>
              <a:buChar char="q"/>
            </a:pPr>
            <a:endParaRPr lang="en-GB" sz="1800"/>
          </a:p>
          <a:p>
            <a:pPr marL="285750" lvl="1" indent="-285750" algn="just">
              <a:spcAft>
                <a:spcPts val="0"/>
              </a:spcAft>
              <a:buFont typeface="Wingdings" panose="05000000000000000000" pitchFamily="2" charset="2"/>
              <a:buChar char="q"/>
            </a:pPr>
            <a:r>
              <a:rPr lang="en-GB" sz="1800" b="1"/>
              <a:t>Emerging vulnerabilities: </a:t>
            </a:r>
          </a:p>
          <a:p>
            <a:pPr marL="516150" lvl="2" indent="-285750" algn="just">
              <a:spcAft>
                <a:spcPts val="0"/>
              </a:spcAft>
              <a:buFont typeface="Wingdings" panose="05000000000000000000" pitchFamily="2" charset="2"/>
              <a:buChar char="§"/>
            </a:pPr>
            <a:r>
              <a:rPr lang="en-GB" sz="1800"/>
              <a:t>September 2022 - reported that ERW stickers, depicting Nordic Sun Wheel with the words “White Supremacy” and stickers promoting individuals joining “The White Defence League” located in Clacton</a:t>
            </a:r>
          </a:p>
          <a:p>
            <a:pPr marL="516150" lvl="2" indent="-285750" algn="just">
              <a:spcAft>
                <a:spcPts val="0"/>
              </a:spcAft>
              <a:buFont typeface="Wingdings" panose="05000000000000000000" pitchFamily="2" charset="2"/>
              <a:buChar char="§"/>
            </a:pPr>
            <a:r>
              <a:rPr lang="en-GB" sz="1800"/>
              <a:t>December 2022 - a Combat-18 sticker was located in Chelmsford</a:t>
            </a:r>
          </a:p>
          <a:p>
            <a:pPr marL="516150" lvl="2" indent="-285750" algn="just">
              <a:spcAft>
                <a:spcPts val="0"/>
              </a:spcAft>
              <a:buFont typeface="Wingdings" panose="05000000000000000000" pitchFamily="2" charset="2"/>
              <a:buChar char="§"/>
            </a:pPr>
            <a:endParaRPr lang="en-GB" sz="1800"/>
          </a:p>
          <a:p>
            <a:pPr marL="285750" lvl="1" indent="-285750" algn="just">
              <a:spcAft>
                <a:spcPts val="0"/>
              </a:spcAft>
              <a:buFont typeface="Wingdings" panose="05000000000000000000" pitchFamily="2" charset="2"/>
              <a:buChar char="q"/>
            </a:pPr>
            <a:r>
              <a:rPr lang="en-GB" sz="2000"/>
              <a:t>25 referrals from Essex (15 from Education)</a:t>
            </a:r>
          </a:p>
          <a:p>
            <a:pPr marL="285750" lvl="1" indent="-285750" algn="just">
              <a:spcAft>
                <a:spcPts val="0"/>
              </a:spcAft>
              <a:buFont typeface="Wingdings" panose="05000000000000000000" pitchFamily="2" charset="2"/>
              <a:buChar char="q"/>
            </a:pPr>
            <a:endParaRPr lang="en-GB" sz="1700"/>
          </a:p>
        </p:txBody>
      </p:sp>
    </p:spTree>
    <p:extLst>
      <p:ext uri="{BB962C8B-B14F-4D97-AF65-F5344CB8AC3E}">
        <p14:creationId xmlns:p14="http://schemas.microsoft.com/office/powerpoint/2010/main" val="228223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 uri="{C183D7F6-B498-43B3-948B-1728B52AA6E4}">
                <adec:decorative xmlns:adec="http://schemas.microsoft.com/office/drawing/2017/decorative" val="1"/>
              </a:ext>
            </a:extLst>
          </p:cNvPr>
          <p:cNvSpPr>
            <a:spLocks noGrp="1"/>
          </p:cNvSpPr>
          <p:nvPr>
            <p:ph type="title"/>
          </p:nvPr>
        </p:nvSpPr>
        <p:spPr>
          <a:xfrm>
            <a:off x="192197" y="210971"/>
            <a:ext cx="11554252" cy="1065091"/>
          </a:xfrm>
        </p:spPr>
        <p:txBody>
          <a:bodyPr/>
          <a:lstStyle/>
          <a:p>
            <a:pPr algn="ctr"/>
            <a:r>
              <a:rPr lang="en-GB" dirty="0">
                <a:latin typeface="Lexend" pitchFamily="2" charset="0"/>
              </a:rPr>
              <a:t>Upcoming training from the ECC Education Safeguarding Team</a:t>
            </a:r>
          </a:p>
        </p:txBody>
      </p:sp>
      <p:sp>
        <p:nvSpPr>
          <p:cNvPr id="3" name="Oval 2">
            <a:extLst>
              <a:ext uri="{FF2B5EF4-FFF2-40B4-BE49-F238E27FC236}">
                <a16:creationId xmlns:a16="http://schemas.microsoft.com/office/drawing/2014/main" id="{8E190317-6D38-2AD3-62D7-2BF2D54545BB}"/>
              </a:ext>
              <a:ext uri="{C183D7F6-B498-43B3-948B-1728B52AA6E4}">
                <adec:decorative xmlns:adec="http://schemas.microsoft.com/office/drawing/2017/decorative" val="1"/>
              </a:ext>
            </a:extLst>
          </p:cNvPr>
          <p:cNvSpPr/>
          <p:nvPr/>
        </p:nvSpPr>
        <p:spPr>
          <a:xfrm>
            <a:off x="606175" y="1551398"/>
            <a:ext cx="4647369" cy="20148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650" b="0" i="0" u="none" strike="noStrike" kern="1200" cap="none" spc="0" normalizeH="0" baseline="0" noProof="0">
                <a:ln>
                  <a:noFill/>
                </a:ln>
                <a:solidFill>
                  <a:prstClr val="white"/>
                </a:solidFill>
                <a:effectLst/>
                <a:uLnTx/>
                <a:uFillTx/>
                <a:latin typeface="Lexend" pitchFamily="2" charset="0"/>
                <a:ea typeface="+mn-ea"/>
                <a:cs typeface="+mn-cs"/>
              </a:rPr>
              <a:t>Train the trainer</a:t>
            </a:r>
          </a:p>
        </p:txBody>
      </p:sp>
      <p:sp>
        <p:nvSpPr>
          <p:cNvPr id="9" name="TextBox 8">
            <a:extLst>
              <a:ext uri="{FF2B5EF4-FFF2-40B4-BE49-F238E27FC236}">
                <a16:creationId xmlns:a16="http://schemas.microsoft.com/office/drawing/2014/main" id="{90B5DD52-CC0C-6187-00D0-346F2BDB3041}"/>
              </a:ext>
              <a:ext uri="{C183D7F6-B498-43B3-948B-1728B52AA6E4}">
                <adec:decorative xmlns:adec="http://schemas.microsoft.com/office/drawing/2017/decorative" val="1"/>
              </a:ext>
            </a:extLst>
          </p:cNvPr>
          <p:cNvSpPr txBox="1"/>
          <p:nvPr/>
        </p:nvSpPr>
        <p:spPr>
          <a:xfrm>
            <a:off x="192197" y="3800392"/>
            <a:ext cx="5342328" cy="137298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Lexend" pitchFamily="2" charset="0"/>
                <a:ea typeface="+mn-ea"/>
                <a:cs typeface="+mn-cs"/>
              </a:rPr>
              <a:t>For DSLs who will be delivering Level 2 training to all staff</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Lexend" pitchFamily="2" charset="0"/>
                <a:ea typeface="+mn-ea"/>
                <a:cs typeface="+mn-cs"/>
              </a:rPr>
              <a:t>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1" u="none" strike="noStrike" kern="1200" cap="none" spc="0" normalizeH="0" baseline="0" noProof="0">
                <a:ln>
                  <a:noFill/>
                </a:ln>
                <a:solidFill>
                  <a:srgbClr val="E40037"/>
                </a:solidFill>
                <a:effectLst/>
                <a:uLnTx/>
                <a:uFillTx/>
                <a:latin typeface="Lexend" pitchFamily="2" charset="0"/>
                <a:ea typeface="+mn-ea"/>
                <a:cs typeface="+mn-cs"/>
              </a:rPr>
              <a:t>Search for “Safeguarding Level 2 training presentations for early years - Train the Trainer” on the </a:t>
            </a:r>
            <a:r>
              <a:rPr kumimoji="0" lang="en-GB" sz="2000" b="0" i="1" u="none" strike="noStrike" kern="1200" cap="none" spc="0" normalizeH="0" baseline="0" noProof="0">
                <a:ln>
                  <a:noFill/>
                </a:ln>
                <a:solidFill>
                  <a:srgbClr val="000000"/>
                </a:solidFill>
                <a:effectLst/>
                <a:uLnTx/>
                <a:uFillTx/>
                <a:latin typeface="Lexend" pitchFamily="2" charset="0"/>
                <a:ea typeface="+mn-ea"/>
                <a:cs typeface="+mn-cs"/>
                <a:hlinkClick r:id="rId2"/>
              </a:rPr>
              <a:t>booking system</a:t>
            </a:r>
            <a:endParaRPr kumimoji="0" lang="en-GB" sz="2000" b="0" i="1"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Lexend" pitchFamily="2" charset="0"/>
              <a:ea typeface="+mn-ea"/>
              <a:cs typeface="+mn-cs"/>
            </a:endParaRPr>
          </a:p>
        </p:txBody>
      </p:sp>
      <p:sp>
        <p:nvSpPr>
          <p:cNvPr id="11" name="TextBox 10">
            <a:extLst>
              <a:ext uri="{FF2B5EF4-FFF2-40B4-BE49-F238E27FC236}">
                <a16:creationId xmlns:a16="http://schemas.microsoft.com/office/drawing/2014/main" id="{434A5E45-4E92-5DCC-6BFF-1CF083CD5E7A}"/>
              </a:ext>
              <a:ext uri="{C183D7F6-B498-43B3-948B-1728B52AA6E4}">
                <adec:decorative xmlns:adec="http://schemas.microsoft.com/office/drawing/2017/decorative" val="1"/>
              </a:ext>
            </a:extLst>
          </p:cNvPr>
          <p:cNvSpPr txBox="1"/>
          <p:nvPr/>
        </p:nvSpPr>
        <p:spPr>
          <a:xfrm>
            <a:off x="5826912" y="3800392"/>
            <a:ext cx="5919537" cy="1065091"/>
          </a:xfrm>
          <a:prstGeom prst="rect">
            <a:avLst/>
          </a:prstGeom>
          <a:noFill/>
        </p:spPr>
        <p:txBody>
          <a:bodyPr wrap="square" lIns="0" tIns="0" rIns="0" bIns="0" rtlCol="0" anchor="t">
            <a:noAutofit/>
          </a:bodyPr>
          <a:lstStyle/>
          <a:p>
            <a:pPr algn="ctr">
              <a:spcAft>
                <a:spcPts val="1134"/>
              </a:spcAft>
              <a:defRPr/>
            </a:pPr>
            <a:r>
              <a:rPr lang="en-GB" sz="2000">
                <a:solidFill>
                  <a:srgbClr val="000000"/>
                </a:solidFill>
                <a:latin typeface="Lexend"/>
              </a:rPr>
              <a:t>For </a:t>
            </a:r>
            <a:r>
              <a:rPr kumimoji="0" lang="en-GB" sz="2000" b="0" i="0" u="none" strike="noStrike" kern="1200" cap="none" spc="0" normalizeH="0" baseline="0" noProof="0">
                <a:ln>
                  <a:noFill/>
                </a:ln>
                <a:solidFill>
                  <a:srgbClr val="000000"/>
                </a:solidFill>
                <a:effectLst/>
                <a:uLnTx/>
                <a:uFillTx/>
                <a:latin typeface="Lexend"/>
              </a:rPr>
              <a:t>New Designated Safeguarding Leads / Deputy Leads who have not yet completed Level 3 training</a:t>
            </a:r>
            <a:r>
              <a:rPr lang="en-GB" sz="2000">
                <a:solidFill>
                  <a:srgbClr val="000000"/>
                </a:solidFill>
                <a:latin typeface="Lexend"/>
              </a:rPr>
              <a:t> </a:t>
            </a:r>
            <a:endParaRPr kumimoji="0" lang="en-GB" sz="20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1" u="none" strike="noStrike" kern="1200" cap="none" spc="0" normalizeH="0" baseline="0" noProof="0">
                <a:ln>
                  <a:noFill/>
                </a:ln>
                <a:solidFill>
                  <a:srgbClr val="E40037"/>
                </a:solidFill>
                <a:effectLst/>
                <a:uLnTx/>
                <a:uFillTx/>
                <a:latin typeface="Lexend"/>
              </a:rPr>
              <a:t>Search for “Safeguarding Briefing for new Designated Safeguarding Leads/Headteachers” on the </a:t>
            </a:r>
            <a:r>
              <a:rPr kumimoji="0" lang="en-GB" sz="2000" b="0" i="1" u="none" strike="noStrike" kern="1200" cap="none" spc="0" normalizeH="0" baseline="0" noProof="0">
                <a:ln>
                  <a:noFill/>
                </a:ln>
                <a:solidFill>
                  <a:srgbClr val="000000"/>
                </a:solidFill>
                <a:effectLst/>
                <a:uLnTx/>
                <a:uFillTx/>
                <a:latin typeface="Lexend"/>
                <a:hlinkClick r:id="rId2"/>
              </a:rPr>
              <a:t>booking system</a:t>
            </a:r>
            <a:endParaRPr kumimoji="0" lang="en-GB" sz="2000" b="0" i="1" u="none" strike="noStrike" kern="1200" cap="none" spc="0" normalizeH="0" baseline="0" noProof="0">
              <a:ln>
                <a:noFill/>
              </a:ln>
              <a:solidFill>
                <a:srgbClr val="000000"/>
              </a:solidFill>
              <a:effectLst/>
              <a:uLnTx/>
              <a:uFillTx/>
              <a:latin typeface="Lexend"/>
            </a:endParaRPr>
          </a:p>
        </p:txBody>
      </p:sp>
      <p:sp>
        <p:nvSpPr>
          <p:cNvPr id="6" name="Oval 5">
            <a:extLst>
              <a:ext uri="{FF2B5EF4-FFF2-40B4-BE49-F238E27FC236}">
                <a16:creationId xmlns:a16="http://schemas.microsoft.com/office/drawing/2014/main" id="{53729B5A-26A5-2BC1-5D04-F44928A1BE76}"/>
              </a:ext>
              <a:ext uri="{C183D7F6-B498-43B3-948B-1728B52AA6E4}">
                <adec:decorative xmlns:adec="http://schemas.microsoft.com/office/drawing/2017/decorative" val="1"/>
              </a:ext>
            </a:extLst>
          </p:cNvPr>
          <p:cNvSpPr/>
          <p:nvPr/>
        </p:nvSpPr>
        <p:spPr>
          <a:xfrm>
            <a:off x="6585735" y="1551398"/>
            <a:ext cx="4647369" cy="20148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exend" pitchFamily="2" charset="0"/>
                <a:ea typeface="+mn-ea"/>
                <a:cs typeface="+mn-cs"/>
              </a:rPr>
              <a:t>Key safeguarding information for new DSLs</a:t>
            </a:r>
          </a:p>
        </p:txBody>
      </p:sp>
    </p:spTree>
    <p:extLst>
      <p:ext uri="{BB962C8B-B14F-4D97-AF65-F5344CB8AC3E}">
        <p14:creationId xmlns:p14="http://schemas.microsoft.com/office/powerpoint/2010/main" val="408376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192197" y="210971"/>
            <a:ext cx="11554252" cy="1065091"/>
          </a:xfrm>
        </p:spPr>
        <p:txBody>
          <a:bodyPr/>
          <a:lstStyle/>
          <a:p>
            <a:pPr algn="ctr"/>
            <a:r>
              <a:rPr lang="en-GB" dirty="0">
                <a:latin typeface="Lexend" pitchFamily="2" charset="0"/>
              </a:rPr>
              <a:t>Upcoming training from the ECC Education Safeguarding Team </a:t>
            </a:r>
          </a:p>
        </p:txBody>
      </p:sp>
      <p:sp>
        <p:nvSpPr>
          <p:cNvPr id="3" name="Oval 2">
            <a:extLst>
              <a:ext uri="{FF2B5EF4-FFF2-40B4-BE49-F238E27FC236}">
                <a16:creationId xmlns:a16="http://schemas.microsoft.com/office/drawing/2014/main" id="{8E190317-6D38-2AD3-62D7-2BF2D54545BB}"/>
              </a:ext>
            </a:extLst>
          </p:cNvPr>
          <p:cNvSpPr/>
          <p:nvPr/>
        </p:nvSpPr>
        <p:spPr>
          <a:xfrm>
            <a:off x="3231471" y="1551398"/>
            <a:ext cx="5663953" cy="20148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650" b="0" i="0" u="none" strike="noStrike" kern="1200" cap="none" spc="0" normalizeH="0" baseline="0" noProof="0">
                <a:ln>
                  <a:noFill/>
                </a:ln>
                <a:solidFill>
                  <a:prstClr val="white"/>
                </a:solidFill>
                <a:effectLst/>
                <a:uLnTx/>
                <a:uFillTx/>
                <a:latin typeface="Lexend" pitchFamily="2" charset="0"/>
                <a:ea typeface="+mn-ea"/>
                <a:cs typeface="+mn-cs"/>
              </a:rPr>
              <a:t>Brook Traffic Light Tool </a:t>
            </a:r>
          </a:p>
        </p:txBody>
      </p:sp>
      <p:sp>
        <p:nvSpPr>
          <p:cNvPr id="9" name="TextBox 8">
            <a:extLst>
              <a:ext uri="{FF2B5EF4-FFF2-40B4-BE49-F238E27FC236}">
                <a16:creationId xmlns:a16="http://schemas.microsoft.com/office/drawing/2014/main" id="{90B5DD52-CC0C-6187-00D0-346F2BDB3041}"/>
              </a:ext>
            </a:extLst>
          </p:cNvPr>
          <p:cNvSpPr txBox="1"/>
          <p:nvPr/>
        </p:nvSpPr>
        <p:spPr>
          <a:xfrm>
            <a:off x="982309" y="4332937"/>
            <a:ext cx="10469885" cy="137298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lang="en-GB" sz="1800">
                <a:effectLst/>
                <a:latin typeface="Lexend" pitchFamily="2" charset="0"/>
                <a:ea typeface="Calibri" panose="020F0502020204030204" pitchFamily="34" charset="0"/>
                <a:cs typeface="Calibri" panose="020F0502020204030204" pitchFamily="34" charset="0"/>
              </a:rPr>
              <a:t>Brook Traffic Lights Tool provides guidance to help adults identify, understand and respond to young people’s sexual behaviours. It supports professionals to recognise sexual behaviours and assess whether they are age and developmentally appropriate or harmful</a:t>
            </a:r>
            <a:r>
              <a:rPr kumimoji="0" lang="en-GB" sz="2000" b="0" i="0" u="none" strike="noStrike" kern="1200" cap="none" spc="0" normalizeH="0" baseline="0" noProof="0">
                <a:ln>
                  <a:noFill/>
                </a:ln>
                <a:solidFill>
                  <a:srgbClr val="000000"/>
                </a:solidFill>
                <a:effectLst/>
                <a:uLnTx/>
                <a:uFillTx/>
                <a:latin typeface="Lexend" pitchFamily="2" charset="0"/>
                <a:ea typeface="+mn-ea"/>
                <a:cs typeface="+mn-cs"/>
              </a:rPr>
              <a:t>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1" u="none" strike="noStrike" kern="1200" cap="none" spc="0" normalizeH="0" baseline="0" noProof="0">
                <a:ln>
                  <a:noFill/>
                </a:ln>
                <a:solidFill>
                  <a:srgbClr val="E40037"/>
                </a:solidFill>
                <a:effectLst/>
                <a:uLnTx/>
                <a:uFillTx/>
                <a:latin typeface="Lexend" pitchFamily="2" charset="0"/>
                <a:ea typeface="+mn-ea"/>
                <a:cs typeface="+mn-cs"/>
              </a:rPr>
              <a:t>Search for “Brook Traffic Light Training - sexual behaviours in children and young people” on the </a:t>
            </a:r>
            <a:r>
              <a:rPr kumimoji="0" lang="en-GB" sz="2000" b="0" i="1" u="none" strike="noStrike" kern="1200" cap="none" spc="0" normalizeH="0" baseline="0" noProof="0">
                <a:ln>
                  <a:noFill/>
                </a:ln>
                <a:solidFill>
                  <a:srgbClr val="000000"/>
                </a:solidFill>
                <a:effectLst/>
                <a:uLnTx/>
                <a:uFillTx/>
                <a:latin typeface="Lexend" pitchFamily="2" charset="0"/>
                <a:ea typeface="+mn-ea"/>
                <a:cs typeface="+mn-cs"/>
                <a:hlinkClick r:id="rId2"/>
              </a:rPr>
              <a:t>booking system</a:t>
            </a:r>
            <a:endParaRPr kumimoji="0" lang="en-GB" sz="2000" b="0" i="1"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Lexend" pitchFamily="2" charset="0"/>
              <a:ea typeface="+mn-ea"/>
              <a:cs typeface="+mn-cs"/>
            </a:endParaRPr>
          </a:p>
        </p:txBody>
      </p:sp>
      <p:sp>
        <p:nvSpPr>
          <p:cNvPr id="11" name="TextBox 10">
            <a:extLst>
              <a:ext uri="{FF2B5EF4-FFF2-40B4-BE49-F238E27FC236}">
                <a16:creationId xmlns:a16="http://schemas.microsoft.com/office/drawing/2014/main" id="{434A5E45-4E92-5DCC-6BFF-1CF083CD5E7A}"/>
              </a:ext>
              <a:ext uri="{C183D7F6-B498-43B3-948B-1728B52AA6E4}">
                <adec:decorative xmlns:adec="http://schemas.microsoft.com/office/drawing/2017/decorative" val="1"/>
              </a:ext>
            </a:extLst>
          </p:cNvPr>
          <p:cNvSpPr txBox="1"/>
          <p:nvPr/>
        </p:nvSpPr>
        <p:spPr>
          <a:xfrm>
            <a:off x="5826912" y="3800392"/>
            <a:ext cx="5919537" cy="1065091"/>
          </a:xfrm>
          <a:prstGeom prst="rect">
            <a:avLst/>
          </a:prstGeom>
          <a:noFill/>
        </p:spPr>
        <p:txBody>
          <a:bodyPr wrap="square" lIns="0" tIns="0" rIns="0" bIns="0" rtlCol="0" anchor="t">
            <a:noAutofit/>
          </a:bodyPr>
          <a:lstStyle/>
          <a:p>
            <a:pPr algn="ctr">
              <a:spcAft>
                <a:spcPts val="1134"/>
              </a:spcAft>
              <a:defRPr/>
            </a:pPr>
            <a:endParaRPr kumimoji="0" lang="en-GB" sz="2000" b="0" i="1" u="none" strike="noStrike" kern="1200" cap="none" spc="0" normalizeH="0" baseline="0" noProof="0">
              <a:ln>
                <a:noFill/>
              </a:ln>
              <a:solidFill>
                <a:srgbClr val="000000"/>
              </a:solidFill>
              <a:effectLst/>
              <a:uLnTx/>
              <a:uFillTx/>
              <a:latin typeface="Lexend"/>
            </a:endParaRPr>
          </a:p>
        </p:txBody>
      </p:sp>
    </p:spTree>
    <p:extLst>
      <p:ext uri="{BB962C8B-B14F-4D97-AF65-F5344CB8AC3E}">
        <p14:creationId xmlns:p14="http://schemas.microsoft.com/office/powerpoint/2010/main" val="343830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alpha val="83000"/>
          </a:srgbClr>
        </a:solidFill>
        <a:effectLst/>
      </p:bgPr>
    </p:bg>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D8ED2B13-2BC8-4517-9DC7-70B22F6C1D1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36513"/>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F08D33B-5F91-47D9-8CD8-B771C263276C}"/>
              </a:ext>
            </a:extLst>
          </p:cNvPr>
          <p:cNvSpPr>
            <a:spLocks noGrp="1"/>
          </p:cNvSpPr>
          <p:nvPr>
            <p:ph type="title"/>
          </p:nvPr>
        </p:nvSpPr>
        <p:spPr>
          <a:xfrm>
            <a:off x="1919288" y="1079501"/>
            <a:ext cx="8229600" cy="2881313"/>
          </a:xfrm>
        </p:spPr>
        <p:txBody>
          <a:bodyPr>
            <a:normAutofit fontScale="90000"/>
          </a:bodyPr>
          <a:lstStyle/>
          <a:p>
            <a:pPr algn="ctr" eaLnBrk="1" fontAlgn="auto" hangingPunct="1">
              <a:spcAft>
                <a:spcPts val="0"/>
              </a:spcAft>
              <a:defRPr/>
            </a:pPr>
            <a:r>
              <a:rPr lang="en-GB" sz="8000"/>
              <a:t>		</a:t>
            </a:r>
            <a:br>
              <a:rPr lang="en-GB" sz="8000"/>
            </a:br>
            <a:br>
              <a:rPr lang="en-GB" sz="8000"/>
            </a:br>
            <a:br>
              <a:rPr lang="en-GB" sz="8000"/>
            </a:br>
            <a:r>
              <a:rPr lang="en-GB" sz="8000"/>
              <a:t>				</a:t>
            </a:r>
            <a:r>
              <a:rPr lang="en-GB" sz="8000" u="sng">
                <a:solidFill>
                  <a:schemeClr val="bg1"/>
                </a:solidFill>
              </a:rPr>
              <a:t>Private </a:t>
            </a:r>
            <a:r>
              <a:rPr lang="en-GB" sz="8000"/>
              <a:t>					</a:t>
            </a:r>
            <a:r>
              <a:rPr lang="en-GB" sz="8000" u="sng">
                <a:solidFill>
                  <a:schemeClr val="tx1">
                    <a:lumMod val="65000"/>
                    <a:lumOff val="35000"/>
                  </a:schemeClr>
                </a:solidFill>
              </a:rPr>
              <a:t>Fostering</a:t>
            </a:r>
            <a:br>
              <a:rPr lang="en-GB" sz="8000"/>
            </a:br>
            <a:br>
              <a:rPr lang="en-GB" sz="8000"/>
            </a:br>
            <a:br>
              <a:rPr lang="en-GB"/>
            </a:br>
            <a:endParaRPr lang="en-GB"/>
          </a:p>
        </p:txBody>
      </p:sp>
      <p:sp>
        <p:nvSpPr>
          <p:cNvPr id="3074" name="Rectangle 3">
            <a:extLst>
              <a:ext uri="{FF2B5EF4-FFF2-40B4-BE49-F238E27FC236}">
                <a16:creationId xmlns:a16="http://schemas.microsoft.com/office/drawing/2014/main" id="{4DBA5A42-48B1-4428-95F4-066C08E05DDD}"/>
              </a:ext>
            </a:extLst>
          </p:cNvPr>
          <p:cNvSpPr>
            <a:spLocks noGrp="1" noChangeArrowheads="1"/>
          </p:cNvSpPr>
          <p:nvPr>
            <p:ph idx="1"/>
          </p:nvPr>
        </p:nvSpPr>
        <p:spPr>
          <a:xfrm>
            <a:off x="1919288" y="5445126"/>
            <a:ext cx="8229600" cy="1008063"/>
          </a:xfrm>
        </p:spPr>
        <p:txBody>
          <a:bodyPr rtlCol="0">
            <a:normAutofit lnSpcReduction="10000"/>
          </a:bodyPr>
          <a:lstStyle/>
          <a:p>
            <a:pPr marL="1004887" lvl="4" indent="0" eaLnBrk="1" fontAlgn="auto" hangingPunct="1">
              <a:lnSpc>
                <a:spcPct val="80000"/>
              </a:lnSpc>
              <a:spcAft>
                <a:spcPts val="0"/>
              </a:spcAft>
              <a:buNone/>
              <a:defRPr/>
            </a:pPr>
            <a:r>
              <a:rPr lang="en-GB" altLang="en-US" sz="3600"/>
              <a:t>					</a:t>
            </a:r>
          </a:p>
          <a:p>
            <a:pPr marL="1004887" lvl="4" indent="0" eaLnBrk="1" fontAlgn="auto" hangingPunct="1">
              <a:lnSpc>
                <a:spcPct val="80000"/>
              </a:lnSpc>
              <a:spcAft>
                <a:spcPts val="0"/>
              </a:spcAft>
              <a:buNone/>
              <a:defRPr/>
            </a:pPr>
            <a:r>
              <a:rPr lang="en-GB" altLang="en-US" sz="3600" b="1"/>
              <a:t>				</a:t>
            </a:r>
            <a:r>
              <a:rPr lang="en-GB" altLang="en-US" sz="1500" b="1"/>
              <a:t>Team Manager: Adwoa Solomon</a:t>
            </a:r>
          </a:p>
          <a:p>
            <a:pPr marL="182880" indent="-182880" eaLnBrk="1" fontAlgn="auto" hangingPunct="1">
              <a:lnSpc>
                <a:spcPct val="80000"/>
              </a:lnSpc>
              <a:spcAft>
                <a:spcPts val="0"/>
              </a:spcAft>
              <a:defRPr/>
            </a:pPr>
            <a:endParaRPr lang="en-GB" altLang="en-US" sz="2000"/>
          </a:p>
          <a:p>
            <a:pPr marL="0" indent="0" eaLnBrk="1" fontAlgn="auto" hangingPunct="1">
              <a:lnSpc>
                <a:spcPct val="80000"/>
              </a:lnSpc>
              <a:spcAft>
                <a:spcPts val="0"/>
              </a:spcAft>
              <a:buNone/>
              <a:defRPr/>
            </a:pPr>
            <a:endParaRPr lang="en-GB" altLang="en-US" sz="200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Clarity">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ECA79D34D640B69E4DA7C1DAC8EA" ma:contentTypeVersion="6" ma:contentTypeDescription="Create a new document." ma:contentTypeScope="" ma:versionID="c306063e0528e62faf7582995873f133">
  <xsd:schema xmlns:xsd="http://www.w3.org/2001/XMLSchema" xmlns:xs="http://www.w3.org/2001/XMLSchema" xmlns:p="http://schemas.microsoft.com/office/2006/metadata/properties" xmlns:ns2="dd6d4a20-1f9e-4212-94f8-fb54312fcfc5" xmlns:ns3="e5905594-cc32-4c89-9f86-154569a119aa" targetNamespace="http://schemas.microsoft.com/office/2006/metadata/properties" ma:root="true" ma:fieldsID="f3f8a5d46231599950189df2c8a4eaab" ns2:_="" ns3:_="">
    <xsd:import namespace="dd6d4a20-1f9e-4212-94f8-fb54312fcfc5"/>
    <xsd:import namespace="e5905594-cc32-4c89-9f86-154569a119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d4a20-1f9e-4212-94f8-fb54312fc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05594-cc32-4c89-9f86-154569a119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D260CC-CAF9-48A1-95F6-2AC8E8292D86}">
  <ds:schemaRefs>
    <ds:schemaRef ds:uri="http://purl.org/dc/terms/"/>
    <ds:schemaRef ds:uri="http://schemas.microsoft.com/office/2006/documentManagement/types"/>
    <ds:schemaRef ds:uri="dd6d4a20-1f9e-4212-94f8-fb54312fcfc5"/>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e5905594-cc32-4c89-9f86-154569a119aa"/>
    <ds:schemaRef ds:uri="http://schemas.microsoft.com/office/2006/metadata/properties"/>
  </ds:schemaRefs>
</ds:datastoreItem>
</file>

<file path=customXml/itemProps2.xml><?xml version="1.0" encoding="utf-8"?>
<ds:datastoreItem xmlns:ds="http://schemas.openxmlformats.org/officeDocument/2006/customXml" ds:itemID="{B02CD4C9-96DF-4907-90B3-1E95D4C91B52}">
  <ds:schemaRefs>
    <ds:schemaRef ds:uri="http://schemas.microsoft.com/sharepoint/v3/contenttype/forms"/>
  </ds:schemaRefs>
</ds:datastoreItem>
</file>

<file path=customXml/itemProps3.xml><?xml version="1.0" encoding="utf-8"?>
<ds:datastoreItem xmlns:ds="http://schemas.openxmlformats.org/officeDocument/2006/customXml" ds:itemID="{C0240A01-1686-46B5-97F0-793464CC872C}">
  <ds:schemaRefs>
    <ds:schemaRef ds:uri="dd6d4a20-1f9e-4212-94f8-fb54312fcfc5"/>
    <ds:schemaRef ds:uri="e5905594-cc32-4c89-9f86-154569a119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4131</Words>
  <Application>Microsoft Office PowerPoint</Application>
  <PresentationFormat>Widescreen</PresentationFormat>
  <Paragraphs>487</Paragraphs>
  <Slides>41</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Light</vt:lpstr>
      <vt:lpstr>Lexend</vt:lpstr>
      <vt:lpstr>Times</vt:lpstr>
      <vt:lpstr>Wingdings</vt:lpstr>
      <vt:lpstr>1_Office Theme</vt:lpstr>
      <vt:lpstr>Clarity</vt:lpstr>
      <vt:lpstr>Safeguarding forums for Early Years settings</vt:lpstr>
      <vt:lpstr>Agenda</vt:lpstr>
      <vt:lpstr>Safeguarding update</vt:lpstr>
      <vt:lpstr>Early Years website:</vt:lpstr>
      <vt:lpstr>General updates</vt:lpstr>
      <vt:lpstr>Prevent:  UK Threat Level = Substantial</vt:lpstr>
      <vt:lpstr>Upcoming training from the ECC Education Safeguarding Team</vt:lpstr>
      <vt:lpstr>Upcoming training from the ECC Education Safeguarding Team </vt:lpstr>
      <vt:lpstr>         Private      Fostering   </vt:lpstr>
      <vt:lpstr>The Origins of Private Fostering</vt:lpstr>
      <vt:lpstr>What is Private Fostering?</vt:lpstr>
      <vt:lpstr> Examples of Private Fostering </vt:lpstr>
      <vt:lpstr>Responsibilities Towards the Child</vt:lpstr>
      <vt:lpstr>  What are the Duties of the  Local Authority?  </vt:lpstr>
      <vt:lpstr>Your Responsibilities…</vt:lpstr>
      <vt:lpstr>Reg 24 vs Private Fostering </vt:lpstr>
      <vt:lpstr>Reg 24 vs Private Fostering  </vt:lpstr>
      <vt:lpstr>Private Fostering App</vt:lpstr>
      <vt:lpstr>   How do I find out more? </vt:lpstr>
      <vt:lpstr>Safeguarding training requirements</vt:lpstr>
      <vt:lpstr>Training requirements for Essex settings</vt:lpstr>
      <vt:lpstr>Statutory and local training requirements</vt:lpstr>
      <vt:lpstr>Level 1 training</vt:lpstr>
      <vt:lpstr>Level 2 training</vt:lpstr>
      <vt:lpstr>PREVENT training</vt:lpstr>
      <vt:lpstr>Level 2 – CPD for all staff</vt:lpstr>
      <vt:lpstr>Staff induction training</vt:lpstr>
      <vt:lpstr>Level 3 training</vt:lpstr>
      <vt:lpstr>Level 3 – CPD for DSLs/Lead Practitioners</vt:lpstr>
      <vt:lpstr>Training sources</vt:lpstr>
      <vt:lpstr>Training schedule</vt:lpstr>
      <vt:lpstr>Sexualised behaviour between children – introduction </vt:lpstr>
      <vt:lpstr>Sexualised behaviour between children – context</vt:lpstr>
      <vt:lpstr>Sexualised behaviour between children – Ofsted Rapid Review recommendations as they apply to Early Years settings</vt:lpstr>
      <vt:lpstr>Sexualised behaviour – identifying, understanding and responding</vt:lpstr>
      <vt:lpstr>Sexualised behaviour – identifying, understanding and responding </vt:lpstr>
      <vt:lpstr>Sexualised behaviour – considering the behaviour </vt:lpstr>
      <vt:lpstr>Sexualised behaviour – responding to the behaviour </vt:lpstr>
      <vt:lpstr>Sexualised behaviour – examples in Early Years children</vt:lpstr>
      <vt:lpstr>Sexualised behaviour – resources</vt:lpstr>
      <vt:lpstr>educationsafeguarding@essex.gov.uk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forums for Early Years settings</dc:title>
  <dc:creator>Jo Barclay - Head of Education Safeguarding and Wellbeing</dc:creator>
  <cp:lastModifiedBy>Hayley McLaren - Education Safeguarding Adviser</cp:lastModifiedBy>
  <cp:revision>2</cp:revision>
  <dcterms:created xsi:type="dcterms:W3CDTF">2023-03-07T11:59:12Z</dcterms:created>
  <dcterms:modified xsi:type="dcterms:W3CDTF">2023-03-23T13:13:13Z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2023-03-07T11:59:26Z</vt:lpwstr>
  </property>
  <property fmtid="{D5CDD505-2E9C-101B-9397-08002B2CF9AE}" pid="4" name="MSIP_Label_39d8be9e-c8d9-4b9c-bd40-2c27cc7ea2e6_Method">
    <vt:lpwstr>Privileged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ebd263e9-bc6a-4dae-8542-b8e281ab2a97</vt:lpwstr>
  </property>
  <property fmtid="{D5CDD505-2E9C-101B-9397-08002B2CF9AE}" pid="8" name="MSIP_Label_39d8be9e-c8d9-4b9c-bd40-2c27cc7ea2e6_ContentBits">
    <vt:lpwstr>0</vt:lpwstr>
  </property>
  <property fmtid="{D5CDD505-2E9C-101B-9397-08002B2CF9AE}" pid="9" name="ContentTypeId">
    <vt:lpwstr>0x0101007696ECA79D34D640B69E4DA7C1DAC8EA</vt:lpwstr>
  </property>
</Properties>
</file>