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9" r:id="rId6"/>
    <p:sldMasterId id="2147483701" r:id="rId7"/>
    <p:sldMasterId id="2147483717" r:id="rId8"/>
  </p:sldMasterIdLst>
  <p:notesMasterIdLst>
    <p:notesMasterId r:id="rId57"/>
  </p:notesMasterIdLst>
  <p:sldIdLst>
    <p:sldId id="1668" r:id="rId9"/>
    <p:sldId id="1670" r:id="rId10"/>
    <p:sldId id="1669" r:id="rId11"/>
    <p:sldId id="1711" r:id="rId12"/>
    <p:sldId id="1685" r:id="rId13"/>
    <p:sldId id="1686" r:id="rId14"/>
    <p:sldId id="1687" r:id="rId15"/>
    <p:sldId id="1681" r:id="rId16"/>
    <p:sldId id="1683" r:id="rId17"/>
    <p:sldId id="1673" r:id="rId18"/>
    <p:sldId id="1689" r:id="rId19"/>
    <p:sldId id="1688" r:id="rId20"/>
    <p:sldId id="1671" r:id="rId21"/>
    <p:sldId id="1679" r:id="rId22"/>
    <p:sldId id="568" r:id="rId23"/>
    <p:sldId id="1712" r:id="rId24"/>
    <p:sldId id="1713" r:id="rId25"/>
    <p:sldId id="569" r:id="rId26"/>
    <p:sldId id="570" r:id="rId27"/>
    <p:sldId id="573" r:id="rId28"/>
    <p:sldId id="574" r:id="rId29"/>
    <p:sldId id="264" r:id="rId30"/>
    <p:sldId id="575" r:id="rId31"/>
    <p:sldId id="273" r:id="rId32"/>
    <p:sldId id="262" r:id="rId33"/>
    <p:sldId id="265" r:id="rId34"/>
    <p:sldId id="268" r:id="rId35"/>
    <p:sldId id="263" r:id="rId36"/>
    <p:sldId id="256" r:id="rId37"/>
    <p:sldId id="257" r:id="rId38"/>
    <p:sldId id="296" r:id="rId39"/>
    <p:sldId id="306" r:id="rId40"/>
    <p:sldId id="278" r:id="rId41"/>
    <p:sldId id="291" r:id="rId42"/>
    <p:sldId id="292" r:id="rId43"/>
    <p:sldId id="293" r:id="rId44"/>
    <p:sldId id="294" r:id="rId45"/>
    <p:sldId id="298" r:id="rId46"/>
    <p:sldId id="295" r:id="rId47"/>
    <p:sldId id="297" r:id="rId48"/>
    <p:sldId id="302" r:id="rId49"/>
    <p:sldId id="299" r:id="rId50"/>
    <p:sldId id="303" r:id="rId51"/>
    <p:sldId id="300" r:id="rId52"/>
    <p:sldId id="304" r:id="rId53"/>
    <p:sldId id="301" r:id="rId54"/>
    <p:sldId id="305" r:id="rId55"/>
    <p:sldId id="28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5F139-4E8C-49C0-AAEF-FCAE3BCCF1D4}" v="76" dt="2023-07-17T14:12:38.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62" d="100"/>
          <a:sy n="62" d="100"/>
        </p:scale>
        <p:origin x="804" y="100"/>
      </p:cViewPr>
      <p:guideLst/>
    </p:cSldViewPr>
  </p:slideViewPr>
  <p:outlineViewPr>
    <p:cViewPr>
      <p:scale>
        <a:sx n="33" d="100"/>
        <a:sy n="33" d="100"/>
      </p:scale>
      <p:origin x="0" y="-652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arvill - Education Safeguarding Adviser" userId="624883b4-1e9b-4e2d-9c7d-7cb1dff1ea78" providerId="ADAL" clId="{9365F139-4E8C-49C0-AAEF-FCAE3BCCF1D4}"/>
    <pc:docChg chg="modSld">
      <pc:chgData name="Alex Darvill - Education Safeguarding Adviser" userId="624883b4-1e9b-4e2d-9c7d-7cb1dff1ea78" providerId="ADAL" clId="{9365F139-4E8C-49C0-AAEF-FCAE3BCCF1D4}" dt="2023-07-17T14:12:38.509" v="76" actId="20577"/>
      <pc:docMkLst>
        <pc:docMk/>
      </pc:docMkLst>
      <pc:sldChg chg="modSp">
        <pc:chgData name="Alex Darvill - Education Safeguarding Adviser" userId="624883b4-1e9b-4e2d-9c7d-7cb1dff1ea78" providerId="ADAL" clId="{9365F139-4E8C-49C0-AAEF-FCAE3BCCF1D4}" dt="2023-07-17T14:10:10.699" v="1" actId="962"/>
        <pc:sldMkLst>
          <pc:docMk/>
          <pc:sldMk cId="4260309108" sldId="257"/>
        </pc:sldMkLst>
        <pc:graphicFrameChg chg="mod">
          <ac:chgData name="Alex Darvill - Education Safeguarding Adviser" userId="624883b4-1e9b-4e2d-9c7d-7cb1dff1ea78" providerId="ADAL" clId="{9365F139-4E8C-49C0-AAEF-FCAE3BCCF1D4}" dt="2023-07-17T14:10:10.699" v="1" actId="962"/>
          <ac:graphicFrameMkLst>
            <pc:docMk/>
            <pc:sldMk cId="4260309108" sldId="257"/>
            <ac:graphicFrameMk id="5" creationId="{C9F39911-1C6A-2417-F1D5-E70B3192C5FF}"/>
          </ac:graphicFrameMkLst>
        </pc:graphicFrameChg>
      </pc:sldChg>
      <pc:sldChg chg="modSp">
        <pc:chgData name="Alex Darvill - Education Safeguarding Adviser" userId="624883b4-1e9b-4e2d-9c7d-7cb1dff1ea78" providerId="ADAL" clId="{9365F139-4E8C-49C0-AAEF-FCAE3BCCF1D4}" dt="2023-07-17T14:11:30.895" v="46" actId="962"/>
        <pc:sldMkLst>
          <pc:docMk/>
          <pc:sldMk cId="1582072719" sldId="262"/>
        </pc:sldMkLst>
        <pc:spChg chg="mod">
          <ac:chgData name="Alex Darvill - Education Safeguarding Adviser" userId="624883b4-1e9b-4e2d-9c7d-7cb1dff1ea78" providerId="ADAL" clId="{9365F139-4E8C-49C0-AAEF-FCAE3BCCF1D4}" dt="2023-07-17T14:11:30.462" v="45" actId="962"/>
          <ac:spMkLst>
            <pc:docMk/>
            <pc:sldMk cId="1582072719" sldId="262"/>
            <ac:spMk id="3" creationId="{9C19524A-787A-40B8-8984-6AECC6435BAC}"/>
          </ac:spMkLst>
        </pc:spChg>
        <pc:spChg chg="mod">
          <ac:chgData name="Alex Darvill - Education Safeguarding Adviser" userId="624883b4-1e9b-4e2d-9c7d-7cb1dff1ea78" providerId="ADAL" clId="{9365F139-4E8C-49C0-AAEF-FCAE3BCCF1D4}" dt="2023-07-17T14:11:30.895" v="46" actId="962"/>
          <ac:spMkLst>
            <pc:docMk/>
            <pc:sldMk cId="1582072719" sldId="262"/>
            <ac:spMk id="4" creationId="{757B25DC-2E2B-59BA-02A2-FA724403CEEE}"/>
          </ac:spMkLst>
        </pc:spChg>
        <pc:picChg chg="mod">
          <ac:chgData name="Alex Darvill - Education Safeguarding Adviser" userId="624883b4-1e9b-4e2d-9c7d-7cb1dff1ea78" providerId="ADAL" clId="{9365F139-4E8C-49C0-AAEF-FCAE3BCCF1D4}" dt="2023-07-17T14:11:29.938" v="44" actId="962"/>
          <ac:picMkLst>
            <pc:docMk/>
            <pc:sldMk cId="1582072719" sldId="262"/>
            <ac:picMk id="6" creationId="{3C8E33CA-4A85-8CA3-BA84-4EA2E62D329A}"/>
          </ac:picMkLst>
        </pc:picChg>
      </pc:sldChg>
      <pc:sldChg chg="modSp">
        <pc:chgData name="Alex Darvill - Education Safeguarding Adviser" userId="624883b4-1e9b-4e2d-9c7d-7cb1dff1ea78" providerId="ADAL" clId="{9365F139-4E8C-49C0-AAEF-FCAE3BCCF1D4}" dt="2023-07-17T14:11:44.984" v="58" actId="962"/>
        <pc:sldMkLst>
          <pc:docMk/>
          <pc:sldMk cId="1145072798" sldId="265"/>
        </pc:sldMkLst>
        <pc:spChg chg="mod">
          <ac:chgData name="Alex Darvill - Education Safeguarding Adviser" userId="624883b4-1e9b-4e2d-9c7d-7cb1dff1ea78" providerId="ADAL" clId="{9365F139-4E8C-49C0-AAEF-FCAE3BCCF1D4}" dt="2023-07-17T14:11:38.643" v="47" actId="962"/>
          <ac:spMkLst>
            <pc:docMk/>
            <pc:sldMk cId="1145072798" sldId="265"/>
            <ac:spMk id="2" creationId="{0EB64558-16B7-9BE8-2E08-62F80A9B5099}"/>
          </ac:spMkLst>
        </pc:spChg>
        <pc:spChg chg="mod">
          <ac:chgData name="Alex Darvill - Education Safeguarding Adviser" userId="624883b4-1e9b-4e2d-9c7d-7cb1dff1ea78" providerId="ADAL" clId="{9365F139-4E8C-49C0-AAEF-FCAE3BCCF1D4}" dt="2023-07-17T14:11:39.152" v="48" actId="962"/>
          <ac:spMkLst>
            <pc:docMk/>
            <pc:sldMk cId="1145072798" sldId="265"/>
            <ac:spMk id="9" creationId="{90B5DD52-CC0C-6187-00D0-346F2BDB3041}"/>
          </ac:spMkLst>
        </pc:spChg>
        <pc:spChg chg="mod">
          <ac:chgData name="Alex Darvill - Education Safeguarding Adviser" userId="624883b4-1e9b-4e2d-9c7d-7cb1dff1ea78" providerId="ADAL" clId="{9365F139-4E8C-49C0-AAEF-FCAE3BCCF1D4}" dt="2023-07-17T14:11:40.118" v="50" actId="962"/>
          <ac:spMkLst>
            <pc:docMk/>
            <pc:sldMk cId="1145072798" sldId="265"/>
            <ac:spMk id="10" creationId="{6274532E-316B-F4F3-6CF8-D97D3E167733}"/>
          </ac:spMkLst>
        </pc:spChg>
        <pc:spChg chg="mod">
          <ac:chgData name="Alex Darvill - Education Safeguarding Adviser" userId="624883b4-1e9b-4e2d-9c7d-7cb1dff1ea78" providerId="ADAL" clId="{9365F139-4E8C-49C0-AAEF-FCAE3BCCF1D4}" dt="2023-07-17T14:11:41.673" v="51" actId="962"/>
          <ac:spMkLst>
            <pc:docMk/>
            <pc:sldMk cId="1145072798" sldId="265"/>
            <ac:spMk id="11" creationId="{434A5E45-4E92-5DCC-6BFF-1CF083CD5E7A}"/>
          </ac:spMkLst>
        </pc:spChg>
        <pc:spChg chg="mod">
          <ac:chgData name="Alex Darvill - Education Safeguarding Adviser" userId="624883b4-1e9b-4e2d-9c7d-7cb1dff1ea78" providerId="ADAL" clId="{9365F139-4E8C-49C0-AAEF-FCAE3BCCF1D4}" dt="2023-07-17T14:11:42.176" v="52" actId="962"/>
          <ac:spMkLst>
            <pc:docMk/>
            <pc:sldMk cId="1145072798" sldId="265"/>
            <ac:spMk id="14" creationId="{65B7182D-EA5C-8B3D-ED94-67A56B220033}"/>
          </ac:spMkLst>
        </pc:spChg>
        <pc:spChg chg="mod">
          <ac:chgData name="Alex Darvill - Education Safeguarding Adviser" userId="624883b4-1e9b-4e2d-9c7d-7cb1dff1ea78" providerId="ADAL" clId="{9365F139-4E8C-49C0-AAEF-FCAE3BCCF1D4}" dt="2023-07-17T14:11:43.982" v="56" actId="962"/>
          <ac:spMkLst>
            <pc:docMk/>
            <pc:sldMk cId="1145072798" sldId="265"/>
            <ac:spMk id="23" creationId="{A18365AC-5763-200B-62C4-C5C32F240FED}"/>
          </ac:spMkLst>
        </pc:spChg>
        <pc:spChg chg="mod">
          <ac:chgData name="Alex Darvill - Education Safeguarding Adviser" userId="624883b4-1e9b-4e2d-9c7d-7cb1dff1ea78" providerId="ADAL" clId="{9365F139-4E8C-49C0-AAEF-FCAE3BCCF1D4}" dt="2023-07-17T14:11:44.984" v="58" actId="962"/>
          <ac:spMkLst>
            <pc:docMk/>
            <pc:sldMk cId="1145072798" sldId="265"/>
            <ac:spMk id="26" creationId="{36422D8E-C8C1-BEBD-211B-4C31E1F58057}"/>
          </ac:spMkLst>
        </pc:spChg>
        <pc:grpChg chg="mod">
          <ac:chgData name="Alex Darvill - Education Safeguarding Adviser" userId="624883b4-1e9b-4e2d-9c7d-7cb1dff1ea78" providerId="ADAL" clId="{9365F139-4E8C-49C0-AAEF-FCAE3BCCF1D4}" dt="2023-07-17T14:11:39.652" v="49" actId="962"/>
          <ac:grpSpMkLst>
            <pc:docMk/>
            <pc:sldMk cId="1145072798" sldId="265"/>
            <ac:grpSpMk id="8" creationId="{D8DE65EA-2913-6A13-7F77-A644D6FC4255}"/>
          </ac:grpSpMkLst>
        </pc:grpChg>
        <pc:picChg chg="mod">
          <ac:chgData name="Alex Darvill - Education Safeguarding Adviser" userId="624883b4-1e9b-4e2d-9c7d-7cb1dff1ea78" providerId="ADAL" clId="{9365F139-4E8C-49C0-AAEF-FCAE3BCCF1D4}" dt="2023-07-17T14:11:42.624" v="53" actId="962"/>
          <ac:picMkLst>
            <pc:docMk/>
            <pc:sldMk cId="1145072798" sldId="265"/>
            <ac:picMk id="16" creationId="{58F6C98A-9B37-1239-F607-140F12E12155}"/>
          </ac:picMkLst>
        </pc:picChg>
        <pc:picChg chg="mod">
          <ac:chgData name="Alex Darvill - Education Safeguarding Adviser" userId="624883b4-1e9b-4e2d-9c7d-7cb1dff1ea78" providerId="ADAL" clId="{9365F139-4E8C-49C0-AAEF-FCAE3BCCF1D4}" dt="2023-07-17T14:11:43.063" v="54" actId="962"/>
          <ac:picMkLst>
            <pc:docMk/>
            <pc:sldMk cId="1145072798" sldId="265"/>
            <ac:picMk id="17" creationId="{D9E993B3-F9F9-17E8-5720-7990E8DB7970}"/>
          </ac:picMkLst>
        </pc:picChg>
        <pc:picChg chg="mod">
          <ac:chgData name="Alex Darvill - Education Safeguarding Adviser" userId="624883b4-1e9b-4e2d-9c7d-7cb1dff1ea78" providerId="ADAL" clId="{9365F139-4E8C-49C0-AAEF-FCAE3BCCF1D4}" dt="2023-07-17T14:11:43.481" v="55" actId="962"/>
          <ac:picMkLst>
            <pc:docMk/>
            <pc:sldMk cId="1145072798" sldId="265"/>
            <ac:picMk id="20" creationId="{257C4056-F288-50E3-3595-A3AF486BDCA7}"/>
          </ac:picMkLst>
        </pc:picChg>
        <pc:picChg chg="mod">
          <ac:chgData name="Alex Darvill - Education Safeguarding Adviser" userId="624883b4-1e9b-4e2d-9c7d-7cb1dff1ea78" providerId="ADAL" clId="{9365F139-4E8C-49C0-AAEF-FCAE3BCCF1D4}" dt="2023-07-17T14:11:44.467" v="57" actId="962"/>
          <ac:picMkLst>
            <pc:docMk/>
            <pc:sldMk cId="1145072798" sldId="265"/>
            <ac:picMk id="25" creationId="{91931E10-62CE-8321-3E70-0DBACE29F45D}"/>
          </ac:picMkLst>
        </pc:picChg>
      </pc:sldChg>
      <pc:sldChg chg="modSp mod">
        <pc:chgData name="Alex Darvill - Education Safeguarding Adviser" userId="624883b4-1e9b-4e2d-9c7d-7cb1dff1ea78" providerId="ADAL" clId="{9365F139-4E8C-49C0-AAEF-FCAE3BCCF1D4}" dt="2023-07-17T14:11:24.432" v="43" actId="962"/>
        <pc:sldMkLst>
          <pc:docMk/>
          <pc:sldMk cId="3157582126" sldId="273"/>
        </pc:sldMkLst>
        <pc:spChg chg="mod">
          <ac:chgData name="Alex Darvill - Education Safeguarding Adviser" userId="624883b4-1e9b-4e2d-9c7d-7cb1dff1ea78" providerId="ADAL" clId="{9365F139-4E8C-49C0-AAEF-FCAE3BCCF1D4}" dt="2023-07-17T14:11:23.735" v="42" actId="962"/>
          <ac:spMkLst>
            <pc:docMk/>
            <pc:sldMk cId="3157582126" sldId="273"/>
            <ac:spMk id="3" creationId="{87D2A886-B769-344B-5D73-B0C5DA243570}"/>
          </ac:spMkLst>
        </pc:spChg>
        <pc:spChg chg="mod">
          <ac:chgData name="Alex Darvill - Education Safeguarding Adviser" userId="624883b4-1e9b-4e2d-9c7d-7cb1dff1ea78" providerId="ADAL" clId="{9365F139-4E8C-49C0-AAEF-FCAE3BCCF1D4}" dt="2023-07-17T14:11:24.432" v="43" actId="962"/>
          <ac:spMkLst>
            <pc:docMk/>
            <pc:sldMk cId="3157582126" sldId="273"/>
            <ac:spMk id="4" creationId="{D77E3B35-09D1-6F5F-FD6F-A2A911F7A4EC}"/>
          </ac:spMkLst>
        </pc:spChg>
      </pc:sldChg>
      <pc:sldChg chg="modSp">
        <pc:chgData name="Alex Darvill - Education Safeguarding Adviser" userId="624883b4-1e9b-4e2d-9c7d-7cb1dff1ea78" providerId="ADAL" clId="{9365F139-4E8C-49C0-AAEF-FCAE3BCCF1D4}" dt="2023-07-17T14:12:16.454" v="65" actId="20577"/>
        <pc:sldMkLst>
          <pc:docMk/>
          <pc:sldMk cId="0" sldId="299"/>
        </pc:sldMkLst>
        <pc:spChg chg="mod">
          <ac:chgData name="Alex Darvill - Education Safeguarding Adviser" userId="624883b4-1e9b-4e2d-9c7d-7cb1dff1ea78" providerId="ADAL" clId="{9365F139-4E8C-49C0-AAEF-FCAE3BCCF1D4}" dt="2023-07-17T14:12:16.454" v="65" actId="20577"/>
          <ac:spMkLst>
            <pc:docMk/>
            <pc:sldMk cId="0" sldId="299"/>
            <ac:spMk id="2" creationId="{00000000-0000-0000-0000-000000000000}"/>
          </ac:spMkLst>
        </pc:spChg>
      </pc:sldChg>
      <pc:sldChg chg="modSp">
        <pc:chgData name="Alex Darvill - Education Safeguarding Adviser" userId="624883b4-1e9b-4e2d-9c7d-7cb1dff1ea78" providerId="ADAL" clId="{9365F139-4E8C-49C0-AAEF-FCAE3BCCF1D4}" dt="2023-07-17T14:12:25.045" v="69" actId="20577"/>
        <pc:sldMkLst>
          <pc:docMk/>
          <pc:sldMk cId="0" sldId="300"/>
        </pc:sldMkLst>
        <pc:spChg chg="mod">
          <ac:chgData name="Alex Darvill - Education Safeguarding Adviser" userId="624883b4-1e9b-4e2d-9c7d-7cb1dff1ea78" providerId="ADAL" clId="{9365F139-4E8C-49C0-AAEF-FCAE3BCCF1D4}" dt="2023-07-17T14:12:25.045" v="69" actId="20577"/>
          <ac:spMkLst>
            <pc:docMk/>
            <pc:sldMk cId="0" sldId="300"/>
            <ac:spMk id="2" creationId="{00000000-0000-0000-0000-000000000000}"/>
          </ac:spMkLst>
        </pc:spChg>
      </pc:sldChg>
      <pc:sldChg chg="modSp">
        <pc:chgData name="Alex Darvill - Education Safeguarding Adviser" userId="624883b4-1e9b-4e2d-9c7d-7cb1dff1ea78" providerId="ADAL" clId="{9365F139-4E8C-49C0-AAEF-FCAE3BCCF1D4}" dt="2023-07-17T14:12:33.184" v="75" actId="20577"/>
        <pc:sldMkLst>
          <pc:docMk/>
          <pc:sldMk cId="0" sldId="301"/>
        </pc:sldMkLst>
        <pc:spChg chg="mod">
          <ac:chgData name="Alex Darvill - Education Safeguarding Adviser" userId="624883b4-1e9b-4e2d-9c7d-7cb1dff1ea78" providerId="ADAL" clId="{9365F139-4E8C-49C0-AAEF-FCAE3BCCF1D4}" dt="2023-07-17T14:12:33.184" v="75" actId="20577"/>
          <ac:spMkLst>
            <pc:docMk/>
            <pc:sldMk cId="0" sldId="301"/>
            <ac:spMk id="2" creationId="{00000000-0000-0000-0000-000000000000}"/>
          </ac:spMkLst>
        </pc:spChg>
      </pc:sldChg>
      <pc:sldChg chg="modSp">
        <pc:chgData name="Alex Darvill - Education Safeguarding Adviser" userId="624883b4-1e9b-4e2d-9c7d-7cb1dff1ea78" providerId="ADAL" clId="{9365F139-4E8C-49C0-AAEF-FCAE3BCCF1D4}" dt="2023-07-17T14:12:21.413" v="67" actId="20577"/>
        <pc:sldMkLst>
          <pc:docMk/>
          <pc:sldMk cId="0" sldId="303"/>
        </pc:sldMkLst>
        <pc:spChg chg="mod">
          <ac:chgData name="Alex Darvill - Education Safeguarding Adviser" userId="624883b4-1e9b-4e2d-9c7d-7cb1dff1ea78" providerId="ADAL" clId="{9365F139-4E8C-49C0-AAEF-FCAE3BCCF1D4}" dt="2023-07-17T14:12:21.413" v="67" actId="20577"/>
          <ac:spMkLst>
            <pc:docMk/>
            <pc:sldMk cId="0" sldId="303"/>
            <ac:spMk id="2" creationId="{00000000-0000-0000-0000-000000000000}"/>
          </ac:spMkLst>
        </pc:spChg>
      </pc:sldChg>
      <pc:sldChg chg="modSp">
        <pc:chgData name="Alex Darvill - Education Safeguarding Adviser" userId="624883b4-1e9b-4e2d-9c7d-7cb1dff1ea78" providerId="ADAL" clId="{9365F139-4E8C-49C0-AAEF-FCAE3BCCF1D4}" dt="2023-07-17T14:12:29.189" v="72" actId="20577"/>
        <pc:sldMkLst>
          <pc:docMk/>
          <pc:sldMk cId="0" sldId="304"/>
        </pc:sldMkLst>
        <pc:spChg chg="mod">
          <ac:chgData name="Alex Darvill - Education Safeguarding Adviser" userId="624883b4-1e9b-4e2d-9c7d-7cb1dff1ea78" providerId="ADAL" clId="{9365F139-4E8C-49C0-AAEF-FCAE3BCCF1D4}" dt="2023-07-17T14:12:29.189" v="72" actId="20577"/>
          <ac:spMkLst>
            <pc:docMk/>
            <pc:sldMk cId="0" sldId="304"/>
            <ac:spMk id="2" creationId="{00000000-0000-0000-0000-000000000000}"/>
          </ac:spMkLst>
        </pc:spChg>
      </pc:sldChg>
      <pc:sldChg chg="modSp">
        <pc:chgData name="Alex Darvill - Education Safeguarding Adviser" userId="624883b4-1e9b-4e2d-9c7d-7cb1dff1ea78" providerId="ADAL" clId="{9365F139-4E8C-49C0-AAEF-FCAE3BCCF1D4}" dt="2023-07-17T14:12:38.509" v="76" actId="20577"/>
        <pc:sldMkLst>
          <pc:docMk/>
          <pc:sldMk cId="0" sldId="305"/>
        </pc:sldMkLst>
        <pc:spChg chg="mod">
          <ac:chgData name="Alex Darvill - Education Safeguarding Adviser" userId="624883b4-1e9b-4e2d-9c7d-7cb1dff1ea78" providerId="ADAL" clId="{9365F139-4E8C-49C0-AAEF-FCAE3BCCF1D4}" dt="2023-07-17T14:12:38.509" v="76" actId="20577"/>
          <ac:spMkLst>
            <pc:docMk/>
            <pc:sldMk cId="0" sldId="305"/>
            <ac:spMk id="2" creationId="{00000000-0000-0000-0000-000000000000}"/>
          </ac:spMkLst>
        </pc:spChg>
      </pc:sldChg>
      <pc:sldChg chg="modSp">
        <pc:chgData name="Alex Darvill - Education Safeguarding Adviser" userId="624883b4-1e9b-4e2d-9c7d-7cb1dff1ea78" providerId="ADAL" clId="{9365F139-4E8C-49C0-AAEF-FCAE3BCCF1D4}" dt="2023-07-17T14:12:04.781" v="62" actId="20577"/>
        <pc:sldMkLst>
          <pc:docMk/>
          <pc:sldMk cId="2390925181" sldId="569"/>
        </pc:sldMkLst>
        <pc:spChg chg="mod">
          <ac:chgData name="Alex Darvill - Education Safeguarding Adviser" userId="624883b4-1e9b-4e2d-9c7d-7cb1dff1ea78" providerId="ADAL" clId="{9365F139-4E8C-49C0-AAEF-FCAE3BCCF1D4}" dt="2023-07-17T14:12:04.781" v="62" actId="20577"/>
          <ac:spMkLst>
            <pc:docMk/>
            <pc:sldMk cId="2390925181" sldId="569"/>
            <ac:spMk id="2" creationId="{FA011EE1-513E-4888-A156-434CB39E594F}"/>
          </ac:spMkLst>
        </pc:spChg>
      </pc:sldChg>
      <pc:sldChg chg="modSp">
        <pc:chgData name="Alex Darvill - Education Safeguarding Adviser" userId="624883b4-1e9b-4e2d-9c7d-7cb1dff1ea78" providerId="ADAL" clId="{9365F139-4E8C-49C0-AAEF-FCAE3BCCF1D4}" dt="2023-07-17T14:12:11.753" v="64" actId="20577"/>
        <pc:sldMkLst>
          <pc:docMk/>
          <pc:sldMk cId="1330767953" sldId="570"/>
        </pc:sldMkLst>
        <pc:spChg chg="mod">
          <ac:chgData name="Alex Darvill - Education Safeguarding Adviser" userId="624883b4-1e9b-4e2d-9c7d-7cb1dff1ea78" providerId="ADAL" clId="{9365F139-4E8C-49C0-AAEF-FCAE3BCCF1D4}" dt="2023-07-17T14:12:11.753" v="64" actId="20577"/>
          <ac:spMkLst>
            <pc:docMk/>
            <pc:sldMk cId="1330767953" sldId="570"/>
            <ac:spMk id="2" creationId="{FA011EE1-513E-4888-A156-434CB39E594F}"/>
          </ac:spMkLst>
        </pc:spChg>
      </pc:sldChg>
      <pc:sldChg chg="modSp">
        <pc:chgData name="Alex Darvill - Education Safeguarding Adviser" userId="624883b4-1e9b-4e2d-9c7d-7cb1dff1ea78" providerId="ADAL" clId="{9365F139-4E8C-49C0-AAEF-FCAE3BCCF1D4}" dt="2023-07-17T14:11:06.096" v="28" actId="962"/>
        <pc:sldMkLst>
          <pc:docMk/>
          <pc:sldMk cId="1375008183" sldId="574"/>
        </pc:sldMkLst>
        <pc:spChg chg="mod">
          <ac:chgData name="Alex Darvill - Education Safeguarding Adviser" userId="624883b4-1e9b-4e2d-9c7d-7cb1dff1ea78" providerId="ADAL" clId="{9365F139-4E8C-49C0-AAEF-FCAE3BCCF1D4}" dt="2023-07-17T14:10:58.493" v="16" actId="962"/>
          <ac:spMkLst>
            <pc:docMk/>
            <pc:sldMk cId="1375008183" sldId="574"/>
            <ac:spMk id="2" creationId="{DB36B888-612E-97AF-EA74-8682A675D2DA}"/>
          </ac:spMkLst>
        </pc:spChg>
        <pc:spChg chg="mod">
          <ac:chgData name="Alex Darvill - Education Safeguarding Adviser" userId="624883b4-1e9b-4e2d-9c7d-7cb1dff1ea78" providerId="ADAL" clId="{9365F139-4E8C-49C0-AAEF-FCAE3BCCF1D4}" dt="2023-07-17T14:10:58.918" v="17" actId="962"/>
          <ac:spMkLst>
            <pc:docMk/>
            <pc:sldMk cId="1375008183" sldId="574"/>
            <ac:spMk id="3" creationId="{5EFA808D-E9EA-1C8C-850C-39DB8F110DAC}"/>
          </ac:spMkLst>
        </pc:spChg>
        <pc:spChg chg="mod">
          <ac:chgData name="Alex Darvill - Education Safeguarding Adviser" userId="624883b4-1e9b-4e2d-9c7d-7cb1dff1ea78" providerId="ADAL" clId="{9365F139-4E8C-49C0-AAEF-FCAE3BCCF1D4}" dt="2023-07-17T14:10:59.442" v="18" actId="962"/>
          <ac:spMkLst>
            <pc:docMk/>
            <pc:sldMk cId="1375008183" sldId="574"/>
            <ac:spMk id="4" creationId="{C068235A-1F5F-24EA-9A3C-AA6C9D4A4E9A}"/>
          </ac:spMkLst>
        </pc:spChg>
        <pc:spChg chg="mod">
          <ac:chgData name="Alex Darvill - Education Safeguarding Adviser" userId="624883b4-1e9b-4e2d-9c7d-7cb1dff1ea78" providerId="ADAL" clId="{9365F139-4E8C-49C0-AAEF-FCAE3BCCF1D4}" dt="2023-07-17T14:11:00.043" v="19" actId="962"/>
          <ac:spMkLst>
            <pc:docMk/>
            <pc:sldMk cId="1375008183" sldId="574"/>
            <ac:spMk id="5" creationId="{964E634C-6CD8-C406-D9F8-8B13BB82F3ED}"/>
          </ac:spMkLst>
        </pc:spChg>
        <pc:spChg chg="mod">
          <ac:chgData name="Alex Darvill - Education Safeguarding Adviser" userId="624883b4-1e9b-4e2d-9c7d-7cb1dff1ea78" providerId="ADAL" clId="{9365F139-4E8C-49C0-AAEF-FCAE3BCCF1D4}" dt="2023-07-17T14:11:00.529" v="20" actId="962"/>
          <ac:spMkLst>
            <pc:docMk/>
            <pc:sldMk cId="1375008183" sldId="574"/>
            <ac:spMk id="6" creationId="{8B0AA866-BF83-4D03-1F8F-DC72695632ED}"/>
          </ac:spMkLst>
        </pc:spChg>
        <pc:spChg chg="mod">
          <ac:chgData name="Alex Darvill - Education Safeguarding Adviser" userId="624883b4-1e9b-4e2d-9c7d-7cb1dff1ea78" providerId="ADAL" clId="{9365F139-4E8C-49C0-AAEF-FCAE3BCCF1D4}" dt="2023-07-17T14:11:00.983" v="21" actId="962"/>
          <ac:spMkLst>
            <pc:docMk/>
            <pc:sldMk cId="1375008183" sldId="574"/>
            <ac:spMk id="7" creationId="{B8F71D81-B35C-B657-CD99-83134C7710D2}"/>
          </ac:spMkLst>
        </pc:spChg>
        <pc:spChg chg="mod">
          <ac:chgData name="Alex Darvill - Education Safeguarding Adviser" userId="624883b4-1e9b-4e2d-9c7d-7cb1dff1ea78" providerId="ADAL" clId="{9365F139-4E8C-49C0-AAEF-FCAE3BCCF1D4}" dt="2023-07-17T14:11:01.446" v="22" actId="962"/>
          <ac:spMkLst>
            <pc:docMk/>
            <pc:sldMk cId="1375008183" sldId="574"/>
            <ac:spMk id="8" creationId="{5715CF89-929C-B560-E8E5-0DF743F5E399}"/>
          </ac:spMkLst>
        </pc:spChg>
        <pc:spChg chg="mod">
          <ac:chgData name="Alex Darvill - Education Safeguarding Adviser" userId="624883b4-1e9b-4e2d-9c7d-7cb1dff1ea78" providerId="ADAL" clId="{9365F139-4E8C-49C0-AAEF-FCAE3BCCF1D4}" dt="2023-07-17T14:11:01.947" v="23" actId="962"/>
          <ac:spMkLst>
            <pc:docMk/>
            <pc:sldMk cId="1375008183" sldId="574"/>
            <ac:spMk id="9" creationId="{50AFEF9D-F8C1-1591-613A-70CD252F57BA}"/>
          </ac:spMkLst>
        </pc:spChg>
        <pc:spChg chg="mod">
          <ac:chgData name="Alex Darvill - Education Safeguarding Adviser" userId="624883b4-1e9b-4e2d-9c7d-7cb1dff1ea78" providerId="ADAL" clId="{9365F139-4E8C-49C0-AAEF-FCAE3BCCF1D4}" dt="2023-07-17T14:11:04.377" v="25" actId="962"/>
          <ac:spMkLst>
            <pc:docMk/>
            <pc:sldMk cId="1375008183" sldId="574"/>
            <ac:spMk id="10" creationId="{1589DF9C-102E-5C63-AEF9-0F568F374474}"/>
          </ac:spMkLst>
        </pc:spChg>
        <pc:spChg chg="mod">
          <ac:chgData name="Alex Darvill - Education Safeguarding Adviser" userId="624883b4-1e9b-4e2d-9c7d-7cb1dff1ea78" providerId="ADAL" clId="{9365F139-4E8C-49C0-AAEF-FCAE3BCCF1D4}" dt="2023-07-17T14:11:02.903" v="24" actId="962"/>
          <ac:spMkLst>
            <pc:docMk/>
            <pc:sldMk cId="1375008183" sldId="574"/>
            <ac:spMk id="11" creationId="{FEE1D424-48D3-0966-945F-BC87C97C1FA0}"/>
          </ac:spMkLst>
        </pc:spChg>
        <pc:spChg chg="mod">
          <ac:chgData name="Alex Darvill - Education Safeguarding Adviser" userId="624883b4-1e9b-4e2d-9c7d-7cb1dff1ea78" providerId="ADAL" clId="{9365F139-4E8C-49C0-AAEF-FCAE3BCCF1D4}" dt="2023-07-17T14:11:05.026" v="26" actId="962"/>
          <ac:spMkLst>
            <pc:docMk/>
            <pc:sldMk cId="1375008183" sldId="574"/>
            <ac:spMk id="12" creationId="{4C0BFF18-8A6F-526C-ECC0-0ED3CF6E5FDA}"/>
          </ac:spMkLst>
        </pc:spChg>
        <pc:spChg chg="mod">
          <ac:chgData name="Alex Darvill - Education Safeguarding Adviser" userId="624883b4-1e9b-4e2d-9c7d-7cb1dff1ea78" providerId="ADAL" clId="{9365F139-4E8C-49C0-AAEF-FCAE3BCCF1D4}" dt="2023-07-17T14:11:05.511" v="27" actId="962"/>
          <ac:spMkLst>
            <pc:docMk/>
            <pc:sldMk cId="1375008183" sldId="574"/>
            <ac:spMk id="13" creationId="{20EDAFC7-D5D1-9937-584C-97129C50CB13}"/>
          </ac:spMkLst>
        </pc:spChg>
        <pc:spChg chg="mod">
          <ac:chgData name="Alex Darvill - Education Safeguarding Adviser" userId="624883b4-1e9b-4e2d-9c7d-7cb1dff1ea78" providerId="ADAL" clId="{9365F139-4E8C-49C0-AAEF-FCAE3BCCF1D4}" dt="2023-07-17T14:11:06.096" v="28" actId="962"/>
          <ac:spMkLst>
            <pc:docMk/>
            <pc:sldMk cId="1375008183" sldId="574"/>
            <ac:spMk id="14" creationId="{3824DC8E-44EA-E36D-4A81-330DCA47FFDB}"/>
          </ac:spMkLst>
        </pc:spChg>
      </pc:sldChg>
      <pc:sldChg chg="modSp">
        <pc:chgData name="Alex Darvill - Education Safeguarding Adviser" userId="624883b4-1e9b-4e2d-9c7d-7cb1dff1ea78" providerId="ADAL" clId="{9365F139-4E8C-49C0-AAEF-FCAE3BCCF1D4}" dt="2023-07-17T14:11:17.836" v="41" actId="962"/>
        <pc:sldMkLst>
          <pc:docMk/>
          <pc:sldMk cId="3973332454" sldId="575"/>
        </pc:sldMkLst>
        <pc:spChg chg="mod">
          <ac:chgData name="Alex Darvill - Education Safeguarding Adviser" userId="624883b4-1e9b-4e2d-9c7d-7cb1dff1ea78" providerId="ADAL" clId="{9365F139-4E8C-49C0-AAEF-FCAE3BCCF1D4}" dt="2023-07-17T14:11:11.437" v="29" actId="962"/>
          <ac:spMkLst>
            <pc:docMk/>
            <pc:sldMk cId="3973332454" sldId="575"/>
            <ac:spMk id="2" creationId="{10AE9521-384A-480B-A08C-C0B65F6AB2AB}"/>
          </ac:spMkLst>
        </pc:spChg>
        <pc:spChg chg="mod">
          <ac:chgData name="Alex Darvill - Education Safeguarding Adviser" userId="624883b4-1e9b-4e2d-9c7d-7cb1dff1ea78" providerId="ADAL" clId="{9365F139-4E8C-49C0-AAEF-FCAE3BCCF1D4}" dt="2023-07-17T14:11:12.038" v="30" actId="962"/>
          <ac:spMkLst>
            <pc:docMk/>
            <pc:sldMk cId="3973332454" sldId="575"/>
            <ac:spMk id="15" creationId="{10B14C07-4ECB-BBD5-C72B-732AF05D4488}"/>
          </ac:spMkLst>
        </pc:spChg>
        <pc:spChg chg="mod">
          <ac:chgData name="Alex Darvill - Education Safeguarding Adviser" userId="624883b4-1e9b-4e2d-9c7d-7cb1dff1ea78" providerId="ADAL" clId="{9365F139-4E8C-49C0-AAEF-FCAE3BCCF1D4}" dt="2023-07-17T14:11:13.157" v="32" actId="962"/>
          <ac:spMkLst>
            <pc:docMk/>
            <pc:sldMk cId="3973332454" sldId="575"/>
            <ac:spMk id="16" creationId="{B9A52D7B-92C9-096C-1F18-42FA4D6A970B}"/>
          </ac:spMkLst>
        </pc:spChg>
        <pc:spChg chg="mod">
          <ac:chgData name="Alex Darvill - Education Safeguarding Adviser" userId="624883b4-1e9b-4e2d-9c7d-7cb1dff1ea78" providerId="ADAL" clId="{9365F139-4E8C-49C0-AAEF-FCAE3BCCF1D4}" dt="2023-07-17T14:11:14.429" v="34" actId="962"/>
          <ac:spMkLst>
            <pc:docMk/>
            <pc:sldMk cId="3973332454" sldId="575"/>
            <ac:spMk id="17" creationId="{127CA468-B12F-EE69-234B-56EAD4F81351}"/>
          </ac:spMkLst>
        </pc:spChg>
        <pc:spChg chg="mod">
          <ac:chgData name="Alex Darvill - Education Safeguarding Adviser" userId="624883b4-1e9b-4e2d-9c7d-7cb1dff1ea78" providerId="ADAL" clId="{9365F139-4E8C-49C0-AAEF-FCAE3BCCF1D4}" dt="2023-07-17T14:11:15.286" v="36" actId="962"/>
          <ac:spMkLst>
            <pc:docMk/>
            <pc:sldMk cId="3973332454" sldId="575"/>
            <ac:spMk id="18" creationId="{ABF10046-C306-F187-5953-A5EFFB590319}"/>
          </ac:spMkLst>
        </pc:spChg>
        <pc:spChg chg="mod">
          <ac:chgData name="Alex Darvill - Education Safeguarding Adviser" userId="624883b4-1e9b-4e2d-9c7d-7cb1dff1ea78" providerId="ADAL" clId="{9365F139-4E8C-49C0-AAEF-FCAE3BCCF1D4}" dt="2023-07-17T14:11:16.148" v="38" actId="962"/>
          <ac:spMkLst>
            <pc:docMk/>
            <pc:sldMk cId="3973332454" sldId="575"/>
            <ac:spMk id="19" creationId="{3DB1F120-1E5C-EA1E-B70A-AD351D29B30E}"/>
          </ac:spMkLst>
        </pc:spChg>
        <pc:spChg chg="mod">
          <ac:chgData name="Alex Darvill - Education Safeguarding Adviser" userId="624883b4-1e9b-4e2d-9c7d-7cb1dff1ea78" providerId="ADAL" clId="{9365F139-4E8C-49C0-AAEF-FCAE3BCCF1D4}" dt="2023-07-17T14:11:17.335" v="40" actId="962"/>
          <ac:spMkLst>
            <pc:docMk/>
            <pc:sldMk cId="3973332454" sldId="575"/>
            <ac:spMk id="20" creationId="{ADAA53EA-0BF2-2BEA-3784-B09624E45915}"/>
          </ac:spMkLst>
        </pc:spChg>
        <pc:picChg chg="mod">
          <ac:chgData name="Alex Darvill - Education Safeguarding Adviser" userId="624883b4-1e9b-4e2d-9c7d-7cb1dff1ea78" providerId="ADAL" clId="{9365F139-4E8C-49C0-AAEF-FCAE3BCCF1D4}" dt="2023-07-17T14:11:12.487" v="31" actId="962"/>
          <ac:picMkLst>
            <pc:docMk/>
            <pc:sldMk cId="3973332454" sldId="575"/>
            <ac:picMk id="6" creationId="{BF7F1DE3-E05B-BBAD-F172-227ADC96D39E}"/>
          </ac:picMkLst>
        </pc:picChg>
        <pc:picChg chg="mod">
          <ac:chgData name="Alex Darvill - Education Safeguarding Adviser" userId="624883b4-1e9b-4e2d-9c7d-7cb1dff1ea78" providerId="ADAL" clId="{9365F139-4E8C-49C0-AAEF-FCAE3BCCF1D4}" dt="2023-07-17T14:11:17.836" v="41" actId="962"/>
          <ac:picMkLst>
            <pc:docMk/>
            <pc:sldMk cId="3973332454" sldId="575"/>
            <ac:picMk id="7" creationId="{A44E5AF5-A5EA-7511-8AFF-7137BD49ADF3}"/>
          </ac:picMkLst>
        </pc:picChg>
        <pc:picChg chg="mod">
          <ac:chgData name="Alex Darvill - Education Safeguarding Adviser" userId="624883b4-1e9b-4e2d-9c7d-7cb1dff1ea78" providerId="ADAL" clId="{9365F139-4E8C-49C0-AAEF-FCAE3BCCF1D4}" dt="2023-07-17T14:11:13.974" v="33" actId="962"/>
          <ac:picMkLst>
            <pc:docMk/>
            <pc:sldMk cId="3973332454" sldId="575"/>
            <ac:picMk id="8" creationId="{6B468919-E154-96EB-22B0-AA1D52EDE31F}"/>
          </ac:picMkLst>
        </pc:picChg>
        <pc:picChg chg="mod">
          <ac:chgData name="Alex Darvill - Education Safeguarding Adviser" userId="624883b4-1e9b-4e2d-9c7d-7cb1dff1ea78" providerId="ADAL" clId="{9365F139-4E8C-49C0-AAEF-FCAE3BCCF1D4}" dt="2023-07-17T14:11:14.892" v="35" actId="962"/>
          <ac:picMkLst>
            <pc:docMk/>
            <pc:sldMk cId="3973332454" sldId="575"/>
            <ac:picMk id="10" creationId="{7FDBA845-199F-B978-9C92-8FA1D8C15200}"/>
          </ac:picMkLst>
        </pc:picChg>
        <pc:picChg chg="mod">
          <ac:chgData name="Alex Darvill - Education Safeguarding Adviser" userId="624883b4-1e9b-4e2d-9c7d-7cb1dff1ea78" providerId="ADAL" clId="{9365F139-4E8C-49C0-AAEF-FCAE3BCCF1D4}" dt="2023-07-17T14:11:15.732" v="37" actId="962"/>
          <ac:picMkLst>
            <pc:docMk/>
            <pc:sldMk cId="3973332454" sldId="575"/>
            <ac:picMk id="12" creationId="{773626D8-052B-08C2-44A0-C30D9B2C03D9}"/>
          </ac:picMkLst>
        </pc:picChg>
        <pc:picChg chg="mod">
          <ac:chgData name="Alex Darvill - Education Safeguarding Adviser" userId="624883b4-1e9b-4e2d-9c7d-7cb1dff1ea78" providerId="ADAL" clId="{9365F139-4E8C-49C0-AAEF-FCAE3BCCF1D4}" dt="2023-07-17T14:11:16.598" v="39" actId="962"/>
          <ac:picMkLst>
            <pc:docMk/>
            <pc:sldMk cId="3973332454" sldId="575"/>
            <ac:picMk id="14" creationId="{BC8F81A5-E20A-00C9-C7D4-18CCDFBF6A7E}"/>
          </ac:picMkLst>
        </pc:picChg>
      </pc:sldChg>
      <pc:sldChg chg="modSp">
        <pc:chgData name="Alex Darvill - Education Safeguarding Adviser" userId="624883b4-1e9b-4e2d-9c7d-7cb1dff1ea78" providerId="ADAL" clId="{9365F139-4E8C-49C0-AAEF-FCAE3BCCF1D4}" dt="2023-07-17T14:10:45.967" v="13" actId="962"/>
        <pc:sldMkLst>
          <pc:docMk/>
          <pc:sldMk cId="1260574650" sldId="1669"/>
        </pc:sldMkLst>
        <pc:spChg chg="mod">
          <ac:chgData name="Alex Darvill - Education Safeguarding Adviser" userId="624883b4-1e9b-4e2d-9c7d-7cb1dff1ea78" providerId="ADAL" clId="{9365F139-4E8C-49C0-AAEF-FCAE3BCCF1D4}" dt="2023-07-17T14:10:44.686" v="10" actId="962"/>
          <ac:spMkLst>
            <pc:docMk/>
            <pc:sldMk cId="1260574650" sldId="1669"/>
            <ac:spMk id="3" creationId="{66FF32F9-2255-E5DE-3434-DA56BFA4156D}"/>
          </ac:spMkLst>
        </pc:spChg>
        <pc:spChg chg="mod">
          <ac:chgData name="Alex Darvill - Education Safeguarding Adviser" userId="624883b4-1e9b-4e2d-9c7d-7cb1dff1ea78" providerId="ADAL" clId="{9365F139-4E8C-49C0-AAEF-FCAE3BCCF1D4}" dt="2023-07-17T14:10:45.151" v="11" actId="962"/>
          <ac:spMkLst>
            <pc:docMk/>
            <pc:sldMk cId="1260574650" sldId="1669"/>
            <ac:spMk id="20" creationId="{5E9205A0-C1E3-430D-74B6-A652EE36EACA}"/>
          </ac:spMkLst>
        </pc:spChg>
        <pc:spChg chg="mod">
          <ac:chgData name="Alex Darvill - Education Safeguarding Adviser" userId="624883b4-1e9b-4e2d-9c7d-7cb1dff1ea78" providerId="ADAL" clId="{9365F139-4E8C-49C0-AAEF-FCAE3BCCF1D4}" dt="2023-07-17T14:10:45.967" v="13" actId="962"/>
          <ac:spMkLst>
            <pc:docMk/>
            <pc:sldMk cId="1260574650" sldId="1669"/>
            <ac:spMk id="24" creationId="{CA2C715E-4CEF-51FC-DA97-A6B22FECCC32}"/>
          </ac:spMkLst>
        </pc:spChg>
        <pc:grpChg chg="mod">
          <ac:chgData name="Alex Darvill - Education Safeguarding Adviser" userId="624883b4-1e9b-4e2d-9c7d-7cb1dff1ea78" providerId="ADAL" clId="{9365F139-4E8C-49C0-AAEF-FCAE3BCCF1D4}" dt="2023-07-17T14:10:45.573" v="12" actId="962"/>
          <ac:grpSpMkLst>
            <pc:docMk/>
            <pc:sldMk cId="1260574650" sldId="1669"/>
            <ac:grpSpMk id="21" creationId="{2B707032-0BAF-266F-BCB2-D2190306B61B}"/>
          </ac:grpSpMkLst>
        </pc:grpChg>
        <pc:picChg chg="mod">
          <ac:chgData name="Alex Darvill - Education Safeguarding Adviser" userId="624883b4-1e9b-4e2d-9c7d-7cb1dff1ea78" providerId="ADAL" clId="{9365F139-4E8C-49C0-AAEF-FCAE3BCCF1D4}" dt="2023-07-17T14:10:44.154" v="9" actId="962"/>
          <ac:picMkLst>
            <pc:docMk/>
            <pc:sldMk cId="1260574650" sldId="1669"/>
            <ac:picMk id="28" creationId="{3924476F-4AF1-AB1F-3148-29CB4C3EF294}"/>
          </ac:picMkLst>
        </pc:picChg>
      </pc:sldChg>
      <pc:sldChg chg="modSp">
        <pc:chgData name="Alex Darvill - Education Safeguarding Adviser" userId="624883b4-1e9b-4e2d-9c7d-7cb1dff1ea78" providerId="ADAL" clId="{9365F139-4E8C-49C0-AAEF-FCAE3BCCF1D4}" dt="2023-07-17T14:11:52.583" v="59" actId="20577"/>
        <pc:sldMkLst>
          <pc:docMk/>
          <pc:sldMk cId="886010542" sldId="1686"/>
        </pc:sldMkLst>
        <pc:spChg chg="mod">
          <ac:chgData name="Alex Darvill - Education Safeguarding Adviser" userId="624883b4-1e9b-4e2d-9c7d-7cb1dff1ea78" providerId="ADAL" clId="{9365F139-4E8C-49C0-AAEF-FCAE3BCCF1D4}" dt="2023-07-17T14:11:52.583" v="59" actId="20577"/>
          <ac:spMkLst>
            <pc:docMk/>
            <pc:sldMk cId="886010542" sldId="1686"/>
            <ac:spMk id="2" creationId="{DAE842B3-B533-2F83-05C5-06B028A1782F}"/>
          </ac:spMkLst>
        </pc:spChg>
      </pc:sldChg>
      <pc:sldChg chg="modSp">
        <pc:chgData name="Alex Darvill - Education Safeguarding Adviser" userId="624883b4-1e9b-4e2d-9c7d-7cb1dff1ea78" providerId="ADAL" clId="{9365F139-4E8C-49C0-AAEF-FCAE3BCCF1D4}" dt="2023-07-17T14:11:56.265" v="61" actId="20577"/>
        <pc:sldMkLst>
          <pc:docMk/>
          <pc:sldMk cId="844158195" sldId="1687"/>
        </pc:sldMkLst>
        <pc:spChg chg="mod">
          <ac:chgData name="Alex Darvill - Education Safeguarding Adviser" userId="624883b4-1e9b-4e2d-9c7d-7cb1dff1ea78" providerId="ADAL" clId="{9365F139-4E8C-49C0-AAEF-FCAE3BCCF1D4}" dt="2023-07-17T14:11:56.265" v="61" actId="20577"/>
          <ac:spMkLst>
            <pc:docMk/>
            <pc:sldMk cId="844158195" sldId="1687"/>
            <ac:spMk id="2" creationId="{DAE842B3-B533-2F83-05C5-06B028A1782F}"/>
          </ac:spMkLst>
        </pc:spChg>
      </pc:sldChg>
      <pc:sldChg chg="modSp">
        <pc:chgData name="Alex Darvill - Education Safeguarding Adviser" userId="624883b4-1e9b-4e2d-9c7d-7cb1dff1ea78" providerId="ADAL" clId="{9365F139-4E8C-49C0-AAEF-FCAE3BCCF1D4}" dt="2023-07-17T14:10:52.635" v="15" actId="962"/>
        <pc:sldMkLst>
          <pc:docMk/>
          <pc:sldMk cId="4137015007" sldId="1711"/>
        </pc:sldMkLst>
        <pc:spChg chg="mod">
          <ac:chgData name="Alex Darvill - Education Safeguarding Adviser" userId="624883b4-1e9b-4e2d-9c7d-7cb1dff1ea78" providerId="ADAL" clId="{9365F139-4E8C-49C0-AAEF-FCAE3BCCF1D4}" dt="2023-07-17T14:10:52.205" v="14" actId="962"/>
          <ac:spMkLst>
            <pc:docMk/>
            <pc:sldMk cId="4137015007" sldId="1711"/>
            <ac:spMk id="3" creationId="{87D2A886-B769-344B-5D73-B0C5DA243570}"/>
          </ac:spMkLst>
        </pc:spChg>
        <pc:spChg chg="mod">
          <ac:chgData name="Alex Darvill - Education Safeguarding Adviser" userId="624883b4-1e9b-4e2d-9c7d-7cb1dff1ea78" providerId="ADAL" clId="{9365F139-4E8C-49C0-AAEF-FCAE3BCCF1D4}" dt="2023-07-17T14:10:52.635" v="15" actId="962"/>
          <ac:spMkLst>
            <pc:docMk/>
            <pc:sldMk cId="4137015007" sldId="1711"/>
            <ac:spMk id="4" creationId="{D77E3B35-09D1-6F5F-FD6F-A2A911F7A4EC}"/>
          </ac:spMkLst>
        </pc:spChg>
      </pc:sldChg>
      <pc:sldChg chg="modSp">
        <pc:chgData name="Alex Darvill - Education Safeguarding Adviser" userId="624883b4-1e9b-4e2d-9c7d-7cb1dff1ea78" providerId="ADAL" clId="{9365F139-4E8C-49C0-AAEF-FCAE3BCCF1D4}" dt="2023-07-17T14:10:07.300" v="0" actId="962"/>
        <pc:sldMkLst>
          <pc:docMk/>
          <pc:sldMk cId="1367964916" sldId="1712"/>
        </pc:sldMkLst>
        <pc:graphicFrameChg chg="mod">
          <ac:chgData name="Alex Darvill - Education Safeguarding Adviser" userId="624883b4-1e9b-4e2d-9c7d-7cb1dff1ea78" providerId="ADAL" clId="{9365F139-4E8C-49C0-AAEF-FCAE3BCCF1D4}" dt="2023-07-17T14:10:07.300" v="0" actId="962"/>
          <ac:graphicFrameMkLst>
            <pc:docMk/>
            <pc:sldMk cId="1367964916" sldId="1712"/>
            <ac:graphicFrameMk id="22" creationId="{624F5F6C-D2A2-1320-CA55-E7E7CA8707C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5C024-8DCF-4FC9-8EC4-603DB40BF83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B65EAB8-5FF9-4518-82A9-BF318704DCB7}">
      <dgm:prSet/>
      <dgm:spPr/>
      <dgm:t>
        <a:bodyPr/>
        <a:lstStyle/>
        <a:p>
          <a:r>
            <a:rPr lang="en-US"/>
            <a:t>Keeping Children Safe in Education (DfE 2022) Annex C</a:t>
          </a:r>
        </a:p>
      </dgm:t>
    </dgm:pt>
    <dgm:pt modelId="{735390FB-C169-4354-BAD9-686D790D9FDB}" type="parTrans" cxnId="{5D3C905E-CD01-407C-941B-26A51C733951}">
      <dgm:prSet/>
      <dgm:spPr/>
      <dgm:t>
        <a:bodyPr/>
        <a:lstStyle/>
        <a:p>
          <a:endParaRPr lang="en-US"/>
        </a:p>
      </dgm:t>
    </dgm:pt>
    <dgm:pt modelId="{48B29F18-E857-43A3-ABE3-8BAF691331C6}" type="sibTrans" cxnId="{5D3C905E-CD01-407C-941B-26A51C733951}">
      <dgm:prSet/>
      <dgm:spPr/>
      <dgm:t>
        <a:bodyPr/>
        <a:lstStyle/>
        <a:p>
          <a:endParaRPr lang="en-US"/>
        </a:p>
      </dgm:t>
    </dgm:pt>
    <dgm:pt modelId="{CBC32253-9CAE-45B9-B48C-B25DF680CA3A}">
      <dgm:prSet/>
      <dgm:spPr/>
      <dgm:t>
        <a:bodyPr/>
        <a:lstStyle/>
        <a:p>
          <a:r>
            <a:rPr lang="en-US"/>
            <a:t>Record transfer falls under the role of the DSL</a:t>
          </a:r>
        </a:p>
      </dgm:t>
    </dgm:pt>
    <dgm:pt modelId="{2227FA82-8C55-4153-80C9-6BD54CE81C05}" type="parTrans" cxnId="{19DAD447-65DA-4068-8A8A-50F28F9EADD8}">
      <dgm:prSet/>
      <dgm:spPr/>
      <dgm:t>
        <a:bodyPr/>
        <a:lstStyle/>
        <a:p>
          <a:endParaRPr lang="en-US"/>
        </a:p>
      </dgm:t>
    </dgm:pt>
    <dgm:pt modelId="{2EB0683A-19A4-44B2-8A38-120B180337E8}" type="sibTrans" cxnId="{19DAD447-65DA-4068-8A8A-50F28F9EADD8}">
      <dgm:prSet/>
      <dgm:spPr/>
      <dgm:t>
        <a:bodyPr/>
        <a:lstStyle/>
        <a:p>
          <a:endParaRPr lang="en-US"/>
        </a:p>
      </dgm:t>
    </dgm:pt>
    <dgm:pt modelId="{6DAC0988-14C5-4EF2-B6DA-6C21D699E08B}">
      <dgm:prSet/>
      <dgm:spPr/>
      <dgm:t>
        <a:bodyPr/>
        <a:lstStyle/>
        <a:p>
          <a:r>
            <a:rPr lang="en-US"/>
            <a:t>The responsibility lies jointly with both original and new setting</a:t>
          </a:r>
        </a:p>
      </dgm:t>
    </dgm:pt>
    <dgm:pt modelId="{E3DDE5F0-DBBA-4340-AF58-F21FAFAD9623}" type="parTrans" cxnId="{5BE258B0-36B3-43E7-9997-58CA5EA6362A}">
      <dgm:prSet/>
      <dgm:spPr/>
      <dgm:t>
        <a:bodyPr/>
        <a:lstStyle/>
        <a:p>
          <a:endParaRPr lang="en-US"/>
        </a:p>
      </dgm:t>
    </dgm:pt>
    <dgm:pt modelId="{8696CF4F-A4CA-497B-B987-5C42E730B5B1}" type="sibTrans" cxnId="{5BE258B0-36B3-43E7-9997-58CA5EA6362A}">
      <dgm:prSet/>
      <dgm:spPr/>
      <dgm:t>
        <a:bodyPr/>
        <a:lstStyle/>
        <a:p>
          <a:endParaRPr lang="en-US"/>
        </a:p>
      </dgm:t>
    </dgm:pt>
    <dgm:pt modelId="{C59BEB33-26F5-4FD6-90D4-B5BA18EF6001}">
      <dgm:prSet/>
      <dgm:spPr/>
      <dgm:t>
        <a:bodyPr/>
        <a:lstStyle/>
        <a:p>
          <a:r>
            <a:rPr lang="en-US"/>
            <a:t>This should happen within 5 days (mid-year or from the start of the new term). </a:t>
          </a:r>
        </a:p>
      </dgm:t>
    </dgm:pt>
    <dgm:pt modelId="{EDE82DFA-BAF3-4A6E-AEC3-719E7BC7B30A}" type="parTrans" cxnId="{825F60D1-2932-40DF-892B-F6C6B1FF1089}">
      <dgm:prSet/>
      <dgm:spPr/>
      <dgm:t>
        <a:bodyPr/>
        <a:lstStyle/>
        <a:p>
          <a:endParaRPr lang="en-US"/>
        </a:p>
      </dgm:t>
    </dgm:pt>
    <dgm:pt modelId="{E016D013-B617-4DDA-B113-694E2428F1EB}" type="sibTrans" cxnId="{825F60D1-2932-40DF-892B-F6C6B1FF1089}">
      <dgm:prSet/>
      <dgm:spPr/>
      <dgm:t>
        <a:bodyPr/>
        <a:lstStyle/>
        <a:p>
          <a:endParaRPr lang="en-US"/>
        </a:p>
      </dgm:t>
    </dgm:pt>
    <dgm:pt modelId="{447685F2-A396-468C-AB32-1E6ABE66B6E7}" type="pres">
      <dgm:prSet presAssocID="{8DD5C024-8DCF-4FC9-8EC4-603DB40BF83F}" presName="vert0" presStyleCnt="0">
        <dgm:presLayoutVars>
          <dgm:dir/>
          <dgm:animOne val="branch"/>
          <dgm:animLvl val="lvl"/>
        </dgm:presLayoutVars>
      </dgm:prSet>
      <dgm:spPr/>
    </dgm:pt>
    <dgm:pt modelId="{214FB245-1DBE-4DCD-80B0-CDFA32E23325}" type="pres">
      <dgm:prSet presAssocID="{8B65EAB8-5FF9-4518-82A9-BF318704DCB7}" presName="thickLine" presStyleLbl="alignNode1" presStyleIdx="0" presStyleCnt="4"/>
      <dgm:spPr/>
    </dgm:pt>
    <dgm:pt modelId="{89D32622-81B3-4DA7-BB9D-46BF7BA7B4EA}" type="pres">
      <dgm:prSet presAssocID="{8B65EAB8-5FF9-4518-82A9-BF318704DCB7}" presName="horz1" presStyleCnt="0"/>
      <dgm:spPr/>
    </dgm:pt>
    <dgm:pt modelId="{2301DB17-32FA-4EAD-B034-FF8BC612F25B}" type="pres">
      <dgm:prSet presAssocID="{8B65EAB8-5FF9-4518-82A9-BF318704DCB7}" presName="tx1" presStyleLbl="revTx" presStyleIdx="0" presStyleCnt="4"/>
      <dgm:spPr/>
    </dgm:pt>
    <dgm:pt modelId="{F653FD38-3483-4A4C-A193-40BC87F05D42}" type="pres">
      <dgm:prSet presAssocID="{8B65EAB8-5FF9-4518-82A9-BF318704DCB7}" presName="vert1" presStyleCnt="0"/>
      <dgm:spPr/>
    </dgm:pt>
    <dgm:pt modelId="{88D4115F-EDC3-45B0-9849-AAE9331B7A0E}" type="pres">
      <dgm:prSet presAssocID="{CBC32253-9CAE-45B9-B48C-B25DF680CA3A}" presName="thickLine" presStyleLbl="alignNode1" presStyleIdx="1" presStyleCnt="4"/>
      <dgm:spPr/>
    </dgm:pt>
    <dgm:pt modelId="{FE08B4AD-6DEA-438E-9C19-4E9600A475C0}" type="pres">
      <dgm:prSet presAssocID="{CBC32253-9CAE-45B9-B48C-B25DF680CA3A}" presName="horz1" presStyleCnt="0"/>
      <dgm:spPr/>
    </dgm:pt>
    <dgm:pt modelId="{AAB0570A-5213-47E5-88C6-6E9B0D889874}" type="pres">
      <dgm:prSet presAssocID="{CBC32253-9CAE-45B9-B48C-B25DF680CA3A}" presName="tx1" presStyleLbl="revTx" presStyleIdx="1" presStyleCnt="4"/>
      <dgm:spPr/>
    </dgm:pt>
    <dgm:pt modelId="{B97FFEAF-3480-4355-916E-E41B54355BDE}" type="pres">
      <dgm:prSet presAssocID="{CBC32253-9CAE-45B9-B48C-B25DF680CA3A}" presName="vert1" presStyleCnt="0"/>
      <dgm:spPr/>
    </dgm:pt>
    <dgm:pt modelId="{2AB9C123-E0DB-45CD-83DA-6F38C1E494F5}" type="pres">
      <dgm:prSet presAssocID="{6DAC0988-14C5-4EF2-B6DA-6C21D699E08B}" presName="thickLine" presStyleLbl="alignNode1" presStyleIdx="2" presStyleCnt="4"/>
      <dgm:spPr/>
    </dgm:pt>
    <dgm:pt modelId="{C0C5102D-8772-46E2-A343-4C48694699A5}" type="pres">
      <dgm:prSet presAssocID="{6DAC0988-14C5-4EF2-B6DA-6C21D699E08B}" presName="horz1" presStyleCnt="0"/>
      <dgm:spPr/>
    </dgm:pt>
    <dgm:pt modelId="{761F50AC-757B-4FEC-B3F0-67DB8E67A7A9}" type="pres">
      <dgm:prSet presAssocID="{6DAC0988-14C5-4EF2-B6DA-6C21D699E08B}" presName="tx1" presStyleLbl="revTx" presStyleIdx="2" presStyleCnt="4"/>
      <dgm:spPr/>
    </dgm:pt>
    <dgm:pt modelId="{61A5A536-61A0-4DA8-839E-63B864DDC3B1}" type="pres">
      <dgm:prSet presAssocID="{6DAC0988-14C5-4EF2-B6DA-6C21D699E08B}" presName="vert1" presStyleCnt="0"/>
      <dgm:spPr/>
    </dgm:pt>
    <dgm:pt modelId="{65D30A64-FE47-46D7-8BAE-1F22C6FD77D7}" type="pres">
      <dgm:prSet presAssocID="{C59BEB33-26F5-4FD6-90D4-B5BA18EF6001}" presName="thickLine" presStyleLbl="alignNode1" presStyleIdx="3" presStyleCnt="4"/>
      <dgm:spPr/>
    </dgm:pt>
    <dgm:pt modelId="{58AE7013-53DE-4508-B4BE-7B1C8F9DCBCD}" type="pres">
      <dgm:prSet presAssocID="{C59BEB33-26F5-4FD6-90D4-B5BA18EF6001}" presName="horz1" presStyleCnt="0"/>
      <dgm:spPr/>
    </dgm:pt>
    <dgm:pt modelId="{5AF3694E-EB71-4E0A-BDE4-1F75BC14AF65}" type="pres">
      <dgm:prSet presAssocID="{C59BEB33-26F5-4FD6-90D4-B5BA18EF6001}" presName="tx1" presStyleLbl="revTx" presStyleIdx="3" presStyleCnt="4"/>
      <dgm:spPr/>
    </dgm:pt>
    <dgm:pt modelId="{EEC00224-61A6-4884-9CA0-8B1B516CEA1A}" type="pres">
      <dgm:prSet presAssocID="{C59BEB33-26F5-4FD6-90D4-B5BA18EF6001}" presName="vert1" presStyleCnt="0"/>
      <dgm:spPr/>
    </dgm:pt>
  </dgm:ptLst>
  <dgm:cxnLst>
    <dgm:cxn modelId="{42A14500-D7B4-49C2-8CD8-EB90812ACF4E}" type="presOf" srcId="{CBC32253-9CAE-45B9-B48C-B25DF680CA3A}" destId="{AAB0570A-5213-47E5-88C6-6E9B0D889874}" srcOrd="0" destOrd="0" presId="urn:microsoft.com/office/officeart/2008/layout/LinedList"/>
    <dgm:cxn modelId="{5D3C905E-CD01-407C-941B-26A51C733951}" srcId="{8DD5C024-8DCF-4FC9-8EC4-603DB40BF83F}" destId="{8B65EAB8-5FF9-4518-82A9-BF318704DCB7}" srcOrd="0" destOrd="0" parTransId="{735390FB-C169-4354-BAD9-686D790D9FDB}" sibTransId="{48B29F18-E857-43A3-ABE3-8BAF691331C6}"/>
    <dgm:cxn modelId="{19DAD447-65DA-4068-8A8A-50F28F9EADD8}" srcId="{8DD5C024-8DCF-4FC9-8EC4-603DB40BF83F}" destId="{CBC32253-9CAE-45B9-B48C-B25DF680CA3A}" srcOrd="1" destOrd="0" parTransId="{2227FA82-8C55-4153-80C9-6BD54CE81C05}" sibTransId="{2EB0683A-19A4-44B2-8A38-120B180337E8}"/>
    <dgm:cxn modelId="{590B83A6-E125-4A2B-818D-5E6BE876C08F}" type="presOf" srcId="{8DD5C024-8DCF-4FC9-8EC4-603DB40BF83F}" destId="{447685F2-A396-468C-AB32-1E6ABE66B6E7}" srcOrd="0" destOrd="0" presId="urn:microsoft.com/office/officeart/2008/layout/LinedList"/>
    <dgm:cxn modelId="{5BE258B0-36B3-43E7-9997-58CA5EA6362A}" srcId="{8DD5C024-8DCF-4FC9-8EC4-603DB40BF83F}" destId="{6DAC0988-14C5-4EF2-B6DA-6C21D699E08B}" srcOrd="2" destOrd="0" parTransId="{E3DDE5F0-DBBA-4340-AF58-F21FAFAD9623}" sibTransId="{8696CF4F-A4CA-497B-B987-5C42E730B5B1}"/>
    <dgm:cxn modelId="{91CF49D0-364F-40D2-AB5C-6947149EE6C2}" type="presOf" srcId="{C59BEB33-26F5-4FD6-90D4-B5BA18EF6001}" destId="{5AF3694E-EB71-4E0A-BDE4-1F75BC14AF65}" srcOrd="0" destOrd="0" presId="urn:microsoft.com/office/officeart/2008/layout/LinedList"/>
    <dgm:cxn modelId="{825F60D1-2932-40DF-892B-F6C6B1FF1089}" srcId="{8DD5C024-8DCF-4FC9-8EC4-603DB40BF83F}" destId="{C59BEB33-26F5-4FD6-90D4-B5BA18EF6001}" srcOrd="3" destOrd="0" parTransId="{EDE82DFA-BAF3-4A6E-AEC3-719E7BC7B30A}" sibTransId="{E016D013-B617-4DDA-B113-694E2428F1EB}"/>
    <dgm:cxn modelId="{670B5BD4-D7C0-4F37-8832-35A47AD20F56}" type="presOf" srcId="{8B65EAB8-5FF9-4518-82A9-BF318704DCB7}" destId="{2301DB17-32FA-4EAD-B034-FF8BC612F25B}" srcOrd="0" destOrd="0" presId="urn:microsoft.com/office/officeart/2008/layout/LinedList"/>
    <dgm:cxn modelId="{E16867F2-AD89-4F00-85B1-F27A44B59977}" type="presOf" srcId="{6DAC0988-14C5-4EF2-B6DA-6C21D699E08B}" destId="{761F50AC-757B-4FEC-B3F0-67DB8E67A7A9}" srcOrd="0" destOrd="0" presId="urn:microsoft.com/office/officeart/2008/layout/LinedList"/>
    <dgm:cxn modelId="{B6D04CA7-A25E-4CC2-A163-FE505FA41021}" type="presParOf" srcId="{447685F2-A396-468C-AB32-1E6ABE66B6E7}" destId="{214FB245-1DBE-4DCD-80B0-CDFA32E23325}" srcOrd="0" destOrd="0" presId="urn:microsoft.com/office/officeart/2008/layout/LinedList"/>
    <dgm:cxn modelId="{BD3A2EB3-475D-4C65-9298-6182C227193F}" type="presParOf" srcId="{447685F2-A396-468C-AB32-1E6ABE66B6E7}" destId="{89D32622-81B3-4DA7-BB9D-46BF7BA7B4EA}" srcOrd="1" destOrd="0" presId="urn:microsoft.com/office/officeart/2008/layout/LinedList"/>
    <dgm:cxn modelId="{69817C7A-8361-4F57-862E-159C01C7EC33}" type="presParOf" srcId="{89D32622-81B3-4DA7-BB9D-46BF7BA7B4EA}" destId="{2301DB17-32FA-4EAD-B034-FF8BC612F25B}" srcOrd="0" destOrd="0" presId="urn:microsoft.com/office/officeart/2008/layout/LinedList"/>
    <dgm:cxn modelId="{3FFB2628-F498-4689-B4C9-E3342C30D438}" type="presParOf" srcId="{89D32622-81B3-4DA7-BB9D-46BF7BA7B4EA}" destId="{F653FD38-3483-4A4C-A193-40BC87F05D42}" srcOrd="1" destOrd="0" presId="urn:microsoft.com/office/officeart/2008/layout/LinedList"/>
    <dgm:cxn modelId="{E27AFD71-90A8-4E4F-ACC8-E4C2B52A554C}" type="presParOf" srcId="{447685F2-A396-468C-AB32-1E6ABE66B6E7}" destId="{88D4115F-EDC3-45B0-9849-AAE9331B7A0E}" srcOrd="2" destOrd="0" presId="urn:microsoft.com/office/officeart/2008/layout/LinedList"/>
    <dgm:cxn modelId="{77D41468-9234-4A45-AAC7-3F03CDF4ED9A}" type="presParOf" srcId="{447685F2-A396-468C-AB32-1E6ABE66B6E7}" destId="{FE08B4AD-6DEA-438E-9C19-4E9600A475C0}" srcOrd="3" destOrd="0" presId="urn:microsoft.com/office/officeart/2008/layout/LinedList"/>
    <dgm:cxn modelId="{E45BECD5-DD26-4D7E-899A-DC5A43BD6272}" type="presParOf" srcId="{FE08B4AD-6DEA-438E-9C19-4E9600A475C0}" destId="{AAB0570A-5213-47E5-88C6-6E9B0D889874}" srcOrd="0" destOrd="0" presId="urn:microsoft.com/office/officeart/2008/layout/LinedList"/>
    <dgm:cxn modelId="{5D55827E-B1C7-4B07-A7D2-3FF7EAECD792}" type="presParOf" srcId="{FE08B4AD-6DEA-438E-9C19-4E9600A475C0}" destId="{B97FFEAF-3480-4355-916E-E41B54355BDE}" srcOrd="1" destOrd="0" presId="urn:microsoft.com/office/officeart/2008/layout/LinedList"/>
    <dgm:cxn modelId="{E6DF5659-A6C4-4687-8DBB-96EBC9934B45}" type="presParOf" srcId="{447685F2-A396-468C-AB32-1E6ABE66B6E7}" destId="{2AB9C123-E0DB-45CD-83DA-6F38C1E494F5}" srcOrd="4" destOrd="0" presId="urn:microsoft.com/office/officeart/2008/layout/LinedList"/>
    <dgm:cxn modelId="{ADF7AA8B-8F49-4B1E-9D14-A6C36CC33DB6}" type="presParOf" srcId="{447685F2-A396-468C-AB32-1E6ABE66B6E7}" destId="{C0C5102D-8772-46E2-A343-4C48694699A5}" srcOrd="5" destOrd="0" presId="urn:microsoft.com/office/officeart/2008/layout/LinedList"/>
    <dgm:cxn modelId="{F4474BDE-231F-467E-99C0-02CE21AC3AEA}" type="presParOf" srcId="{C0C5102D-8772-46E2-A343-4C48694699A5}" destId="{761F50AC-757B-4FEC-B3F0-67DB8E67A7A9}" srcOrd="0" destOrd="0" presId="urn:microsoft.com/office/officeart/2008/layout/LinedList"/>
    <dgm:cxn modelId="{72DF67E3-DFF7-4ECF-9513-DAD41689DD59}" type="presParOf" srcId="{C0C5102D-8772-46E2-A343-4C48694699A5}" destId="{61A5A536-61A0-4DA8-839E-63B864DDC3B1}" srcOrd="1" destOrd="0" presId="urn:microsoft.com/office/officeart/2008/layout/LinedList"/>
    <dgm:cxn modelId="{92E8A212-6600-411E-8C5A-EDCEC5D39535}" type="presParOf" srcId="{447685F2-A396-468C-AB32-1E6ABE66B6E7}" destId="{65D30A64-FE47-46D7-8BAE-1F22C6FD77D7}" srcOrd="6" destOrd="0" presId="urn:microsoft.com/office/officeart/2008/layout/LinedList"/>
    <dgm:cxn modelId="{FA7B06F3-CF5E-440F-9029-B125B395BA0D}" type="presParOf" srcId="{447685F2-A396-468C-AB32-1E6ABE66B6E7}" destId="{58AE7013-53DE-4508-B4BE-7B1C8F9DCBCD}" srcOrd="7" destOrd="0" presId="urn:microsoft.com/office/officeart/2008/layout/LinedList"/>
    <dgm:cxn modelId="{EF99F3F2-96C6-4091-BEAA-9382D5C160F1}" type="presParOf" srcId="{58AE7013-53DE-4508-B4BE-7B1C8F9DCBCD}" destId="{5AF3694E-EB71-4E0A-BDE4-1F75BC14AF65}" srcOrd="0" destOrd="0" presId="urn:microsoft.com/office/officeart/2008/layout/LinedList"/>
    <dgm:cxn modelId="{03EAD9A0-AA43-450A-949B-3D89B83F86BF}" type="presParOf" srcId="{58AE7013-53DE-4508-B4BE-7B1C8F9DCBCD}" destId="{EEC00224-61A6-4884-9CA0-8B1B516CEA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074F7-2514-4E25-BA89-EF12A5688F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99E2A0-B216-4F3E-9DBB-AC34E7CEA2A1}">
      <dgm:prSet/>
      <dgm:spPr/>
      <dgm:t>
        <a:bodyPr/>
        <a:lstStyle/>
        <a:p>
          <a:r>
            <a:rPr lang="en-GB">
              <a:latin typeface="Arial" panose="020B0604020202020204" pitchFamily="34" charset="0"/>
              <a:cs typeface="Arial" panose="020B0604020202020204" pitchFamily="34" charset="0"/>
            </a:rPr>
            <a:t>Child I tragically died at the age of 15 months after he became caught up in his highchair and asphyxiated. The Inquest in May 21 made a ruling of accidental death and criminal proceedings were not pursued. Following Child </a:t>
          </a:r>
          <a:r>
            <a:rPr lang="en-GB" err="1">
              <a:latin typeface="Arial" panose="020B0604020202020204" pitchFamily="34" charset="0"/>
              <a:cs typeface="Arial" panose="020B0604020202020204" pitchFamily="34" charset="0"/>
            </a:rPr>
            <a:t>I’s</a:t>
          </a:r>
          <a:r>
            <a:rPr lang="en-GB">
              <a:latin typeface="Arial" panose="020B0604020202020204" pitchFamily="34" charset="0"/>
              <a:cs typeface="Arial" panose="020B0604020202020204" pitchFamily="34" charset="0"/>
            </a:rPr>
            <a:t> death, his three surviving siblings became subject to care proceedings and are now placed under Special Guardianship Orders with their maternal grandmother.</a:t>
          </a:r>
          <a:endParaRPr lang="en-US">
            <a:latin typeface="Arial" panose="020B0604020202020204" pitchFamily="34" charset="0"/>
            <a:cs typeface="Arial" panose="020B0604020202020204" pitchFamily="34" charset="0"/>
          </a:endParaRPr>
        </a:p>
      </dgm:t>
    </dgm:pt>
    <dgm:pt modelId="{97CA08E7-CF79-419F-8B44-F87B03FAB91E}" type="parTrans" cxnId="{5817A47C-EA44-409F-BDC0-38DBF813B3FB}">
      <dgm:prSet/>
      <dgm:spPr/>
      <dgm:t>
        <a:bodyPr/>
        <a:lstStyle/>
        <a:p>
          <a:endParaRPr lang="en-US"/>
        </a:p>
      </dgm:t>
    </dgm:pt>
    <dgm:pt modelId="{02697DAE-4C81-41C1-B33F-69238A836E94}" type="sibTrans" cxnId="{5817A47C-EA44-409F-BDC0-38DBF813B3FB}">
      <dgm:prSet/>
      <dgm:spPr/>
      <dgm:t>
        <a:bodyPr/>
        <a:lstStyle/>
        <a:p>
          <a:endParaRPr lang="en-US"/>
        </a:p>
      </dgm:t>
    </dgm:pt>
    <dgm:pt modelId="{10687908-D023-4981-88C6-B35F6D076C3E}">
      <dgm:prSet/>
      <dgm:spPr/>
      <dgm:t>
        <a:bodyPr/>
        <a:lstStyle/>
        <a:p>
          <a:r>
            <a:rPr lang="en-GB">
              <a:latin typeface="Arial" panose="020B0604020202020204" pitchFamily="34" charset="0"/>
              <a:cs typeface="Arial" panose="020B0604020202020204" pitchFamily="34" charset="0"/>
            </a:rPr>
            <a:t>Child I was the third child in the family of four. His mother had sadly died only 2 months previously of natural causes following the delivery of Child </a:t>
          </a:r>
          <a:r>
            <a:rPr lang="en-GB" err="1">
              <a:latin typeface="Arial" panose="020B0604020202020204" pitchFamily="34" charset="0"/>
              <a:cs typeface="Arial" panose="020B0604020202020204" pitchFamily="34" charset="0"/>
            </a:rPr>
            <a:t>I’s</a:t>
          </a:r>
          <a:r>
            <a:rPr lang="en-GB">
              <a:latin typeface="Arial" panose="020B0604020202020204" pitchFamily="34" charset="0"/>
              <a:cs typeface="Arial" panose="020B0604020202020204" pitchFamily="34" charset="0"/>
            </a:rPr>
            <a:t> baby sibling. Child I was described as </a:t>
          </a:r>
          <a:r>
            <a:rPr lang="en-US">
              <a:latin typeface="Arial"/>
              <a:cs typeface="Arial"/>
            </a:rPr>
            <a:t>a bubbly, interactive baby who loved to get involved, enjoyed attention and stimulation and expressed a lot of joy when interacted with, smiling and laughing and generally glowing. </a:t>
          </a:r>
        </a:p>
      </dgm:t>
    </dgm:pt>
    <dgm:pt modelId="{160AFA89-16AB-494A-B652-0DFB9CA815CA}" type="parTrans" cxnId="{9E392ABD-4EE3-485D-A2A8-405FEB167EBF}">
      <dgm:prSet/>
      <dgm:spPr/>
      <dgm:t>
        <a:bodyPr/>
        <a:lstStyle/>
        <a:p>
          <a:endParaRPr lang="en-US"/>
        </a:p>
      </dgm:t>
    </dgm:pt>
    <dgm:pt modelId="{733E7EA7-E4D2-4511-B86A-89DE42403748}" type="sibTrans" cxnId="{9E392ABD-4EE3-485D-A2A8-405FEB167EBF}">
      <dgm:prSet/>
      <dgm:spPr/>
      <dgm:t>
        <a:bodyPr/>
        <a:lstStyle/>
        <a:p>
          <a:endParaRPr lang="en-US"/>
        </a:p>
      </dgm:t>
    </dgm:pt>
    <dgm:pt modelId="{D0E7445B-0141-4407-B4FC-1EBC49C05ACD}">
      <dgm:prSet/>
      <dgm:spPr/>
      <dgm:t>
        <a:bodyPr/>
        <a:lstStyle/>
        <a:p>
          <a:r>
            <a:rPr lang="en-GB">
              <a:latin typeface="Arial" panose="020B0604020202020204" pitchFamily="34" charset="0"/>
              <a:cs typeface="Arial" panose="020B0604020202020204" pitchFamily="34" charset="0"/>
            </a:rPr>
            <a:t>A number of agencies had been involved in Child </a:t>
          </a:r>
          <a:r>
            <a:rPr lang="en-GB" err="1">
              <a:latin typeface="Arial" panose="020B0604020202020204" pitchFamily="34" charset="0"/>
              <a:cs typeface="Arial" panose="020B0604020202020204" pitchFamily="34" charset="0"/>
            </a:rPr>
            <a:t>I’s</a:t>
          </a:r>
          <a:r>
            <a:rPr lang="en-GB">
              <a:latin typeface="Arial" panose="020B0604020202020204" pitchFamily="34" charset="0"/>
              <a:cs typeface="Arial" panose="020B0604020202020204" pitchFamily="34" charset="0"/>
            </a:rPr>
            <a:t> life and were trying to help the family following the death of Child </a:t>
          </a:r>
          <a:r>
            <a:rPr lang="en-GB" err="1">
              <a:latin typeface="Arial" panose="020B0604020202020204" pitchFamily="34" charset="0"/>
              <a:cs typeface="Arial" panose="020B0604020202020204" pitchFamily="34" charset="0"/>
            </a:rPr>
            <a:t>I’s</a:t>
          </a:r>
          <a:r>
            <a:rPr lang="en-GB">
              <a:latin typeface="Arial" panose="020B0604020202020204" pitchFamily="34" charset="0"/>
              <a:cs typeface="Arial" panose="020B0604020202020204" pitchFamily="34" charset="0"/>
            </a:rPr>
            <a:t> mother. This review aimed to understand the support provided to help Child I and the family, to recognise effective practice and to make recommendations as to how the safeguarding system could be improved. </a:t>
          </a:r>
          <a:endParaRPr lang="en-US">
            <a:latin typeface="Arial" panose="020B0604020202020204" pitchFamily="34" charset="0"/>
            <a:cs typeface="Arial" panose="020B0604020202020204" pitchFamily="34" charset="0"/>
          </a:endParaRPr>
        </a:p>
      </dgm:t>
    </dgm:pt>
    <dgm:pt modelId="{B00A80C1-ADCD-4259-B100-F8A370313C55}" type="parTrans" cxnId="{3CC6B707-40BA-4ED4-83C4-0BF82E2B07D1}">
      <dgm:prSet/>
      <dgm:spPr/>
      <dgm:t>
        <a:bodyPr/>
        <a:lstStyle/>
        <a:p>
          <a:endParaRPr lang="en-US"/>
        </a:p>
      </dgm:t>
    </dgm:pt>
    <dgm:pt modelId="{B9090261-BA1D-40C3-B634-8E0262100F2A}" type="sibTrans" cxnId="{3CC6B707-40BA-4ED4-83C4-0BF82E2B07D1}">
      <dgm:prSet/>
      <dgm:spPr/>
      <dgm:t>
        <a:bodyPr/>
        <a:lstStyle/>
        <a:p>
          <a:endParaRPr lang="en-US"/>
        </a:p>
      </dgm:t>
    </dgm:pt>
    <dgm:pt modelId="{F55B5555-E503-462B-93FF-583898A1D706}" type="pres">
      <dgm:prSet presAssocID="{922074F7-2514-4E25-BA89-EF12A5688F7A}" presName="vert0" presStyleCnt="0">
        <dgm:presLayoutVars>
          <dgm:dir/>
          <dgm:animOne val="branch"/>
          <dgm:animLvl val="lvl"/>
        </dgm:presLayoutVars>
      </dgm:prSet>
      <dgm:spPr/>
    </dgm:pt>
    <dgm:pt modelId="{10C448F0-7110-4B5A-B610-FB04C187AFB4}" type="pres">
      <dgm:prSet presAssocID="{E799E2A0-B216-4F3E-9DBB-AC34E7CEA2A1}" presName="thickLine" presStyleLbl="alignNode1" presStyleIdx="0" presStyleCnt="3"/>
      <dgm:spPr/>
    </dgm:pt>
    <dgm:pt modelId="{7E27529B-4CEC-4B04-9846-BB87B60FB910}" type="pres">
      <dgm:prSet presAssocID="{E799E2A0-B216-4F3E-9DBB-AC34E7CEA2A1}" presName="horz1" presStyleCnt="0"/>
      <dgm:spPr/>
    </dgm:pt>
    <dgm:pt modelId="{913E663F-923E-492F-805D-BA18AB6918E0}" type="pres">
      <dgm:prSet presAssocID="{E799E2A0-B216-4F3E-9DBB-AC34E7CEA2A1}" presName="tx1" presStyleLbl="revTx" presStyleIdx="0" presStyleCnt="3"/>
      <dgm:spPr/>
    </dgm:pt>
    <dgm:pt modelId="{B30A352A-65F3-4146-8D27-B0AE2E2FCA91}" type="pres">
      <dgm:prSet presAssocID="{E799E2A0-B216-4F3E-9DBB-AC34E7CEA2A1}" presName="vert1" presStyleCnt="0"/>
      <dgm:spPr/>
    </dgm:pt>
    <dgm:pt modelId="{D15774CB-DAFB-4829-BC02-475F499C9C62}" type="pres">
      <dgm:prSet presAssocID="{10687908-D023-4981-88C6-B35F6D076C3E}" presName="thickLine" presStyleLbl="alignNode1" presStyleIdx="1" presStyleCnt="3"/>
      <dgm:spPr/>
    </dgm:pt>
    <dgm:pt modelId="{45A07413-0BF3-4087-BFF4-D78B374E81DA}" type="pres">
      <dgm:prSet presAssocID="{10687908-D023-4981-88C6-B35F6D076C3E}" presName="horz1" presStyleCnt="0"/>
      <dgm:spPr/>
    </dgm:pt>
    <dgm:pt modelId="{432708FF-B691-4681-BF5E-076AC1EB9D8D}" type="pres">
      <dgm:prSet presAssocID="{10687908-D023-4981-88C6-B35F6D076C3E}" presName="tx1" presStyleLbl="revTx" presStyleIdx="1" presStyleCnt="3"/>
      <dgm:spPr/>
    </dgm:pt>
    <dgm:pt modelId="{0DE600A2-ABEC-42BF-9C94-F168D1DC09C5}" type="pres">
      <dgm:prSet presAssocID="{10687908-D023-4981-88C6-B35F6D076C3E}" presName="vert1" presStyleCnt="0"/>
      <dgm:spPr/>
    </dgm:pt>
    <dgm:pt modelId="{B7848263-4201-430D-BB10-24C5C86C3E07}" type="pres">
      <dgm:prSet presAssocID="{D0E7445B-0141-4407-B4FC-1EBC49C05ACD}" presName="thickLine" presStyleLbl="alignNode1" presStyleIdx="2" presStyleCnt="3"/>
      <dgm:spPr/>
    </dgm:pt>
    <dgm:pt modelId="{3B0BA1C3-3633-42AB-B672-56336138C625}" type="pres">
      <dgm:prSet presAssocID="{D0E7445B-0141-4407-B4FC-1EBC49C05ACD}" presName="horz1" presStyleCnt="0"/>
      <dgm:spPr/>
    </dgm:pt>
    <dgm:pt modelId="{0CC90B4E-FB6F-4B14-BC59-852CD504F244}" type="pres">
      <dgm:prSet presAssocID="{D0E7445B-0141-4407-B4FC-1EBC49C05ACD}" presName="tx1" presStyleLbl="revTx" presStyleIdx="2" presStyleCnt="3"/>
      <dgm:spPr/>
    </dgm:pt>
    <dgm:pt modelId="{BF7C178C-110F-4FC3-BDF4-69DF627D53C0}" type="pres">
      <dgm:prSet presAssocID="{D0E7445B-0141-4407-B4FC-1EBC49C05ACD}" presName="vert1" presStyleCnt="0"/>
      <dgm:spPr/>
    </dgm:pt>
  </dgm:ptLst>
  <dgm:cxnLst>
    <dgm:cxn modelId="{3CC6B707-40BA-4ED4-83C4-0BF82E2B07D1}" srcId="{922074F7-2514-4E25-BA89-EF12A5688F7A}" destId="{D0E7445B-0141-4407-B4FC-1EBC49C05ACD}" srcOrd="2" destOrd="0" parTransId="{B00A80C1-ADCD-4259-B100-F8A370313C55}" sibTransId="{B9090261-BA1D-40C3-B634-8E0262100F2A}"/>
    <dgm:cxn modelId="{3BEA3E42-CFE7-428A-A56E-ECE96A4CA071}" type="presOf" srcId="{10687908-D023-4981-88C6-B35F6D076C3E}" destId="{432708FF-B691-4681-BF5E-076AC1EB9D8D}" srcOrd="0" destOrd="0" presId="urn:microsoft.com/office/officeart/2008/layout/LinedList"/>
    <dgm:cxn modelId="{3F726347-53A4-44CB-A659-3DF0B406115C}" type="presOf" srcId="{D0E7445B-0141-4407-B4FC-1EBC49C05ACD}" destId="{0CC90B4E-FB6F-4B14-BC59-852CD504F244}" srcOrd="0" destOrd="0" presId="urn:microsoft.com/office/officeart/2008/layout/LinedList"/>
    <dgm:cxn modelId="{D2FA9D75-FE02-4220-B186-7716CE3BA441}" type="presOf" srcId="{E799E2A0-B216-4F3E-9DBB-AC34E7CEA2A1}" destId="{913E663F-923E-492F-805D-BA18AB6918E0}" srcOrd="0" destOrd="0" presId="urn:microsoft.com/office/officeart/2008/layout/LinedList"/>
    <dgm:cxn modelId="{5817A47C-EA44-409F-BDC0-38DBF813B3FB}" srcId="{922074F7-2514-4E25-BA89-EF12A5688F7A}" destId="{E799E2A0-B216-4F3E-9DBB-AC34E7CEA2A1}" srcOrd="0" destOrd="0" parTransId="{97CA08E7-CF79-419F-8B44-F87B03FAB91E}" sibTransId="{02697DAE-4C81-41C1-B33F-69238A836E94}"/>
    <dgm:cxn modelId="{C5CE7EA3-50D2-460E-8198-81F0FD73E25A}" type="presOf" srcId="{922074F7-2514-4E25-BA89-EF12A5688F7A}" destId="{F55B5555-E503-462B-93FF-583898A1D706}" srcOrd="0" destOrd="0" presId="urn:microsoft.com/office/officeart/2008/layout/LinedList"/>
    <dgm:cxn modelId="{9E392ABD-4EE3-485D-A2A8-405FEB167EBF}" srcId="{922074F7-2514-4E25-BA89-EF12A5688F7A}" destId="{10687908-D023-4981-88C6-B35F6D076C3E}" srcOrd="1" destOrd="0" parTransId="{160AFA89-16AB-494A-B652-0DFB9CA815CA}" sibTransId="{733E7EA7-E4D2-4511-B86A-89DE42403748}"/>
    <dgm:cxn modelId="{93D6ABD2-911D-45D7-A2C2-DBA8E9C8B2ED}" type="presParOf" srcId="{F55B5555-E503-462B-93FF-583898A1D706}" destId="{10C448F0-7110-4B5A-B610-FB04C187AFB4}" srcOrd="0" destOrd="0" presId="urn:microsoft.com/office/officeart/2008/layout/LinedList"/>
    <dgm:cxn modelId="{5EB706A2-7BF6-4E80-9B8F-15C3F71D2012}" type="presParOf" srcId="{F55B5555-E503-462B-93FF-583898A1D706}" destId="{7E27529B-4CEC-4B04-9846-BB87B60FB910}" srcOrd="1" destOrd="0" presId="urn:microsoft.com/office/officeart/2008/layout/LinedList"/>
    <dgm:cxn modelId="{6C2F687D-44E6-43D8-A0DF-9425E9495F7F}" type="presParOf" srcId="{7E27529B-4CEC-4B04-9846-BB87B60FB910}" destId="{913E663F-923E-492F-805D-BA18AB6918E0}" srcOrd="0" destOrd="0" presId="urn:microsoft.com/office/officeart/2008/layout/LinedList"/>
    <dgm:cxn modelId="{850323A1-1DA0-401A-A95E-398A606F76E4}" type="presParOf" srcId="{7E27529B-4CEC-4B04-9846-BB87B60FB910}" destId="{B30A352A-65F3-4146-8D27-B0AE2E2FCA91}" srcOrd="1" destOrd="0" presId="urn:microsoft.com/office/officeart/2008/layout/LinedList"/>
    <dgm:cxn modelId="{1EEF440D-CF3B-4C36-8FB5-59D04913D7C4}" type="presParOf" srcId="{F55B5555-E503-462B-93FF-583898A1D706}" destId="{D15774CB-DAFB-4829-BC02-475F499C9C62}" srcOrd="2" destOrd="0" presId="urn:microsoft.com/office/officeart/2008/layout/LinedList"/>
    <dgm:cxn modelId="{FA94A9AF-DA15-490C-B6C0-AA89ED4CA602}" type="presParOf" srcId="{F55B5555-E503-462B-93FF-583898A1D706}" destId="{45A07413-0BF3-4087-BFF4-D78B374E81DA}" srcOrd="3" destOrd="0" presId="urn:microsoft.com/office/officeart/2008/layout/LinedList"/>
    <dgm:cxn modelId="{0367CCA6-AFD8-4940-9AD1-1184CC7C8B12}" type="presParOf" srcId="{45A07413-0BF3-4087-BFF4-D78B374E81DA}" destId="{432708FF-B691-4681-BF5E-076AC1EB9D8D}" srcOrd="0" destOrd="0" presId="urn:microsoft.com/office/officeart/2008/layout/LinedList"/>
    <dgm:cxn modelId="{6031A93C-8FF4-4001-B75B-8A3D54419120}" type="presParOf" srcId="{45A07413-0BF3-4087-BFF4-D78B374E81DA}" destId="{0DE600A2-ABEC-42BF-9C94-F168D1DC09C5}" srcOrd="1" destOrd="0" presId="urn:microsoft.com/office/officeart/2008/layout/LinedList"/>
    <dgm:cxn modelId="{9944EC53-EC9F-490E-A2F1-4652348CBB48}" type="presParOf" srcId="{F55B5555-E503-462B-93FF-583898A1D706}" destId="{B7848263-4201-430D-BB10-24C5C86C3E07}" srcOrd="4" destOrd="0" presId="urn:microsoft.com/office/officeart/2008/layout/LinedList"/>
    <dgm:cxn modelId="{A30F2D47-3165-415C-A73F-0CBA56750EF5}" type="presParOf" srcId="{F55B5555-E503-462B-93FF-583898A1D706}" destId="{3B0BA1C3-3633-42AB-B672-56336138C625}" srcOrd="5" destOrd="0" presId="urn:microsoft.com/office/officeart/2008/layout/LinedList"/>
    <dgm:cxn modelId="{252CE10E-3D72-4A47-89E2-DEC304135162}" type="presParOf" srcId="{3B0BA1C3-3633-42AB-B672-56336138C625}" destId="{0CC90B4E-FB6F-4B14-BC59-852CD504F244}" srcOrd="0" destOrd="0" presId="urn:microsoft.com/office/officeart/2008/layout/LinedList"/>
    <dgm:cxn modelId="{0C4B13BD-9092-41DF-92D8-C788EFB6C703}" type="presParOf" srcId="{3B0BA1C3-3633-42AB-B672-56336138C625}" destId="{BF7C178C-110F-4FC3-BDF4-69DF627D53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FB245-1DBE-4DCD-80B0-CDFA32E2332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1DB17-32FA-4EAD-B034-FF8BC612F25B}">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Keeping Children Safe in Education (DfE 2022) Annex C</a:t>
          </a:r>
        </a:p>
      </dsp:txBody>
      <dsp:txXfrm>
        <a:off x="0" y="0"/>
        <a:ext cx="6900512" cy="1384035"/>
      </dsp:txXfrm>
    </dsp:sp>
    <dsp:sp modelId="{88D4115F-EDC3-45B0-9849-AAE9331B7A0E}">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0570A-5213-47E5-88C6-6E9B0D889874}">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Record transfer falls under the role of the DSL</a:t>
          </a:r>
        </a:p>
      </dsp:txBody>
      <dsp:txXfrm>
        <a:off x="0" y="1384035"/>
        <a:ext cx="6900512" cy="1384035"/>
      </dsp:txXfrm>
    </dsp:sp>
    <dsp:sp modelId="{2AB9C123-E0DB-45CD-83DA-6F38C1E494F5}">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F50AC-757B-4FEC-B3F0-67DB8E67A7A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The responsibility lies jointly with both original and new setting</a:t>
          </a:r>
        </a:p>
      </dsp:txBody>
      <dsp:txXfrm>
        <a:off x="0" y="2768070"/>
        <a:ext cx="6900512" cy="1384035"/>
      </dsp:txXfrm>
    </dsp:sp>
    <dsp:sp modelId="{65D30A64-FE47-46D7-8BAE-1F22C6FD77D7}">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3694E-EB71-4E0A-BDE4-1F75BC14AF6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This should happen within 5 days (mid-year or from the start of the new term). </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448F0-7110-4B5A-B610-FB04C187AFB4}">
      <dsp:nvSpPr>
        <dsp:cNvPr id="0" name=""/>
        <dsp:cNvSpPr/>
      </dsp:nvSpPr>
      <dsp:spPr>
        <a:xfrm>
          <a:off x="0" y="235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E663F-923E-492F-805D-BA18AB6918E0}">
      <dsp:nvSpPr>
        <dsp:cNvPr id="0" name=""/>
        <dsp:cNvSpPr/>
      </dsp:nvSpPr>
      <dsp:spPr>
        <a:xfrm>
          <a:off x="0" y="2355"/>
          <a:ext cx="8229600" cy="1606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Child I tragically died at the age of 15 months after he became caught up in his highchair and asphyxiated. The Inquest in May 21 made a ruling of accidental death and criminal proceedings were not pursued. Following Child </a:t>
          </a:r>
          <a:r>
            <a:rPr lang="en-GB" sz="1800" kern="1200" err="1">
              <a:latin typeface="Arial" panose="020B0604020202020204" pitchFamily="34" charset="0"/>
              <a:cs typeface="Arial" panose="020B0604020202020204" pitchFamily="34" charset="0"/>
            </a:rPr>
            <a:t>I’s</a:t>
          </a:r>
          <a:r>
            <a:rPr lang="en-GB" sz="1800" kern="1200">
              <a:latin typeface="Arial" panose="020B0604020202020204" pitchFamily="34" charset="0"/>
              <a:cs typeface="Arial" panose="020B0604020202020204" pitchFamily="34" charset="0"/>
            </a:rPr>
            <a:t> death, his three surviving siblings became subject to care proceedings and are now placed under Special Guardianship Orders with their maternal grandmother.</a:t>
          </a:r>
          <a:endParaRPr lang="en-US" sz="1800" kern="1200">
            <a:latin typeface="Arial" panose="020B0604020202020204" pitchFamily="34" charset="0"/>
            <a:cs typeface="Arial" panose="020B0604020202020204" pitchFamily="34" charset="0"/>
          </a:endParaRPr>
        </a:p>
      </dsp:txBody>
      <dsp:txXfrm>
        <a:off x="0" y="2355"/>
        <a:ext cx="8229600" cy="1606608"/>
      </dsp:txXfrm>
    </dsp:sp>
    <dsp:sp modelId="{D15774CB-DAFB-4829-BC02-475F499C9C62}">
      <dsp:nvSpPr>
        <dsp:cNvPr id="0" name=""/>
        <dsp:cNvSpPr/>
      </dsp:nvSpPr>
      <dsp:spPr>
        <a:xfrm>
          <a:off x="0" y="160896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708FF-B691-4681-BF5E-076AC1EB9D8D}">
      <dsp:nvSpPr>
        <dsp:cNvPr id="0" name=""/>
        <dsp:cNvSpPr/>
      </dsp:nvSpPr>
      <dsp:spPr>
        <a:xfrm>
          <a:off x="0" y="1608963"/>
          <a:ext cx="8229600" cy="1606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Child I was the third child in the family of four. His mother had sadly died only 2 months previously of natural causes following the delivery of Child </a:t>
          </a:r>
          <a:r>
            <a:rPr lang="en-GB" sz="1800" kern="1200" err="1">
              <a:latin typeface="Arial" panose="020B0604020202020204" pitchFamily="34" charset="0"/>
              <a:cs typeface="Arial" panose="020B0604020202020204" pitchFamily="34" charset="0"/>
            </a:rPr>
            <a:t>I’s</a:t>
          </a:r>
          <a:r>
            <a:rPr lang="en-GB" sz="1800" kern="1200">
              <a:latin typeface="Arial" panose="020B0604020202020204" pitchFamily="34" charset="0"/>
              <a:cs typeface="Arial" panose="020B0604020202020204" pitchFamily="34" charset="0"/>
            </a:rPr>
            <a:t> baby sibling. Child I was described as </a:t>
          </a:r>
          <a:r>
            <a:rPr lang="en-US" sz="1800" kern="1200">
              <a:latin typeface="Arial"/>
              <a:cs typeface="Arial"/>
            </a:rPr>
            <a:t>a bubbly, interactive baby who loved to get involved, enjoyed attention and stimulation and expressed a lot of joy when interacted with, smiling and laughing and generally glowing. </a:t>
          </a:r>
        </a:p>
      </dsp:txBody>
      <dsp:txXfrm>
        <a:off x="0" y="1608963"/>
        <a:ext cx="8229600" cy="1606608"/>
      </dsp:txXfrm>
    </dsp:sp>
    <dsp:sp modelId="{B7848263-4201-430D-BB10-24C5C86C3E07}">
      <dsp:nvSpPr>
        <dsp:cNvPr id="0" name=""/>
        <dsp:cNvSpPr/>
      </dsp:nvSpPr>
      <dsp:spPr>
        <a:xfrm>
          <a:off x="0" y="3215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90B4E-FB6F-4B14-BC59-852CD504F244}">
      <dsp:nvSpPr>
        <dsp:cNvPr id="0" name=""/>
        <dsp:cNvSpPr/>
      </dsp:nvSpPr>
      <dsp:spPr>
        <a:xfrm>
          <a:off x="0" y="3215572"/>
          <a:ext cx="8229600" cy="1606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 number of agencies had been involved in Child </a:t>
          </a:r>
          <a:r>
            <a:rPr lang="en-GB" sz="1800" kern="1200" err="1">
              <a:latin typeface="Arial" panose="020B0604020202020204" pitchFamily="34" charset="0"/>
              <a:cs typeface="Arial" panose="020B0604020202020204" pitchFamily="34" charset="0"/>
            </a:rPr>
            <a:t>I’s</a:t>
          </a:r>
          <a:r>
            <a:rPr lang="en-GB" sz="1800" kern="1200">
              <a:latin typeface="Arial" panose="020B0604020202020204" pitchFamily="34" charset="0"/>
              <a:cs typeface="Arial" panose="020B0604020202020204" pitchFamily="34" charset="0"/>
            </a:rPr>
            <a:t> life and were trying to help the family following the death of Child </a:t>
          </a:r>
          <a:r>
            <a:rPr lang="en-GB" sz="1800" kern="1200" err="1">
              <a:latin typeface="Arial" panose="020B0604020202020204" pitchFamily="34" charset="0"/>
              <a:cs typeface="Arial" panose="020B0604020202020204" pitchFamily="34" charset="0"/>
            </a:rPr>
            <a:t>I’s</a:t>
          </a:r>
          <a:r>
            <a:rPr lang="en-GB" sz="1800" kern="1200">
              <a:latin typeface="Arial" panose="020B0604020202020204" pitchFamily="34" charset="0"/>
              <a:cs typeface="Arial" panose="020B0604020202020204" pitchFamily="34" charset="0"/>
            </a:rPr>
            <a:t> mother. This review aimed to understand the support provided to help Child I and the family, to recognise effective practice and to make recommendations as to how the safeguarding system could be improved. </a:t>
          </a:r>
          <a:endParaRPr lang="en-US" sz="1800" kern="1200">
            <a:latin typeface="Arial" panose="020B0604020202020204" pitchFamily="34" charset="0"/>
            <a:cs typeface="Arial" panose="020B0604020202020204" pitchFamily="34" charset="0"/>
          </a:endParaRPr>
        </a:p>
      </dsp:txBody>
      <dsp:txXfrm>
        <a:off x="0" y="3215572"/>
        <a:ext cx="8229600" cy="16066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0C27-BBDE-4769-B4FE-CC90FF0170D7}" type="datetimeFigureOut">
              <a:rPr lang="en-GB" smtClean="0"/>
              <a:t>17/07/2023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38D22-8D28-44B7-B4B7-D4F1F4D9E08F}" type="slidenum">
              <a:rPr lang="en-GB" smtClean="0"/>
              <a:t>‹#›</a:t>
            </a:fld>
            <a:endParaRPr lang="en-GB"/>
          </a:p>
        </p:txBody>
      </p:sp>
    </p:spTree>
    <p:extLst>
      <p:ext uri="{BB962C8B-B14F-4D97-AF65-F5344CB8AC3E}">
        <p14:creationId xmlns:p14="http://schemas.microsoft.com/office/powerpoint/2010/main" val="158267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FA68-94DB-872B-E434-C2D93E0CF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AD6A82-8477-B671-B28C-AF625F4F3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250B07-F878-6470-5161-758417D7B662}"/>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5" name="Footer Placeholder 4">
            <a:extLst>
              <a:ext uri="{FF2B5EF4-FFF2-40B4-BE49-F238E27FC236}">
                <a16:creationId xmlns:a16="http://schemas.microsoft.com/office/drawing/2014/main" id="{3C74070B-2E12-A518-9B46-FD2114DDD3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345599-7BE0-2EBB-E514-12F6C7F077DD}"/>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35042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3AD1-0057-13D6-FDFB-95E1E7A8DF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385766-3776-1BB7-4F48-EF0CE61B1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1D484-FBDC-B4E9-278E-5D6616ACC495}"/>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5" name="Footer Placeholder 4">
            <a:extLst>
              <a:ext uri="{FF2B5EF4-FFF2-40B4-BE49-F238E27FC236}">
                <a16:creationId xmlns:a16="http://schemas.microsoft.com/office/drawing/2014/main" id="{26A16B4D-FFFE-B46E-DF5F-E383602D46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FFAAD7-ADFA-BB59-0726-0B716F454EF7}"/>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299201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C3C95-7648-BDBB-06AD-C2F91DF81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C83920-2AC1-3920-AEC1-4A8234E0B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9AC2F-EEBB-8AFE-48E7-1662F98F85A2}"/>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5" name="Footer Placeholder 4">
            <a:extLst>
              <a:ext uri="{FF2B5EF4-FFF2-40B4-BE49-F238E27FC236}">
                <a16:creationId xmlns:a16="http://schemas.microsoft.com/office/drawing/2014/main" id="{E3F61E3E-DEE2-F773-4562-71F21AA156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6E5255-9586-D832-8F3C-7607587A8757}"/>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182813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14313" indent="-214313">
              <a:buFont typeface="Arial" panose="020B0604020202020204" pitchFamily="34" charset="0"/>
              <a:buChar char="•"/>
              <a:defRPr sz="1350"/>
            </a:lvl1pPr>
          </a:lstStyle>
          <a:p>
            <a:pPr lvl="0"/>
            <a:r>
              <a:rPr lang="en-US"/>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2400" b="1">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88938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240809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747113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575472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874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29039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9428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442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FB26-5831-4967-7831-595970CD9D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E2483F-CB4F-BA6E-3FF9-86D519DF0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01E813-C862-994B-6DE4-DBEEF88FC02E}"/>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5" name="Footer Placeholder 4">
            <a:extLst>
              <a:ext uri="{FF2B5EF4-FFF2-40B4-BE49-F238E27FC236}">
                <a16:creationId xmlns:a16="http://schemas.microsoft.com/office/drawing/2014/main" id="{9DA42587-44F3-BBF9-1057-F8EDC4A4C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572666-0239-F055-8DE7-6C245AFEAFB2}"/>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1762551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5453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730130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3277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987597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7500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54464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71112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24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574-0E72-411E-A93D-E0738EAD81DF}"/>
              </a:ext>
            </a:extLst>
          </p:cNvPr>
          <p:cNvSpPr>
            <a:spLocks noGrp="1"/>
          </p:cNvSpPr>
          <p:nvPr>
            <p:ph type="ctrTitle"/>
          </p:nvPr>
        </p:nvSpPr>
        <p:spPr>
          <a:xfrm>
            <a:off x="1524000" y="1122046"/>
            <a:ext cx="9144000" cy="2388870"/>
          </a:xfrm>
          <a:prstGeom prst="rect">
            <a:avLst/>
          </a:prstGeom>
        </p:spPr>
        <p:txBody>
          <a:bodyPr anchor="b"/>
          <a:lstStyle>
            <a:lvl1pPr algn="ctr">
              <a:defRPr sz="7200"/>
            </a:lvl1pPr>
          </a:lstStyle>
          <a:p>
            <a:r>
              <a:rPr lang="en-US"/>
              <a:t>Click to edit Master title style</a:t>
            </a:r>
            <a:endParaRPr lang="en-GB"/>
          </a:p>
        </p:txBody>
      </p:sp>
      <p:sp>
        <p:nvSpPr>
          <p:cNvPr id="3" name="Subtitle 2">
            <a:extLst>
              <a:ext uri="{FF2B5EF4-FFF2-40B4-BE49-F238E27FC236}">
                <a16:creationId xmlns:a16="http://schemas.microsoft.com/office/drawing/2014/main" id="{BC80E2A0-A600-4551-AA93-5343794C9F2D}"/>
              </a:ext>
            </a:extLst>
          </p:cNvPr>
          <p:cNvSpPr>
            <a:spLocks noGrp="1"/>
          </p:cNvSpPr>
          <p:nvPr>
            <p:ph type="subTitle" idx="1"/>
          </p:nvPr>
        </p:nvSpPr>
        <p:spPr>
          <a:xfrm>
            <a:off x="1524000" y="3602356"/>
            <a:ext cx="9144000" cy="165544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1321DF-C6FF-4643-A028-41CF4DE603A0}"/>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5" name="Footer Placeholder 4">
            <a:extLst>
              <a:ext uri="{FF2B5EF4-FFF2-40B4-BE49-F238E27FC236}">
                <a16:creationId xmlns:a16="http://schemas.microsoft.com/office/drawing/2014/main" id="{C0005B84-290D-4395-9C62-92AB636430CF}"/>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F5D3D2B-1B41-4A4F-BF7A-982E58616620}"/>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1038230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A83A-11C9-40C4-9585-E7F72AF37DD1}"/>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37E5B0-65EE-482E-9E97-D44D50CF00B5}"/>
              </a:ext>
            </a:extLst>
          </p:cNvPr>
          <p:cNvSpPr>
            <a:spLocks noGrp="1"/>
          </p:cNvSpPr>
          <p:nvPr>
            <p:ph idx="1"/>
          </p:nvPr>
        </p:nvSpPr>
        <p:spPr>
          <a:xfrm>
            <a:off x="838200" y="1824990"/>
            <a:ext cx="105156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35AFCD-1B8B-4B6F-B1AA-D28885E0325E}"/>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5" name="Footer Placeholder 4">
            <a:extLst>
              <a:ext uri="{FF2B5EF4-FFF2-40B4-BE49-F238E27FC236}">
                <a16:creationId xmlns:a16="http://schemas.microsoft.com/office/drawing/2014/main" id="{F55D6180-744C-4A9D-8301-BAE24096F1BB}"/>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24B3AF0-F594-4DCE-9B6C-02CB14C60EE7}"/>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33777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EFB3-F4A9-8E5E-C193-7DF255E9A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6DE277-6BC8-7FAC-EAB1-451B3237A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8027D6-E8F6-21F6-A7A9-871DF37CF94F}"/>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5" name="Footer Placeholder 4">
            <a:extLst>
              <a:ext uri="{FF2B5EF4-FFF2-40B4-BE49-F238E27FC236}">
                <a16:creationId xmlns:a16="http://schemas.microsoft.com/office/drawing/2014/main" id="{7479DF9C-5539-9E69-B815-6446065AB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57BDB-4E2E-F226-D39F-3F9D5BA5BCCD}"/>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2510551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347C-054B-4B08-B6DC-24A6A4688ED5}"/>
              </a:ext>
            </a:extLst>
          </p:cNvPr>
          <p:cNvSpPr>
            <a:spLocks noGrp="1"/>
          </p:cNvSpPr>
          <p:nvPr>
            <p:ph type="title"/>
          </p:nvPr>
        </p:nvSpPr>
        <p:spPr>
          <a:xfrm>
            <a:off x="831851" y="1710690"/>
            <a:ext cx="10515600" cy="2851786"/>
          </a:xfrm>
          <a:prstGeom prst="rect">
            <a:avLst/>
          </a:prstGeom>
        </p:spPr>
        <p:txBody>
          <a:bodyPr anchor="b"/>
          <a:lstStyle>
            <a:lvl1pPr>
              <a:defRPr sz="72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F0D940-B6BB-432C-8690-23DDEC98B2BB}"/>
              </a:ext>
            </a:extLst>
          </p:cNvPr>
          <p:cNvSpPr>
            <a:spLocks noGrp="1"/>
          </p:cNvSpPr>
          <p:nvPr>
            <p:ph type="body" idx="1"/>
          </p:nvPr>
        </p:nvSpPr>
        <p:spPr>
          <a:xfrm>
            <a:off x="831851" y="4589146"/>
            <a:ext cx="10515600" cy="1501140"/>
          </a:xfrm>
          <a:prstGeom prst="rect">
            <a:avLst/>
          </a:prstGeo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8B502-17DC-42EA-AF37-1DFEE16C714C}"/>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5" name="Footer Placeholder 4">
            <a:extLst>
              <a:ext uri="{FF2B5EF4-FFF2-40B4-BE49-F238E27FC236}">
                <a16:creationId xmlns:a16="http://schemas.microsoft.com/office/drawing/2014/main" id="{8BE717D0-4BDD-468F-8CCB-B195D817D8D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005E54-6378-4DC8-87CC-1EAF630F57B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711182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4832-736F-49FD-BB5B-BD2B81F63A9E}"/>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B90A3-639F-443A-AC0E-EE25919EBFF3}"/>
              </a:ext>
            </a:extLst>
          </p:cNvPr>
          <p:cNvSpPr>
            <a:spLocks noGrp="1"/>
          </p:cNvSpPr>
          <p:nvPr>
            <p:ph sz="half" idx="1"/>
          </p:nvPr>
        </p:nvSpPr>
        <p:spPr>
          <a:xfrm>
            <a:off x="838200" y="1824990"/>
            <a:ext cx="51562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7A54B4-FF11-4A5F-A158-2291B6EF942E}"/>
              </a:ext>
            </a:extLst>
          </p:cNvPr>
          <p:cNvSpPr>
            <a:spLocks noGrp="1"/>
          </p:cNvSpPr>
          <p:nvPr>
            <p:ph sz="half" idx="2"/>
          </p:nvPr>
        </p:nvSpPr>
        <p:spPr>
          <a:xfrm>
            <a:off x="6197600" y="1824990"/>
            <a:ext cx="5156200" cy="4352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E5DFDD-D4A3-43C2-83DC-B2C1E491B18B}"/>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6" name="Footer Placeholder 5">
            <a:extLst>
              <a:ext uri="{FF2B5EF4-FFF2-40B4-BE49-F238E27FC236}">
                <a16:creationId xmlns:a16="http://schemas.microsoft.com/office/drawing/2014/main" id="{6F410B2C-1EC6-45CB-8B9A-752CB45FAF78}"/>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0EEE6C9-900D-46D0-AC26-F71517DB145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151475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3736-CB25-4CE8-9151-3515BC2EA0DA}"/>
              </a:ext>
            </a:extLst>
          </p:cNvPr>
          <p:cNvSpPr>
            <a:spLocks noGrp="1"/>
          </p:cNvSpPr>
          <p:nvPr>
            <p:ph type="title"/>
          </p:nvPr>
        </p:nvSpPr>
        <p:spPr>
          <a:xfrm>
            <a:off x="840317" y="365760"/>
            <a:ext cx="10515600" cy="1325880"/>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355170-1FC4-4C98-95F3-C3D45B83871B}"/>
              </a:ext>
            </a:extLst>
          </p:cNvPr>
          <p:cNvSpPr>
            <a:spLocks noGrp="1"/>
          </p:cNvSpPr>
          <p:nvPr>
            <p:ph type="body" idx="1"/>
          </p:nvPr>
        </p:nvSpPr>
        <p:spPr>
          <a:xfrm>
            <a:off x="840318" y="1682116"/>
            <a:ext cx="5158316"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75BEACA5-FEA7-4BC0-A456-42C680BB890E}"/>
              </a:ext>
            </a:extLst>
          </p:cNvPr>
          <p:cNvSpPr>
            <a:spLocks noGrp="1"/>
          </p:cNvSpPr>
          <p:nvPr>
            <p:ph sz="half" idx="2"/>
          </p:nvPr>
        </p:nvSpPr>
        <p:spPr>
          <a:xfrm>
            <a:off x="840318" y="2505076"/>
            <a:ext cx="5158316" cy="36842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ECFF85-A2B9-4051-8D82-4126114BC441}"/>
              </a:ext>
            </a:extLst>
          </p:cNvPr>
          <p:cNvSpPr>
            <a:spLocks noGrp="1"/>
          </p:cNvSpPr>
          <p:nvPr>
            <p:ph type="body" sz="quarter" idx="3"/>
          </p:nvPr>
        </p:nvSpPr>
        <p:spPr>
          <a:xfrm>
            <a:off x="6172200" y="1682116"/>
            <a:ext cx="5183717" cy="822960"/>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EB9DB855-D14D-4FC5-A5FA-7B33BD738B95}"/>
              </a:ext>
            </a:extLst>
          </p:cNvPr>
          <p:cNvSpPr>
            <a:spLocks noGrp="1"/>
          </p:cNvSpPr>
          <p:nvPr>
            <p:ph sz="quarter" idx="4"/>
          </p:nvPr>
        </p:nvSpPr>
        <p:spPr>
          <a:xfrm>
            <a:off x="6172200" y="2505076"/>
            <a:ext cx="5183717" cy="36842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255F7E-DB81-4043-8A63-49E608B9C106}"/>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8" name="Footer Placeholder 7">
            <a:extLst>
              <a:ext uri="{FF2B5EF4-FFF2-40B4-BE49-F238E27FC236}">
                <a16:creationId xmlns:a16="http://schemas.microsoft.com/office/drawing/2014/main" id="{1748A193-2F6C-4E90-B41D-E62F90A8FD5C}"/>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5C6B49B-A388-4E9F-A6C7-4FCDE180264B}"/>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65892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AD4A-75D4-48FC-91F1-5F6E089E6B4F}"/>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65293B-1D09-4FB3-B454-3CC06246BF45}"/>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4" name="Footer Placeholder 3">
            <a:extLst>
              <a:ext uri="{FF2B5EF4-FFF2-40B4-BE49-F238E27FC236}">
                <a16:creationId xmlns:a16="http://schemas.microsoft.com/office/drawing/2014/main" id="{80EF5018-E1D2-43BC-98C2-960F9DC7FDFA}"/>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5F21F48-8A52-44F4-B688-CB92F7CB3409}"/>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3697660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0FEC7-4882-4518-BCD8-7092D36653EF}"/>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3" name="Footer Placeholder 2">
            <a:extLst>
              <a:ext uri="{FF2B5EF4-FFF2-40B4-BE49-F238E27FC236}">
                <a16:creationId xmlns:a16="http://schemas.microsoft.com/office/drawing/2014/main" id="{1E49E5D3-B94E-46EC-BD5C-3EB3257435E0}"/>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FF1BF35-62D4-4C47-90E9-D1183C3AF4EC}"/>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619135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3502-E412-40D3-ACF4-81C2BC4A7A35}"/>
              </a:ext>
            </a:extLst>
          </p:cNvPr>
          <p:cNvSpPr>
            <a:spLocks noGrp="1"/>
          </p:cNvSpPr>
          <p:nvPr>
            <p:ph type="title"/>
          </p:nvPr>
        </p:nvSpPr>
        <p:spPr>
          <a:xfrm>
            <a:off x="840318"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55F517-84D7-45F6-A70E-9223C2A0DFCD}"/>
              </a:ext>
            </a:extLst>
          </p:cNvPr>
          <p:cNvSpPr>
            <a:spLocks noGrp="1"/>
          </p:cNvSpPr>
          <p:nvPr>
            <p:ph idx="1"/>
          </p:nvPr>
        </p:nvSpPr>
        <p:spPr>
          <a:xfrm>
            <a:off x="5183717" y="986790"/>
            <a:ext cx="6172200" cy="4874896"/>
          </a:xfrm>
          <a:prstGeom prst="rect">
            <a:avLst/>
          </a:prstGeo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7FF750-D338-4B9A-B46D-7F4AFB973F13}"/>
              </a:ext>
            </a:extLst>
          </p:cNvPr>
          <p:cNvSpPr>
            <a:spLocks noGrp="1"/>
          </p:cNvSpPr>
          <p:nvPr>
            <p:ph type="body" sz="half" idx="2"/>
          </p:nvPr>
        </p:nvSpPr>
        <p:spPr>
          <a:xfrm>
            <a:off x="840318"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1CFDBEAE-956A-4A99-982E-3361E2079905}"/>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6" name="Footer Placeholder 5">
            <a:extLst>
              <a:ext uri="{FF2B5EF4-FFF2-40B4-BE49-F238E27FC236}">
                <a16:creationId xmlns:a16="http://schemas.microsoft.com/office/drawing/2014/main" id="{B75D6592-69A3-4E0C-B652-1656C68BBC78}"/>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287F1-90C3-401E-93FD-34D5706CD1A0}"/>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68220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40E3-315E-4499-96B7-C19354399089}"/>
              </a:ext>
            </a:extLst>
          </p:cNvPr>
          <p:cNvSpPr>
            <a:spLocks noGrp="1"/>
          </p:cNvSpPr>
          <p:nvPr>
            <p:ph type="title"/>
          </p:nvPr>
        </p:nvSpPr>
        <p:spPr>
          <a:xfrm>
            <a:off x="840318" y="457200"/>
            <a:ext cx="3932767" cy="1600200"/>
          </a:xfrm>
          <a:prstGeom prst="rect">
            <a:avLst/>
          </a:prstGeom>
        </p:spPr>
        <p:txBody>
          <a:bodyPr anchor="b"/>
          <a:lstStyle>
            <a:lvl1pPr>
              <a:defRPr sz="384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054250-795D-4FE1-AD21-C1B453C81CF6}"/>
              </a:ext>
            </a:extLst>
          </p:cNvPr>
          <p:cNvSpPr>
            <a:spLocks noGrp="1"/>
          </p:cNvSpPr>
          <p:nvPr>
            <p:ph type="pic" idx="1"/>
          </p:nvPr>
        </p:nvSpPr>
        <p:spPr>
          <a:xfrm>
            <a:off x="5183717" y="986790"/>
            <a:ext cx="6172200" cy="4874896"/>
          </a:xfrm>
          <a:prstGeom prst="rect">
            <a:avLst/>
          </a:prstGeo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a:extLst>
              <a:ext uri="{FF2B5EF4-FFF2-40B4-BE49-F238E27FC236}">
                <a16:creationId xmlns:a16="http://schemas.microsoft.com/office/drawing/2014/main" id="{2BFD46FD-4C54-4308-B211-E5534D3CAAB2}"/>
              </a:ext>
            </a:extLst>
          </p:cNvPr>
          <p:cNvSpPr>
            <a:spLocks noGrp="1"/>
          </p:cNvSpPr>
          <p:nvPr>
            <p:ph type="body" sz="half" idx="2"/>
          </p:nvPr>
        </p:nvSpPr>
        <p:spPr>
          <a:xfrm>
            <a:off x="840318" y="2057400"/>
            <a:ext cx="3932767" cy="3811906"/>
          </a:xfrm>
          <a:prstGeom prst="rect">
            <a:avLst/>
          </a:prstGeo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7087099F-86D0-452C-A019-21A7F174637C}"/>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6" name="Footer Placeholder 5">
            <a:extLst>
              <a:ext uri="{FF2B5EF4-FFF2-40B4-BE49-F238E27FC236}">
                <a16:creationId xmlns:a16="http://schemas.microsoft.com/office/drawing/2014/main" id="{22777378-31C6-4EB7-A90F-B0A723A44CD9}"/>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220805F-0DE7-40BE-8124-05A213BD0AA3}"/>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332112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58B1-BBA9-4A90-B934-91D924F983AA}"/>
              </a:ext>
            </a:extLst>
          </p:cNvPr>
          <p:cNvSpPr>
            <a:spLocks noGrp="1"/>
          </p:cNvSpPr>
          <p:nvPr>
            <p:ph type="title"/>
          </p:nvPr>
        </p:nvSpPr>
        <p:spPr>
          <a:xfrm>
            <a:off x="838200" y="365760"/>
            <a:ext cx="10515600" cy="132588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261B9E-FDA1-4C6F-A949-A0207BE5FA93}"/>
              </a:ext>
            </a:extLst>
          </p:cNvPr>
          <p:cNvSpPr>
            <a:spLocks noGrp="1"/>
          </p:cNvSpPr>
          <p:nvPr>
            <p:ph type="body" orient="vert" idx="1"/>
          </p:nvPr>
        </p:nvSpPr>
        <p:spPr>
          <a:xfrm>
            <a:off x="838200" y="1824990"/>
            <a:ext cx="10515600" cy="4352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855302-5041-43D3-A18E-8E828403C4B6}"/>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5" name="Footer Placeholder 4">
            <a:extLst>
              <a:ext uri="{FF2B5EF4-FFF2-40B4-BE49-F238E27FC236}">
                <a16:creationId xmlns:a16="http://schemas.microsoft.com/office/drawing/2014/main" id="{B0CF9DB7-DFCA-446F-9053-4BC33B1599D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D95C9DD-5439-43F9-B151-52096E61F07B}"/>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846011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FFD82-3E85-4A6A-AF6E-E7E01C5D1F16}"/>
              </a:ext>
            </a:extLst>
          </p:cNvPr>
          <p:cNvSpPr>
            <a:spLocks noGrp="1"/>
          </p:cNvSpPr>
          <p:nvPr>
            <p:ph type="title" orient="vert"/>
          </p:nvPr>
        </p:nvSpPr>
        <p:spPr>
          <a:xfrm>
            <a:off x="8724901" y="365760"/>
            <a:ext cx="2628900" cy="5812156"/>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1AC9C9-7483-47E1-8E0E-29A54DDE9B30}"/>
              </a:ext>
            </a:extLst>
          </p:cNvPr>
          <p:cNvSpPr>
            <a:spLocks noGrp="1"/>
          </p:cNvSpPr>
          <p:nvPr>
            <p:ph type="body" orient="vert" idx="1"/>
          </p:nvPr>
        </p:nvSpPr>
        <p:spPr>
          <a:xfrm>
            <a:off x="838201" y="365760"/>
            <a:ext cx="7683500" cy="58121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731DB5-6368-4065-B09F-1E9503A8E8BD}"/>
              </a:ext>
            </a:extLst>
          </p:cNvPr>
          <p:cNvSpPr>
            <a:spLocks noGrp="1"/>
          </p:cNvSpPr>
          <p:nvPr>
            <p:ph type="dt" sz="half" idx="10"/>
          </p:nvPr>
        </p:nvSpPr>
        <p:spPr>
          <a:xfrm>
            <a:off x="838200" y="6356986"/>
            <a:ext cx="2743200" cy="363854"/>
          </a:xfrm>
          <a:prstGeom prst="rect">
            <a:avLst/>
          </a:prstGeom>
        </p:spPr>
        <p:txBody>
          <a:bodyPr/>
          <a:lstStyle/>
          <a:p>
            <a:fld id="{2821FA0B-C9DB-4646-8F26-3F1888F61771}" type="datetimeFigureOut">
              <a:rPr lang="en-GB" smtClean="0"/>
              <a:t>17/07/2023</a:t>
            </a:fld>
            <a:endParaRPr lang="en-GB"/>
          </a:p>
        </p:txBody>
      </p:sp>
      <p:sp>
        <p:nvSpPr>
          <p:cNvPr id="5" name="Footer Placeholder 4">
            <a:extLst>
              <a:ext uri="{FF2B5EF4-FFF2-40B4-BE49-F238E27FC236}">
                <a16:creationId xmlns:a16="http://schemas.microsoft.com/office/drawing/2014/main" id="{21AAFE2B-06AB-4896-A48E-2E87D83B41C3}"/>
              </a:ext>
            </a:extLst>
          </p:cNvPr>
          <p:cNvSpPr>
            <a:spLocks noGrp="1"/>
          </p:cNvSpPr>
          <p:nvPr>
            <p:ph type="ftr" sz="quarter" idx="11"/>
          </p:nvPr>
        </p:nvSpPr>
        <p:spPr>
          <a:xfrm>
            <a:off x="4038600" y="6356986"/>
            <a:ext cx="4114800" cy="363854"/>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84307DE-F370-4C46-BD0E-B944BF2499F2}"/>
              </a:ext>
            </a:extLst>
          </p:cNvPr>
          <p:cNvSpPr>
            <a:spLocks noGrp="1"/>
          </p:cNvSpPr>
          <p:nvPr>
            <p:ph type="sldNum" sz="quarter" idx="12"/>
          </p:nvPr>
        </p:nvSpPr>
        <p:spPr>
          <a:xfrm>
            <a:off x="8610600" y="6356986"/>
            <a:ext cx="2743200" cy="363854"/>
          </a:xfrm>
          <a:prstGeom prst="rect">
            <a:avLst/>
          </a:prstGeom>
        </p:spPr>
        <p:txBody>
          <a:bodyPr/>
          <a:lstStyle/>
          <a:p>
            <a:fld id="{4D95FBCE-F3CB-44D9-A528-CB1DEDDE2435}" type="slidenum">
              <a:rPr lang="en-GB" smtClean="0"/>
              <a:t>‹#›</a:t>
            </a:fld>
            <a:endParaRPr lang="en-GB"/>
          </a:p>
        </p:txBody>
      </p:sp>
    </p:spTree>
    <p:extLst>
      <p:ext uri="{BB962C8B-B14F-4D97-AF65-F5344CB8AC3E}">
        <p14:creationId xmlns:p14="http://schemas.microsoft.com/office/powerpoint/2010/main" val="2557421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418910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2255-98B7-8B80-84CA-68ECAB40EC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DB8DF9-EE86-D8B7-3EBF-4E453A844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0F2B6F-7F1D-BC2F-D11E-FFE33F4BA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72095D-FC72-F2ED-3D5B-DB0E1C49611A}"/>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6" name="Footer Placeholder 5">
            <a:extLst>
              <a:ext uri="{FF2B5EF4-FFF2-40B4-BE49-F238E27FC236}">
                <a16:creationId xmlns:a16="http://schemas.microsoft.com/office/drawing/2014/main" id="{F4A87DB6-6DC6-D2B4-F7E1-7138CBAA63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3DCFA0-978B-64F4-2418-73F650E90151}"/>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1290734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17/07/2023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427404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878735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8043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1909711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8305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201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586646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830947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71814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36236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A4E1-620B-A92A-7F21-0EB740C48E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8A55A6-7994-1A81-8516-6B94E3E6A1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EE49B-605E-A7BA-E8A2-CA58371F1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E95798-82DB-3FED-2876-FDBE412A8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0F23B-39F8-ECD9-B65F-495C9618E5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5A8191-62FE-DBF6-8939-120F0F7CB034}"/>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8" name="Footer Placeholder 7">
            <a:extLst>
              <a:ext uri="{FF2B5EF4-FFF2-40B4-BE49-F238E27FC236}">
                <a16:creationId xmlns:a16="http://schemas.microsoft.com/office/drawing/2014/main" id="{75E57360-D186-CEA8-5D5C-B20B776DB6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9269B0-C8A0-9FFA-1916-151A3A9C9B0D}"/>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72642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14936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915988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43775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357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600" b="1">
                <a:ln>
                  <a:noFill/>
                </a:ln>
                <a:solidFill>
                  <a:schemeClr val="accent3">
                    <a:tint val="90000"/>
                    <a:satMod val="120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2035618421"/>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1893548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405367656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1742395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27006913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2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37989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4F66-FDDE-58E8-63BD-9525FA2700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2356D7-C20D-C66E-8689-19914286DECC}"/>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4" name="Footer Placeholder 3">
            <a:extLst>
              <a:ext uri="{FF2B5EF4-FFF2-40B4-BE49-F238E27FC236}">
                <a16:creationId xmlns:a16="http://schemas.microsoft.com/office/drawing/2014/main" id="{996D7E14-CB43-5421-6338-BB7DAFBBBE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C2B21-6BA1-56BB-E195-977A7DD1D4A0}"/>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2268574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2322418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1818847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9D051017-237D-4996-A1C9-46DD65E4AA20}" type="slidenum">
              <a:rPr lang="en-GB" smtClean="0"/>
              <a:pPr/>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717160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898554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22BDBF-DB87-47A8-8A24-F4B6C7091306}" type="datetimeFigureOut">
              <a:rPr lang="en-GB" smtClean="0"/>
              <a:pPr/>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051017-237D-4996-A1C9-46DD65E4AA20}" type="slidenum">
              <a:rPr lang="en-GB" smtClean="0"/>
              <a:pPr/>
              <a:t>‹#›</a:t>
            </a:fld>
            <a:endParaRPr lang="en-GB"/>
          </a:p>
        </p:txBody>
      </p:sp>
    </p:spTree>
    <p:extLst>
      <p:ext uri="{BB962C8B-B14F-4D97-AF65-F5344CB8AC3E}">
        <p14:creationId xmlns:p14="http://schemas.microsoft.com/office/powerpoint/2010/main" val="148668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99373-0C0C-6435-7F4C-4FA9CF31EA6A}"/>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3" name="Footer Placeholder 2">
            <a:extLst>
              <a:ext uri="{FF2B5EF4-FFF2-40B4-BE49-F238E27FC236}">
                <a16:creationId xmlns:a16="http://schemas.microsoft.com/office/drawing/2014/main" id="{614DB8A6-5B85-99AF-D908-D574113B9E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0AD7A1-4C2C-5261-77F0-A46964620485}"/>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37852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A4F-5F49-3861-C444-E5015784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646B1E-C3A0-FCD4-341B-EA94337E72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CD31AD-9976-4945-4AAA-00F01010A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C2FF7-E6EB-518E-0A21-611165736C59}"/>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6" name="Footer Placeholder 5">
            <a:extLst>
              <a:ext uri="{FF2B5EF4-FFF2-40B4-BE49-F238E27FC236}">
                <a16:creationId xmlns:a16="http://schemas.microsoft.com/office/drawing/2014/main" id="{C2E6295A-B5B9-B347-3026-E92964C107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64B485-E643-CCE9-4E9A-8ADBAE9C8144}"/>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125943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7092-9AB1-FEFC-5505-66FD9D2B5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DA8462-FF62-7759-3028-C59AA4EDFF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468D6C-9D62-0D43-27DA-9D123415F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55724-7340-859F-F99D-4ABCC5DC33B4}"/>
              </a:ext>
            </a:extLst>
          </p:cNvPr>
          <p:cNvSpPr>
            <a:spLocks noGrp="1"/>
          </p:cNvSpPr>
          <p:nvPr>
            <p:ph type="dt" sz="half" idx="10"/>
          </p:nvPr>
        </p:nvSpPr>
        <p:spPr/>
        <p:txBody>
          <a:bodyPr/>
          <a:lstStyle/>
          <a:p>
            <a:fld id="{9B10F1D0-25CF-4F7F-B7B3-661A1484F23F}" type="datetimeFigureOut">
              <a:rPr lang="en-GB" smtClean="0"/>
              <a:t>17/07/2023</a:t>
            </a:fld>
            <a:endParaRPr lang="en-GB"/>
          </a:p>
        </p:txBody>
      </p:sp>
      <p:sp>
        <p:nvSpPr>
          <p:cNvPr id="6" name="Footer Placeholder 5">
            <a:extLst>
              <a:ext uri="{FF2B5EF4-FFF2-40B4-BE49-F238E27FC236}">
                <a16:creationId xmlns:a16="http://schemas.microsoft.com/office/drawing/2014/main" id="{7D382549-5FA7-4F4A-C3D3-E5CE54386E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219307-B0B9-8D26-67D4-350A719BF808}"/>
              </a:ext>
            </a:extLst>
          </p:cNvPr>
          <p:cNvSpPr>
            <a:spLocks noGrp="1"/>
          </p:cNvSpPr>
          <p:nvPr>
            <p:ph type="sldNum" sz="quarter" idx="12"/>
          </p:nvPr>
        </p:nvSpPr>
        <p:spPr/>
        <p:txBody>
          <a:bodyPr/>
          <a:lstStyle/>
          <a:p>
            <a:fld id="{6AEAA76A-ACF5-4D01-86B1-346FAAE8957E}" type="slidenum">
              <a:rPr lang="en-GB" smtClean="0"/>
              <a:t>‹#›</a:t>
            </a:fld>
            <a:endParaRPr lang="en-GB"/>
          </a:p>
        </p:txBody>
      </p:sp>
    </p:spTree>
    <p:extLst>
      <p:ext uri="{BB962C8B-B14F-4D97-AF65-F5344CB8AC3E}">
        <p14:creationId xmlns:p14="http://schemas.microsoft.com/office/powerpoint/2010/main" val="428329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4.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932899-E4FA-D6A4-4399-6B82404A8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0278A1-CAC9-F569-B728-B72E26CB3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F6699B-8CD7-70D8-165D-1E7B98E30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0F1D0-25CF-4F7F-B7B3-661A1484F23F}" type="datetimeFigureOut">
              <a:rPr lang="en-GB" smtClean="0"/>
              <a:t>17/07/2023</a:t>
            </a:fld>
            <a:endParaRPr lang="en-GB"/>
          </a:p>
        </p:txBody>
      </p:sp>
      <p:sp>
        <p:nvSpPr>
          <p:cNvPr id="5" name="Footer Placeholder 4">
            <a:extLst>
              <a:ext uri="{FF2B5EF4-FFF2-40B4-BE49-F238E27FC236}">
                <a16:creationId xmlns:a16="http://schemas.microsoft.com/office/drawing/2014/main" id="{527C1447-0877-F883-1149-EC4A371B4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9CA3A3-C851-86D7-7E06-2B5E7A4B0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AA76A-ACF5-4D01-86B1-346FAAE8957E}" type="slidenum">
              <a:rPr lang="en-GB" smtClean="0"/>
              <a:t>‹#›</a:t>
            </a:fld>
            <a:endParaRPr lang="en-GB"/>
          </a:p>
        </p:txBody>
      </p:sp>
    </p:spTree>
    <p:extLst>
      <p:ext uri="{BB962C8B-B14F-4D97-AF65-F5344CB8AC3E}">
        <p14:creationId xmlns:p14="http://schemas.microsoft.com/office/powerpoint/2010/main" val="74256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17/07/2023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343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A9BC9146-283E-4413-81FA-5C752B35710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00" y="397"/>
            <a:ext cx="12211200" cy="6868800"/>
          </a:xfrm>
          <a:prstGeom prst="rect">
            <a:avLst/>
          </a:prstGeom>
        </p:spPr>
      </p:pic>
    </p:spTree>
    <p:extLst>
      <p:ext uri="{BB962C8B-B14F-4D97-AF65-F5344CB8AC3E}">
        <p14:creationId xmlns:p14="http://schemas.microsoft.com/office/powerpoint/2010/main" val="6724803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17/07/2023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90985634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32512" y="52117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522BDBF-DB87-47A8-8A24-F4B6C7091306}" type="datetimeFigureOut">
              <a:rPr lang="en-GB" smtClean="0"/>
              <a:pPr/>
              <a:t>17/07/2023</a:t>
            </a:fld>
            <a:endParaRPr lang="en-GB"/>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051017-237D-4996-A1C9-46DD65E4AA20}" type="slidenum">
              <a:rPr lang="en-GB" smtClean="0"/>
              <a:pPr/>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4055086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1" latinLnBrk="0" hangingPunct="1">
        <a:spcBef>
          <a:spcPct val="0"/>
        </a:spcBef>
        <a:buNone/>
        <a:defRPr kumimoji="0" sz="3200" b="0" kern="1200">
          <a:ln>
            <a:noFill/>
          </a:ln>
          <a:solidFill>
            <a:schemeClr val="tx2"/>
          </a:solidFill>
          <a:effectLst/>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Arial" panose="020B0604020202020204"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hyperlink" Target="https://eur02.safelinks.protection.outlook.com/?url=https%3A%2F%2Fnews.service.education.gov.uk%2F63780F0C89AC202B55697955DDDE103A1BC4244498C42E90E322FF2DB5536EF4%2FEDBDA19D43FED6C03B7385E8C691088B%2FLE35&amp;data=05%7C01%7C%7C3da0d0b5ae324bf3eb0308db6c176def%7Ca8b4324f155c4215a0f17ed8cc9a992f%7C0%7C0%7C638222620125042095%7CUnknown%7CTWFpbGZsb3d8eyJWIjoiMC4wLjAwMDAiLCJQIjoiV2luMzIiLCJBTiI6Ik1haWwiLCJXVCI6Mn0%3D%7C3000%7C%7C%7C&amp;sdata=979LVRIOVYGA33PsToPH2cBkycMLMA5VgQaUx9XQMyY%3D&amp;reserved=0"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hyperlink" Target="https://www.escb.co.uk/working-with-children/child-safeguarding-practice-reviews/" TargetMode="External"/><Relationship Id="rId2" Type="http://schemas.openxmlformats.org/officeDocument/2006/relationships/hyperlink" Target="https://www.escb.co.uk/parentcarer/child-exploitation/" TargetMode="External"/><Relationship Id="rId1" Type="http://schemas.openxmlformats.org/officeDocument/2006/relationships/slideLayout" Target="../slideLayouts/slideLayout14.xml"/><Relationship Id="rId4" Type="http://schemas.openxmlformats.org/officeDocument/2006/relationships/hyperlink" Target="https://eur02.safelinks.protection.outlook.com/?url=https%3A%2F%2Fnews.news.essex.gov.uk%2F9j46%2FDesign%2Fbyc-c7eh6&amp;data=05%7C01%7C%7C8f9360e8e99a49af597608db6686716c%7Ca8b4324f155c4215a0f17ed8cc9a992f%7C0%7C0%7C638216499826242338%7CUnknown%7CTWFpbGZsb3d8eyJWIjoiMC4wLjAwMDAiLCJQIjoiV2luMzIiLCJBTiI6Ik1haWwiLCJXVCI6Mn0%3D%7C3000%7C%7C%7C&amp;sdata=EKELJ11pKLaMGNR2FkbWa0ERFlTe%2FanK2tojE7QvO4Q%3D&amp;reserved=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s://eycp.essex.gov.uk/safeguarding/early-years-child-protection-resour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ycp.essex.gov.uk/safeguarding/early-years-child-protection-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hyperlink" Target="https://eur02.safelinks.protection.outlook.com/?url=https%3A%2F%2Fnews.news.essex.gov.uk%2F983E10C1FD65CB44C762A1CCD61A3127F24CC489D5E08939F2A48B9EF2501DF8%2F9F36234286427B00AE8084C9702FC449%2FLE35&amp;data=05%7C01%7C%7C6377b8f24edb4a975c6708db6289c205%7Ca8b4324f155c4215a0f17ed8cc9a992f%7C0%7C0%7C638212116022724332%7CUnknown%7CTWFpbGZsb3d8eyJWIjoiMC4wLjAwMDAiLCJQIjoiV2luMzIiLCJBTiI6Ik1haWwiLCJXVCI6Mn0%3D%7C3000%7C%7C%7C&amp;sdata=7aDHvVAXxn3OEFM1dZsl%2BFS0FHOFGZ%2BJHadn8eCQG3c%3D&amp;reserved=0" TargetMode="External"/><Relationship Id="rId2" Type="http://schemas.openxmlformats.org/officeDocument/2006/relationships/image" Target="../media/image42.jpeg"/><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5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8" Type="http://schemas.openxmlformats.org/officeDocument/2006/relationships/hyperlink" Target="mailto:alison.duguid@essex.gov.uk" TargetMode="External"/><Relationship Id="rId3" Type="http://schemas.openxmlformats.org/officeDocument/2006/relationships/hyperlink" Target="mailto:Lyn.pipe@essex.gov.uk" TargetMode="External"/><Relationship Id="rId7" Type="http://schemas.openxmlformats.org/officeDocument/2006/relationships/hyperlink" Target="mailto:Family.navigator@essex.gov.uk" TargetMode="External"/><Relationship Id="rId2" Type="http://schemas.openxmlformats.org/officeDocument/2006/relationships/hyperlink" Target="mailto:TAFSO@essex.gov.uk" TargetMode="External"/><Relationship Id="rId1" Type="http://schemas.openxmlformats.org/officeDocument/2006/relationships/slideLayout" Target="../slideLayouts/slideLayout45.xml"/><Relationship Id="rId6" Type="http://schemas.openxmlformats.org/officeDocument/2006/relationships/hyperlink" Target="mailto:Jo.shea@esex.gov.uk" TargetMode="External"/><Relationship Id="rId5" Type="http://schemas.openxmlformats.org/officeDocument/2006/relationships/hyperlink" Target="mailto:Leah.Pilbury@essex.gov.uk" TargetMode="External"/><Relationship Id="rId4" Type="http://schemas.openxmlformats.org/officeDocument/2006/relationships/hyperlink" Target="mailto:James.collins@essex.gov.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hyperlink" Target="https://eycp.essex.gov.uk/safeguarding/" TargetMode="External"/><Relationship Id="rId2" Type="http://schemas.openxmlformats.org/officeDocument/2006/relationships/hyperlink" Target="mailto:educationsafeguarding@essex.gov.uk" TargetMode="Externa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overnment/publications/behaviour-in-schools--2"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guidance/meeting-digital-and-technology-standards-in-schools-and-colleges/filtering-and-monitoring-standards-for-schools-and-colleges" TargetMode="Externa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750" y="1648423"/>
            <a:ext cx="8452998" cy="1845606"/>
          </a:xfrm>
        </p:spPr>
        <p:txBody>
          <a:bodyPr/>
          <a:lstStyle/>
          <a:p>
            <a:r>
              <a:rPr lang="en-GB" dirty="0"/>
              <a:t>Safeguarding forums for </a:t>
            </a:r>
            <a:br>
              <a:rPr lang="en-GB" dirty="0"/>
            </a:br>
            <a:r>
              <a:rPr lang="en-GB" dirty="0"/>
              <a:t>Early Years Settings </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4286774"/>
            <a:ext cx="5421850" cy="582832"/>
          </a:xfrm>
        </p:spPr>
        <p:txBody>
          <a:bodyPr/>
          <a:lstStyle/>
          <a:p>
            <a:r>
              <a:rPr lang="en-GB" sz="4000"/>
              <a:t>Summer 2023</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a:xfrm>
            <a:off x="562062" y="5209564"/>
            <a:ext cx="6174298" cy="9395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Jo Barclay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Head of Education Safeguarding </a:t>
            </a:r>
            <a:endPar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26458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3" y="142273"/>
            <a:ext cx="11101752" cy="1065091"/>
          </a:xfrm>
        </p:spPr>
        <p:txBody>
          <a:bodyPr/>
          <a:lstStyle/>
          <a:p>
            <a:r>
              <a:rPr lang="en-GB" sz="4400"/>
              <a:t>Prevent:</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436967" y="794409"/>
            <a:ext cx="11489562" cy="4634144"/>
          </a:xfrm>
        </p:spPr>
        <p:txBody>
          <a:bodyPr/>
          <a:lstStyle/>
          <a:p>
            <a:pPr marL="285750" lvl="1" indent="-285750" algn="just">
              <a:spcAft>
                <a:spcPts val="0"/>
              </a:spcAft>
              <a:buFont typeface="Wingdings" panose="05000000000000000000" pitchFamily="2" charset="2"/>
              <a:buChar char="q"/>
            </a:pPr>
            <a:r>
              <a:rPr lang="en-GB" sz="2200"/>
              <a:t>UK threat level remains as SUBSTANTIAL (meaning a high level of threat and an attack is likely and may occur without warning)</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Extreme Right Wing (ERW) continues to be most prevalent referral ideology – increase in Mixed, Unclear and Unstable (MUU) referrals (largest increase in referrals over last two years)</a:t>
            </a:r>
          </a:p>
          <a:p>
            <a:pPr lvl="1" algn="just">
              <a:spcAft>
                <a:spcPts val="0"/>
              </a:spcAft>
            </a:pPr>
            <a:endParaRPr lang="en-GB" sz="2200"/>
          </a:p>
          <a:p>
            <a:pPr marL="285750" lvl="1" indent="-285750" algn="just">
              <a:spcAft>
                <a:spcPts val="0"/>
              </a:spcAft>
              <a:buFont typeface="Wingdings" panose="05000000000000000000" pitchFamily="2" charset="2"/>
              <a:buChar char="q"/>
            </a:pPr>
            <a:r>
              <a:rPr lang="en-GB" sz="2200"/>
              <a:t>Essex had joint highest number of referrals from Education in Q4 (16 of 30 referrals)</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Essex had highest number of ERW referrals and largest increase in ERW referrals </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Essex case in court – custodial sentence </a:t>
            </a:r>
          </a:p>
          <a:p>
            <a:pPr marL="285750" lvl="1" indent="-285750" algn="just">
              <a:spcAft>
                <a:spcPts val="0"/>
              </a:spcAft>
              <a:buFont typeface="Wingdings" panose="05000000000000000000" pitchFamily="2" charset="2"/>
              <a:buChar char="q"/>
            </a:pPr>
            <a:endParaRPr lang="en-GB" sz="2200"/>
          </a:p>
          <a:p>
            <a:pPr marL="285750" lvl="1" indent="-285750" algn="just">
              <a:spcAft>
                <a:spcPts val="0"/>
              </a:spcAft>
              <a:buFont typeface="Wingdings" panose="05000000000000000000" pitchFamily="2" charset="2"/>
              <a:buChar char="q"/>
            </a:pPr>
            <a:r>
              <a:rPr lang="en-GB" sz="2200"/>
              <a:t>Enhanced support from new role of DfE Adviser</a:t>
            </a:r>
          </a:p>
          <a:p>
            <a:pPr marL="285750" lvl="1" indent="-285750" algn="just">
              <a:spcAft>
                <a:spcPts val="0"/>
              </a:spcAft>
              <a:buFont typeface="Wingdings" panose="05000000000000000000" pitchFamily="2" charset="2"/>
              <a:buChar char="q"/>
            </a:pPr>
            <a:endParaRPr lang="en-GB" sz="2200"/>
          </a:p>
          <a:p>
            <a:pPr marL="285750" indent="-285750">
              <a:lnSpc>
                <a:spcPts val="2025"/>
              </a:lnSpc>
              <a:buFont typeface="Wingdings" panose="05000000000000000000" pitchFamily="2" charset="2"/>
              <a:buChar char="q"/>
            </a:pPr>
            <a:r>
              <a:rPr lang="en-GB" sz="2200" b="0">
                <a:solidFill>
                  <a:srgbClr val="333333"/>
                </a:solidFill>
                <a:effectLst/>
                <a:ea typeface="Calibri" panose="020F0502020204030204" pitchFamily="34" charset="0"/>
              </a:rPr>
              <a:t>Home Office Prevent resources - free Prevent posters and video explaining what Prevent is (one of the posters can be edited):  </a:t>
            </a:r>
            <a:r>
              <a:rPr lang="en-GB" sz="2200" b="0" u="sng" strike="noStrike">
                <a:solidFill>
                  <a:srgbClr val="104F75"/>
                </a:solidFill>
                <a:effectLst/>
                <a:ea typeface="Calibri" panose="020F0502020204030204" pitchFamily="34" charset="0"/>
                <a:hlinkClick r:id="rId2"/>
              </a:rPr>
              <a:t>Albums (brandworkz.com)</a:t>
            </a:r>
            <a:endParaRPr lang="en-GB" sz="2200" b="0">
              <a:effectLst/>
              <a:ea typeface="Calibri" panose="020F0502020204030204" pitchFamily="34" charset="0"/>
            </a:endParaRPr>
          </a:p>
          <a:p>
            <a:pPr marL="285750" lvl="1" indent="-285750" algn="just">
              <a:spcAft>
                <a:spcPts val="0"/>
              </a:spcAft>
              <a:buFont typeface="Wingdings" panose="05000000000000000000" pitchFamily="2" charset="2"/>
              <a:buChar char="q"/>
            </a:pPr>
            <a:endParaRPr lang="en-GB" sz="2800"/>
          </a:p>
          <a:p>
            <a:pPr marL="285750" lvl="1" indent="-285750" algn="just">
              <a:spcAft>
                <a:spcPts val="0"/>
              </a:spcAft>
              <a:buFont typeface="Wingdings" panose="05000000000000000000" pitchFamily="2" charset="2"/>
              <a:buChar char="q"/>
            </a:pPr>
            <a:endParaRPr lang="en-GB" sz="1700"/>
          </a:p>
        </p:txBody>
      </p:sp>
    </p:spTree>
    <p:extLst>
      <p:ext uri="{BB962C8B-B14F-4D97-AF65-F5344CB8AC3E}">
        <p14:creationId xmlns:p14="http://schemas.microsoft.com/office/powerpoint/2010/main" val="23607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p:txBody>
          <a:bodyPr/>
          <a:lstStyle/>
          <a:p>
            <a:br>
              <a:rPr lang="en-GB"/>
            </a:br>
            <a:br>
              <a:rPr lang="en-GB"/>
            </a:br>
            <a:r>
              <a:rPr lang="en-GB" sz="1000" b="0">
                <a:solidFill>
                  <a:schemeClr val="tx1"/>
                </a:solidFill>
              </a:rPr>
              <a:t>E</a:t>
            </a:r>
            <a:r>
              <a:rPr lang="en-GB"/>
              <a:t> </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545124" y="666715"/>
            <a:ext cx="5302800" cy="5346735"/>
          </a:xfrm>
        </p:spPr>
        <p:txBody>
          <a:bodyPr vert="horz" lIns="0" tIns="0" rIns="0" bIns="0" rtlCol="0" anchor="t">
            <a:noAutofit/>
          </a:bodyPr>
          <a:lstStyle/>
          <a:p>
            <a:pPr lvl="1"/>
            <a:endParaRPr lang="en-GB" sz="2400" b="1" u="sng" dirty="0">
              <a:ea typeface="Calibri"/>
              <a:cs typeface="Calibri"/>
            </a:endParaRPr>
          </a:p>
          <a:p>
            <a:r>
              <a:rPr lang="en-GB" sz="2400"/>
              <a:t>For next year:</a:t>
            </a:r>
            <a:endParaRPr lang="en-GB" sz="2400" dirty="0">
              <a:ea typeface="Calibri"/>
              <a:cs typeface="Calibri"/>
            </a:endParaRPr>
          </a:p>
          <a:p>
            <a:pPr marL="0" lvl="2" indent="0">
              <a:buNone/>
            </a:pPr>
            <a:r>
              <a:rPr lang="en-GB" sz="2400" b="1" u="sng"/>
              <a:t>Prevent training - online sessions</a:t>
            </a:r>
            <a:endParaRPr lang="en-GB" sz="2400" b="1" u="sng" dirty="0">
              <a:ea typeface="Calibri"/>
              <a:cs typeface="Calibri"/>
            </a:endParaRPr>
          </a:p>
          <a:p>
            <a:pPr marL="229870" lvl="2" indent="-229870">
              <a:buFont typeface="Wingdings" panose="05000000000000000000" pitchFamily="2" charset="2"/>
              <a:buChar char="§"/>
            </a:pPr>
            <a:r>
              <a:rPr lang="en-GB" sz="2400"/>
              <a:t>21</a:t>
            </a:r>
            <a:r>
              <a:rPr lang="en-GB" sz="2400" baseline="30000"/>
              <a:t>st</a:t>
            </a:r>
            <a:r>
              <a:rPr lang="en-GB" sz="2400"/>
              <a:t> November 2023</a:t>
            </a:r>
            <a:r>
              <a:rPr lang="en-GB" sz="2400" dirty="0"/>
              <a:t> </a:t>
            </a:r>
            <a:r>
              <a:rPr lang="en-GB" sz="2400"/>
              <a:t> 2pm – 4pm</a:t>
            </a:r>
            <a:r>
              <a:rPr lang="en-GB" sz="2400" dirty="0"/>
              <a:t> </a:t>
            </a:r>
            <a:endParaRPr lang="en-GB" sz="2400" dirty="0">
              <a:ea typeface="Calibri"/>
              <a:cs typeface="Calibri"/>
            </a:endParaRPr>
          </a:p>
          <a:p>
            <a:pPr marL="229870" lvl="2" indent="-229870">
              <a:buFont typeface="Wingdings" panose="05000000000000000000" pitchFamily="2" charset="2"/>
              <a:buChar char="§"/>
            </a:pPr>
            <a:r>
              <a:rPr lang="en-GB" sz="2400"/>
              <a:t>5</a:t>
            </a:r>
            <a:r>
              <a:rPr lang="en-GB" sz="2400" baseline="30000"/>
              <a:t>th</a:t>
            </a:r>
            <a:r>
              <a:rPr lang="en-GB" sz="2400"/>
              <a:t> March 2024</a:t>
            </a:r>
            <a:r>
              <a:rPr lang="en-GB" sz="2400" dirty="0"/>
              <a:t> </a:t>
            </a:r>
            <a:r>
              <a:rPr lang="en-GB" sz="2400"/>
              <a:t> 9.30am – 11.30am</a:t>
            </a:r>
            <a:endParaRPr lang="en-GB" sz="2400" dirty="0">
              <a:ea typeface="Calibri"/>
              <a:cs typeface="Calibri"/>
            </a:endParaRPr>
          </a:p>
          <a:p>
            <a:pPr marL="229870" lvl="2" indent="-229870">
              <a:buFont typeface="Wingdings" panose="05000000000000000000" pitchFamily="2" charset="2"/>
              <a:buChar char="§"/>
            </a:pPr>
            <a:r>
              <a:rPr lang="en-GB" sz="2400"/>
              <a:t>2</a:t>
            </a:r>
            <a:r>
              <a:rPr lang="en-GB" sz="2400" baseline="30000"/>
              <a:t>nd</a:t>
            </a:r>
            <a:r>
              <a:rPr lang="en-GB" sz="2400"/>
              <a:t> July 2024</a:t>
            </a:r>
            <a:r>
              <a:rPr lang="en-GB" sz="2400" dirty="0"/>
              <a:t> </a:t>
            </a:r>
            <a:r>
              <a:rPr lang="en-GB" sz="2400"/>
              <a:t> 2pm – 4pm</a:t>
            </a:r>
            <a:r>
              <a:rPr lang="en-GB" sz="2400" dirty="0"/>
              <a:t> </a:t>
            </a:r>
            <a:endParaRPr lang="en-GB" sz="2400" dirty="0">
              <a:ea typeface="Calibri"/>
              <a:cs typeface="Calibri"/>
            </a:endParaRPr>
          </a:p>
          <a:p>
            <a:pPr marL="0" lvl="2" indent="0">
              <a:buNone/>
            </a:pPr>
            <a:r>
              <a:rPr lang="en-GB" sz="2400" b="1" u="sng"/>
              <a:t>Early Years Forums Autumn term</a:t>
            </a:r>
            <a:r>
              <a:rPr lang="en-GB" sz="2400" b="1" u="sng" dirty="0"/>
              <a:t> </a:t>
            </a:r>
            <a:endParaRPr lang="en-GB" sz="2400" b="1" u="sng" dirty="0">
              <a:ea typeface="Calibri"/>
              <a:cs typeface="Calibri"/>
            </a:endParaRPr>
          </a:p>
          <a:p>
            <a:pPr marL="0" lvl="2" indent="0">
              <a:buNone/>
            </a:pPr>
            <a:r>
              <a:rPr lang="en-GB" sz="2000"/>
              <a:t>Venues to be confirmed</a:t>
            </a:r>
            <a:r>
              <a:rPr lang="en-GB" sz="2000" dirty="0"/>
              <a:t> </a:t>
            </a:r>
            <a:endParaRPr lang="en-GB" sz="2000" dirty="0">
              <a:ea typeface="Calibri"/>
              <a:cs typeface="Calibri"/>
            </a:endParaRPr>
          </a:p>
          <a:p>
            <a:pPr marL="0" lvl="2" indent="0">
              <a:buNone/>
            </a:pPr>
            <a:r>
              <a:rPr lang="en-GB" sz="2000"/>
              <a:t>November</a:t>
            </a:r>
            <a:r>
              <a:rPr lang="en-GB" sz="2000" dirty="0"/>
              <a:t> </a:t>
            </a:r>
            <a:r>
              <a:rPr lang="en-GB" sz="2000"/>
              <a:t> 21</a:t>
            </a:r>
            <a:r>
              <a:rPr lang="en-GB" sz="2000" baseline="30000"/>
              <a:t>st</a:t>
            </a:r>
            <a:r>
              <a:rPr lang="en-GB" sz="2000"/>
              <a:t> , 22</a:t>
            </a:r>
            <a:r>
              <a:rPr lang="en-GB" sz="2000" baseline="30000"/>
              <a:t>nd</a:t>
            </a:r>
            <a:r>
              <a:rPr lang="en-GB" sz="2000"/>
              <a:t> , 27</a:t>
            </a:r>
            <a:r>
              <a:rPr lang="en-GB" sz="2000" baseline="30000"/>
              <a:t>th</a:t>
            </a:r>
            <a:r>
              <a:rPr lang="en-GB" sz="2000" dirty="0"/>
              <a:t> </a:t>
            </a:r>
            <a:r>
              <a:rPr lang="en-GB" sz="2000"/>
              <a:t> and 30</a:t>
            </a:r>
            <a:r>
              <a:rPr lang="en-GB" sz="2000" baseline="30000"/>
              <a:t>th</a:t>
            </a:r>
            <a:r>
              <a:rPr lang="en-GB" sz="2000" dirty="0"/>
              <a:t> </a:t>
            </a:r>
            <a:endParaRPr lang="en-GB" sz="2000" dirty="0">
              <a:ea typeface="Calibri"/>
              <a:cs typeface="Calibri"/>
            </a:endParaRPr>
          </a:p>
          <a:p>
            <a:pPr marL="0" lvl="2" indent="0">
              <a:buNone/>
            </a:pPr>
            <a:endParaRPr lang="en-GB" sz="2400" b="1" u="sng"/>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20613" y="2202757"/>
            <a:ext cx="4526263" cy="1701422"/>
          </a:xfrm>
        </p:spPr>
        <p:txBody>
          <a:bodyPr/>
          <a:lstStyle/>
          <a:p>
            <a:r>
              <a:rPr lang="en-GB" sz="9600"/>
              <a:t>Training </a:t>
            </a:r>
          </a:p>
        </p:txBody>
      </p:sp>
    </p:spTree>
    <p:extLst>
      <p:ext uri="{BB962C8B-B14F-4D97-AF65-F5344CB8AC3E}">
        <p14:creationId xmlns:p14="http://schemas.microsoft.com/office/powerpoint/2010/main" val="307972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t>Other updates: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611166" cy="907200"/>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702800" y="1871999"/>
            <a:ext cx="2962800" cy="1202400"/>
          </a:xfrm>
          <a:prstGeom prst="rect">
            <a:avLst/>
          </a:prstGeom>
          <a:noFill/>
        </p:spPr>
        <p:txBody>
          <a:bodyPr wrap="square" lIns="0" tIns="0" rIns="0" bIns="0" rtlCol="0" anchor="t">
            <a:noAutofit/>
          </a:bodyPr>
          <a:lstStyle/>
          <a:p>
            <a:pPr>
              <a:spcAft>
                <a:spcPts val="1134"/>
              </a:spcAft>
            </a:pPr>
            <a:r>
              <a:rPr lang="en-GB" sz="2800" b="1"/>
              <a:t>Early Years </a:t>
            </a:r>
            <a:r>
              <a:rPr lang="en-GB" sz="2800" b="1" dirty="0"/>
              <a:t>Questionnaire </a:t>
            </a:r>
            <a:endParaRPr lang="en-GB" sz="2800" b="1"/>
          </a:p>
          <a:p>
            <a:pPr>
              <a:spcAft>
                <a:spcPts val="1134"/>
              </a:spcAft>
            </a:pPr>
            <a:endParaRPr lang="en-GB" sz="1500"/>
          </a:p>
        </p:txBody>
      </p:sp>
      <p:pic>
        <p:nvPicPr>
          <p:cNvPr id="6" name="Graphic 5" descr="Books icon">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3301200"/>
            <a:ext cx="674665" cy="817200"/>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702800" y="3081793"/>
            <a:ext cx="2962800" cy="1202400"/>
          </a:xfrm>
          <a:prstGeom prst="rect">
            <a:avLst/>
          </a:prstGeom>
          <a:noFill/>
        </p:spPr>
        <p:txBody>
          <a:bodyPr wrap="square" lIns="0" tIns="0" rIns="0" bIns="0" rtlCol="0">
            <a:noAutofit/>
          </a:bodyPr>
          <a:lstStyle/>
          <a:p>
            <a:pPr>
              <a:spcAft>
                <a:spcPts val="1134"/>
              </a:spcAft>
            </a:pPr>
            <a:r>
              <a:rPr lang="en-GB" sz="2800" b="1"/>
              <a:t>Level 2 materials – </a:t>
            </a:r>
            <a:r>
              <a:rPr lang="en-GB" sz="2800" i="1"/>
              <a:t>will be on EYCC by 30 August</a:t>
            </a:r>
          </a:p>
        </p:txBody>
      </p:sp>
      <p:pic>
        <p:nvPicPr>
          <p:cNvPr id="8" name="Graphic 7" descr="People icon">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755600"/>
            <a:ext cx="800100" cy="923925"/>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702800" y="47556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Model CP Policy – </a:t>
            </a:r>
            <a:r>
              <a:rPr kumimoji="0" lang="en-GB" sz="2800" b="0" i="1" u="none" strike="noStrike" kern="1200" cap="none" spc="0" normalizeH="0" baseline="0" noProof="0">
                <a:ln>
                  <a:noFill/>
                </a:ln>
                <a:solidFill>
                  <a:srgbClr val="000000"/>
                </a:solidFill>
                <a:effectLst/>
                <a:uLnTx/>
                <a:uFillTx/>
                <a:latin typeface="Calibri"/>
                <a:ea typeface="+mn-ea"/>
                <a:cs typeface="+mn-cs"/>
              </a:rPr>
              <a:t>will be on </a:t>
            </a:r>
            <a:r>
              <a:rPr lang="en-GB" sz="2800" i="1">
                <a:solidFill>
                  <a:srgbClr val="000000"/>
                </a:solidFill>
                <a:latin typeface="Calibri"/>
              </a:rPr>
              <a:t>EYCC</a:t>
            </a:r>
            <a:r>
              <a:rPr kumimoji="0" lang="en-GB" sz="2800" b="0" i="1" u="none" strike="noStrike" kern="1200" cap="none" spc="0" normalizeH="0" baseline="0" noProof="0">
                <a:ln>
                  <a:noFill/>
                </a:ln>
                <a:solidFill>
                  <a:srgbClr val="000000"/>
                </a:solidFill>
                <a:effectLst/>
                <a:uLnTx/>
                <a:uFillTx/>
                <a:latin typeface="Calibri"/>
                <a:ea typeface="+mn-ea"/>
                <a:cs typeface="+mn-cs"/>
              </a:rPr>
              <a:t> by 30 August</a:t>
            </a:r>
          </a:p>
        </p:txBody>
      </p:sp>
      <p:pic>
        <p:nvPicPr>
          <p:cNvPr id="10" name="Graphic 9" descr="House icon">
            <a:extLst>
              <a:ext uri="{FF2B5EF4-FFF2-40B4-BE49-F238E27FC236}">
                <a16:creationId xmlns:a16="http://schemas.microsoft.com/office/drawing/2014/main" id="{7FDBA845-199F-B978-9C92-8FA1D8C152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4800" y="1872000"/>
            <a:ext cx="1057275" cy="828675"/>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7257600" y="1871999"/>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Prevent Risk Assessment</a:t>
            </a:r>
            <a:endParaRPr kumimoji="0" lang="en-GB" sz="2800" b="0" i="1" u="none" strike="noStrike" kern="1200" cap="none" spc="0" normalizeH="0" baseline="0" noProof="0">
              <a:ln>
                <a:noFill/>
              </a:ln>
              <a:solidFill>
                <a:srgbClr val="000000"/>
              </a:solidFill>
              <a:effectLst/>
              <a:uLnTx/>
              <a:uFillTx/>
              <a:latin typeface="Calibri"/>
              <a:ea typeface="+mn-ea"/>
              <a:cs typeface="+mn-cs"/>
            </a:endParaRPr>
          </a:p>
        </p:txBody>
      </p:sp>
      <p:pic>
        <p:nvPicPr>
          <p:cNvPr id="14" name="Graphic 13" descr="Tools icon">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24800" y="3301200"/>
            <a:ext cx="781050" cy="856126"/>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7257599" y="3195484"/>
            <a:ext cx="4600103" cy="27625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Hate Crime and incidents</a:t>
            </a:r>
          </a:p>
          <a:p>
            <a:pPr marL="457200" marR="0" lvl="0"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
              <a:tabLst/>
              <a:defRPr/>
            </a:pPr>
            <a:r>
              <a:rPr kumimoji="0" lang="en-GB" sz="2800" i="0" u="none" strike="noStrike" kern="1200" cap="none" spc="0" normalizeH="0" baseline="0" noProof="0">
                <a:ln>
                  <a:noFill/>
                </a:ln>
                <a:solidFill>
                  <a:srgbClr val="000000"/>
                </a:solidFill>
                <a:effectLst/>
                <a:uLnTx/>
                <a:uFillTx/>
                <a:latin typeface="Calibri"/>
                <a:ea typeface="+mn-ea"/>
                <a:cs typeface="+mn-cs"/>
              </a:rPr>
              <a:t>training offer to settings</a:t>
            </a:r>
          </a:p>
          <a:p>
            <a:pPr marL="457200" marR="0" lvl="0"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
              <a:tabLst/>
              <a:defRPr/>
            </a:pPr>
            <a:r>
              <a:rPr lang="en-GB" sz="2800">
                <a:solidFill>
                  <a:srgbClr val="000000"/>
                </a:solidFill>
                <a:latin typeface="Calibri"/>
              </a:rPr>
              <a:t>Model policy</a:t>
            </a:r>
          </a:p>
          <a:p>
            <a:pPr marL="457200" marR="0" lvl="0"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
              <a:tabLst/>
              <a:defRPr/>
            </a:pPr>
            <a:r>
              <a:rPr kumimoji="0" lang="en-GB" sz="2800" u="none" strike="noStrike" kern="1200" cap="none" spc="0" normalizeH="0" baseline="0" noProof="0">
                <a:ln>
                  <a:noFill/>
                </a:ln>
                <a:solidFill>
                  <a:srgbClr val="000000"/>
                </a:solidFill>
                <a:effectLst/>
                <a:uLnTx/>
                <a:uFillTx/>
                <a:latin typeface="Calibri"/>
                <a:ea typeface="+mn-ea"/>
                <a:cs typeface="+mn-cs"/>
              </a:rPr>
              <a:t>Recording template</a:t>
            </a:r>
          </a:p>
          <a:p>
            <a:pPr marL="457200" marR="0" lvl="0" indent="-457200" algn="l" defTabSz="914400" rtl="0" eaLnBrk="1" fontAlgn="auto" latinLnBrk="0" hangingPunct="1">
              <a:lnSpc>
                <a:spcPct val="100000"/>
              </a:lnSpc>
              <a:spcBef>
                <a:spcPts val="0"/>
              </a:spcBef>
              <a:spcAft>
                <a:spcPts val="1134"/>
              </a:spcAft>
              <a:buClrTx/>
              <a:buSzTx/>
              <a:buFont typeface="Wingdings" panose="05000000000000000000" pitchFamily="2" charset="2"/>
              <a:buChar char="§"/>
              <a:tabLst/>
              <a:defRPr/>
            </a:pPr>
            <a:r>
              <a:rPr lang="en-GB" sz="2800">
                <a:solidFill>
                  <a:srgbClr val="000000"/>
                </a:solidFill>
                <a:latin typeface="Calibri"/>
              </a:rPr>
              <a:t>Level 2 materials</a:t>
            </a:r>
            <a:endParaRPr kumimoji="0" lang="en-GB" sz="280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9718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A92C5-F2F3-D93F-0D8C-4D70E82A5816}"/>
              </a:ext>
            </a:extLst>
          </p:cNvPr>
          <p:cNvSpPr>
            <a:spLocks noGrp="1"/>
          </p:cNvSpPr>
          <p:nvPr>
            <p:ph type="ctrTitle"/>
          </p:nvPr>
        </p:nvSpPr>
        <p:spPr>
          <a:xfrm>
            <a:off x="672764" y="821934"/>
            <a:ext cx="10587711" cy="882580"/>
          </a:xfrm>
        </p:spPr>
        <p:txBody>
          <a:bodyPr/>
          <a:lstStyle/>
          <a:p>
            <a:r>
              <a:rPr lang="en-GB"/>
              <a:t>ESCB - information and resources</a:t>
            </a:r>
          </a:p>
        </p:txBody>
      </p:sp>
      <p:sp>
        <p:nvSpPr>
          <p:cNvPr id="4" name="Subtitle 3">
            <a:extLst>
              <a:ext uri="{FF2B5EF4-FFF2-40B4-BE49-F238E27FC236}">
                <a16:creationId xmlns:a16="http://schemas.microsoft.com/office/drawing/2014/main" id="{E9223E52-EBCA-C123-A24E-345C6A1377C2}"/>
              </a:ext>
            </a:extLst>
          </p:cNvPr>
          <p:cNvSpPr>
            <a:spLocks noGrp="1"/>
          </p:cNvSpPr>
          <p:nvPr>
            <p:ph type="subTitle" idx="1"/>
          </p:nvPr>
        </p:nvSpPr>
        <p:spPr>
          <a:xfrm>
            <a:off x="534226" y="2485350"/>
            <a:ext cx="10864785" cy="4635303"/>
          </a:xfrm>
        </p:spPr>
        <p:txBody>
          <a:bodyPr/>
          <a:lstStyle/>
          <a:p>
            <a:pPr marL="514350" indent="-514350">
              <a:buAutoNum type="arabicPeriod"/>
            </a:pPr>
            <a:r>
              <a:rPr lang="en-GB" sz="3200"/>
              <a:t>The ESCB </a:t>
            </a:r>
            <a:r>
              <a:rPr lang="en-GB" sz="3200">
                <a:hlinkClick r:id="rId2"/>
              </a:rPr>
              <a:t>website</a:t>
            </a:r>
            <a:r>
              <a:rPr lang="en-GB" sz="3200"/>
              <a:t> has a wealth of information and resources, including about missing children and exploitation, with specific information for parents/carers</a:t>
            </a:r>
          </a:p>
          <a:p>
            <a:pPr marL="514350" indent="-514350">
              <a:buAutoNum type="arabicPeriod"/>
            </a:pPr>
            <a:r>
              <a:rPr lang="en-GB" sz="3200"/>
              <a:t>Child Safeguarding Practice Review reports for Child I and Child C have been published by the ESCB: </a:t>
            </a:r>
            <a:r>
              <a:rPr lang="en-GB" sz="3200">
                <a:hlinkClick r:id="rId3"/>
              </a:rPr>
              <a:t>Learning from CSPRs</a:t>
            </a:r>
            <a:endParaRPr lang="en-GB" sz="3200"/>
          </a:p>
          <a:p>
            <a:pPr marL="514350" indent="-514350">
              <a:buAutoNum type="arabicPeriod"/>
            </a:pPr>
            <a:r>
              <a:rPr lang="en-GB" sz="3200"/>
              <a:t>The latest ESCB bulletin can be found here: </a:t>
            </a:r>
            <a:r>
              <a:rPr lang="en-GB" sz="3200" u="sng">
                <a:solidFill>
                  <a:srgbClr val="0563C1"/>
                </a:solidFill>
                <a:effectLst/>
                <a:ea typeface="Calibri" panose="020F0502020204030204" pitchFamily="34" charset="0"/>
                <a:hlinkClick r:id="rId4"/>
              </a:rPr>
              <a:t>ESCB bulletin</a:t>
            </a:r>
            <a:endParaRPr lang="en-GB" sz="3200" u="sng">
              <a:solidFill>
                <a:srgbClr val="0563C1"/>
              </a:solidFill>
              <a:effectLst/>
              <a:ea typeface="Calibri" panose="020F0502020204030204" pitchFamily="34" charset="0"/>
            </a:endParaRPr>
          </a:p>
          <a:p>
            <a:pPr marL="514350" indent="-514350">
              <a:buAutoNum type="arabicPeriod"/>
            </a:pPr>
            <a:endParaRPr lang="en-GB" sz="3200" u="sng">
              <a:solidFill>
                <a:srgbClr val="0563C1"/>
              </a:solidFill>
              <a:effectLst/>
              <a:ea typeface="Calibri" panose="020F0502020204030204" pitchFamily="34" charset="0"/>
            </a:endParaRPr>
          </a:p>
          <a:p>
            <a:pPr marL="514350" indent="-514350">
              <a:buAutoNum type="arabicPeriod"/>
            </a:pPr>
            <a:endParaRPr lang="en-GB" sz="3200"/>
          </a:p>
          <a:p>
            <a:pPr marL="514350" indent="-514350">
              <a:buAutoNum type="arabicPeriod"/>
            </a:pPr>
            <a:endParaRPr lang="en-GB" sz="3200"/>
          </a:p>
          <a:p>
            <a:pPr marL="514350" indent="-514350">
              <a:buAutoNum type="arabicPeriod"/>
            </a:pPr>
            <a:endParaRPr lang="en-GB" sz="3200"/>
          </a:p>
          <a:p>
            <a:pPr marL="514350" indent="-514350">
              <a:buAutoNum type="arabicPeriod"/>
            </a:pPr>
            <a:endParaRPr lang="en-GB" sz="3200"/>
          </a:p>
          <a:p>
            <a:pPr marL="514350" indent="-514350">
              <a:buAutoNum type="arabicPeriod"/>
            </a:pPr>
            <a:endParaRPr lang="en-GB" sz="3200"/>
          </a:p>
          <a:p>
            <a:pPr marL="514350" indent="-514350">
              <a:buAutoNum type="arabicPeriod"/>
            </a:pPr>
            <a:endParaRPr lang="en-GB" sz="2800"/>
          </a:p>
          <a:p>
            <a:pPr marL="514350" indent="-514350">
              <a:buAutoNum type="arabicPeriod"/>
            </a:pPr>
            <a:endParaRPr lang="en-GB" sz="2800"/>
          </a:p>
          <a:p>
            <a:pPr marL="514350" indent="-514350">
              <a:buAutoNum type="arabicPeriod"/>
            </a:pPr>
            <a:endParaRPr lang="en-GB"/>
          </a:p>
          <a:p>
            <a:pPr marL="514350" indent="-514350">
              <a:buAutoNum type="arabicPeriod"/>
            </a:pPr>
            <a:endParaRPr lang="en-GB"/>
          </a:p>
        </p:txBody>
      </p:sp>
    </p:spTree>
    <p:extLst>
      <p:ext uri="{BB962C8B-B14F-4D97-AF65-F5344CB8AC3E}">
        <p14:creationId xmlns:p14="http://schemas.microsoft.com/office/powerpoint/2010/main" val="247263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955496" y="1613042"/>
            <a:ext cx="5124903" cy="1191357"/>
          </a:xfrm>
        </p:spPr>
        <p:txBody>
          <a:bodyPr/>
          <a:lstStyle/>
          <a:p>
            <a:r>
              <a:rPr lang="en-GB" sz="6000"/>
              <a:t>Transfer of Child Protection Files</a:t>
            </a:r>
          </a:p>
        </p:txBody>
      </p:sp>
    </p:spTree>
    <p:extLst>
      <p:ext uri="{BB962C8B-B14F-4D97-AF65-F5344CB8AC3E}">
        <p14:creationId xmlns:p14="http://schemas.microsoft.com/office/powerpoint/2010/main" val="185805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11EE1-513E-4888-A156-434CB39E594F}"/>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sz="5400" kern="1200">
                <a:latin typeface="+mj-lt"/>
                <a:ea typeface="+mj-ea"/>
                <a:cs typeface="+mj-cs"/>
              </a:rPr>
              <a:t>Child Protection Files </a:t>
            </a:r>
          </a:p>
        </p:txBody>
      </p:sp>
      <p:sp>
        <p:nvSpPr>
          <p:cNvPr id="6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F2E421-95E7-4BE7-BE5E-B8F8DFA010A0}"/>
              </a:ext>
            </a:extLst>
          </p:cNvPr>
          <p:cNvSpPr>
            <a:spLocks noGrp="1"/>
          </p:cNvSpPr>
          <p:nvPr>
            <p:ph idx="1"/>
          </p:nvPr>
        </p:nvSpPr>
        <p:spPr>
          <a:xfrm>
            <a:off x="838200" y="1939658"/>
            <a:ext cx="10515600" cy="4251960"/>
          </a:xfrm>
        </p:spPr>
        <p:txBody>
          <a:bodyPr vert="horz" lIns="91440" tIns="45720" rIns="91440" bIns="45720" rtlCol="0">
            <a:normAutofit fontScale="85000" lnSpcReduction="20000"/>
          </a:bodyPr>
          <a:lstStyle/>
          <a:p>
            <a:pPr marL="0" indent="0">
              <a:buNone/>
            </a:pPr>
            <a:r>
              <a:rPr lang="en-US" sz="2600" kern="1200">
                <a:latin typeface="+mn-lt"/>
                <a:ea typeface="+mn-ea"/>
                <a:cs typeface="+mn-cs"/>
                <a:hlinkClick r:id="rId2"/>
              </a:rPr>
              <a:t>Essex Early Years and  Childcare Website</a:t>
            </a:r>
            <a:endParaRPr lang="en-US" sz="2600" kern="1200">
              <a:latin typeface="+mn-lt"/>
              <a:ea typeface="+mn-ea"/>
              <a:cs typeface="+mn-cs"/>
            </a:endParaRPr>
          </a:p>
          <a:p>
            <a:pPr marL="0" indent="0">
              <a:buNone/>
            </a:pPr>
            <a:r>
              <a:rPr lang="en-US" sz="2600" b="1" i="1" kern="1200">
                <a:latin typeface="+mn-lt"/>
                <a:ea typeface="+mn-ea"/>
                <a:cs typeface="+mn-cs"/>
              </a:rPr>
              <a:t>Guidance for Essex schools and education settings </a:t>
            </a:r>
          </a:p>
          <a:p>
            <a:pPr>
              <a:buFont typeface="Wingdings" panose="05000000000000000000" pitchFamily="2" charset="2"/>
              <a:buChar char="Ø"/>
            </a:pPr>
            <a:r>
              <a:rPr lang="en-US" sz="2600" kern="1200">
                <a:latin typeface="+mn-lt"/>
                <a:ea typeface="+mn-ea"/>
                <a:cs typeface="+mn-cs"/>
              </a:rPr>
              <a:t>Storage systems </a:t>
            </a:r>
          </a:p>
          <a:p>
            <a:pPr>
              <a:buFont typeface="Wingdings" panose="05000000000000000000" pitchFamily="2" charset="2"/>
              <a:buChar char="Ø"/>
            </a:pPr>
            <a:r>
              <a:rPr lang="en-US" sz="2600"/>
              <a:t>File access requests </a:t>
            </a:r>
          </a:p>
          <a:p>
            <a:pPr>
              <a:buFont typeface="Wingdings" panose="05000000000000000000" pitchFamily="2" charset="2"/>
              <a:buChar char="Ø"/>
            </a:pPr>
            <a:r>
              <a:rPr lang="en-US" sz="2600" kern="1200">
                <a:latin typeface="+mn-lt"/>
                <a:ea typeface="+mn-ea"/>
                <a:cs typeface="+mn-cs"/>
              </a:rPr>
              <a:t>Format</a:t>
            </a:r>
          </a:p>
          <a:p>
            <a:pPr>
              <a:buFont typeface="Wingdings" panose="05000000000000000000" pitchFamily="2" charset="2"/>
              <a:buChar char="Ø"/>
            </a:pPr>
            <a:r>
              <a:rPr lang="en-US" sz="2600"/>
              <a:t>Accurate recording of concerns and responses</a:t>
            </a:r>
          </a:p>
          <a:p>
            <a:pPr>
              <a:buFont typeface="Wingdings" panose="05000000000000000000" pitchFamily="2" charset="2"/>
              <a:buChar char="Ø"/>
            </a:pPr>
            <a:r>
              <a:rPr lang="en-US" sz="2600"/>
              <a:t>Reviewing of files</a:t>
            </a:r>
          </a:p>
          <a:p>
            <a:pPr>
              <a:buFont typeface="Wingdings" panose="05000000000000000000" pitchFamily="2" charset="2"/>
              <a:buChar char="Ø"/>
            </a:pPr>
            <a:r>
              <a:rPr lang="en-US" sz="2600"/>
              <a:t>Transferring of files</a:t>
            </a:r>
          </a:p>
          <a:p>
            <a:pPr>
              <a:buFont typeface="Wingdings" panose="05000000000000000000" pitchFamily="2" charset="2"/>
              <a:buChar char="Ø"/>
            </a:pPr>
            <a:r>
              <a:rPr lang="en-US" sz="2600"/>
              <a:t>Retention of files </a:t>
            </a:r>
          </a:p>
          <a:p>
            <a:pPr>
              <a:buFont typeface="Wingdings" panose="05000000000000000000" pitchFamily="2" charset="2"/>
              <a:buChar char="Ø"/>
            </a:pPr>
            <a:endParaRPr lang="en-US" sz="2600"/>
          </a:p>
          <a:p>
            <a:pPr>
              <a:buFont typeface="Wingdings" panose="05000000000000000000" pitchFamily="2" charset="2"/>
              <a:buChar char="Ø"/>
            </a:pPr>
            <a:r>
              <a:rPr lang="en-US" sz="2600"/>
              <a:t>Appendices including templates for front sheet, case chronology, concern reports, body maps, contact forms, review forms and file transfer record and receipt forms. </a:t>
            </a:r>
          </a:p>
          <a:p>
            <a:pPr>
              <a:buFont typeface="Wingdings" panose="05000000000000000000" pitchFamily="2" charset="2"/>
              <a:buChar char="Ø"/>
            </a:pPr>
            <a:endParaRPr lang="en-US" sz="2600" kern="1200">
              <a:latin typeface="+mn-lt"/>
              <a:ea typeface="+mn-ea"/>
              <a:cs typeface="+mn-cs"/>
            </a:endParaRPr>
          </a:p>
          <a:p>
            <a:pPr>
              <a:buFont typeface="Wingdings" panose="05000000000000000000" pitchFamily="2" charset="2"/>
              <a:buChar char="Ø"/>
            </a:pPr>
            <a:endParaRPr lang="en-US" sz="1700" kern="1200">
              <a:latin typeface="+mn-lt"/>
              <a:ea typeface="+mn-ea"/>
              <a:cs typeface="+mn-cs"/>
            </a:endParaRPr>
          </a:p>
          <a:p>
            <a:pPr marL="0" indent="0">
              <a:buNone/>
            </a:pPr>
            <a:endParaRPr lang="en-US" sz="1700" kern="1200">
              <a:latin typeface="+mn-lt"/>
              <a:ea typeface="+mn-ea"/>
              <a:cs typeface="+mn-cs"/>
            </a:endParaRPr>
          </a:p>
        </p:txBody>
      </p:sp>
    </p:spTree>
    <p:extLst>
      <p:ext uri="{BB962C8B-B14F-4D97-AF65-F5344CB8AC3E}">
        <p14:creationId xmlns:p14="http://schemas.microsoft.com/office/powerpoint/2010/main" val="158392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1B0D02F-E462-47DC-91D1-8C8D5D5A7BF1}"/>
              </a:ext>
              <a:ext uri="{C183D7F6-B498-43B3-948B-1728B52AA6E4}">
                <adec:decorative xmlns:adec="http://schemas.microsoft.com/office/drawing/2017/decorative" val="1"/>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Transfer of Child Protection records  </a:t>
            </a:r>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1">
            <a:extLst>
              <a:ext uri="{FF2B5EF4-FFF2-40B4-BE49-F238E27FC236}">
                <a16:creationId xmlns:a16="http://schemas.microsoft.com/office/drawing/2014/main" id="{624F5F6C-D2A2-1320-CA55-E7E7CA8707CD}"/>
              </a:ext>
              <a:ext uri="{C183D7F6-B498-43B3-948B-1728B52AA6E4}">
                <adec:decorative xmlns:adec="http://schemas.microsoft.com/office/drawing/2017/decorative" val="1"/>
              </a:ext>
            </a:extLst>
          </p:cNvPr>
          <p:cNvGraphicFramePr>
            <a:graphicFrameLocks noGrp="1"/>
          </p:cNvGraphicFramePr>
          <p:nvPr>
            <p:ph sz="quarter" idx="10"/>
            <p:extLst>
              <p:ext uri="{D42A27DB-BD31-4B8C-83A1-F6EECF244321}">
                <p14:modId xmlns:p14="http://schemas.microsoft.com/office/powerpoint/2010/main" val="29111361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96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11EE1-513E-4888-A156-434CB39E594F}"/>
              </a:ext>
            </a:extLst>
          </p:cNvPr>
          <p:cNvSpPr>
            <a:spLocks noGrp="1"/>
          </p:cNvSpPr>
          <p:nvPr>
            <p:ph type="title"/>
          </p:nvPr>
        </p:nvSpPr>
        <p:spPr>
          <a:xfrm>
            <a:off x="838200" y="365125"/>
            <a:ext cx="10515600" cy="1325563"/>
          </a:xfrm>
        </p:spPr>
        <p:txBody>
          <a:bodyPr>
            <a:normAutofit/>
          </a:bodyPr>
          <a:lstStyle/>
          <a:p>
            <a:r>
              <a:rPr lang="en-GB" sz="5400"/>
              <a:t>Best Practice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F2E421-95E7-4BE7-BE5E-B8F8DFA010A0}"/>
              </a:ext>
            </a:extLst>
          </p:cNvPr>
          <p:cNvSpPr>
            <a:spLocks noGrp="1"/>
          </p:cNvSpPr>
          <p:nvPr>
            <p:ph idx="1"/>
          </p:nvPr>
        </p:nvSpPr>
        <p:spPr>
          <a:xfrm>
            <a:off x="838200" y="1929384"/>
            <a:ext cx="10515600" cy="4251960"/>
          </a:xfrm>
        </p:spPr>
        <p:txBody>
          <a:bodyPr>
            <a:normAutofit/>
          </a:bodyPr>
          <a:lstStyle/>
          <a:p>
            <a:pPr marL="0" indent="0">
              <a:buNone/>
            </a:pPr>
            <a:r>
              <a:rPr lang="en-GB" sz="2400" b="1"/>
              <a:t>Preparation prior to sending the file.</a:t>
            </a:r>
          </a:p>
          <a:p>
            <a:pPr>
              <a:buFont typeface="Wingdings" panose="05000000000000000000" pitchFamily="2" charset="2"/>
              <a:buChar char="ü"/>
            </a:pPr>
            <a:r>
              <a:rPr lang="en-GB" sz="2400"/>
              <a:t> files are up-to-date, complete, in chronological order and tidy (e.g. remove duplicates) </a:t>
            </a:r>
          </a:p>
          <a:p>
            <a:pPr>
              <a:buFont typeface="Wingdings" panose="05000000000000000000" pitchFamily="2" charset="2"/>
              <a:buChar char="ü"/>
            </a:pPr>
            <a:r>
              <a:rPr lang="en-GB" sz="2400"/>
              <a:t>Ensure names of other children are redacted or use initials</a:t>
            </a:r>
          </a:p>
          <a:p>
            <a:pPr>
              <a:buFont typeface="Wingdings" panose="05000000000000000000" pitchFamily="2" charset="2"/>
              <a:buChar char="ü"/>
            </a:pPr>
            <a:r>
              <a:rPr lang="en-GB" sz="2400"/>
              <a:t>Take a copy of the file before sending - the original should go to the new setting. </a:t>
            </a:r>
          </a:p>
          <a:p>
            <a:pPr>
              <a:buFont typeface="Wingdings" panose="05000000000000000000" pitchFamily="2" charset="2"/>
              <a:buChar char="ü"/>
            </a:pPr>
            <a:r>
              <a:rPr lang="en-GB" sz="2400"/>
              <a:t>DSL’s from the two settings should organise transfer electronically, by post or by hand</a:t>
            </a:r>
          </a:p>
          <a:p>
            <a:pPr>
              <a:buFont typeface="Wingdings" panose="05000000000000000000" pitchFamily="2" charset="2"/>
              <a:buChar char="ü"/>
            </a:pPr>
            <a:r>
              <a:rPr lang="en-GB" sz="2400"/>
              <a:t>DSL from current setting to consider what is appropriate for sharing prior to the child starting at the new setting. Consider inviting staff from new setting to any relevant meetings. </a:t>
            </a:r>
          </a:p>
          <a:p>
            <a:pPr marL="0" indent="0">
              <a:buNone/>
            </a:pPr>
            <a:endParaRPr lang="en-GB" sz="2200"/>
          </a:p>
        </p:txBody>
      </p:sp>
    </p:spTree>
    <p:extLst>
      <p:ext uri="{BB962C8B-B14F-4D97-AF65-F5344CB8AC3E}">
        <p14:creationId xmlns:p14="http://schemas.microsoft.com/office/powerpoint/2010/main" val="250137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11EE1-513E-4888-A156-434CB39E594F}"/>
              </a:ext>
            </a:extLst>
          </p:cNvPr>
          <p:cNvSpPr>
            <a:spLocks noGrp="1"/>
          </p:cNvSpPr>
          <p:nvPr>
            <p:ph type="title"/>
          </p:nvPr>
        </p:nvSpPr>
        <p:spPr>
          <a:xfrm>
            <a:off x="838200" y="365125"/>
            <a:ext cx="10515600" cy="1325563"/>
          </a:xfrm>
        </p:spPr>
        <p:txBody>
          <a:bodyPr>
            <a:normAutofit/>
          </a:bodyPr>
          <a:lstStyle/>
          <a:p>
            <a:r>
              <a:rPr lang="en-GB" sz="5400" dirty="0"/>
              <a:t> Best Practice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F2E421-95E7-4BE7-BE5E-B8F8DFA010A0}"/>
              </a:ext>
            </a:extLst>
          </p:cNvPr>
          <p:cNvSpPr>
            <a:spLocks noGrp="1"/>
          </p:cNvSpPr>
          <p:nvPr>
            <p:ph idx="1"/>
          </p:nvPr>
        </p:nvSpPr>
        <p:spPr>
          <a:xfrm>
            <a:off x="838200" y="1929384"/>
            <a:ext cx="10515600" cy="4251960"/>
          </a:xfrm>
        </p:spPr>
        <p:txBody>
          <a:bodyPr>
            <a:normAutofit/>
          </a:bodyPr>
          <a:lstStyle/>
          <a:p>
            <a:pPr marL="0" indent="0">
              <a:buNone/>
            </a:pPr>
            <a:r>
              <a:rPr lang="en-GB" sz="2400" b="1">
                <a:cs typeface="Aharoni" panose="020B0604020202020204" pitchFamily="2" charset="-79"/>
              </a:rPr>
              <a:t>Transferring the file. </a:t>
            </a:r>
          </a:p>
          <a:p>
            <a:pPr>
              <a:buFont typeface="Wingdings" panose="05000000000000000000" pitchFamily="2" charset="2"/>
              <a:buChar char="ü"/>
            </a:pPr>
            <a:r>
              <a:rPr lang="en-GB" sz="2400"/>
              <a:t> Confirm the child has started at the new setting. Files should not be sent in advance. </a:t>
            </a:r>
          </a:p>
          <a:p>
            <a:pPr>
              <a:buFont typeface="Wingdings" panose="05000000000000000000" pitchFamily="2" charset="2"/>
              <a:buChar char="ü"/>
            </a:pPr>
            <a:r>
              <a:rPr lang="en-GB" sz="2400"/>
              <a:t>Transfer file as soon as possible and within the first 5 days.</a:t>
            </a:r>
          </a:p>
          <a:p>
            <a:pPr>
              <a:buFont typeface="Wingdings" panose="05000000000000000000" pitchFamily="2" charset="2"/>
              <a:buChar char="ü"/>
            </a:pPr>
            <a:r>
              <a:rPr lang="en-GB" sz="2400"/>
              <a:t>File should go directly to the DSL at the new setting</a:t>
            </a:r>
          </a:p>
          <a:p>
            <a:pPr>
              <a:buFont typeface="Wingdings" panose="05000000000000000000" pitchFamily="2" charset="2"/>
              <a:buChar char="ü"/>
            </a:pPr>
            <a:r>
              <a:rPr lang="en-GB" sz="2400"/>
              <a:t>File must be sent securely whether electronically or by post. </a:t>
            </a:r>
          </a:p>
          <a:p>
            <a:pPr>
              <a:buFont typeface="Wingdings" panose="05000000000000000000" pitchFamily="2" charset="2"/>
              <a:buChar char="ü"/>
            </a:pPr>
            <a:r>
              <a:rPr lang="en-GB" sz="2400"/>
              <a:t>If by post call the original setting should notify the new setting that the file has been sent. It should be by recorded delivery FAO of the DSL and should be marked ‘Strictly Confidential’. A ‘</a:t>
            </a:r>
            <a:r>
              <a:rPr lang="en-GB" sz="2400" i="1"/>
              <a:t>record of transfer form’ </a:t>
            </a:r>
            <a:r>
              <a:rPr lang="en-GB" sz="2400"/>
              <a:t>should be included with the file. </a:t>
            </a:r>
          </a:p>
          <a:p>
            <a:pPr>
              <a:buFont typeface="Wingdings" panose="05000000000000000000" pitchFamily="2" charset="2"/>
              <a:buChar char="ü"/>
            </a:pPr>
            <a:endParaRPr lang="en-GB" sz="2200"/>
          </a:p>
        </p:txBody>
      </p:sp>
    </p:spTree>
    <p:extLst>
      <p:ext uri="{BB962C8B-B14F-4D97-AF65-F5344CB8AC3E}">
        <p14:creationId xmlns:p14="http://schemas.microsoft.com/office/powerpoint/2010/main" val="2390925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11EE1-513E-4888-A156-434CB39E594F}"/>
              </a:ext>
            </a:extLst>
          </p:cNvPr>
          <p:cNvSpPr>
            <a:spLocks noGrp="1"/>
          </p:cNvSpPr>
          <p:nvPr>
            <p:ph type="title"/>
          </p:nvPr>
        </p:nvSpPr>
        <p:spPr>
          <a:xfrm>
            <a:off x="838200" y="365125"/>
            <a:ext cx="10515600" cy="1325563"/>
          </a:xfrm>
        </p:spPr>
        <p:txBody>
          <a:bodyPr>
            <a:normAutofit/>
          </a:bodyPr>
          <a:lstStyle/>
          <a:p>
            <a:r>
              <a:rPr lang="en-GB" sz="5400" dirty="0"/>
              <a:t> Best Practice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F2E421-95E7-4BE7-BE5E-B8F8DFA010A0}"/>
              </a:ext>
            </a:extLst>
          </p:cNvPr>
          <p:cNvSpPr>
            <a:spLocks noGrp="1"/>
          </p:cNvSpPr>
          <p:nvPr>
            <p:ph idx="1"/>
          </p:nvPr>
        </p:nvSpPr>
        <p:spPr>
          <a:xfrm>
            <a:off x="838200" y="1929384"/>
            <a:ext cx="10515600" cy="4251960"/>
          </a:xfrm>
        </p:spPr>
        <p:txBody>
          <a:bodyPr>
            <a:normAutofit/>
          </a:bodyPr>
          <a:lstStyle/>
          <a:p>
            <a:pPr marL="0" indent="0">
              <a:buNone/>
            </a:pPr>
            <a:r>
              <a:rPr lang="en-GB" sz="3200" b="1"/>
              <a:t>Confirming receipt of the file.</a:t>
            </a:r>
          </a:p>
          <a:p>
            <a:pPr>
              <a:buFont typeface="Wingdings" panose="05000000000000000000" pitchFamily="2" charset="2"/>
              <a:buChar char="ü"/>
            </a:pPr>
            <a:r>
              <a:rPr lang="en-GB" sz="3200"/>
              <a:t>New setting should send confirmation of receipt to the original setting (either electronically or paper). ‘</a:t>
            </a:r>
            <a:r>
              <a:rPr lang="en-GB" sz="3200" i="1"/>
              <a:t>File Transfer, Record and Receipt’  can be found in the </a:t>
            </a:r>
            <a:r>
              <a:rPr lang="en-GB" sz="2400">
                <a:latin typeface="Lexend" pitchFamily="2" charset="0"/>
                <a:hlinkClick r:id="rId2"/>
              </a:rPr>
              <a:t>Essex Early Years and Childcare website</a:t>
            </a:r>
            <a:endParaRPr lang="en-GB" sz="3200">
              <a:latin typeface="Lexend" pitchFamily="2" charset="0"/>
            </a:endParaRPr>
          </a:p>
          <a:p>
            <a:pPr marL="0" indent="0">
              <a:buNone/>
            </a:pPr>
            <a:endParaRPr lang="en-GB" sz="3200" i="1"/>
          </a:p>
          <a:p>
            <a:pPr>
              <a:buFont typeface="Wingdings" panose="05000000000000000000" pitchFamily="2" charset="2"/>
              <a:buChar char="ü"/>
            </a:pPr>
            <a:r>
              <a:rPr lang="en-GB" sz="3200" i="1"/>
              <a:t>Once confirmation of receipt has been obtained the original setting can securely destroy their copy. </a:t>
            </a:r>
          </a:p>
          <a:p>
            <a:pPr>
              <a:buFont typeface="Wingdings" panose="05000000000000000000" pitchFamily="2" charset="2"/>
              <a:buChar char="ü"/>
            </a:pPr>
            <a:endParaRPr lang="en-GB" sz="2200" i="1"/>
          </a:p>
          <a:p>
            <a:pPr>
              <a:buFont typeface="Wingdings" panose="05000000000000000000" pitchFamily="2" charset="2"/>
              <a:buChar char="ü"/>
            </a:pPr>
            <a:endParaRPr lang="en-GB" sz="2200" i="1"/>
          </a:p>
        </p:txBody>
      </p:sp>
    </p:spTree>
    <p:extLst>
      <p:ext uri="{BB962C8B-B14F-4D97-AF65-F5344CB8AC3E}">
        <p14:creationId xmlns:p14="http://schemas.microsoft.com/office/powerpoint/2010/main" val="133076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A92C5-F2F3-D93F-0D8C-4D70E82A5816}"/>
              </a:ext>
            </a:extLst>
          </p:cNvPr>
          <p:cNvSpPr>
            <a:spLocks noGrp="1"/>
          </p:cNvSpPr>
          <p:nvPr>
            <p:ph type="ctrTitle"/>
          </p:nvPr>
        </p:nvSpPr>
        <p:spPr>
          <a:xfrm>
            <a:off x="672765" y="878680"/>
            <a:ext cx="5421600" cy="825833"/>
          </a:xfrm>
        </p:spPr>
        <p:txBody>
          <a:bodyPr/>
          <a:lstStyle/>
          <a:p>
            <a:r>
              <a:rPr lang="en-GB"/>
              <a:t>Agenda</a:t>
            </a:r>
          </a:p>
        </p:txBody>
      </p:sp>
      <p:sp>
        <p:nvSpPr>
          <p:cNvPr id="4" name="Subtitle 3">
            <a:extLst>
              <a:ext uri="{FF2B5EF4-FFF2-40B4-BE49-F238E27FC236}">
                <a16:creationId xmlns:a16="http://schemas.microsoft.com/office/drawing/2014/main" id="{E9223E52-EBCA-C123-A24E-345C6A1377C2}"/>
              </a:ext>
            </a:extLst>
          </p:cNvPr>
          <p:cNvSpPr>
            <a:spLocks noGrp="1"/>
          </p:cNvSpPr>
          <p:nvPr>
            <p:ph type="subTitle" idx="1"/>
          </p:nvPr>
        </p:nvSpPr>
        <p:spPr>
          <a:xfrm>
            <a:off x="495131" y="2097395"/>
            <a:ext cx="10864785" cy="4635303"/>
          </a:xfrm>
        </p:spPr>
        <p:txBody>
          <a:bodyPr/>
          <a:lstStyle/>
          <a:p>
            <a:pPr marL="514350" indent="-514350">
              <a:buAutoNum type="arabicPeriod"/>
            </a:pPr>
            <a:r>
              <a:rPr lang="en-GB" sz="3000" b="1">
                <a:latin typeface="Calibri" panose="020F0502020204030204" pitchFamily="34" charset="0"/>
                <a:cs typeface="Calibri" panose="020F0502020204030204" pitchFamily="34" charset="0"/>
              </a:rPr>
              <a:t>Safeguarding update  </a:t>
            </a:r>
            <a:r>
              <a:rPr lang="en-GB" sz="3000">
                <a:latin typeface="Calibri" panose="020F0502020204030204" pitchFamily="34" charset="0"/>
                <a:cs typeface="Calibri" panose="020F0502020204030204" pitchFamily="34" charset="0"/>
              </a:rPr>
              <a:t>(Jo Barclay, Head of Education Safeguarding)</a:t>
            </a:r>
          </a:p>
          <a:p>
            <a:pPr marL="514350" indent="-514350">
              <a:buAutoNum type="arabicPeriod"/>
            </a:pPr>
            <a:endParaRPr lang="en-GB" sz="3000">
              <a:latin typeface="Calibri" panose="020F0502020204030204" pitchFamily="34" charset="0"/>
              <a:cs typeface="Calibri" panose="020F0502020204030204" pitchFamily="34" charset="0"/>
            </a:endParaRPr>
          </a:p>
          <a:p>
            <a:pPr marL="514350" indent="-514350">
              <a:buAutoNum type="arabicPeriod"/>
            </a:pPr>
            <a:r>
              <a:rPr lang="en-GB" sz="3000" b="1">
                <a:latin typeface="Calibri" panose="020F0502020204030204" pitchFamily="34" charset="0"/>
                <a:cs typeface="Calibri" panose="020F0502020204030204" pitchFamily="34" charset="0"/>
              </a:rPr>
              <a:t>Transfer of Child Protection Files </a:t>
            </a:r>
            <a:r>
              <a:rPr lang="en-GB" sz="3000">
                <a:latin typeface="Calibri" panose="020F0502020204030204" pitchFamily="34" charset="0"/>
                <a:cs typeface="Calibri" panose="020F0502020204030204" pitchFamily="34" charset="0"/>
              </a:rPr>
              <a:t>(Alex Darvill, Education</a:t>
            </a:r>
          </a:p>
          <a:p>
            <a:r>
              <a:rPr lang="en-GB" sz="3000">
                <a:latin typeface="Calibri" panose="020F0502020204030204" pitchFamily="34" charset="0"/>
                <a:cs typeface="Calibri" panose="020F0502020204030204" pitchFamily="34" charset="0"/>
              </a:rPr>
              <a:t> </a:t>
            </a:r>
            <a:r>
              <a:rPr lang="en-GB" sz="3000" dirty="0">
                <a:latin typeface="Calibri" panose="020F0502020204030204" pitchFamily="34" charset="0"/>
                <a:cs typeface="Calibri" panose="020F0502020204030204" pitchFamily="34" charset="0"/>
              </a:rPr>
              <a:t>     </a:t>
            </a:r>
            <a:r>
              <a:rPr lang="en-GB" sz="3000">
                <a:latin typeface="Calibri" panose="020F0502020204030204" pitchFamily="34" charset="0"/>
                <a:cs typeface="Calibri" panose="020F0502020204030204" pitchFamily="34" charset="0"/>
              </a:rPr>
              <a:t>Safeguarding Team)</a:t>
            </a:r>
          </a:p>
          <a:p>
            <a:endParaRPr lang="en-GB" sz="3000">
              <a:latin typeface="Calibri" panose="020F0502020204030204" pitchFamily="34" charset="0"/>
              <a:cs typeface="Calibri" panose="020F0502020204030204" pitchFamily="34" charset="0"/>
            </a:endParaRPr>
          </a:p>
          <a:p>
            <a:r>
              <a:rPr lang="en-GB" sz="3000" b="1">
                <a:latin typeface="Calibri" panose="020F0502020204030204" pitchFamily="34" charset="0"/>
                <a:cs typeface="Calibri" panose="020F0502020204030204" pitchFamily="34" charset="0"/>
              </a:rPr>
              <a:t>3. </a:t>
            </a:r>
            <a:r>
              <a:rPr lang="en-GB" sz="3000" b="1" dirty="0">
                <a:latin typeface="Calibri" panose="020F0502020204030204" pitchFamily="34" charset="0"/>
                <a:cs typeface="Calibri" panose="020F0502020204030204" pitchFamily="34" charset="0"/>
              </a:rPr>
              <a:t> </a:t>
            </a:r>
            <a:r>
              <a:rPr lang="en-GB" sz="3000" b="1">
                <a:latin typeface="Calibri" panose="020F0502020204030204" pitchFamily="34" charset="0"/>
                <a:cs typeface="Calibri" panose="020F0502020204030204" pitchFamily="34" charset="0"/>
              </a:rPr>
              <a:t>Role of the Team Around the Family Support Officers </a:t>
            </a:r>
            <a:r>
              <a:rPr lang="en-GB" sz="3000">
                <a:latin typeface="Calibri" panose="020F0502020204030204" pitchFamily="34" charset="0"/>
                <a:cs typeface="Calibri" panose="020F0502020204030204" pitchFamily="34" charset="0"/>
              </a:rPr>
              <a:t>(TAFSOs)</a:t>
            </a:r>
            <a:endParaRPr lang="en-GB" sz="3000" dirty="0">
              <a:latin typeface="Calibri" panose="020F0502020204030204" pitchFamily="34" charset="0"/>
              <a:cs typeface="Calibri" panose="020F0502020204030204" pitchFamily="34" charset="0"/>
            </a:endParaRPr>
          </a:p>
          <a:p>
            <a:endParaRPr lang="en-GB" sz="3000" b="1" dirty="0">
              <a:latin typeface="Calibri" panose="020F0502020204030204" pitchFamily="34" charset="0"/>
              <a:cs typeface="Calibri" panose="020F0502020204030204" pitchFamily="34" charset="0"/>
            </a:endParaRPr>
          </a:p>
          <a:p>
            <a:r>
              <a:rPr lang="en-GB" sz="3000" b="1" dirty="0">
                <a:latin typeface="Calibri" panose="020F0502020204030204" pitchFamily="34" charset="0"/>
                <a:cs typeface="Calibri" panose="020F0502020204030204" pitchFamily="34" charset="0"/>
              </a:rPr>
              <a:t>4.  Learning from Child Safeguarding Practice Review – Child I</a:t>
            </a:r>
          </a:p>
        </p:txBody>
      </p:sp>
    </p:spTree>
    <p:extLst>
      <p:ext uri="{BB962C8B-B14F-4D97-AF65-F5344CB8AC3E}">
        <p14:creationId xmlns:p14="http://schemas.microsoft.com/office/powerpoint/2010/main" val="376779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914400"/>
            <a:ext cx="11413875" cy="2649600"/>
          </a:xfrm>
        </p:spPr>
        <p:txBody>
          <a:bodyPr/>
          <a:lstStyle/>
          <a:p>
            <a:pPr algn="ctr"/>
            <a:r>
              <a:rPr lang="en-GB"/>
              <a:t>Team Around the Family Support Officers</a:t>
            </a:r>
            <a:br>
              <a:rPr lang="en-GB"/>
            </a:br>
            <a:r>
              <a:rPr lang="en-GB"/>
              <a:t>Schools safeguarding forums</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a:t>Alison Duguid</a:t>
            </a:r>
          </a:p>
          <a:p>
            <a:r>
              <a:rPr lang="en-GB"/>
              <a:t>Lead for Pre-Birth to 19</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Summer Term 2023</a:t>
            </a:r>
          </a:p>
        </p:txBody>
      </p:sp>
    </p:spTree>
    <p:extLst>
      <p:ext uri="{BB962C8B-B14F-4D97-AF65-F5344CB8AC3E}">
        <p14:creationId xmlns:p14="http://schemas.microsoft.com/office/powerpoint/2010/main" val="23888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6B888-612E-97AF-EA74-8682A675D2DA}"/>
              </a:ext>
              <a:ext uri="{C183D7F6-B498-43B3-948B-1728B52AA6E4}">
                <adec:decorative xmlns:adec="http://schemas.microsoft.com/office/drawing/2017/decorative" val="1"/>
              </a:ext>
            </a:extLst>
          </p:cNvPr>
          <p:cNvSpPr>
            <a:spLocks noGrp="1"/>
          </p:cNvSpPr>
          <p:nvPr>
            <p:ph type="body" sz="quarter" idx="10"/>
          </p:nvPr>
        </p:nvSpPr>
        <p:spPr>
          <a:xfrm>
            <a:off x="1243314" y="1717881"/>
            <a:ext cx="3672000" cy="492610"/>
          </a:xfrm>
        </p:spPr>
        <p:txBody>
          <a:bodyPr/>
          <a:lstStyle/>
          <a:p>
            <a:r>
              <a:rPr lang="en-GB"/>
              <a:t>Setting the scene</a:t>
            </a:r>
          </a:p>
        </p:txBody>
      </p:sp>
      <p:sp>
        <p:nvSpPr>
          <p:cNvPr id="3" name="Title 2">
            <a:extLst>
              <a:ext uri="{FF2B5EF4-FFF2-40B4-BE49-F238E27FC236}">
                <a16:creationId xmlns:a16="http://schemas.microsoft.com/office/drawing/2014/main" id="{5EFA808D-E9EA-1C8C-850C-39DB8F110DAC}"/>
              </a:ext>
              <a:ext uri="{C183D7F6-B498-43B3-948B-1728B52AA6E4}">
                <adec:decorative xmlns:adec="http://schemas.microsoft.com/office/drawing/2017/decorative" val="1"/>
              </a:ext>
            </a:extLst>
          </p:cNvPr>
          <p:cNvSpPr>
            <a:spLocks noGrp="1"/>
          </p:cNvSpPr>
          <p:nvPr>
            <p:ph type="title"/>
          </p:nvPr>
        </p:nvSpPr>
        <p:spPr>
          <a:xfrm>
            <a:off x="545124" y="517525"/>
            <a:ext cx="7405200" cy="709258"/>
          </a:xfrm>
        </p:spPr>
        <p:txBody>
          <a:bodyPr/>
          <a:lstStyle/>
          <a:p>
            <a:pPr algn="ctr"/>
            <a:r>
              <a:rPr lang="en-GB" dirty="0"/>
              <a:t>Today</a:t>
            </a:r>
          </a:p>
        </p:txBody>
      </p:sp>
      <p:sp>
        <p:nvSpPr>
          <p:cNvPr id="4" name="Text Placeholder 3">
            <a:extLst>
              <a:ext uri="{FF2B5EF4-FFF2-40B4-BE49-F238E27FC236}">
                <a16:creationId xmlns:a16="http://schemas.microsoft.com/office/drawing/2014/main" id="{C068235A-1F5F-24EA-9A3C-AA6C9D4A4E9A}"/>
              </a:ext>
              <a:ext uri="{C183D7F6-B498-43B3-948B-1728B52AA6E4}">
                <adec:decorative xmlns:adec="http://schemas.microsoft.com/office/drawing/2017/decorative" val="1"/>
              </a:ext>
            </a:extLst>
          </p:cNvPr>
          <p:cNvSpPr>
            <a:spLocks noGrp="1"/>
          </p:cNvSpPr>
          <p:nvPr>
            <p:ph type="body" sz="quarter" idx="11"/>
          </p:nvPr>
        </p:nvSpPr>
        <p:spPr>
          <a:xfrm>
            <a:off x="540738" y="1582616"/>
            <a:ext cx="539262" cy="750278"/>
          </a:xfrm>
        </p:spPr>
        <p:txBody>
          <a:bodyPr/>
          <a:lstStyle/>
          <a:p>
            <a:r>
              <a:rPr lang="en-GB"/>
              <a:t>1</a:t>
            </a:r>
          </a:p>
        </p:txBody>
      </p:sp>
      <p:sp>
        <p:nvSpPr>
          <p:cNvPr id="5" name="Text Placeholder 4">
            <a:extLst>
              <a:ext uri="{FF2B5EF4-FFF2-40B4-BE49-F238E27FC236}">
                <a16:creationId xmlns:a16="http://schemas.microsoft.com/office/drawing/2014/main" id="{964E634C-6CD8-C406-D9F8-8B13BB82F3ED}"/>
              </a:ext>
              <a:ext uri="{C183D7F6-B498-43B3-948B-1728B52AA6E4}">
                <adec:decorative xmlns:adec="http://schemas.microsoft.com/office/drawing/2017/decorative" val="1"/>
              </a:ext>
            </a:extLst>
          </p:cNvPr>
          <p:cNvSpPr>
            <a:spLocks noGrp="1"/>
          </p:cNvSpPr>
          <p:nvPr>
            <p:ph type="body" sz="quarter" idx="12"/>
          </p:nvPr>
        </p:nvSpPr>
        <p:spPr>
          <a:xfrm>
            <a:off x="1170810" y="2692595"/>
            <a:ext cx="3672000" cy="492610"/>
          </a:xfrm>
        </p:spPr>
        <p:txBody>
          <a:bodyPr/>
          <a:lstStyle/>
          <a:p>
            <a:r>
              <a:rPr lang="en-GB"/>
              <a:t>What do TAFSOs do?</a:t>
            </a:r>
          </a:p>
        </p:txBody>
      </p:sp>
      <p:sp>
        <p:nvSpPr>
          <p:cNvPr id="6" name="Text Placeholder 5">
            <a:extLst>
              <a:ext uri="{FF2B5EF4-FFF2-40B4-BE49-F238E27FC236}">
                <a16:creationId xmlns:a16="http://schemas.microsoft.com/office/drawing/2014/main" id="{8B0AA866-BF83-4D03-1F8F-DC72695632ED}"/>
              </a:ext>
              <a:ext uri="{C183D7F6-B498-43B3-948B-1728B52AA6E4}">
                <adec:decorative xmlns:adec="http://schemas.microsoft.com/office/drawing/2017/decorative" val="1"/>
              </a:ext>
            </a:extLst>
          </p:cNvPr>
          <p:cNvSpPr>
            <a:spLocks noGrp="1"/>
          </p:cNvSpPr>
          <p:nvPr>
            <p:ph type="body" sz="quarter" idx="13"/>
          </p:nvPr>
        </p:nvSpPr>
        <p:spPr>
          <a:xfrm>
            <a:off x="540738" y="2555631"/>
            <a:ext cx="539262" cy="750278"/>
          </a:xfrm>
        </p:spPr>
        <p:txBody>
          <a:bodyPr/>
          <a:lstStyle/>
          <a:p>
            <a:r>
              <a:rPr lang="en-GB"/>
              <a:t>2</a:t>
            </a:r>
          </a:p>
        </p:txBody>
      </p:sp>
      <p:sp>
        <p:nvSpPr>
          <p:cNvPr id="7" name="Text Placeholder 6">
            <a:extLst>
              <a:ext uri="{FF2B5EF4-FFF2-40B4-BE49-F238E27FC236}">
                <a16:creationId xmlns:a16="http://schemas.microsoft.com/office/drawing/2014/main" id="{B8F71D81-B35C-B657-CD99-83134C7710D2}"/>
              </a:ext>
              <a:ext uri="{C183D7F6-B498-43B3-948B-1728B52AA6E4}">
                <adec:decorative xmlns:adec="http://schemas.microsoft.com/office/drawing/2017/decorative" val="1"/>
              </a:ext>
            </a:extLst>
          </p:cNvPr>
          <p:cNvSpPr>
            <a:spLocks noGrp="1"/>
          </p:cNvSpPr>
          <p:nvPr>
            <p:ph type="body" sz="quarter" idx="14"/>
          </p:nvPr>
        </p:nvSpPr>
        <p:spPr>
          <a:xfrm>
            <a:off x="1243314" y="3541038"/>
            <a:ext cx="3672000" cy="492610"/>
          </a:xfrm>
        </p:spPr>
        <p:txBody>
          <a:bodyPr/>
          <a:lstStyle/>
          <a:p>
            <a:r>
              <a:rPr lang="en-GB"/>
              <a:t>5 years on</a:t>
            </a:r>
          </a:p>
        </p:txBody>
      </p:sp>
      <p:sp>
        <p:nvSpPr>
          <p:cNvPr id="8" name="Text Placeholder 7">
            <a:extLst>
              <a:ext uri="{FF2B5EF4-FFF2-40B4-BE49-F238E27FC236}">
                <a16:creationId xmlns:a16="http://schemas.microsoft.com/office/drawing/2014/main" id="{5715CF89-929C-B560-E8E5-0DF743F5E399}"/>
              </a:ext>
              <a:ext uri="{C183D7F6-B498-43B3-948B-1728B52AA6E4}">
                <adec:decorative xmlns:adec="http://schemas.microsoft.com/office/drawing/2017/decorative" val="1"/>
              </a:ext>
            </a:extLst>
          </p:cNvPr>
          <p:cNvSpPr>
            <a:spLocks noGrp="1"/>
          </p:cNvSpPr>
          <p:nvPr>
            <p:ph type="body" sz="quarter" idx="15"/>
          </p:nvPr>
        </p:nvSpPr>
        <p:spPr>
          <a:xfrm>
            <a:off x="540738" y="3378934"/>
            <a:ext cx="539262" cy="621567"/>
          </a:xfrm>
        </p:spPr>
        <p:txBody>
          <a:bodyPr/>
          <a:lstStyle/>
          <a:p>
            <a:r>
              <a:rPr lang="en-GB"/>
              <a:t>3</a:t>
            </a:r>
          </a:p>
        </p:txBody>
      </p:sp>
      <p:sp>
        <p:nvSpPr>
          <p:cNvPr id="9" name="Text Placeholder 8">
            <a:extLst>
              <a:ext uri="{FF2B5EF4-FFF2-40B4-BE49-F238E27FC236}">
                <a16:creationId xmlns:a16="http://schemas.microsoft.com/office/drawing/2014/main" id="{50AFEF9D-F8C1-1591-613A-70CD252F57BA}"/>
              </a:ext>
              <a:ext uri="{C183D7F6-B498-43B3-948B-1728B52AA6E4}">
                <adec:decorative xmlns:adec="http://schemas.microsoft.com/office/drawing/2017/decorative" val="1"/>
              </a:ext>
            </a:extLst>
          </p:cNvPr>
          <p:cNvSpPr>
            <a:spLocks noGrp="1"/>
          </p:cNvSpPr>
          <p:nvPr>
            <p:ph type="body" sz="quarter" idx="16"/>
          </p:nvPr>
        </p:nvSpPr>
        <p:spPr>
          <a:xfrm>
            <a:off x="1170810" y="4389482"/>
            <a:ext cx="3672000" cy="492610"/>
          </a:xfrm>
        </p:spPr>
        <p:txBody>
          <a:bodyPr/>
          <a:lstStyle/>
          <a:p>
            <a:r>
              <a:rPr lang="en-GB"/>
              <a:t>Understanding impact</a:t>
            </a:r>
          </a:p>
        </p:txBody>
      </p:sp>
      <p:sp>
        <p:nvSpPr>
          <p:cNvPr id="10" name="Text Placeholder 9">
            <a:extLst>
              <a:ext uri="{FF2B5EF4-FFF2-40B4-BE49-F238E27FC236}">
                <a16:creationId xmlns:a16="http://schemas.microsoft.com/office/drawing/2014/main" id="{1589DF9C-102E-5C63-AEF9-0F568F374474}"/>
              </a:ext>
              <a:ext uri="{C183D7F6-B498-43B3-948B-1728B52AA6E4}">
                <adec:decorative xmlns:adec="http://schemas.microsoft.com/office/drawing/2017/decorative" val="1"/>
              </a:ext>
            </a:extLst>
          </p:cNvPr>
          <p:cNvSpPr>
            <a:spLocks noGrp="1"/>
          </p:cNvSpPr>
          <p:nvPr>
            <p:ph type="body" sz="quarter" idx="17"/>
          </p:nvPr>
        </p:nvSpPr>
        <p:spPr>
          <a:xfrm>
            <a:off x="540738" y="4231220"/>
            <a:ext cx="539262" cy="894862"/>
          </a:xfrm>
        </p:spPr>
        <p:txBody>
          <a:bodyPr/>
          <a:lstStyle/>
          <a:p>
            <a:r>
              <a:rPr lang="en-GB"/>
              <a:t>4</a:t>
            </a:r>
          </a:p>
        </p:txBody>
      </p:sp>
      <p:sp>
        <p:nvSpPr>
          <p:cNvPr id="11" name="Text Placeholder 10">
            <a:extLst>
              <a:ext uri="{FF2B5EF4-FFF2-40B4-BE49-F238E27FC236}">
                <a16:creationId xmlns:a16="http://schemas.microsoft.com/office/drawing/2014/main" id="{FEE1D424-48D3-0966-945F-BC87C97C1FA0}"/>
              </a:ext>
              <a:ext uri="{C183D7F6-B498-43B3-948B-1728B52AA6E4}">
                <adec:decorative xmlns:adec="http://schemas.microsoft.com/office/drawing/2017/decorative" val="1"/>
              </a:ext>
            </a:extLst>
          </p:cNvPr>
          <p:cNvSpPr>
            <a:spLocks noGrp="1"/>
          </p:cNvSpPr>
          <p:nvPr>
            <p:ph type="body" sz="quarter" idx="18"/>
          </p:nvPr>
        </p:nvSpPr>
        <p:spPr>
          <a:xfrm>
            <a:off x="1243314" y="5263663"/>
            <a:ext cx="5249953" cy="492610"/>
          </a:xfrm>
        </p:spPr>
        <p:txBody>
          <a:bodyPr/>
          <a:lstStyle/>
          <a:p>
            <a:r>
              <a:rPr lang="en-GB"/>
              <a:t>New opportunities for 23/24</a:t>
            </a:r>
          </a:p>
        </p:txBody>
      </p:sp>
      <p:sp>
        <p:nvSpPr>
          <p:cNvPr id="12" name="Text Placeholder 11">
            <a:extLst>
              <a:ext uri="{FF2B5EF4-FFF2-40B4-BE49-F238E27FC236}">
                <a16:creationId xmlns:a16="http://schemas.microsoft.com/office/drawing/2014/main" id="{4C0BFF18-8A6F-526C-ECC0-0ED3CF6E5FDA}"/>
              </a:ext>
              <a:ext uri="{C183D7F6-B498-43B3-948B-1728B52AA6E4}">
                <adec:decorative xmlns:adec="http://schemas.microsoft.com/office/drawing/2017/decorative" val="1"/>
              </a:ext>
            </a:extLst>
          </p:cNvPr>
          <p:cNvSpPr>
            <a:spLocks noGrp="1"/>
          </p:cNvSpPr>
          <p:nvPr>
            <p:ph type="body" sz="quarter" idx="19"/>
          </p:nvPr>
        </p:nvSpPr>
        <p:spPr>
          <a:xfrm>
            <a:off x="540738" y="5105400"/>
            <a:ext cx="539262" cy="1292263"/>
          </a:xfrm>
        </p:spPr>
        <p:txBody>
          <a:bodyPr/>
          <a:lstStyle/>
          <a:p>
            <a:r>
              <a:rPr lang="en-GB"/>
              <a:t>5</a:t>
            </a:r>
          </a:p>
        </p:txBody>
      </p:sp>
      <p:sp>
        <p:nvSpPr>
          <p:cNvPr id="13" name="Text Placeholder 12">
            <a:extLst>
              <a:ext uri="{FF2B5EF4-FFF2-40B4-BE49-F238E27FC236}">
                <a16:creationId xmlns:a16="http://schemas.microsoft.com/office/drawing/2014/main" id="{20EDAFC7-D5D1-9937-584C-97129C50CB13}"/>
              </a:ext>
              <a:ext uri="{C183D7F6-B498-43B3-948B-1728B52AA6E4}">
                <adec:decorative xmlns:adec="http://schemas.microsoft.com/office/drawing/2017/decorative" val="1"/>
              </a:ext>
            </a:extLst>
          </p:cNvPr>
          <p:cNvSpPr>
            <a:spLocks noGrp="1"/>
          </p:cNvSpPr>
          <p:nvPr>
            <p:ph type="body" sz="quarter" idx="20"/>
          </p:nvPr>
        </p:nvSpPr>
        <p:spPr>
          <a:xfrm>
            <a:off x="1170810" y="6056400"/>
            <a:ext cx="3672000" cy="492610"/>
          </a:xfrm>
        </p:spPr>
        <p:txBody>
          <a:bodyPr/>
          <a:lstStyle/>
          <a:p>
            <a:r>
              <a:rPr lang="en-GB"/>
              <a:t>Contact details</a:t>
            </a:r>
          </a:p>
        </p:txBody>
      </p:sp>
      <p:sp>
        <p:nvSpPr>
          <p:cNvPr id="14" name="Text Placeholder 13">
            <a:extLst>
              <a:ext uri="{FF2B5EF4-FFF2-40B4-BE49-F238E27FC236}">
                <a16:creationId xmlns:a16="http://schemas.microsoft.com/office/drawing/2014/main" id="{3824DC8E-44EA-E36D-4A81-330DCA47FFDB}"/>
              </a:ext>
              <a:ext uri="{C183D7F6-B498-43B3-948B-1728B52AA6E4}">
                <adec:decorative xmlns:adec="http://schemas.microsoft.com/office/drawing/2017/decorative" val="1"/>
              </a:ext>
            </a:extLst>
          </p:cNvPr>
          <p:cNvSpPr>
            <a:spLocks noGrp="1"/>
          </p:cNvSpPr>
          <p:nvPr>
            <p:ph type="body" sz="quarter" idx="21"/>
          </p:nvPr>
        </p:nvSpPr>
        <p:spPr>
          <a:xfrm>
            <a:off x="540738" y="5927443"/>
            <a:ext cx="539262" cy="621567"/>
          </a:xfrm>
        </p:spPr>
        <p:txBody>
          <a:bodyPr/>
          <a:lstStyle/>
          <a:p>
            <a:r>
              <a:rPr lang="en-GB"/>
              <a:t>6</a:t>
            </a:r>
          </a:p>
        </p:txBody>
      </p:sp>
    </p:spTree>
    <p:extLst>
      <p:ext uri="{BB962C8B-B14F-4D97-AF65-F5344CB8AC3E}">
        <p14:creationId xmlns:p14="http://schemas.microsoft.com/office/powerpoint/2010/main" val="1375008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p:txBody>
          <a:bodyPr/>
          <a:lstStyle/>
          <a:p>
            <a:pPr algn="ctr"/>
            <a:r>
              <a:rPr lang="en-GB"/>
              <a:t>Setting the scene</a:t>
            </a:r>
          </a:p>
        </p:txBody>
      </p:sp>
      <p:pic>
        <p:nvPicPr>
          <p:cNvPr id="1026" name="Picture 2" descr="Picture of the Windscreen of support ">
            <a:extLst>
              <a:ext uri="{FF2B5EF4-FFF2-40B4-BE49-F238E27FC236}">
                <a16:creationId xmlns:a16="http://schemas.microsoft.com/office/drawing/2014/main" id="{8B594676-CD9E-B30D-E733-B98C3CF21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76" y="1993187"/>
            <a:ext cx="5669948" cy="3564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of the cover of the document Effective Support for Children and Families in Essex">
            <a:extLst>
              <a:ext uri="{FF2B5EF4-FFF2-40B4-BE49-F238E27FC236}">
                <a16:creationId xmlns:a16="http://schemas.microsoft.com/office/drawing/2014/main" id="{AD9794A7-AE27-24DD-4D17-EFF6125DF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461" y="760395"/>
            <a:ext cx="331470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8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 uri="{C183D7F6-B498-43B3-948B-1728B52AA6E4}">
                <adec:decorative xmlns:adec="http://schemas.microsoft.com/office/drawing/2017/decorative" val="1"/>
              </a:ext>
            </a:extLst>
          </p:cNvPr>
          <p:cNvSpPr>
            <a:spLocks noGrp="1"/>
          </p:cNvSpPr>
          <p:nvPr>
            <p:ph type="title"/>
          </p:nvPr>
        </p:nvSpPr>
        <p:spPr/>
        <p:txBody>
          <a:bodyPr/>
          <a:lstStyle/>
          <a:p>
            <a:r>
              <a:rPr lang="en-GB" dirty="0"/>
              <a:t>What TAFSOs do</a:t>
            </a:r>
          </a:p>
        </p:txBody>
      </p:sp>
      <p:sp>
        <p:nvSpPr>
          <p:cNvPr id="15" name="TextBox 14">
            <a:extLst>
              <a:ext uri="{FF2B5EF4-FFF2-40B4-BE49-F238E27FC236}">
                <a16:creationId xmlns:a16="http://schemas.microsoft.com/office/drawing/2014/main" id="{10B14C07-4ECB-BBD5-C72B-732AF05D4488}"/>
              </a:ext>
              <a:ext uri="{C183D7F6-B498-43B3-948B-1728B52AA6E4}">
                <adec:decorative xmlns:adec="http://schemas.microsoft.com/office/drawing/2017/decorative" val="1"/>
              </a:ext>
            </a:extLst>
          </p:cNvPr>
          <p:cNvSpPr txBox="1"/>
          <p:nvPr/>
        </p:nvSpPr>
        <p:spPr>
          <a:xfrm>
            <a:off x="1702800" y="1871999"/>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Modelling a “Team Around the Family meetings”​</a:t>
            </a:r>
            <a:b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b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en-GB"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Graphic 5">
            <a:extLst>
              <a:ext uri="{FF2B5EF4-FFF2-40B4-BE49-F238E27FC236}">
                <a16:creationId xmlns:a16="http://schemas.microsoft.com/office/drawing/2014/main" id="{BF7F1DE3-E05B-BBAD-F172-227ADC96D39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3372467"/>
            <a:ext cx="674665" cy="674665"/>
          </a:xfrm>
          <a:prstGeom prst="rect">
            <a:avLst/>
          </a:prstGeom>
        </p:spPr>
      </p:pic>
      <p:sp>
        <p:nvSpPr>
          <p:cNvPr id="16" name="TextBox 15">
            <a:extLst>
              <a:ext uri="{FF2B5EF4-FFF2-40B4-BE49-F238E27FC236}">
                <a16:creationId xmlns:a16="http://schemas.microsoft.com/office/drawing/2014/main" id="{B9A52D7B-92C9-096C-1F18-42FA4D6A970B}"/>
              </a:ext>
              <a:ext uri="{C183D7F6-B498-43B3-948B-1728B52AA6E4}">
                <adec:decorative xmlns:adec="http://schemas.microsoft.com/office/drawing/2017/decorative" val="1"/>
              </a:ext>
            </a:extLst>
          </p:cNvPr>
          <p:cNvSpPr txBox="1"/>
          <p:nvPr/>
        </p:nvSpPr>
        <p:spPr>
          <a:xfrm>
            <a:off x="1702800" y="33012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Early Help case consultation &amp; coaching to build confidence within Early Help</a:t>
            </a:r>
          </a:p>
        </p:txBody>
      </p:sp>
      <p:pic>
        <p:nvPicPr>
          <p:cNvPr id="8" name="Graphic 7">
            <a:extLst>
              <a:ext uri="{FF2B5EF4-FFF2-40B4-BE49-F238E27FC236}">
                <a16:creationId xmlns:a16="http://schemas.microsoft.com/office/drawing/2014/main" id="{6B468919-E154-96EB-22B0-AA1D52EDE3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755600"/>
            <a:ext cx="800100" cy="923925"/>
          </a:xfrm>
          <a:prstGeom prst="rect">
            <a:avLst/>
          </a:prstGeom>
        </p:spPr>
      </p:pic>
      <p:sp>
        <p:nvSpPr>
          <p:cNvPr id="17" name="TextBox 16">
            <a:extLst>
              <a:ext uri="{FF2B5EF4-FFF2-40B4-BE49-F238E27FC236}">
                <a16:creationId xmlns:a16="http://schemas.microsoft.com/office/drawing/2014/main" id="{127CA468-B12F-EE69-234B-56EAD4F81351}"/>
              </a:ext>
              <a:ext uri="{C183D7F6-B498-43B3-948B-1728B52AA6E4}">
                <adec:decorative xmlns:adec="http://schemas.microsoft.com/office/drawing/2017/decorative" val="1"/>
              </a:ext>
            </a:extLst>
          </p:cNvPr>
          <p:cNvSpPr txBox="1"/>
          <p:nvPr/>
        </p:nvSpPr>
        <p:spPr>
          <a:xfrm>
            <a:off x="1702800" y="47556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Facilitating Early Help workshops, bespoke &amp; through the ESCB</a:t>
            </a:r>
          </a:p>
        </p:txBody>
      </p:sp>
      <p:pic>
        <p:nvPicPr>
          <p:cNvPr id="10" name="Graphic 9">
            <a:extLst>
              <a:ext uri="{FF2B5EF4-FFF2-40B4-BE49-F238E27FC236}">
                <a16:creationId xmlns:a16="http://schemas.microsoft.com/office/drawing/2014/main" id="{7FDBA845-199F-B978-9C92-8FA1D8C1520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939100" y="1872000"/>
            <a:ext cx="828675" cy="828675"/>
          </a:xfrm>
          <a:prstGeom prst="rect">
            <a:avLst/>
          </a:prstGeom>
        </p:spPr>
      </p:pic>
      <p:sp>
        <p:nvSpPr>
          <p:cNvPr id="18" name="TextBox 17">
            <a:extLst>
              <a:ext uri="{FF2B5EF4-FFF2-40B4-BE49-F238E27FC236}">
                <a16:creationId xmlns:a16="http://schemas.microsoft.com/office/drawing/2014/main" id="{ABF10046-C306-F187-5953-A5EFFB590319}"/>
              </a:ext>
              <a:ext uri="{C183D7F6-B498-43B3-948B-1728B52AA6E4}">
                <adec:decorative xmlns:adec="http://schemas.microsoft.com/office/drawing/2017/decorative" val="1"/>
              </a:ext>
            </a:extLst>
          </p:cNvPr>
          <p:cNvSpPr txBox="1"/>
          <p:nvPr/>
        </p:nvSpPr>
        <p:spPr>
          <a:xfrm>
            <a:off x="7257600" y="1871999"/>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Picking up Requests for Support from the Children &amp; Families Hub</a:t>
            </a:r>
          </a:p>
        </p:txBody>
      </p:sp>
      <p:pic>
        <p:nvPicPr>
          <p:cNvPr id="12" name="Graphic 11">
            <a:extLst>
              <a:ext uri="{FF2B5EF4-FFF2-40B4-BE49-F238E27FC236}">
                <a16:creationId xmlns:a16="http://schemas.microsoft.com/office/drawing/2014/main" id="{773626D8-052B-08C2-44A0-C30D9B2C03D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824800" y="3420262"/>
            <a:ext cx="857250" cy="857250"/>
          </a:xfrm>
          <a:prstGeom prst="rect">
            <a:avLst/>
          </a:prstGeom>
        </p:spPr>
      </p:pic>
      <p:sp>
        <p:nvSpPr>
          <p:cNvPr id="19" name="TextBox 18">
            <a:extLst>
              <a:ext uri="{FF2B5EF4-FFF2-40B4-BE49-F238E27FC236}">
                <a16:creationId xmlns:a16="http://schemas.microsoft.com/office/drawing/2014/main" id="{3DB1F120-1E5C-EA1E-B70A-AD351D29B30E}"/>
              </a:ext>
              <a:ext uri="{C183D7F6-B498-43B3-948B-1728B52AA6E4}">
                <adec:decorative xmlns:adec="http://schemas.microsoft.com/office/drawing/2017/decorative" val="1"/>
              </a:ext>
            </a:extLst>
          </p:cNvPr>
          <p:cNvSpPr txBox="1"/>
          <p:nvPr/>
        </p:nvSpPr>
        <p:spPr>
          <a:xfrm>
            <a:off x="7257600" y="33012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Maintaining the Essex Directory of Services &amp; Early Help information on the ECC website</a:t>
            </a:r>
          </a:p>
        </p:txBody>
      </p:sp>
      <p:pic>
        <p:nvPicPr>
          <p:cNvPr id="14" name="Graphic 13">
            <a:extLst>
              <a:ext uri="{FF2B5EF4-FFF2-40B4-BE49-F238E27FC236}">
                <a16:creationId xmlns:a16="http://schemas.microsoft.com/office/drawing/2014/main" id="{BC8F81A5-E20A-00C9-C7D4-18CCDFBF6A7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967674" y="4631775"/>
            <a:ext cx="904875" cy="904875"/>
          </a:xfrm>
          <a:prstGeom prst="rect">
            <a:avLst/>
          </a:prstGeom>
        </p:spPr>
      </p:pic>
      <p:sp>
        <p:nvSpPr>
          <p:cNvPr id="20" name="TextBox 19">
            <a:extLst>
              <a:ext uri="{FF2B5EF4-FFF2-40B4-BE49-F238E27FC236}">
                <a16:creationId xmlns:a16="http://schemas.microsoft.com/office/drawing/2014/main" id="{ADAA53EA-0BF2-2BEA-3784-B09624E45915}"/>
              </a:ext>
              <a:ext uri="{C183D7F6-B498-43B3-948B-1728B52AA6E4}">
                <adec:decorative xmlns:adec="http://schemas.microsoft.com/office/drawing/2017/decorative" val="1"/>
              </a:ext>
            </a:extLst>
          </p:cNvPr>
          <p:cNvSpPr txBox="1"/>
          <p:nvPr/>
        </p:nvSpPr>
        <p:spPr>
          <a:xfrm>
            <a:off x="7257600" y="4755600"/>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Authors of the Children &amp; Families Hub E-newsletter</a:t>
            </a:r>
          </a:p>
        </p:txBody>
      </p:sp>
      <p:pic>
        <p:nvPicPr>
          <p:cNvPr id="7" name="Graphic 6">
            <a:extLst>
              <a:ext uri="{FF2B5EF4-FFF2-40B4-BE49-F238E27FC236}">
                <a16:creationId xmlns:a16="http://schemas.microsoft.com/office/drawing/2014/main" id="{A44E5AF5-A5EA-7511-8AFF-7137BD49ADF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91982" y="1871999"/>
            <a:ext cx="759184" cy="759184"/>
          </a:xfrm>
          <a:prstGeom prst="rect">
            <a:avLst/>
          </a:prstGeom>
        </p:spPr>
      </p:pic>
    </p:spTree>
    <p:extLst>
      <p:ext uri="{BB962C8B-B14F-4D97-AF65-F5344CB8AC3E}">
        <p14:creationId xmlns:p14="http://schemas.microsoft.com/office/powerpoint/2010/main" val="397333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236306" y="616448"/>
            <a:ext cx="5640511" cy="5397001"/>
          </a:xfrm>
        </p:spPr>
        <p:txBody>
          <a:bodyPr/>
          <a:lstStyle/>
          <a:p>
            <a:pPr marL="285750" lvl="1" indent="-285750">
              <a:buFont typeface="Wingdings" panose="05000000000000000000" pitchFamily="2" charset="2"/>
              <a:buChar char="q"/>
            </a:pPr>
            <a:r>
              <a:rPr lang="en-GB" sz="2400">
                <a:latin typeface="Arial" panose="020B0604020202020204" pitchFamily="34" charset="0"/>
                <a:cs typeface="Arial" panose="020B0604020202020204" pitchFamily="34" charset="0"/>
              </a:rPr>
              <a:t>Early Help Drop-ins established</a:t>
            </a:r>
          </a:p>
          <a:p>
            <a:pPr marL="285750" lvl="1" indent="-285750">
              <a:buFont typeface="Wingdings" panose="05000000000000000000" pitchFamily="2" charset="2"/>
              <a:buChar char="q"/>
            </a:pPr>
            <a:r>
              <a:rPr lang="en-GB" sz="2400">
                <a:latin typeface="Arial" panose="020B0604020202020204" pitchFamily="34" charset="0"/>
                <a:cs typeface="Arial" panose="020B0604020202020204" pitchFamily="34" charset="0"/>
              </a:rPr>
              <a:t>Videos on the ESCB website</a:t>
            </a:r>
          </a:p>
          <a:p>
            <a:pPr marL="285750" lvl="1" indent="-285750">
              <a:buFont typeface="Wingdings" panose="05000000000000000000" pitchFamily="2" charset="2"/>
              <a:buChar char="q"/>
            </a:pPr>
            <a:r>
              <a:rPr lang="en-GB" sz="2400">
                <a:latin typeface="Arial" panose="020B0604020202020204" pitchFamily="34" charset="0"/>
                <a:cs typeface="Arial" panose="020B0604020202020204" pitchFamily="34" charset="0"/>
              </a:rPr>
              <a:t>Resources on the ECC website</a:t>
            </a:r>
          </a:p>
          <a:p>
            <a:pPr marL="285750" lvl="1" indent="-285750">
              <a:buFont typeface="Wingdings" panose="05000000000000000000" pitchFamily="2" charset="2"/>
              <a:buChar char="q"/>
            </a:pPr>
            <a:r>
              <a:rPr lang="en-GB" sz="2400">
                <a:latin typeface="Arial" panose="020B0604020202020204" pitchFamily="34" charset="0"/>
                <a:cs typeface="Arial" panose="020B0604020202020204" pitchFamily="34" charset="0"/>
              </a:rPr>
              <a:t>1400 subscribers to the C&amp;F Hub e-newsletter</a:t>
            </a:r>
          </a:p>
          <a:p>
            <a:pPr marL="285750" lvl="1" indent="-285750">
              <a:buFont typeface="Wingdings" panose="05000000000000000000" pitchFamily="2" charset="2"/>
              <a:buChar char="q"/>
            </a:pPr>
            <a:r>
              <a:rPr lang="en-GB" sz="2400">
                <a:latin typeface="Arial" panose="020B0604020202020204" pitchFamily="34" charset="0"/>
                <a:cs typeface="Arial" panose="020B0604020202020204" pitchFamily="34" charset="0"/>
              </a:rPr>
              <a:t>Directory of services under review</a:t>
            </a:r>
          </a:p>
          <a:p>
            <a:pPr marL="285750" lvl="1" indent="-285750">
              <a:buFont typeface="Wingdings" panose="05000000000000000000" pitchFamily="2" charset="2"/>
              <a:buChar char="q"/>
            </a:pPr>
            <a:r>
              <a:rPr lang="en-GB" sz="2400" b="1">
                <a:solidFill>
                  <a:srgbClr val="FF0000"/>
                </a:solidFill>
                <a:latin typeface="Arial" panose="020B0604020202020204" pitchFamily="34" charset="0"/>
                <a:cs typeface="Arial" panose="020B0604020202020204" pitchFamily="34" charset="0"/>
              </a:rPr>
              <a:t>1693 </a:t>
            </a:r>
            <a:r>
              <a:rPr lang="en-GB" sz="2400">
                <a:latin typeface="Arial" panose="020B0604020202020204" pitchFamily="34" charset="0"/>
                <a:cs typeface="Arial" panose="020B0604020202020204" pitchFamily="34" charset="0"/>
              </a:rPr>
              <a:t>TAFs modelled</a:t>
            </a:r>
          </a:p>
          <a:p>
            <a:pPr marL="285750" lvl="1" indent="-285750">
              <a:buFont typeface="Wingdings" panose="05000000000000000000" pitchFamily="2" charset="2"/>
              <a:buChar char="q"/>
            </a:pPr>
            <a:r>
              <a:rPr lang="en-GB" sz="2400" b="1">
                <a:solidFill>
                  <a:srgbClr val="FF0000"/>
                </a:solidFill>
                <a:latin typeface="Arial" panose="020B0604020202020204" pitchFamily="34" charset="0"/>
                <a:cs typeface="Arial" panose="020B0604020202020204" pitchFamily="34" charset="0"/>
              </a:rPr>
              <a:t>3117</a:t>
            </a:r>
            <a:r>
              <a:rPr lang="en-GB" sz="2400">
                <a:latin typeface="Arial" panose="020B0604020202020204" pitchFamily="34" charset="0"/>
                <a:cs typeface="Arial" panose="020B0604020202020204" pitchFamily="34" charset="0"/>
              </a:rPr>
              <a:t> coaching sessions</a:t>
            </a:r>
          </a:p>
          <a:p>
            <a:pPr marL="285750" lvl="1" indent="-285750">
              <a:buFont typeface="Wingdings" panose="05000000000000000000" pitchFamily="2" charset="2"/>
              <a:buChar char="q"/>
            </a:pPr>
            <a:r>
              <a:rPr lang="en-GB" sz="2400" b="1">
                <a:solidFill>
                  <a:srgbClr val="FF0000"/>
                </a:solidFill>
                <a:latin typeface="Arial" panose="020B0604020202020204" pitchFamily="34" charset="0"/>
                <a:cs typeface="Arial" panose="020B0604020202020204" pitchFamily="34" charset="0"/>
              </a:rPr>
              <a:t>1595 </a:t>
            </a:r>
            <a:r>
              <a:rPr lang="en-GB" sz="2400">
                <a:latin typeface="Arial" panose="020B0604020202020204" pitchFamily="34" charset="0"/>
                <a:cs typeface="Arial" panose="020B0604020202020204" pitchFamily="34" charset="0"/>
              </a:rPr>
              <a:t>through C&amp;F Hub pathway</a:t>
            </a:r>
          </a:p>
          <a:p>
            <a:pPr marL="285750" lvl="1" indent="-285750">
              <a:buFont typeface="Wingdings" panose="05000000000000000000" pitchFamily="2" charset="2"/>
              <a:buChar char="q"/>
            </a:pPr>
            <a:r>
              <a:rPr lang="en-GB" sz="2400">
                <a:latin typeface="Arial" panose="020B0604020202020204" pitchFamily="34" charset="0"/>
                <a:cs typeface="Arial" panose="020B0604020202020204" pitchFamily="34" charset="0"/>
              </a:rPr>
              <a:t>Support with step downs from Childrens Social Care &amp; Family Solutions</a:t>
            </a:r>
          </a:p>
          <a:p>
            <a:pPr lvl="1"/>
            <a:endParaRPr lang="en-GB" sz="2000">
              <a:latin typeface="Arial" panose="020B0604020202020204" pitchFamily="34" charset="0"/>
              <a:cs typeface="Arial" panose="020B0604020202020204" pitchFamily="34" charset="0"/>
            </a:endParaRPr>
          </a:p>
          <a:p>
            <a:pPr marL="285750" lvl="1" indent="-285750">
              <a:buFont typeface="Wingdings" panose="05000000000000000000" pitchFamily="2" charset="2"/>
              <a:buChar char="q"/>
            </a:pPr>
            <a:endParaRPr lang="en-GB" sz="2000">
              <a:latin typeface="Arial" panose="020B0604020202020204" pitchFamily="34" charset="0"/>
              <a:cs typeface="Arial" panose="020B0604020202020204" pitchFamily="34" charset="0"/>
            </a:endParaRPr>
          </a:p>
          <a:p>
            <a:pPr marL="285750" lvl="1" indent="-285750">
              <a:buFont typeface="Wingdings" panose="05000000000000000000" pitchFamily="2" charset="2"/>
              <a:buChar char="q"/>
            </a:pPr>
            <a:endParaRPr lang="en-GB" sz="20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7578725" y="1173163"/>
            <a:ext cx="3741738" cy="3879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6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 </a:t>
            </a:r>
          </a:p>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6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Years </a:t>
            </a:r>
          </a:p>
          <a:p>
            <a:pPr marL="0" marR="0" lvl="0" indent="0" algn="ctr"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6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on </a:t>
            </a:r>
          </a:p>
        </p:txBody>
      </p:sp>
    </p:spTree>
    <p:extLst>
      <p:ext uri="{BB962C8B-B14F-4D97-AF65-F5344CB8AC3E}">
        <p14:creationId xmlns:p14="http://schemas.microsoft.com/office/powerpoint/2010/main" val="315758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E33CA-4A85-8CA3-BA84-4EA2E62D329A}"/>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461" r="22461"/>
          <a:stretch/>
        </p:blipFill>
        <p:spPr>
          <a:xfrm>
            <a:off x="6523886" y="0"/>
            <a:ext cx="5668115" cy="6858000"/>
          </a:xfrm>
        </p:spPr>
      </p:pic>
      <p:sp>
        <p:nvSpPr>
          <p:cNvPr id="3" name="Title 2">
            <a:extLst>
              <a:ext uri="{FF2B5EF4-FFF2-40B4-BE49-F238E27FC236}">
                <a16:creationId xmlns:a16="http://schemas.microsoft.com/office/drawing/2014/main" id="{9C19524A-787A-40B8-8984-6AECC6435BAC}"/>
              </a:ext>
              <a:ext uri="{C183D7F6-B498-43B3-948B-1728B52AA6E4}">
                <adec:decorative xmlns:adec="http://schemas.microsoft.com/office/drawing/2017/decorative" val="1"/>
              </a:ext>
            </a:extLst>
          </p:cNvPr>
          <p:cNvSpPr>
            <a:spLocks noGrp="1"/>
          </p:cNvSpPr>
          <p:nvPr>
            <p:ph type="title"/>
          </p:nvPr>
        </p:nvSpPr>
        <p:spPr/>
        <p:txBody>
          <a:bodyPr/>
          <a:lstStyle/>
          <a:p>
            <a:pPr algn="ctr"/>
            <a:r>
              <a:rPr lang="en-GB" dirty="0"/>
              <a:t>Evidencing impact</a:t>
            </a:r>
          </a:p>
        </p:txBody>
      </p:sp>
      <p:sp>
        <p:nvSpPr>
          <p:cNvPr id="4" name="Content Placeholder 3">
            <a:extLst>
              <a:ext uri="{FF2B5EF4-FFF2-40B4-BE49-F238E27FC236}">
                <a16:creationId xmlns:a16="http://schemas.microsoft.com/office/drawing/2014/main" id="{757B25DC-2E2B-59BA-02A2-FA724403CEEE}"/>
              </a:ext>
              <a:ext uri="{C183D7F6-B498-43B3-948B-1728B52AA6E4}">
                <adec:decorative xmlns:adec="http://schemas.microsoft.com/office/drawing/2017/decorative" val="1"/>
              </a:ext>
            </a:extLst>
          </p:cNvPr>
          <p:cNvSpPr>
            <a:spLocks noGrp="1"/>
          </p:cNvSpPr>
          <p:nvPr>
            <p:ph idx="1"/>
          </p:nvPr>
        </p:nvSpPr>
        <p:spPr>
          <a:xfrm>
            <a:off x="195208" y="1872000"/>
            <a:ext cx="6709025" cy="4141450"/>
          </a:xfrm>
        </p:spPr>
        <p:txBody>
          <a:bodyPr/>
          <a:lstStyle/>
          <a:p>
            <a:pPr lvl="1" algn="ctr"/>
            <a:r>
              <a:rPr lang="en-GB" sz="2400" b="1">
                <a:solidFill>
                  <a:srgbClr val="E40037"/>
                </a:solidFill>
                <a:latin typeface="Arial" panose="020B0604020202020204" pitchFamily="34" charset="0"/>
                <a:cs typeface="Arial" panose="020B0604020202020204" pitchFamily="34" charset="0"/>
              </a:rPr>
              <a:t>How do we know what has changed after 5 years?</a:t>
            </a:r>
          </a:p>
          <a:p>
            <a:pPr marL="342900" lvl="1" indent="-342900">
              <a:buFont typeface="Wingdings" panose="05000000000000000000" pitchFamily="2" charset="2"/>
              <a:buChar char="q"/>
            </a:pPr>
            <a:r>
              <a:rPr lang="en-GB" sz="2400">
                <a:latin typeface="Arial" panose="020B0604020202020204" pitchFamily="34" charset="0"/>
                <a:cs typeface="Arial" panose="020B0604020202020204" pitchFamily="34" charset="0"/>
              </a:rPr>
              <a:t>172 Early Help workshops delivered</a:t>
            </a:r>
          </a:p>
          <a:p>
            <a:pPr marL="342900" lvl="1" indent="-342900">
              <a:buFont typeface="Wingdings" panose="05000000000000000000" pitchFamily="2" charset="2"/>
              <a:buChar char="q"/>
            </a:pPr>
            <a:r>
              <a:rPr lang="en-GB" sz="2400">
                <a:latin typeface="Arial" panose="020B0604020202020204" pitchFamily="34" charset="0"/>
                <a:cs typeface="Arial" panose="020B0604020202020204" pitchFamily="34" charset="0"/>
              </a:rPr>
              <a:t>1938 delegates</a:t>
            </a:r>
          </a:p>
          <a:p>
            <a:pPr marL="342900" lvl="1" indent="-342900">
              <a:buFont typeface="Wingdings" panose="05000000000000000000" pitchFamily="2" charset="2"/>
              <a:buChar char="q"/>
            </a:pPr>
            <a:endParaRPr lang="en-GB" sz="2400">
              <a:latin typeface="Arial" panose="020B0604020202020204" pitchFamily="34" charset="0"/>
              <a:cs typeface="Arial" panose="020B0604020202020204" pitchFamily="34" charset="0"/>
            </a:endParaRPr>
          </a:p>
          <a:p>
            <a:pPr lvl="1"/>
            <a:r>
              <a:rPr lang="en-GB" sz="2400">
                <a:latin typeface="Arial" panose="020B0604020202020204" pitchFamily="34" charset="0"/>
                <a:cs typeface="Arial" panose="020B0604020202020204" pitchFamily="34" charset="0"/>
              </a:rPr>
              <a:t>We are asking every school to input at least 1 family based meeting, with the outcome, that has NOT been supported by a TAFSO into this portal </a:t>
            </a:r>
            <a:r>
              <a:rPr lang="en-GB" sz="2400">
                <a:solidFill>
                  <a:srgbClr val="E40037"/>
                </a:solidFill>
                <a:effectLst/>
                <a:latin typeface="Arial" panose="020B0604020202020204" pitchFamily="34" charset="0"/>
                <a:ea typeface="Calibri" panose="020F0502020204030204" pitchFamily="34" charset="0"/>
                <a:cs typeface="Arial" panose="020B0604020202020204" pitchFamily="34" charset="0"/>
              </a:rPr>
              <a:t>;  </a:t>
            </a:r>
            <a:r>
              <a:rPr lang="en-GB" sz="2400" u="sng">
                <a:solidFill>
                  <a:srgbClr val="E40037"/>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Tell us about Early Help</a:t>
            </a:r>
            <a:endParaRPr lang="en-GB" sz="2400">
              <a:solidFill>
                <a:srgbClr val="E40037"/>
              </a:solidFill>
              <a:effectLst/>
              <a:latin typeface="Arial" panose="020B0604020202020204" pitchFamily="34" charset="0"/>
              <a:ea typeface="Calibri" panose="020F0502020204030204" pitchFamily="34" charset="0"/>
              <a:cs typeface="Arial" panose="020B0604020202020204" pitchFamily="34" charset="0"/>
            </a:endParaRPr>
          </a:p>
          <a:p>
            <a:pPr lvl="1"/>
            <a:endParaRPr lang="en-GB" sz="2400">
              <a:latin typeface="Arial" panose="020B0604020202020204" pitchFamily="34" charset="0"/>
              <a:cs typeface="Arial" panose="020B0604020202020204" pitchFamily="34" charset="0"/>
            </a:endParaRPr>
          </a:p>
          <a:p>
            <a:pPr lvl="1"/>
            <a:endParaRPr lang="en-GB" sz="2400">
              <a:latin typeface="Arial" panose="020B0604020202020204" pitchFamily="34" charset="0"/>
              <a:cs typeface="Arial" panose="020B0604020202020204" pitchFamily="34" charset="0"/>
            </a:endParaRPr>
          </a:p>
          <a:p>
            <a:pPr lvl="1"/>
            <a:endParaRPr lang="en-GB" sz="24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D1479A3-68A0-A53E-5EDC-1753917E7A18}"/>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To change image: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Delete existing image and insert new by clicking on icon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or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Right-click, change picture</a:t>
            </a:r>
          </a:p>
        </p:txBody>
      </p:sp>
      <p:grpSp>
        <p:nvGrpSpPr>
          <p:cNvPr id="24" name="Group 23">
            <a:extLst>
              <a:ext uri="{FF2B5EF4-FFF2-40B4-BE49-F238E27FC236}">
                <a16:creationId xmlns:a16="http://schemas.microsoft.com/office/drawing/2014/main" id="{E0DDFA8C-77DD-4BAF-0E72-22FDE5C0F664}"/>
              </a:ext>
              <a:ext uri="{C183D7F6-B498-43B3-948B-1728B52AA6E4}">
                <adec:decorative xmlns:adec="http://schemas.microsoft.com/office/drawing/2017/decorative" val="1"/>
              </a:ext>
            </a:extLst>
          </p:cNvPr>
          <p:cNvGrpSpPr/>
          <p:nvPr/>
        </p:nvGrpSpPr>
        <p:grpSpPr>
          <a:xfrm>
            <a:off x="7604794" y="-1298222"/>
            <a:ext cx="2257779" cy="1213555"/>
            <a:chOff x="8760176" y="-1298222"/>
            <a:chExt cx="2257779" cy="1213555"/>
          </a:xfrm>
        </p:grpSpPr>
        <p:sp>
          <p:nvSpPr>
            <p:cNvPr id="25" name="TextBox 24">
              <a:extLst>
                <a:ext uri="{FF2B5EF4-FFF2-40B4-BE49-F238E27FC236}">
                  <a16:creationId xmlns:a16="http://schemas.microsoft.com/office/drawing/2014/main" id="{B473DADC-4E4B-6CC7-AC6F-042D93331EE9}"/>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If new picture causes placeholder to resize or rotate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a:ln>
                    <a:noFill/>
                  </a:ln>
                  <a:solidFill>
                    <a:srgbClr val="000000"/>
                  </a:solidFill>
                  <a:effectLst/>
                  <a:uLnTx/>
                  <a:uFillTx/>
                  <a:latin typeface="Calibri"/>
                  <a:ea typeface="+mn-ea"/>
                  <a:cs typeface="+mn-cs"/>
                </a:rPr>
              </a:br>
              <a:r>
                <a:rPr kumimoji="0" lang="en-GB" sz="1200" b="0" i="0" u="none" strike="noStrike" kern="1200" cap="none" spc="0" normalizeH="0" baseline="0" noProof="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a:ln>
                    <a:noFill/>
                  </a:ln>
                  <a:solidFill>
                    <a:srgbClr val="000000"/>
                  </a:solidFill>
                  <a:effectLst/>
                  <a:uLnTx/>
                  <a:uFillTx/>
                  <a:latin typeface="Calibri"/>
                  <a:ea typeface="+mn-ea"/>
                  <a:cs typeface="+mn-cs"/>
                </a:rPr>
              </a:br>
              <a:r>
                <a:rPr kumimoji="0" lang="en-GB" sz="1200" b="0" i="0" u="none" strike="noStrike" kern="1200" cap="none" spc="0" normalizeH="0" baseline="0" noProof="0">
                  <a:ln>
                    <a:noFill/>
                  </a:ln>
                  <a:solidFill>
                    <a:srgbClr val="000000"/>
                  </a:solidFill>
                  <a:effectLst/>
                  <a:uLnTx/>
                  <a:uFillTx/>
                  <a:latin typeface="Calibri"/>
                  <a:ea typeface="+mn-ea"/>
                  <a:cs typeface="+mn-cs"/>
                </a:rPr>
                <a:t>on Ribbon</a:t>
              </a:r>
            </a:p>
          </p:txBody>
        </p:sp>
        <p:pic>
          <p:nvPicPr>
            <p:cNvPr id="26" name="Picture 25">
              <a:extLst>
                <a:ext uri="{FF2B5EF4-FFF2-40B4-BE49-F238E27FC236}">
                  <a16:creationId xmlns:a16="http://schemas.microsoft.com/office/drawing/2014/main" id="{165E399A-5611-BB08-CA78-2E448D5F57E4}"/>
                </a:ext>
              </a:extLst>
            </p:cNvPr>
            <p:cNvPicPr>
              <a:picLocks noChangeAspect="1"/>
            </p:cNvPicPr>
            <p:nvPr/>
          </p:nvPicPr>
          <p:blipFill rotWithShape="1">
            <a:blip r:embed="rId4"/>
            <a:srcRect l="5637" t="1975" r="85013" b="80247"/>
            <a:stretch/>
          </p:blipFill>
          <p:spPr>
            <a:xfrm>
              <a:off x="10200571" y="-1001890"/>
              <a:ext cx="734456" cy="843844"/>
            </a:xfrm>
            <a:prstGeom prst="rect">
              <a:avLst/>
            </a:prstGeom>
          </p:spPr>
        </p:pic>
      </p:grpSp>
      <p:sp>
        <p:nvSpPr>
          <p:cNvPr id="27" name="TextBox 26">
            <a:extLst>
              <a:ext uri="{FF2B5EF4-FFF2-40B4-BE49-F238E27FC236}">
                <a16:creationId xmlns:a16="http://schemas.microsoft.com/office/drawing/2014/main" id="{7DC9DAC9-119F-1BFE-3BEE-719AFEC5BFB5}"/>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To resize or reposition image within placeholder: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Picture Format&gt; Crop</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Resize using white circles at corners</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Move by </a:t>
            </a:r>
            <a:r>
              <a:rPr kumimoji="0" lang="en-GB" sz="1200" b="0" i="0" u="none" strike="noStrike" kern="1200" cap="none" spc="0" normalizeH="0" baseline="0" noProof="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a:ln>
                  <a:noFill/>
                </a:ln>
                <a:solidFill>
                  <a:srgbClr val="000000"/>
                </a:solidFill>
                <a:effectLst/>
                <a:uLnTx/>
                <a:uFillTx/>
                <a:latin typeface="Calibri"/>
                <a:ea typeface="+mn-ea"/>
                <a:cs typeface="+mn-cs"/>
              </a:rPr>
              <a:t> on grey area of image then drag to position</a:t>
            </a:r>
          </a:p>
          <a:p>
            <a:pPr marL="230400" marR="0" lvl="0" indent="-230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8207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 uri="{C183D7F6-B498-43B3-948B-1728B52AA6E4}">
                <adec:decorative xmlns:adec="http://schemas.microsoft.com/office/drawing/2017/decorative" val="1"/>
              </a:ext>
            </a:extLst>
          </p:cNvPr>
          <p:cNvSpPr>
            <a:spLocks noGrp="1"/>
          </p:cNvSpPr>
          <p:nvPr>
            <p:ph type="title"/>
          </p:nvPr>
        </p:nvSpPr>
        <p:spPr>
          <a:xfrm>
            <a:off x="545123" y="517524"/>
            <a:ext cx="10386579" cy="1065091"/>
          </a:xfrm>
        </p:spPr>
        <p:txBody>
          <a:bodyPr/>
          <a:lstStyle/>
          <a:p>
            <a:pPr algn="ctr"/>
            <a:r>
              <a:rPr lang="en-GB" dirty="0"/>
              <a:t>The benefits of doing this</a:t>
            </a:r>
          </a:p>
        </p:txBody>
      </p:sp>
      <p:sp>
        <p:nvSpPr>
          <p:cNvPr id="3" name="Oval 2">
            <a:extLst>
              <a:ext uri="{FF2B5EF4-FFF2-40B4-BE49-F238E27FC236}">
                <a16:creationId xmlns:a16="http://schemas.microsoft.com/office/drawing/2014/main" id="{8E190317-6D38-2AD3-62D7-2BF2D54545BB}"/>
              </a:ext>
              <a:ext uri="{C183D7F6-B498-43B3-948B-1728B52AA6E4}">
                <adec:decorative xmlns:adec="http://schemas.microsoft.com/office/drawing/2017/decorative" val="1"/>
              </a:ext>
            </a:extLst>
          </p:cNvPr>
          <p:cNvSpPr/>
          <p:nvPr/>
        </p:nvSpPr>
        <p:spPr>
          <a:xfrm>
            <a:off x="320753" y="1228123"/>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90B5DD52-CC0C-6187-00D0-346F2BDB3041}"/>
              </a:ext>
              <a:ext uri="{C183D7F6-B498-43B3-948B-1728B52AA6E4}">
                <adec:decorative xmlns:adec="http://schemas.microsoft.com/office/drawing/2017/decorative" val="1"/>
              </a:ext>
            </a:extLst>
          </p:cNvPr>
          <p:cNvSpPr txBox="1"/>
          <p:nvPr/>
        </p:nvSpPr>
        <p:spPr>
          <a:xfrm>
            <a:off x="6159" y="3135924"/>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Excellent evidence of Early Help for Ofsted inspections</a:t>
            </a:r>
          </a:p>
        </p:txBody>
      </p:sp>
      <p:grpSp>
        <p:nvGrpSpPr>
          <p:cNvPr id="8" name="Group 7">
            <a:extLst>
              <a:ext uri="{FF2B5EF4-FFF2-40B4-BE49-F238E27FC236}">
                <a16:creationId xmlns:a16="http://schemas.microsoft.com/office/drawing/2014/main" id="{D8DE65EA-2913-6A13-7F77-A644D6FC4255}"/>
              </a:ext>
              <a:ext uri="{C183D7F6-B498-43B3-948B-1728B52AA6E4}">
                <adec:decorative xmlns:adec="http://schemas.microsoft.com/office/drawing/2017/decorative" val="1"/>
              </a:ext>
            </a:extLst>
          </p:cNvPr>
          <p:cNvGrpSpPr/>
          <p:nvPr/>
        </p:nvGrpSpPr>
        <p:grpSpPr>
          <a:xfrm>
            <a:off x="6502077" y="1272491"/>
            <a:ext cx="1710000" cy="1710000"/>
            <a:chOff x="5277462" y="2142000"/>
            <a:chExt cx="1710000" cy="1710000"/>
          </a:xfrm>
        </p:grpSpPr>
        <p:sp>
          <p:nvSpPr>
            <p:cNvPr id="4" name="Oval 3">
              <a:extLst>
                <a:ext uri="{FF2B5EF4-FFF2-40B4-BE49-F238E27FC236}">
                  <a16:creationId xmlns:a16="http://schemas.microsoft.com/office/drawing/2014/main" id="{44437A4B-416E-1AB4-91ED-EB0808BEA030}"/>
                </a:ext>
              </a:extLst>
            </p:cNvPr>
            <p:cNvSpPr/>
            <p:nvPr/>
          </p:nvSpPr>
          <p:spPr>
            <a:xfrm>
              <a:off x="5277462" y="2142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3650" b="0" i="0" u="none" strike="noStrike" kern="1200" cap="none" spc="0" normalizeH="0" baseline="0" noProof="0">
                <a:ln>
                  <a:noFill/>
                </a:ln>
                <a:solidFill>
                  <a:prstClr val="white"/>
                </a:solidFill>
                <a:effectLst/>
                <a:uLnTx/>
                <a:uFillTx/>
                <a:latin typeface="Calibri"/>
                <a:ea typeface="+mn-ea"/>
                <a:cs typeface="+mn-cs"/>
              </a:endParaRPr>
            </a:p>
          </p:txBody>
        </p:sp>
        <p:pic>
          <p:nvPicPr>
            <p:cNvPr id="7" name="Graphic 6" descr="Checkmark with solid fill">
              <a:extLst>
                <a:ext uri="{FF2B5EF4-FFF2-40B4-BE49-F238E27FC236}">
                  <a16:creationId xmlns:a16="http://schemas.microsoft.com/office/drawing/2014/main" id="{A8DA4CC9-F006-7757-94C9-0DD4376D4B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50483" y="2615021"/>
              <a:ext cx="763958" cy="763958"/>
            </a:xfrm>
            <a:prstGeom prst="rect">
              <a:avLst/>
            </a:prstGeom>
          </p:spPr>
        </p:pic>
      </p:grpSp>
      <p:sp>
        <p:nvSpPr>
          <p:cNvPr id="10" name="TextBox 9">
            <a:extLst>
              <a:ext uri="{FF2B5EF4-FFF2-40B4-BE49-F238E27FC236}">
                <a16:creationId xmlns:a16="http://schemas.microsoft.com/office/drawing/2014/main" id="{6274532E-316B-F4F3-6CF8-D97D3E167733}"/>
              </a:ext>
              <a:ext uri="{C183D7F6-B498-43B3-948B-1728B52AA6E4}">
                <adec:decorative xmlns:adec="http://schemas.microsoft.com/office/drawing/2017/decorative" val="1"/>
              </a:ext>
            </a:extLst>
          </p:cNvPr>
          <p:cNvSpPr txBox="1"/>
          <p:nvPr/>
        </p:nvSpPr>
        <p:spPr>
          <a:xfrm>
            <a:off x="6166055" y="3342964"/>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Identifies need</a:t>
            </a:r>
          </a:p>
        </p:txBody>
      </p:sp>
      <p:sp>
        <p:nvSpPr>
          <p:cNvPr id="5" name="Oval 4">
            <a:extLst>
              <a:ext uri="{FF2B5EF4-FFF2-40B4-BE49-F238E27FC236}">
                <a16:creationId xmlns:a16="http://schemas.microsoft.com/office/drawing/2014/main" id="{0FD254AB-5432-C673-68DF-09457A14C0BF}"/>
              </a:ext>
              <a:ext uri="{C183D7F6-B498-43B3-948B-1728B52AA6E4}">
                <adec:decorative xmlns:adec="http://schemas.microsoft.com/office/drawing/2017/decorative" val="1"/>
              </a:ext>
            </a:extLst>
          </p:cNvPr>
          <p:cNvSpPr/>
          <p:nvPr/>
        </p:nvSpPr>
        <p:spPr>
          <a:xfrm>
            <a:off x="9619502" y="1312753"/>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5600" b="0" i="0" u="none" strike="noStrike" kern="1200" cap="none" spc="-10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34A5E45-4E92-5DCC-6BFF-1CF083CD5E7A}"/>
              </a:ext>
              <a:ext uri="{C183D7F6-B498-43B3-948B-1728B52AA6E4}">
                <adec:decorative xmlns:adec="http://schemas.microsoft.com/office/drawing/2017/decorative" val="1"/>
              </a:ext>
            </a:extLst>
          </p:cNvPr>
          <p:cNvSpPr txBox="1"/>
          <p:nvPr/>
        </p:nvSpPr>
        <p:spPr>
          <a:xfrm>
            <a:off x="9429444" y="3285436"/>
            <a:ext cx="2508277" cy="10650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Informs commissioning decisions</a:t>
            </a:r>
          </a:p>
        </p:txBody>
      </p:sp>
      <p:sp>
        <p:nvSpPr>
          <p:cNvPr id="14" name="TextBox 13">
            <a:extLst>
              <a:ext uri="{FF2B5EF4-FFF2-40B4-BE49-F238E27FC236}">
                <a16:creationId xmlns:a16="http://schemas.microsoft.com/office/drawing/2014/main" id="{65B7182D-EA5C-8B3D-ED94-67A56B220033}"/>
              </a:ext>
              <a:ext uri="{C183D7F6-B498-43B3-948B-1728B52AA6E4}">
                <adec:decorative xmlns:adec="http://schemas.microsoft.com/office/drawing/2017/decorative" val="1"/>
              </a:ext>
            </a:extLst>
          </p:cNvPr>
          <p:cNvSpPr txBox="1"/>
          <p:nvPr/>
        </p:nvSpPr>
        <p:spPr>
          <a:xfrm>
            <a:off x="2963104" y="3135924"/>
            <a:ext cx="2800698" cy="16004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6" name="Graphic 15">
            <a:extLst>
              <a:ext uri="{FF2B5EF4-FFF2-40B4-BE49-F238E27FC236}">
                <a16:creationId xmlns:a16="http://schemas.microsoft.com/office/drawing/2014/main" id="{58F6C98A-9B37-1239-F607-140F12E1215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5636" y="1640388"/>
            <a:ext cx="914400" cy="914400"/>
          </a:xfrm>
          <a:prstGeom prst="rect">
            <a:avLst/>
          </a:prstGeom>
        </p:spPr>
      </p:pic>
      <p:pic>
        <p:nvPicPr>
          <p:cNvPr id="17" name="Picture 16">
            <a:extLst>
              <a:ext uri="{FF2B5EF4-FFF2-40B4-BE49-F238E27FC236}">
                <a16:creationId xmlns:a16="http://schemas.microsoft.com/office/drawing/2014/main" id="{D9E993B3-F9F9-17E8-5720-7990E8DB797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87409" y="3116488"/>
            <a:ext cx="2505673" cy="1066892"/>
          </a:xfrm>
          <a:prstGeom prst="rect">
            <a:avLst/>
          </a:prstGeom>
        </p:spPr>
      </p:pic>
      <p:pic>
        <p:nvPicPr>
          <p:cNvPr id="20" name="Graphic 19">
            <a:extLst>
              <a:ext uri="{FF2B5EF4-FFF2-40B4-BE49-F238E27FC236}">
                <a16:creationId xmlns:a16="http://schemas.microsoft.com/office/drawing/2014/main" id="{257C4056-F288-50E3-3595-A3AF486BDCA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9495" y="1670291"/>
            <a:ext cx="914400" cy="914400"/>
          </a:xfrm>
          <a:prstGeom prst="rect">
            <a:avLst/>
          </a:prstGeom>
        </p:spPr>
      </p:pic>
      <p:pic>
        <p:nvPicPr>
          <p:cNvPr id="21" name="Picture 20">
            <a:extLst>
              <a:ext uri="{FF2B5EF4-FFF2-40B4-BE49-F238E27FC236}">
                <a16:creationId xmlns:a16="http://schemas.microsoft.com/office/drawing/2014/main" id="{953BC95A-DDCE-6C69-CAF5-1F14559899E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69189" y="1248745"/>
            <a:ext cx="1707028" cy="1713124"/>
          </a:xfrm>
          <a:prstGeom prst="rect">
            <a:avLst/>
          </a:prstGeom>
        </p:spPr>
      </p:pic>
      <p:sp>
        <p:nvSpPr>
          <p:cNvPr id="23" name="TextBox 22">
            <a:extLst>
              <a:ext uri="{FF2B5EF4-FFF2-40B4-BE49-F238E27FC236}">
                <a16:creationId xmlns:a16="http://schemas.microsoft.com/office/drawing/2014/main" id="{A18365AC-5763-200B-62C4-C5C32F240FED}"/>
              </a:ext>
              <a:ext uri="{C183D7F6-B498-43B3-948B-1728B52AA6E4}">
                <adec:decorative xmlns:adec="http://schemas.microsoft.com/office/drawing/2017/decorative" val="1"/>
              </a:ext>
            </a:extLst>
          </p:cNvPr>
          <p:cNvSpPr txBox="1"/>
          <p:nvPr/>
        </p:nvSpPr>
        <p:spPr>
          <a:xfrm>
            <a:off x="2963104" y="3304374"/>
            <a:ext cx="293584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Inform future focus of TAFSOs</a:t>
            </a:r>
          </a:p>
        </p:txBody>
      </p:sp>
      <p:pic>
        <p:nvPicPr>
          <p:cNvPr id="24" name="Picture 23">
            <a:extLst>
              <a:ext uri="{FF2B5EF4-FFF2-40B4-BE49-F238E27FC236}">
                <a16:creationId xmlns:a16="http://schemas.microsoft.com/office/drawing/2014/main" id="{9B6F0212-9EE9-10CF-B50B-00B84A4D5DF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06542" y="4880127"/>
            <a:ext cx="1713124" cy="1713124"/>
          </a:xfrm>
          <a:prstGeom prst="rect">
            <a:avLst/>
          </a:prstGeom>
        </p:spPr>
      </p:pic>
      <p:pic>
        <p:nvPicPr>
          <p:cNvPr id="25" name="Graphic 24">
            <a:extLst>
              <a:ext uri="{FF2B5EF4-FFF2-40B4-BE49-F238E27FC236}">
                <a16:creationId xmlns:a16="http://schemas.microsoft.com/office/drawing/2014/main" id="{91931E10-62CE-8321-3E70-0DBACE29F4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05673" y="5372345"/>
            <a:ext cx="763958" cy="763958"/>
          </a:xfrm>
          <a:prstGeom prst="rect">
            <a:avLst/>
          </a:prstGeom>
        </p:spPr>
      </p:pic>
      <p:sp>
        <p:nvSpPr>
          <p:cNvPr id="26" name="TextBox 25">
            <a:extLst>
              <a:ext uri="{FF2B5EF4-FFF2-40B4-BE49-F238E27FC236}">
                <a16:creationId xmlns:a16="http://schemas.microsoft.com/office/drawing/2014/main" id="{36422D8E-C8C1-BEBD-211B-4C31E1F58057}"/>
              </a:ext>
              <a:ext uri="{C183D7F6-B498-43B3-948B-1728B52AA6E4}">
                <adec:decorative xmlns:adec="http://schemas.microsoft.com/office/drawing/2017/decorative" val="1"/>
              </a:ext>
            </a:extLst>
          </p:cNvPr>
          <p:cNvSpPr txBox="1"/>
          <p:nvPr/>
        </p:nvSpPr>
        <p:spPr>
          <a:xfrm>
            <a:off x="4340245" y="5178175"/>
            <a:ext cx="4043467" cy="10650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Generate evidence of Multi-Agency partnership working </a:t>
            </a:r>
          </a:p>
        </p:txBody>
      </p:sp>
    </p:spTree>
    <p:extLst>
      <p:ext uri="{BB962C8B-B14F-4D97-AF65-F5344CB8AC3E}">
        <p14:creationId xmlns:p14="http://schemas.microsoft.com/office/powerpoint/2010/main" val="114507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1005-D699-0188-FB36-F51D30E1623F}"/>
              </a:ext>
            </a:extLst>
          </p:cNvPr>
          <p:cNvSpPr>
            <a:spLocks noGrp="1"/>
          </p:cNvSpPr>
          <p:nvPr>
            <p:ph type="title"/>
          </p:nvPr>
        </p:nvSpPr>
        <p:spPr/>
        <p:txBody>
          <a:bodyPr/>
          <a:lstStyle/>
          <a:p>
            <a:r>
              <a:rPr lang="en-GB"/>
              <a:t>New Opportunities </a:t>
            </a:r>
          </a:p>
        </p:txBody>
      </p:sp>
      <p:sp>
        <p:nvSpPr>
          <p:cNvPr id="3" name="Content Placeholder 2">
            <a:extLst>
              <a:ext uri="{FF2B5EF4-FFF2-40B4-BE49-F238E27FC236}">
                <a16:creationId xmlns:a16="http://schemas.microsoft.com/office/drawing/2014/main" id="{E9A50437-CCB5-5D9D-20B8-C2A19C662B16}"/>
              </a:ext>
            </a:extLst>
          </p:cNvPr>
          <p:cNvSpPr>
            <a:spLocks noGrp="1"/>
          </p:cNvSpPr>
          <p:nvPr>
            <p:ph idx="1"/>
          </p:nvPr>
        </p:nvSpPr>
        <p:spPr>
          <a:xfrm>
            <a:off x="535443" y="1263720"/>
            <a:ext cx="5659873" cy="4831923"/>
          </a:xfrm>
        </p:spPr>
        <p:txBody>
          <a:bodyPr/>
          <a:lstStyle/>
          <a:p>
            <a:pPr lvl="1"/>
            <a:r>
              <a:rPr lang="en-GB" sz="2400">
                <a:latin typeface="Arial" panose="020B0604020202020204" pitchFamily="34" charset="0"/>
                <a:cs typeface="Arial" panose="020B0604020202020204" pitchFamily="34" charset="0"/>
              </a:rPr>
              <a:t>Academic Year 23/24</a:t>
            </a:r>
          </a:p>
          <a:p>
            <a:pPr lvl="1"/>
            <a:r>
              <a:rPr lang="en-GB" sz="2400">
                <a:latin typeface="Arial" panose="020B0604020202020204" pitchFamily="34" charset="0"/>
                <a:cs typeface="Arial" panose="020B0604020202020204" pitchFamily="34" charset="0"/>
              </a:rPr>
              <a:t>3 new TAFSOs </a:t>
            </a:r>
          </a:p>
          <a:p>
            <a:pPr lvl="1"/>
            <a:r>
              <a:rPr lang="en-GB" sz="2400">
                <a:latin typeface="Arial" panose="020B0604020202020204" pitchFamily="34" charset="0"/>
                <a:cs typeface="Arial" panose="020B0604020202020204" pitchFamily="34" charset="0"/>
              </a:rPr>
              <a:t>1 x TAFSO Early Help West &amp; South </a:t>
            </a:r>
          </a:p>
          <a:p>
            <a:pPr lvl="1"/>
            <a:r>
              <a:rPr lang="en-GB" sz="2400">
                <a:latin typeface="Arial" panose="020B0604020202020204" pitchFamily="34" charset="0"/>
                <a:cs typeface="Arial" panose="020B0604020202020204" pitchFamily="34" charset="0"/>
              </a:rPr>
              <a:t>1 x TAFSO Early Help North &amp; South</a:t>
            </a:r>
          </a:p>
          <a:p>
            <a:pPr lvl="1"/>
            <a:r>
              <a:rPr lang="en-GB" sz="2400">
                <a:latin typeface="Arial" panose="020B0604020202020204" pitchFamily="34" charset="0"/>
                <a:cs typeface="Arial" panose="020B0604020202020204" pitchFamily="34" charset="0"/>
              </a:rPr>
              <a:t>Potential for being unsafe in the community &amp; online</a:t>
            </a:r>
          </a:p>
          <a:p>
            <a:pPr lvl="1"/>
            <a:r>
              <a:rPr lang="en-GB" sz="2400">
                <a:latin typeface="Arial" panose="020B0604020202020204" pitchFamily="34" charset="0"/>
                <a:cs typeface="Arial" panose="020B0604020202020204" pitchFamily="34" charset="0"/>
              </a:rPr>
              <a:t>1 x TAFSO Early Help pan Essex</a:t>
            </a:r>
          </a:p>
          <a:p>
            <a:pPr lvl="1"/>
            <a:r>
              <a:rPr lang="en-GB" sz="2400">
                <a:latin typeface="Arial" panose="020B0604020202020204" pitchFamily="34" charset="0"/>
                <a:cs typeface="Arial" panose="020B0604020202020204" pitchFamily="34" charset="0"/>
              </a:rPr>
              <a:t>Potential to enter the Youth Justice system</a:t>
            </a:r>
          </a:p>
          <a:p>
            <a:pPr lvl="1"/>
            <a:r>
              <a:rPr lang="en-GB" sz="2400">
                <a:latin typeface="Arial" panose="020B0604020202020204" pitchFamily="34" charset="0"/>
                <a:cs typeface="Arial" panose="020B0604020202020204" pitchFamily="34" charset="0"/>
              </a:rPr>
              <a:t> 2 x Family Navigators ( Castle Point &amp; Rochford)</a:t>
            </a:r>
          </a:p>
          <a:p>
            <a:pPr lvl="1"/>
            <a:endParaRPr lang="en-GB"/>
          </a:p>
          <a:p>
            <a:pPr lvl="1"/>
            <a:endParaRPr lang="en-GB"/>
          </a:p>
          <a:p>
            <a:pPr lvl="1"/>
            <a:endParaRPr lang="en-GB"/>
          </a:p>
        </p:txBody>
      </p:sp>
      <p:pic>
        <p:nvPicPr>
          <p:cNvPr id="6" name="Picture 5">
            <a:extLst>
              <a:ext uri="{FF2B5EF4-FFF2-40B4-BE49-F238E27FC236}">
                <a16:creationId xmlns:a16="http://schemas.microsoft.com/office/drawing/2014/main" id="{E7788D9B-DC09-2906-F3B3-F007F12D7E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37558" y="990529"/>
            <a:ext cx="5229225" cy="2800350"/>
          </a:xfrm>
          <a:prstGeom prst="rect">
            <a:avLst/>
          </a:prstGeom>
        </p:spPr>
      </p:pic>
    </p:spTree>
    <p:extLst>
      <p:ext uri="{BB962C8B-B14F-4D97-AF65-F5344CB8AC3E}">
        <p14:creationId xmlns:p14="http://schemas.microsoft.com/office/powerpoint/2010/main" val="415029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39999" y="1494000"/>
            <a:ext cx="10484171" cy="807411"/>
          </a:xfrm>
        </p:spPr>
        <p:txBody>
          <a:bodyPr/>
          <a:lstStyle/>
          <a:p>
            <a:pPr algn="ctr"/>
            <a:r>
              <a:rPr lang="en-GB"/>
              <a:t>Contacts</a:t>
            </a:r>
          </a:p>
        </p:txBody>
      </p:sp>
      <p:sp>
        <p:nvSpPr>
          <p:cNvPr id="3" name="Text Placeholder 2">
            <a:extLst>
              <a:ext uri="{FF2B5EF4-FFF2-40B4-BE49-F238E27FC236}">
                <a16:creationId xmlns:a16="http://schemas.microsoft.com/office/drawing/2014/main" id="{A378FF32-C034-6009-6B14-211E619A34AA}"/>
              </a:ext>
            </a:extLst>
          </p:cNvPr>
          <p:cNvSpPr>
            <a:spLocks noGrp="1"/>
          </p:cNvSpPr>
          <p:nvPr>
            <p:ph type="body" idx="1"/>
          </p:nvPr>
        </p:nvSpPr>
        <p:spPr>
          <a:xfrm>
            <a:off x="863029" y="2469600"/>
            <a:ext cx="10325527" cy="1918800"/>
          </a:xfrm>
        </p:spPr>
        <p:txBody>
          <a:bodyPr/>
          <a:lstStyle/>
          <a:p>
            <a:pPr algn="ctr"/>
            <a:r>
              <a:rPr lang="en-GB" sz="280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TAFSO@essex.gov.uk</a:t>
            </a:r>
            <a:endParaRPr lang="en-GB" sz="2800">
              <a:latin typeface="Arial" panose="020B0604020202020204" pitchFamily="34" charset="0"/>
              <a:cs typeface="Arial" panose="020B0604020202020204" pitchFamily="34" charset="0"/>
            </a:endParaRPr>
          </a:p>
          <a:p>
            <a:pPr algn="ctr"/>
            <a:r>
              <a:rPr lang="en-GB" sz="2800" b="1">
                <a:latin typeface="Arial" panose="020B0604020202020204" pitchFamily="34" charset="0"/>
                <a:cs typeface="Arial" panose="020B0604020202020204" pitchFamily="34" charset="0"/>
              </a:rPr>
              <a:t>Mid Essex </a:t>
            </a:r>
            <a:r>
              <a:rPr lang="en-GB" sz="28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Lyn.pipe@essex.gov.uk</a:t>
            </a:r>
            <a:endParaRPr lang="en-GB" sz="2800">
              <a:latin typeface="Arial" panose="020B0604020202020204" pitchFamily="34" charset="0"/>
              <a:cs typeface="Arial" panose="020B0604020202020204" pitchFamily="34" charset="0"/>
            </a:endParaRPr>
          </a:p>
          <a:p>
            <a:pPr algn="ctr"/>
            <a:r>
              <a:rPr lang="en-GB" sz="2800" b="1">
                <a:latin typeface="Arial" panose="020B0604020202020204" pitchFamily="34" charset="0"/>
                <a:cs typeface="Arial" panose="020B0604020202020204" pitchFamily="34" charset="0"/>
              </a:rPr>
              <a:t>West Essex </a:t>
            </a:r>
            <a:r>
              <a:rPr lang="en-GB" sz="28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James.collins@essex.gov.uk</a:t>
            </a:r>
            <a:endParaRPr lang="en-GB" sz="2800">
              <a:latin typeface="Arial" panose="020B0604020202020204" pitchFamily="34" charset="0"/>
              <a:cs typeface="Arial" panose="020B0604020202020204" pitchFamily="34" charset="0"/>
            </a:endParaRPr>
          </a:p>
          <a:p>
            <a:pPr algn="ctr"/>
            <a:r>
              <a:rPr lang="en-GB" sz="2800" b="1">
                <a:latin typeface="Arial" panose="020B0604020202020204" pitchFamily="34" charset="0"/>
                <a:cs typeface="Arial" panose="020B0604020202020204" pitchFamily="34" charset="0"/>
              </a:rPr>
              <a:t>North Essex </a:t>
            </a:r>
            <a:r>
              <a:rPr lang="en-GB" sz="28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Leah.Pilbury@essex.gov.uk</a:t>
            </a:r>
            <a:endParaRPr lang="en-GB" sz="2800">
              <a:latin typeface="Arial" panose="020B0604020202020204" pitchFamily="34" charset="0"/>
              <a:cs typeface="Arial" panose="020B0604020202020204" pitchFamily="34" charset="0"/>
            </a:endParaRPr>
          </a:p>
          <a:p>
            <a:pPr algn="ctr"/>
            <a:r>
              <a:rPr lang="en-GB" sz="2800" b="1">
                <a:latin typeface="Arial" panose="020B0604020202020204" pitchFamily="34" charset="0"/>
                <a:cs typeface="Arial" panose="020B0604020202020204" pitchFamily="34" charset="0"/>
              </a:rPr>
              <a:t>South Essex </a:t>
            </a:r>
            <a:r>
              <a:rPr lang="en-GB" sz="280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Jo.shea@esex.gov.uk</a:t>
            </a:r>
            <a:endParaRPr lang="en-GB" sz="2800">
              <a:latin typeface="Arial" panose="020B0604020202020204" pitchFamily="34" charset="0"/>
              <a:cs typeface="Arial" panose="020B0604020202020204" pitchFamily="34" charset="0"/>
            </a:endParaRPr>
          </a:p>
          <a:p>
            <a:pPr algn="ctr"/>
            <a:r>
              <a:rPr lang="en-GB" sz="280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Family.navigator@essex.gov.uk</a:t>
            </a:r>
            <a:endParaRPr lang="en-GB" sz="2800">
              <a:latin typeface="Arial" panose="020B0604020202020204" pitchFamily="34" charset="0"/>
              <a:cs typeface="Arial" panose="020B0604020202020204" pitchFamily="34" charset="0"/>
            </a:endParaRPr>
          </a:p>
          <a:p>
            <a:pPr algn="ctr"/>
            <a:r>
              <a:rPr lang="en-GB" sz="2800" b="1">
                <a:latin typeface="Arial" panose="020B0604020202020204" pitchFamily="34" charset="0"/>
                <a:cs typeface="Arial" panose="020B0604020202020204" pitchFamily="34" charset="0"/>
              </a:rPr>
              <a:t>Lead for Pre-Birth to 19 </a:t>
            </a:r>
            <a:r>
              <a:rPr lang="en-GB" sz="280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alison.duguid@essex.gov.uk</a:t>
            </a:r>
            <a:endParaRPr lang="en-GB" sz="2800">
              <a:latin typeface="Arial" panose="020B0604020202020204" pitchFamily="34" charset="0"/>
              <a:cs typeface="Arial" panose="020B0604020202020204" pitchFamily="34" charset="0"/>
            </a:endParaRPr>
          </a:p>
          <a:p>
            <a:pPr algn="ctr"/>
            <a:endParaRPr lang="en-GB"/>
          </a:p>
          <a:p>
            <a:pPr algn="ctr"/>
            <a:endParaRPr lang="en-GB"/>
          </a:p>
          <a:p>
            <a:pPr algn="ctr"/>
            <a:endParaRPr lang="en-GB"/>
          </a:p>
        </p:txBody>
      </p:sp>
    </p:spTree>
    <p:extLst>
      <p:ext uri="{BB962C8B-B14F-4D97-AF65-F5344CB8AC3E}">
        <p14:creationId xmlns:p14="http://schemas.microsoft.com/office/powerpoint/2010/main" val="741854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448" y="5709151"/>
            <a:ext cx="7851648" cy="2088232"/>
          </a:xfrm>
        </p:spPr>
        <p:txBody>
          <a:bodyPr>
            <a:normAutofit fontScale="90000"/>
          </a:bodyPr>
          <a:lstStyle/>
          <a:p>
            <a:pPr algn="ctr"/>
            <a:r>
              <a:rPr lang="en-GB" sz="4000"/>
              <a:t> </a:t>
            </a:r>
            <a:br>
              <a:rPr lang="en-GB" sz="4000"/>
            </a:br>
            <a:r>
              <a:rPr lang="en-GB" sz="4000"/>
              <a:t> </a:t>
            </a:r>
            <a:br>
              <a:rPr lang="en-GB" sz="4000"/>
            </a:br>
            <a:br>
              <a:rPr lang="en-GB" sz="4000"/>
            </a:br>
            <a:br>
              <a:rPr lang="en-GB" sz="4000"/>
            </a:br>
            <a:br>
              <a:rPr lang="en-GB" sz="4000"/>
            </a:br>
            <a:r>
              <a:rPr lang="en-GB" sz="4000"/>
              <a:t>Essex Safeguarding Children Board</a:t>
            </a:r>
            <a:br>
              <a:rPr lang="en-GB" sz="4000"/>
            </a:br>
            <a:br>
              <a:rPr lang="en-GB" sz="4000"/>
            </a:br>
            <a:r>
              <a:rPr lang="en-GB" sz="4000"/>
              <a:t>Child Safeguarding Practice Review</a:t>
            </a:r>
            <a:br>
              <a:rPr lang="en-GB" sz="4000"/>
            </a:br>
            <a:br>
              <a:rPr lang="en-GB" sz="4000"/>
            </a:br>
            <a:r>
              <a:rPr lang="en-GB" sz="4000"/>
              <a:t>Child I</a:t>
            </a:r>
            <a:br>
              <a:rPr lang="en-GB" sz="4000"/>
            </a:br>
            <a:br>
              <a:rPr lang="en-GB" sz="4000"/>
            </a:br>
            <a:br>
              <a:rPr lang="en-GB" sz="4000"/>
            </a:br>
            <a:br>
              <a:rPr lang="en-GB" sz="4000"/>
            </a:br>
            <a:br>
              <a:rPr lang="en-GB" sz="4000"/>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0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3924476F-4AF1-AB1F-3148-29CB4C3EF294}"/>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 r="13"/>
          <a:stretch/>
        </p:blipFill>
        <p:spPr/>
      </p:pic>
      <p:sp>
        <p:nvSpPr>
          <p:cNvPr id="3" name="Title 2">
            <a:extLst>
              <a:ext uri="{FF2B5EF4-FFF2-40B4-BE49-F238E27FC236}">
                <a16:creationId xmlns:a16="http://schemas.microsoft.com/office/drawing/2014/main" id="{66FF32F9-2255-E5DE-3434-DA56BFA4156D}"/>
              </a:ext>
              <a:ext uri="{C183D7F6-B498-43B3-948B-1728B52AA6E4}">
                <adec:decorative xmlns:adec="http://schemas.microsoft.com/office/drawing/2017/decorative" val="1"/>
              </a:ext>
            </a:extLst>
          </p:cNvPr>
          <p:cNvSpPr>
            <a:spLocks noGrp="1"/>
          </p:cNvSpPr>
          <p:nvPr>
            <p:ph type="ctrTitle"/>
          </p:nvPr>
        </p:nvSpPr>
        <p:spPr/>
        <p:txBody>
          <a:bodyPr/>
          <a:lstStyle/>
          <a:p>
            <a:r>
              <a:rPr lang="en-GB" dirty="0"/>
              <a:t>Safeguarding update</a:t>
            </a:r>
          </a:p>
        </p:txBody>
      </p:sp>
      <p:sp>
        <p:nvSpPr>
          <p:cNvPr id="20" name="TextBox 19">
            <a:extLst>
              <a:ext uri="{FF2B5EF4-FFF2-40B4-BE49-F238E27FC236}">
                <a16:creationId xmlns:a16="http://schemas.microsoft.com/office/drawing/2014/main" id="{5E9205A0-C1E3-430D-74B6-A652EE36EACA}"/>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To change image: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Delete existing image and insert new by clicking on icon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or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Right-click, change picture</a:t>
            </a:r>
          </a:p>
        </p:txBody>
      </p:sp>
      <p:grpSp>
        <p:nvGrpSpPr>
          <p:cNvPr id="21" name="Group 20">
            <a:extLst>
              <a:ext uri="{FF2B5EF4-FFF2-40B4-BE49-F238E27FC236}">
                <a16:creationId xmlns:a16="http://schemas.microsoft.com/office/drawing/2014/main" id="{2B707032-0BAF-266F-BCB2-D2190306B61B}"/>
              </a:ext>
              <a:ext uri="{C183D7F6-B498-43B3-948B-1728B52AA6E4}">
                <adec:decorative xmlns:adec="http://schemas.microsoft.com/office/drawing/2017/decorative" val="1"/>
              </a:ext>
            </a:extLst>
          </p:cNvPr>
          <p:cNvGrpSpPr/>
          <p:nvPr/>
        </p:nvGrpSpPr>
        <p:grpSpPr>
          <a:xfrm>
            <a:off x="7604794" y="-1298222"/>
            <a:ext cx="2257779" cy="1213555"/>
            <a:chOff x="8760176" y="-1298222"/>
            <a:chExt cx="2257779" cy="1213555"/>
          </a:xfrm>
        </p:grpSpPr>
        <p:sp>
          <p:nvSpPr>
            <p:cNvPr id="22" name="TextBox 21">
              <a:extLst>
                <a:ext uri="{FF2B5EF4-FFF2-40B4-BE49-F238E27FC236}">
                  <a16:creationId xmlns:a16="http://schemas.microsoft.com/office/drawing/2014/main" id="{E81C5442-D91D-7CD2-3E9C-055217C29610}"/>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If new picture causes placeholder to resize or rotate</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Click on ‘Reset’ </a:t>
              </a:r>
              <a:br>
                <a:rPr kumimoji="0" lang="en-GB" sz="1200" b="0" i="0" u="none" strike="noStrike" kern="1200" cap="none" spc="0" normalizeH="0" baseline="0" noProof="0">
                  <a:ln>
                    <a:noFill/>
                  </a:ln>
                  <a:solidFill>
                    <a:srgbClr val="000000"/>
                  </a:solidFill>
                  <a:effectLst/>
                  <a:uLnTx/>
                  <a:uFillTx/>
                  <a:latin typeface="Calibri"/>
                  <a:ea typeface="+mn-ea"/>
                  <a:cs typeface="+mn-cs"/>
                </a:rPr>
              </a:br>
              <a:r>
                <a:rPr kumimoji="0" lang="en-GB" sz="1200" b="0" i="0" u="none" strike="noStrike" kern="1200" cap="none" spc="0" normalizeH="0" baseline="0" noProof="0">
                  <a:ln>
                    <a:noFill/>
                  </a:ln>
                  <a:solidFill>
                    <a:srgbClr val="000000"/>
                  </a:solidFill>
                  <a:effectLst/>
                  <a:uLnTx/>
                  <a:uFillTx/>
                  <a:latin typeface="Calibri"/>
                  <a:ea typeface="+mn-ea"/>
                  <a:cs typeface="+mn-cs"/>
                </a:rPr>
                <a:t>under ‘Slides’ tab </a:t>
              </a:r>
              <a:br>
                <a:rPr kumimoji="0" lang="en-GB" sz="1200" b="0" i="0" u="none" strike="noStrike" kern="1200" cap="none" spc="0" normalizeH="0" baseline="0" noProof="0">
                  <a:ln>
                    <a:noFill/>
                  </a:ln>
                  <a:solidFill>
                    <a:srgbClr val="000000"/>
                  </a:solidFill>
                  <a:effectLst/>
                  <a:uLnTx/>
                  <a:uFillTx/>
                  <a:latin typeface="Calibri"/>
                  <a:ea typeface="+mn-ea"/>
                  <a:cs typeface="+mn-cs"/>
                </a:rPr>
              </a:br>
              <a:r>
                <a:rPr kumimoji="0" lang="en-GB" sz="1200" b="0" i="0" u="none" strike="noStrike" kern="1200" cap="none" spc="0" normalizeH="0" baseline="0" noProof="0">
                  <a:ln>
                    <a:noFill/>
                  </a:ln>
                  <a:solidFill>
                    <a:srgbClr val="000000"/>
                  </a:solidFill>
                  <a:effectLst/>
                  <a:uLnTx/>
                  <a:uFillTx/>
                  <a:latin typeface="Calibri"/>
                  <a:ea typeface="+mn-ea"/>
                  <a:cs typeface="+mn-cs"/>
                </a:rPr>
                <a:t>on Ribbon</a:t>
              </a:r>
            </a:p>
          </p:txBody>
        </p:sp>
        <p:pic>
          <p:nvPicPr>
            <p:cNvPr id="23" name="Picture 22">
              <a:extLst>
                <a:ext uri="{FF2B5EF4-FFF2-40B4-BE49-F238E27FC236}">
                  <a16:creationId xmlns:a16="http://schemas.microsoft.com/office/drawing/2014/main" id="{3D7C4BE3-7A93-5A4A-9263-B79F4F9FC428}"/>
                </a:ext>
              </a:extLst>
            </p:cNvPr>
            <p:cNvPicPr>
              <a:picLocks noChangeAspect="1"/>
            </p:cNvPicPr>
            <p:nvPr/>
          </p:nvPicPr>
          <p:blipFill rotWithShape="1">
            <a:blip r:embed="rId3"/>
            <a:srcRect l="5637" t="1975" r="85013" b="80247"/>
            <a:stretch/>
          </p:blipFill>
          <p:spPr>
            <a:xfrm>
              <a:off x="10200571" y="-1001890"/>
              <a:ext cx="734456" cy="843844"/>
            </a:xfrm>
            <a:prstGeom prst="rect">
              <a:avLst/>
            </a:prstGeom>
          </p:spPr>
        </p:pic>
      </p:grpSp>
      <p:sp>
        <p:nvSpPr>
          <p:cNvPr id="24" name="TextBox 23">
            <a:extLst>
              <a:ext uri="{FF2B5EF4-FFF2-40B4-BE49-F238E27FC236}">
                <a16:creationId xmlns:a16="http://schemas.microsoft.com/office/drawing/2014/main" id="{CA2C715E-4CEF-51FC-DA97-A6B22FECCC32}"/>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To resize or reposition image within placeholder:</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Picture Format&gt; Crop</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Resize using white circles at corners</a:t>
            </a:r>
          </a:p>
          <a:p>
            <a:pPr marL="144000" marR="0" lvl="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Move by </a:t>
            </a:r>
            <a:r>
              <a:rPr kumimoji="0" lang="en-GB" sz="1200" b="0" i="0" u="none" strike="noStrike" kern="1200" cap="none" spc="0" normalizeH="0" baseline="0" noProof="0" err="1">
                <a:ln>
                  <a:noFill/>
                </a:ln>
                <a:solidFill>
                  <a:srgbClr val="000000"/>
                </a:solidFill>
                <a:effectLst/>
                <a:uLnTx/>
                <a:uFillTx/>
                <a:latin typeface="Calibri"/>
                <a:ea typeface="+mn-ea"/>
                <a:cs typeface="+mn-cs"/>
              </a:rPr>
              <a:t>click+hold</a:t>
            </a:r>
            <a:r>
              <a:rPr kumimoji="0" lang="en-GB" sz="1200" b="0" i="0" u="none" strike="noStrike" kern="1200" cap="none" spc="0" normalizeH="0" baseline="0" noProof="0">
                <a:ln>
                  <a:noFill/>
                </a:ln>
                <a:solidFill>
                  <a:srgbClr val="000000"/>
                </a:solidFill>
                <a:effectLst/>
                <a:uLnTx/>
                <a:uFillTx/>
                <a:latin typeface="Calibri"/>
                <a:ea typeface="+mn-ea"/>
                <a:cs typeface="+mn-cs"/>
              </a:rPr>
              <a:t> on grey area of image then drag to position</a:t>
            </a:r>
          </a:p>
          <a:p>
            <a:pPr marL="230400" marR="0" lvl="0" indent="-2304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60574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692696"/>
            <a:ext cx="8229600" cy="792088"/>
          </a:xfrm>
        </p:spPr>
        <p:txBody>
          <a:bodyPr>
            <a:normAutofit/>
          </a:bodyPr>
          <a:lstStyle/>
          <a:p>
            <a:r>
              <a:rPr lang="en-GB" dirty="0"/>
              <a:t>Why this review?</a:t>
            </a:r>
          </a:p>
        </p:txBody>
      </p:sp>
      <p:graphicFrame>
        <p:nvGraphicFramePr>
          <p:cNvPr id="5" name="Content Placeholder 2">
            <a:extLst>
              <a:ext uri="{FF2B5EF4-FFF2-40B4-BE49-F238E27FC236}">
                <a16:creationId xmlns:a16="http://schemas.microsoft.com/office/drawing/2014/main" id="{C9F39911-1C6A-2417-F1D5-E70B3192C5F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10122865"/>
              </p:ext>
            </p:extLst>
          </p:nvPr>
        </p:nvGraphicFramePr>
        <p:xfrm>
          <a:off x="1981200" y="1772816"/>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309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  Review Process</a:t>
            </a:r>
          </a:p>
        </p:txBody>
      </p:sp>
      <p:sp>
        <p:nvSpPr>
          <p:cNvPr id="3" name="Content Placeholder 2"/>
          <p:cNvSpPr>
            <a:spLocks noGrp="1"/>
          </p:cNvSpPr>
          <p:nvPr>
            <p:ph idx="1"/>
          </p:nvPr>
        </p:nvSpPr>
        <p:spPr/>
        <p:txBody>
          <a:bodyPr>
            <a:normAutofit/>
          </a:bodyPr>
          <a:lstStyle/>
          <a:p>
            <a:r>
              <a:rPr lang="en-GB" sz="2000"/>
              <a:t>Multi-agency Panel established</a:t>
            </a:r>
          </a:p>
          <a:p>
            <a:r>
              <a:rPr lang="en-GB" sz="2000"/>
              <a:t>Agency reports requested from 7 agencies involved with the family</a:t>
            </a:r>
          </a:p>
          <a:p>
            <a:r>
              <a:rPr lang="en-GB" sz="2000"/>
              <a:t>Meeting of Panel and Agency Authors together</a:t>
            </a:r>
          </a:p>
          <a:p>
            <a:r>
              <a:rPr lang="en-GB" sz="2000"/>
              <a:t>Reviewer met with five groups of front line practitioners from: Children’s Social Care, GP; Pre School, Health Visitor and Midwifery to consider key themes.</a:t>
            </a:r>
          </a:p>
          <a:p>
            <a:r>
              <a:rPr lang="en-GB" sz="2000"/>
              <a:t>Reviewer had two virtual discussions with Maternal Grandmother but unable to talk with Father despite many attempts.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Family Structure</a:t>
            </a:r>
          </a:p>
        </p:txBody>
      </p:sp>
      <p:sp>
        <p:nvSpPr>
          <p:cNvPr id="3" name="Content Placeholder 2"/>
          <p:cNvSpPr>
            <a:spLocks noGrp="1"/>
          </p:cNvSpPr>
          <p:nvPr>
            <p:ph idx="1"/>
          </p:nvPr>
        </p:nvSpPr>
        <p:spPr/>
        <p:txBody>
          <a:bodyPr>
            <a:normAutofit/>
          </a:bodyPr>
          <a:lstStyle/>
          <a:p>
            <a:r>
              <a:rPr lang="en-US" sz="2000" b="1"/>
              <a:t>Family member </a:t>
            </a:r>
            <a:r>
              <a:rPr lang="en-US" sz="2000"/>
              <a:t>              </a:t>
            </a:r>
            <a:r>
              <a:rPr lang="en-US" sz="2000" b="1"/>
              <a:t>To be known as: </a:t>
            </a:r>
            <a:endParaRPr lang="en-US" sz="2000"/>
          </a:p>
          <a:p>
            <a:r>
              <a:rPr lang="en-US" sz="2000"/>
              <a:t>Subject child                      Child I </a:t>
            </a:r>
          </a:p>
          <a:p>
            <a:r>
              <a:rPr lang="en-US" sz="2000"/>
              <a:t>Father to subject child        Father </a:t>
            </a:r>
          </a:p>
          <a:p>
            <a:r>
              <a:rPr lang="en-US" sz="2000"/>
              <a:t>Mother to subject child       Mother </a:t>
            </a:r>
          </a:p>
          <a:p>
            <a:r>
              <a:rPr lang="en-US" sz="2000"/>
              <a:t>Maternal Grandmother      Maternal Grandmother  </a:t>
            </a:r>
          </a:p>
          <a:p>
            <a:r>
              <a:rPr lang="en-US" sz="2000"/>
              <a:t>Sibling 1 to subject child    Sibling 1</a:t>
            </a:r>
          </a:p>
          <a:p>
            <a:r>
              <a:rPr lang="en-US" sz="2000"/>
              <a:t>Sibling 2 to subject child    Sibling 2 </a:t>
            </a:r>
          </a:p>
          <a:p>
            <a:r>
              <a:rPr lang="en-US" sz="2000"/>
              <a:t>Sibling 3 to subject child    Sibling 3 </a:t>
            </a:r>
          </a:p>
          <a:p>
            <a:pPr>
              <a:buNone/>
            </a:pPr>
            <a:r>
              <a:rPr lang="en-US" sz="2000"/>
              <a:t> </a:t>
            </a:r>
          </a:p>
          <a:p>
            <a:endParaRPr lang="en-GB"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BDBC-2B5E-4405-301B-0D658FEF7CD3}"/>
              </a:ext>
            </a:extLst>
          </p:cNvPr>
          <p:cNvSpPr>
            <a:spLocks noGrp="1"/>
          </p:cNvSpPr>
          <p:nvPr>
            <p:ph type="title"/>
          </p:nvPr>
        </p:nvSpPr>
        <p:spPr>
          <a:xfrm>
            <a:off x="1998384" y="521178"/>
            <a:ext cx="8229600" cy="891598"/>
          </a:xfrm>
        </p:spPr>
        <p:txBody>
          <a:bodyPr/>
          <a:lstStyle/>
          <a:p>
            <a:r>
              <a:rPr lang="en-GB">
                <a:solidFill>
                  <a:schemeClr val="bg2">
                    <a:lumMod val="50000"/>
                  </a:schemeClr>
                </a:solidFill>
              </a:rPr>
              <a:t>  Child </a:t>
            </a:r>
            <a:r>
              <a:rPr lang="en-GB" err="1">
                <a:solidFill>
                  <a:schemeClr val="bg2">
                    <a:lumMod val="50000"/>
                  </a:schemeClr>
                </a:solidFill>
              </a:rPr>
              <a:t>I’s</a:t>
            </a:r>
            <a:r>
              <a:rPr lang="en-GB">
                <a:solidFill>
                  <a:schemeClr val="bg2">
                    <a:lumMod val="50000"/>
                  </a:schemeClr>
                </a:solidFill>
              </a:rPr>
              <a:t> Family</a:t>
            </a:r>
          </a:p>
        </p:txBody>
      </p:sp>
      <p:sp>
        <p:nvSpPr>
          <p:cNvPr id="4" name="Content Placeholder 3"/>
          <p:cNvSpPr>
            <a:spLocks noGrp="1"/>
          </p:cNvSpPr>
          <p:nvPr>
            <p:ph idx="1"/>
          </p:nvPr>
        </p:nvSpPr>
        <p:spPr/>
        <p:txBody>
          <a:bodyPr>
            <a:normAutofit/>
          </a:bodyPr>
          <a:lstStyle/>
          <a:p>
            <a:r>
              <a:rPr lang="en-GB" sz="2000"/>
              <a:t>The parents are White British from London and moved to Essex in 2016 when Sibling 1 was 7 months old and Mother pregnant with Sibling 2.</a:t>
            </a:r>
          </a:p>
          <a:p>
            <a:r>
              <a:rPr lang="en-GB" sz="2000"/>
              <a:t>Father has a number of other children from various relationships with very limited contact. He has self reported learning and communication difficulties and was in care in his teenage years following the death of parents.</a:t>
            </a:r>
          </a:p>
          <a:p>
            <a:r>
              <a:rPr lang="en-GB" sz="2000"/>
              <a:t>Children's Social Care in London Borough undertook assessment over concerns around Father’s mental health, substance misuse and a coercive relationship with Mother. Sibling 1 lived with Maternal Grandmother for 3 months.</a:t>
            </a:r>
          </a:p>
          <a:p>
            <a:endParaRPr lang="en-GB" sz="2400"/>
          </a:p>
        </p:txBody>
      </p:sp>
    </p:spTree>
    <p:extLst>
      <p:ext uri="{BB962C8B-B14F-4D97-AF65-F5344CB8AC3E}">
        <p14:creationId xmlns:p14="http://schemas.microsoft.com/office/powerpoint/2010/main" val="4097627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08720"/>
            <a:ext cx="8229600" cy="1143000"/>
          </a:xfrm>
        </p:spPr>
        <p:txBody>
          <a:bodyPr/>
          <a:lstStyle/>
          <a:p>
            <a:r>
              <a:rPr lang="en-GB"/>
              <a:t> Key Practice Episode 1: </a:t>
            </a:r>
            <a:br>
              <a:rPr lang="en-GB"/>
            </a:br>
            <a:r>
              <a:rPr lang="en-GB"/>
              <a:t>June 2017 - March 2018</a:t>
            </a:r>
          </a:p>
        </p:txBody>
      </p:sp>
      <p:sp>
        <p:nvSpPr>
          <p:cNvPr id="3" name="Content Placeholder 2"/>
          <p:cNvSpPr>
            <a:spLocks noGrp="1"/>
          </p:cNvSpPr>
          <p:nvPr>
            <p:ph idx="1"/>
          </p:nvPr>
        </p:nvSpPr>
        <p:spPr>
          <a:xfrm>
            <a:off x="1981200" y="2132856"/>
            <a:ext cx="8229600" cy="4389120"/>
          </a:xfrm>
        </p:spPr>
        <p:txBody>
          <a:bodyPr>
            <a:normAutofit/>
          </a:bodyPr>
          <a:lstStyle/>
          <a:p>
            <a:r>
              <a:rPr lang="en-GB" sz="2000"/>
              <a:t>Midwifery referral to Children's Social Care in June 2017 re Sibling 2 - concerns around missed antenatal appointments, living conditions and substance misuse.</a:t>
            </a:r>
          </a:p>
          <a:p>
            <a:r>
              <a:rPr lang="en-GB" sz="2000"/>
              <a:t>S.17 assessment and sibling 1 and 2 subject to CIN plans July 17-March 18. Concerns re sibling 1’s development, living conditions, substance misuse and coercive relationship.</a:t>
            </a:r>
          </a:p>
          <a:p>
            <a:r>
              <a:rPr lang="en-GB" sz="2000"/>
              <a:t>Focus of work was on parent’s relationship, supporting parenting through play and stimulation. Father’s limitations recognised but Mother seen as main carer. Progress was felt to have been made with Child in Need Plan and case closed by unanimous decision. No active work on substance misuse, risk and impact.</a:t>
            </a:r>
          </a:p>
          <a:p>
            <a:endParaRPr lang="en-GB"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Practice Episode 2:</a:t>
            </a:r>
            <a:br>
              <a:rPr lang="en-GB"/>
            </a:br>
            <a:r>
              <a:rPr lang="en-GB"/>
              <a:t>March 2018 - December 2020</a:t>
            </a:r>
          </a:p>
        </p:txBody>
      </p:sp>
      <p:sp>
        <p:nvSpPr>
          <p:cNvPr id="3" name="Content Placeholder 2"/>
          <p:cNvSpPr>
            <a:spLocks noGrp="1"/>
          </p:cNvSpPr>
          <p:nvPr>
            <p:ph idx="1"/>
          </p:nvPr>
        </p:nvSpPr>
        <p:spPr/>
        <p:txBody>
          <a:bodyPr>
            <a:normAutofit/>
          </a:bodyPr>
          <a:lstStyle/>
          <a:p>
            <a:r>
              <a:rPr lang="en-GB" sz="2000"/>
              <a:t>Family in receipt of universal health services- GP, Midwifery and Health visiting.</a:t>
            </a:r>
          </a:p>
          <a:p>
            <a:r>
              <a:rPr lang="en-GB" sz="2000"/>
              <a:t>Child I born in 2019 and sibling 3 in December 2020.</a:t>
            </a:r>
          </a:p>
          <a:p>
            <a:r>
              <a:rPr lang="en-GB" sz="2000"/>
              <a:t>Sibling 1 (in Sept 18) and 2 (in Sept 19) began at pre school.</a:t>
            </a:r>
          </a:p>
          <a:p>
            <a:r>
              <a:rPr lang="en-GB" sz="2000"/>
              <a:t>Health Visitor referred sibling 1 to Child Development centre- October 18 for Global Developmental Delay. Subsequently diagnosed with ASD in July 2021. Some concerns around living conditions and cleanliness of children but “adequate”.</a:t>
            </a:r>
          </a:p>
          <a:p>
            <a:r>
              <a:rPr lang="en-GB" sz="2000"/>
              <a:t>Midwifery referred to Children's Social Care in Nov 20 due to antenatal missed appointments - Children's Social Care spoke with Mother and Health Visitor – no further action.</a:t>
            </a:r>
          </a:p>
          <a:p>
            <a:r>
              <a:rPr lang="en-GB" sz="2000"/>
              <a:t>Impact of the COVID pandemic cannot be underestimated.</a:t>
            </a:r>
          </a:p>
          <a:p>
            <a:endParaRPr lang="en-GB"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908720"/>
            <a:ext cx="8229600" cy="1143000"/>
          </a:xfrm>
        </p:spPr>
        <p:txBody>
          <a:bodyPr/>
          <a:lstStyle/>
          <a:p>
            <a:r>
              <a:rPr lang="en-GB"/>
              <a:t>Key Practice episode 3: </a:t>
            </a:r>
            <a:br>
              <a:rPr lang="en-GB"/>
            </a:br>
            <a:r>
              <a:rPr lang="en-GB"/>
              <a:t>March 2018 - December 2020</a:t>
            </a:r>
          </a:p>
        </p:txBody>
      </p:sp>
      <p:sp>
        <p:nvSpPr>
          <p:cNvPr id="3" name="Content Placeholder 2"/>
          <p:cNvSpPr>
            <a:spLocks noGrp="1"/>
          </p:cNvSpPr>
          <p:nvPr>
            <p:ph idx="1"/>
          </p:nvPr>
        </p:nvSpPr>
        <p:spPr>
          <a:xfrm>
            <a:off x="1981200" y="2049441"/>
            <a:ext cx="8229600" cy="4389120"/>
          </a:xfrm>
        </p:spPr>
        <p:txBody>
          <a:bodyPr>
            <a:normAutofit/>
          </a:bodyPr>
          <a:lstStyle/>
          <a:p>
            <a:r>
              <a:rPr lang="en-GB" sz="1800"/>
              <a:t>Pre school shared concerns re Sibling 1’s development and initiated “One Plan” approach involving meetings with Parents/Health Visitor .</a:t>
            </a:r>
          </a:p>
          <a:p>
            <a:r>
              <a:rPr lang="en-GB" sz="1800"/>
              <a:t>Mother main carer and attendance dropped if Mother unwell- particularly pregnancy with sibling 3.</a:t>
            </a:r>
          </a:p>
          <a:p>
            <a:r>
              <a:rPr lang="en-GB" sz="1800"/>
              <a:t>Impact of </a:t>
            </a:r>
            <a:r>
              <a:rPr lang="en-GB" sz="1800" err="1"/>
              <a:t>Covid</a:t>
            </a:r>
            <a:r>
              <a:rPr lang="en-GB" sz="1800"/>
              <a:t> Pandemic significant on attendance </a:t>
            </a:r>
          </a:p>
          <a:p>
            <a:r>
              <a:rPr lang="en-GB" sz="1800"/>
              <a:t>Pre school tried to initiate an Early Help Team Around the Family meeting in 2020 but Mother refused to engage described as ”too proud”. One Plan meetings continued virtually and pre school pursued Education, Health and Care Needs Assessment for Sibling 1 but struggled to involve Father in the process.</a:t>
            </a:r>
          </a:p>
          <a:p>
            <a:r>
              <a:rPr lang="en-GB" sz="1800"/>
              <a:t>No safeguarding concerns identified by any agency in this period - no DA incidents, no GP involvement re mental health but general concerns re challenges faced by family with small children, one with special needs.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Practice episode 4: </a:t>
            </a:r>
            <a:br>
              <a:rPr lang="en-GB"/>
            </a:br>
            <a:r>
              <a:rPr lang="en-GB"/>
              <a:t>December 2020 - February 2021</a:t>
            </a:r>
          </a:p>
        </p:txBody>
      </p:sp>
      <p:sp>
        <p:nvSpPr>
          <p:cNvPr id="3" name="Content Placeholder 2"/>
          <p:cNvSpPr>
            <a:spLocks noGrp="1"/>
          </p:cNvSpPr>
          <p:nvPr>
            <p:ph idx="1"/>
          </p:nvPr>
        </p:nvSpPr>
        <p:spPr>
          <a:xfrm>
            <a:off x="1905000" y="1676400"/>
            <a:ext cx="8305800" cy="4648200"/>
          </a:xfrm>
        </p:spPr>
        <p:txBody>
          <a:bodyPr>
            <a:normAutofit fontScale="92500" lnSpcReduction="20000"/>
          </a:bodyPr>
          <a:lstStyle/>
          <a:p>
            <a:r>
              <a:rPr lang="en-GB" sz="2000"/>
              <a:t>Referral from Midwifery to Children's Social Care late December 2020 following birth of Sibling 3 with concerns about living conditions, strong smell of cannabis and Mother readmitted and critically ill in hospital.</a:t>
            </a:r>
          </a:p>
          <a:p>
            <a:r>
              <a:rPr lang="en-GB" sz="2000"/>
              <a:t>S.17 assessment commenced - Mother sadly died when Sibling 3 only 11 days old and Father left to care for 4 children under 6.</a:t>
            </a:r>
          </a:p>
          <a:p>
            <a:r>
              <a:rPr lang="en-GB" sz="2000"/>
              <a:t>The extended family and community supported Father which was positive but made assessment more difficult and Maternal Grandmother cared for all children initially but then only Sibling 3 after first few weeks at Father’s request. </a:t>
            </a:r>
          </a:p>
          <a:p>
            <a:r>
              <a:rPr lang="en-GB" sz="2000"/>
              <a:t>A comprehensive safety plan was established including announced and unannounced visits. The Health Visitor undertook a 14 month assessment of Child I and his development was within normal parameters with positive attribution and responses from Father.</a:t>
            </a:r>
          </a:p>
          <a:p>
            <a:r>
              <a:rPr lang="en-GB" sz="2000"/>
              <a:t>The outcome of the S.17 assessment was that despite the support and understanding what was required Father was unable to provide the children with level of care needed ,there had been no change and overall chronic neglect of the children evidenced. Request made to escalate to an Initial Child Protection Conference agreed on the day of incident.</a:t>
            </a:r>
          </a:p>
          <a:p>
            <a:endParaRPr lang="en-GB"/>
          </a:p>
          <a:p>
            <a:endParaRPr lang="en-GB"/>
          </a:p>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Family views - Maternal Grandmother</a:t>
            </a:r>
          </a:p>
        </p:txBody>
      </p:sp>
      <p:sp>
        <p:nvSpPr>
          <p:cNvPr id="3" name="Content Placeholder 2"/>
          <p:cNvSpPr>
            <a:spLocks noGrp="1"/>
          </p:cNvSpPr>
          <p:nvPr>
            <p:ph idx="1"/>
          </p:nvPr>
        </p:nvSpPr>
        <p:spPr/>
        <p:txBody>
          <a:bodyPr>
            <a:normAutofit/>
          </a:bodyPr>
          <a:lstStyle/>
          <a:p>
            <a:r>
              <a:rPr lang="en-GB" sz="2000"/>
              <a:t>Strong views on Father’s controlling behaviour towards Mother -felt not understood by practitioners.</a:t>
            </a:r>
          </a:p>
          <a:p>
            <a:r>
              <a:rPr lang="en-GB" sz="2000"/>
              <a:t>Child in Need process and loss of trust by Mother as information shared by Mother subsequently shared with Father.</a:t>
            </a:r>
          </a:p>
          <a:p>
            <a:r>
              <a:rPr lang="en-GB" sz="2000"/>
              <a:t>Maternal Grandmother clear Father could not care for children given no previous experience and that she should have cared for the children. She understood the need for evidence to support this but felt her views given insufficient weight.</a:t>
            </a:r>
          </a:p>
          <a:p>
            <a:r>
              <a:rPr lang="en-GB" sz="2000"/>
              <a:t>Maternal Grandmother spoke highly of the support received from the Pre school throughout their involvement.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Effective Practice</a:t>
            </a:r>
          </a:p>
        </p:txBody>
      </p:sp>
      <p:sp>
        <p:nvSpPr>
          <p:cNvPr id="3" name="Content Placeholder 2"/>
          <p:cNvSpPr>
            <a:spLocks noGrp="1"/>
          </p:cNvSpPr>
          <p:nvPr>
            <p:ph idx="1"/>
          </p:nvPr>
        </p:nvSpPr>
        <p:spPr/>
        <p:txBody>
          <a:bodyPr>
            <a:normAutofit/>
          </a:bodyPr>
          <a:lstStyle/>
          <a:p>
            <a:r>
              <a:rPr lang="en-GB" sz="2000"/>
              <a:t>Much evidence of effective practice in this review</a:t>
            </a:r>
          </a:p>
          <a:p>
            <a:r>
              <a:rPr lang="en-GB" sz="2000"/>
              <a:t>Despite the pandemic and the third national lockdown- Midwifery, Health Visiting and the Social Worker all undertook face to face contact, visited the home, recognised risk and made effective referrals and provided support.</a:t>
            </a:r>
          </a:p>
          <a:p>
            <a:r>
              <a:rPr lang="en-GB" sz="2000"/>
              <a:t>Pre school continued their exemplary involvement throughout and Sibling 1 and Sibling 2 offered full time attendance following Mother’s death.</a:t>
            </a:r>
          </a:p>
          <a:p>
            <a:r>
              <a:rPr lang="en-GB" sz="2000"/>
              <a:t>The social work assessment involved announced and unannounced visits and was comprehensive and of a very high quality.</a:t>
            </a:r>
          </a:p>
          <a:p>
            <a:endParaRPr lang="en-GB"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A886-B769-344B-5D73-B0C5DA243570}"/>
              </a:ext>
              <a:ext uri="{C183D7F6-B498-43B3-948B-1728B52AA6E4}">
                <adec:decorative xmlns:adec="http://schemas.microsoft.com/office/drawing/2017/decorative" val="1"/>
              </a:ext>
            </a:extLst>
          </p:cNvPr>
          <p:cNvSpPr>
            <a:spLocks noGrp="1"/>
          </p:cNvSpPr>
          <p:nvPr>
            <p:ph idx="1"/>
          </p:nvPr>
        </p:nvSpPr>
        <p:spPr>
          <a:xfrm>
            <a:off x="195309" y="142641"/>
            <a:ext cx="6143347" cy="5051394"/>
          </a:xfrm>
        </p:spPr>
        <p:txBody>
          <a:bodyPr/>
          <a:lstStyle/>
          <a:p>
            <a:pPr marL="342900" lvl="1" indent="-342900">
              <a:spcAft>
                <a:spcPts val="0"/>
              </a:spcAft>
              <a:buFont typeface="Wingdings" panose="05000000000000000000" pitchFamily="2" charset="2"/>
              <a:buChar char="v"/>
            </a:pPr>
            <a:r>
              <a:rPr lang="en-GB" sz="2800" dirty="0"/>
              <a:t>Head of Education Safeguarding:</a:t>
            </a:r>
          </a:p>
          <a:p>
            <a:pPr marL="573300" lvl="2" indent="-342900">
              <a:spcAft>
                <a:spcPts val="0"/>
              </a:spcAft>
              <a:buFont typeface="Wingdings" panose="05000000000000000000" pitchFamily="2" charset="2"/>
              <a:buChar char="v"/>
            </a:pPr>
            <a:r>
              <a:rPr lang="en-GB" sz="2800" dirty="0"/>
              <a:t>Jo Barclay</a:t>
            </a:r>
          </a:p>
          <a:p>
            <a:pPr marL="342900" lvl="1" indent="-342900">
              <a:spcAft>
                <a:spcPts val="0"/>
              </a:spcAft>
              <a:buFont typeface="Wingdings" panose="05000000000000000000" pitchFamily="2" charset="2"/>
              <a:buChar char="v"/>
            </a:pPr>
            <a:endParaRPr lang="en-GB" sz="2800" dirty="0"/>
          </a:p>
          <a:p>
            <a:pPr marL="342900" lvl="1" indent="-342900">
              <a:spcAft>
                <a:spcPts val="0"/>
              </a:spcAft>
              <a:buFont typeface="Wingdings" panose="05000000000000000000" pitchFamily="2" charset="2"/>
              <a:buChar char="v"/>
            </a:pPr>
            <a:r>
              <a:rPr lang="en-GB" sz="2800" dirty="0"/>
              <a:t>3 x Education Safeguarding Advisers:</a:t>
            </a:r>
          </a:p>
          <a:p>
            <a:pPr marL="573300" lvl="2" indent="-342900">
              <a:spcAft>
                <a:spcPts val="0"/>
              </a:spcAft>
              <a:buFont typeface="Wingdings" panose="05000000000000000000" pitchFamily="2" charset="2"/>
              <a:buChar char="v"/>
            </a:pPr>
            <a:r>
              <a:rPr lang="en-GB" sz="2800" dirty="0"/>
              <a:t>Alex Darvill</a:t>
            </a:r>
          </a:p>
          <a:p>
            <a:pPr marL="573300" lvl="2" indent="-342900">
              <a:spcAft>
                <a:spcPts val="0"/>
              </a:spcAft>
              <a:buFont typeface="Wingdings" panose="05000000000000000000" pitchFamily="2" charset="2"/>
              <a:buChar char="v"/>
            </a:pPr>
            <a:r>
              <a:rPr lang="en-GB" sz="2800" dirty="0"/>
              <a:t>Matthew Lewis</a:t>
            </a:r>
          </a:p>
          <a:p>
            <a:pPr marL="573300" lvl="2" indent="-342900">
              <a:spcAft>
                <a:spcPts val="0"/>
              </a:spcAft>
              <a:buFont typeface="Wingdings" panose="05000000000000000000" pitchFamily="2" charset="2"/>
              <a:buChar char="v"/>
            </a:pPr>
            <a:r>
              <a:rPr lang="en-GB" sz="2800" dirty="0"/>
              <a:t>Derai Lewis-Jones</a:t>
            </a:r>
          </a:p>
          <a:p>
            <a:pPr marL="803700" lvl="3" indent="-342900">
              <a:spcAft>
                <a:spcPts val="0"/>
              </a:spcAft>
              <a:buFont typeface="Wingdings" panose="05000000000000000000" pitchFamily="2" charset="2"/>
              <a:buChar char="§"/>
            </a:pPr>
            <a:endParaRPr lang="en-GB" sz="2800" dirty="0"/>
          </a:p>
          <a:p>
            <a:pPr marL="342900" lvl="1" indent="-342900">
              <a:spcAft>
                <a:spcPts val="0"/>
              </a:spcAft>
              <a:buFont typeface="Wingdings" panose="05000000000000000000" pitchFamily="2" charset="2"/>
              <a:buChar char="v"/>
            </a:pPr>
            <a:r>
              <a:rPr lang="en-GB" sz="2800" dirty="0"/>
              <a:t>1 x Education Safeguarding Officer:</a:t>
            </a:r>
          </a:p>
          <a:p>
            <a:pPr marL="573300" lvl="2" indent="-342900">
              <a:spcAft>
                <a:spcPts val="0"/>
              </a:spcAft>
              <a:buFont typeface="Wingdings" panose="05000000000000000000" pitchFamily="2" charset="2"/>
              <a:buChar char="v"/>
            </a:pPr>
            <a:r>
              <a:rPr lang="en-GB" sz="2800" dirty="0"/>
              <a:t>Gemma Harris (MARAC)</a:t>
            </a:r>
          </a:p>
          <a:p>
            <a:pPr lvl="1"/>
            <a:endParaRPr lang="en-GB" sz="2800" dirty="0"/>
          </a:p>
          <a:p>
            <a:pPr marL="457200" indent="-457200">
              <a:buFont typeface="Wingdings" panose="05000000000000000000" pitchFamily="2" charset="2"/>
              <a:buChar char="q"/>
            </a:pPr>
            <a:r>
              <a:rPr lang="en-GB" sz="2800" dirty="0">
                <a:hlinkClick r:id="rId2"/>
              </a:rPr>
              <a:t>educationsafeguarding@essex.gov.uk</a:t>
            </a:r>
            <a:r>
              <a:rPr lang="en-GB" sz="2800" dirty="0"/>
              <a:t> </a:t>
            </a:r>
          </a:p>
          <a:p>
            <a:pPr marL="457200" indent="-457200">
              <a:buFont typeface="Wingdings" panose="05000000000000000000" pitchFamily="2" charset="2"/>
              <a:buChar char="q"/>
            </a:pPr>
            <a:r>
              <a:rPr lang="en-GB" sz="2800" dirty="0">
                <a:hlinkClick r:id="rId3"/>
              </a:rPr>
              <a:t>Essex Early Years and Childcare - Safeguarding</a:t>
            </a:r>
            <a:endParaRPr lang="en-GB" sz="2000" dirty="0"/>
          </a:p>
        </p:txBody>
      </p:sp>
      <p:sp>
        <p:nvSpPr>
          <p:cNvPr id="4" name="Text Placeholder 3">
            <a:extLst>
              <a:ext uri="{FF2B5EF4-FFF2-40B4-BE49-F238E27FC236}">
                <a16:creationId xmlns:a16="http://schemas.microsoft.com/office/drawing/2014/main" id="{D77E3B35-09D1-6F5F-FD6F-A2A911F7A4EC}"/>
              </a:ext>
              <a:ext uri="{C183D7F6-B498-43B3-948B-1728B52AA6E4}">
                <adec:decorative xmlns:adec="http://schemas.microsoft.com/office/drawing/2017/decorative" val="1"/>
              </a:ext>
            </a:extLst>
          </p:cNvPr>
          <p:cNvSpPr>
            <a:spLocks noGrp="1"/>
          </p:cNvSpPr>
          <p:nvPr>
            <p:ph type="title" idx="4294967295"/>
          </p:nvPr>
        </p:nvSpPr>
        <p:spPr>
          <a:xfrm>
            <a:off x="7216775" y="1979613"/>
            <a:ext cx="4435475" cy="1571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4000" b="1" i="0" u="none" strike="noStrike" kern="1200" cap="none" spc="0" normalizeH="0" baseline="0" noProof="0" dirty="0">
                <a:ln>
                  <a:noFill/>
                </a:ln>
                <a:solidFill>
                  <a:schemeClr val="bg1"/>
                </a:solidFill>
                <a:effectLst/>
                <a:uLnTx/>
                <a:uFillTx/>
                <a:latin typeface="+mn-lt"/>
                <a:ea typeface="+mn-ea"/>
                <a:cs typeface="+mn-cs"/>
              </a:rPr>
              <a:t>Education Safeguarding Team</a:t>
            </a:r>
          </a:p>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137015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Findings and learning</a:t>
            </a:r>
          </a:p>
        </p:txBody>
      </p:sp>
      <p:sp>
        <p:nvSpPr>
          <p:cNvPr id="3" name="Content Placeholder 2"/>
          <p:cNvSpPr>
            <a:spLocks noGrp="1"/>
          </p:cNvSpPr>
          <p:nvPr>
            <p:ph idx="1"/>
          </p:nvPr>
        </p:nvSpPr>
        <p:spPr/>
        <p:txBody>
          <a:bodyPr>
            <a:normAutofit/>
          </a:bodyPr>
          <a:lstStyle/>
          <a:p>
            <a:pPr>
              <a:buNone/>
            </a:pPr>
            <a:r>
              <a:rPr lang="en-GB"/>
              <a:t>Multi-agency Planning and Risk Assessment</a:t>
            </a:r>
          </a:p>
          <a:p>
            <a:pPr>
              <a:buNone/>
            </a:pPr>
            <a:endParaRPr lang="en-GB"/>
          </a:p>
          <a:p>
            <a:r>
              <a:rPr lang="en-GB" sz="2000"/>
              <a:t>First Child In Need plan in 2017-18 closed after 8 months and did not address substance misuse. With hindsight, optimistic and reliant on positive engagement of Mother. Formal step down to Early Help preferable.</a:t>
            </a:r>
          </a:p>
          <a:p>
            <a:r>
              <a:rPr lang="en-GB" sz="2000"/>
              <a:t>At the point of Mother’s death, the Health Visitor requested a strategy discussion to consider risk and support needs of Father. Children's Social Care refused as threshold not met. However some form of professional discussion with all involved agencies would have been helpful to provide a multi-agency reflective space. This was a view supported by practitioners in discussions who accepted the need for robust criteria.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Recommendations</a:t>
            </a:r>
          </a:p>
        </p:txBody>
      </p:sp>
      <p:sp>
        <p:nvSpPr>
          <p:cNvPr id="3" name="Content Placeholder 2"/>
          <p:cNvSpPr>
            <a:spLocks noGrp="1"/>
          </p:cNvSpPr>
          <p:nvPr>
            <p:ph idx="1"/>
          </p:nvPr>
        </p:nvSpPr>
        <p:spPr/>
        <p:txBody>
          <a:bodyPr>
            <a:normAutofit/>
          </a:bodyPr>
          <a:lstStyle/>
          <a:p>
            <a:r>
              <a:rPr lang="en-US" sz="2000" b="1"/>
              <a:t>Recommendation 1 </a:t>
            </a:r>
            <a:r>
              <a:rPr lang="en-US" sz="2000"/>
              <a:t>– ESCB to incorporate into the current work to update the ECC Child In Need guidance a ‘What if procedure’ for children who are stepped down from Child in Need/Child Protection to Early Help. This would be for the multi-agency partnership and would identify potential risks and support escalation by partner agencies back to Child in Need if required is timely and effective.</a:t>
            </a:r>
          </a:p>
          <a:p>
            <a:pPr marL="0" indent="0">
              <a:buNone/>
            </a:pPr>
            <a:r>
              <a:rPr lang="en-US" sz="2000"/>
              <a:t> </a:t>
            </a:r>
          </a:p>
          <a:p>
            <a:r>
              <a:rPr lang="en-US" sz="2000" b="1"/>
              <a:t>Recommendation 2 </a:t>
            </a:r>
            <a:r>
              <a:rPr lang="en-US" sz="2000"/>
              <a:t>- ESCB to consider developing appropriate criteria for Professionals meetings to be formally integrated into local Child Protection procedures to provide a multi-agency reflective space to consider risk and support for families</a:t>
            </a:r>
            <a:r>
              <a:rPr lang="en-US" sz="2000" b="1"/>
              <a:t>. </a:t>
            </a:r>
            <a:endParaRPr lang="en-US" sz="2000"/>
          </a:p>
          <a:p>
            <a:endParaRPr lang="en-GB"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and Learning </a:t>
            </a:r>
          </a:p>
        </p:txBody>
      </p:sp>
      <p:sp>
        <p:nvSpPr>
          <p:cNvPr id="3" name="Content Placeholder 2"/>
          <p:cNvSpPr>
            <a:spLocks noGrp="1"/>
          </p:cNvSpPr>
          <p:nvPr>
            <p:ph idx="1"/>
          </p:nvPr>
        </p:nvSpPr>
        <p:spPr/>
        <p:txBody>
          <a:bodyPr>
            <a:normAutofit/>
          </a:bodyPr>
          <a:lstStyle/>
          <a:p>
            <a:pPr>
              <a:buNone/>
            </a:pPr>
            <a:r>
              <a:rPr lang="en-GB" sz="2000"/>
              <a:t>  Substance Misuse</a:t>
            </a:r>
          </a:p>
          <a:p>
            <a:endParaRPr lang="en-GB" sz="2000"/>
          </a:p>
          <a:p>
            <a:r>
              <a:rPr lang="en-GB" sz="2000"/>
              <a:t>Clear historical substance misuse by Father and continued concerns re signs of cannabis use before and after death of Mother.</a:t>
            </a:r>
          </a:p>
          <a:p>
            <a:r>
              <a:rPr lang="en-GB" sz="2000"/>
              <a:t>Apparent normalisation of cannabis use over recent years - practitioners described being unsure of level of risk and even if risk clear the threshold of referral to Children's Social Care.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  </a:t>
            </a:r>
          </a:p>
        </p:txBody>
      </p:sp>
      <p:sp>
        <p:nvSpPr>
          <p:cNvPr id="3" name="Content Placeholder 2"/>
          <p:cNvSpPr>
            <a:spLocks noGrp="1"/>
          </p:cNvSpPr>
          <p:nvPr>
            <p:ph idx="1"/>
          </p:nvPr>
        </p:nvSpPr>
        <p:spPr/>
        <p:txBody>
          <a:bodyPr/>
          <a:lstStyle/>
          <a:p>
            <a:pPr>
              <a:buNone/>
            </a:pPr>
            <a:r>
              <a:rPr lang="en-US" b="1"/>
              <a:t>  </a:t>
            </a:r>
            <a:r>
              <a:rPr lang="en-US" sz="2400" b="1"/>
              <a:t>Recommendation 3 </a:t>
            </a:r>
            <a:r>
              <a:rPr lang="en-US" sz="2400"/>
              <a:t>- ESCB to develop a multi-agency substance misuse strategy. This will provide clarity on the impact of different substance misuse, particularly cannabis on parenting capacity and guidance for practitioners in relation to escalation and effective interventions. </a:t>
            </a:r>
          </a:p>
          <a:p>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and Learning  </a:t>
            </a:r>
          </a:p>
        </p:txBody>
      </p:sp>
      <p:sp>
        <p:nvSpPr>
          <p:cNvPr id="3" name="Content Placeholder 2"/>
          <p:cNvSpPr>
            <a:spLocks noGrp="1"/>
          </p:cNvSpPr>
          <p:nvPr>
            <p:ph idx="1"/>
          </p:nvPr>
        </p:nvSpPr>
        <p:spPr/>
        <p:txBody>
          <a:bodyPr>
            <a:normAutofit/>
          </a:bodyPr>
          <a:lstStyle/>
          <a:p>
            <a:pPr>
              <a:buNone/>
            </a:pPr>
            <a:r>
              <a:rPr lang="en-GB" sz="2400"/>
              <a:t>  Early Help/One Plan alignment-</a:t>
            </a:r>
          </a:p>
          <a:p>
            <a:endParaRPr lang="en-GB" sz="2400"/>
          </a:p>
          <a:p>
            <a:r>
              <a:rPr lang="en-GB" sz="1800"/>
              <a:t>The need for additional support for Sibling 1’s development recognised by Health Visitor and Pre School. The One Plan process was helpful but practitioners recognised that an Early Help approach which focussed on the whole family and wider context would have been preferable but required consent. This continues to present a barrier for universal agencies.</a:t>
            </a:r>
          </a:p>
          <a:p>
            <a:r>
              <a:rPr lang="en-GB" sz="1800"/>
              <a:t>The processes of Early Help and One Plan for pre school children could be more aligned as this would be helpful for families and practitioners.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   </a:t>
            </a:r>
          </a:p>
        </p:txBody>
      </p:sp>
      <p:sp>
        <p:nvSpPr>
          <p:cNvPr id="3" name="Content Placeholder 2"/>
          <p:cNvSpPr>
            <a:spLocks noGrp="1"/>
          </p:cNvSpPr>
          <p:nvPr>
            <p:ph idx="1"/>
          </p:nvPr>
        </p:nvSpPr>
        <p:spPr>
          <a:xfrm>
            <a:off x="1981200" y="1935480"/>
            <a:ext cx="8003232" cy="4389120"/>
          </a:xfrm>
        </p:spPr>
        <p:txBody>
          <a:bodyPr>
            <a:normAutofit/>
          </a:bodyPr>
          <a:lstStyle/>
          <a:p>
            <a:endParaRPr lang="en-US" sz="2000" b="1"/>
          </a:p>
          <a:p>
            <a:pPr>
              <a:buNone/>
            </a:pPr>
            <a:r>
              <a:rPr lang="en-US" sz="2000" b="1"/>
              <a:t>  Recommendation 4 </a:t>
            </a:r>
            <a:r>
              <a:rPr lang="en-US" sz="2000"/>
              <a:t>- ESCB to consider how to support practitioners to manage the interface with One Plan arrangements for children with special/additional needs within Early Help arrangements. </a:t>
            </a:r>
          </a:p>
          <a:p>
            <a:endParaRPr lang="en-GB"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and Learning   </a:t>
            </a:r>
          </a:p>
        </p:txBody>
      </p:sp>
      <p:sp>
        <p:nvSpPr>
          <p:cNvPr id="3" name="Content Placeholder 2"/>
          <p:cNvSpPr>
            <a:spLocks noGrp="1"/>
          </p:cNvSpPr>
          <p:nvPr>
            <p:ph idx="1"/>
          </p:nvPr>
        </p:nvSpPr>
        <p:spPr/>
        <p:txBody>
          <a:bodyPr>
            <a:normAutofit/>
          </a:bodyPr>
          <a:lstStyle/>
          <a:p>
            <a:pPr>
              <a:buNone/>
            </a:pPr>
            <a:r>
              <a:rPr lang="en-GB" sz="2400"/>
              <a:t>   Engagement of Fathers-</a:t>
            </a:r>
          </a:p>
          <a:p>
            <a:r>
              <a:rPr lang="en-GB" sz="1800"/>
              <a:t>How to support all practitioners to engage with Fathers/male carers to enable assessment of support needs and risk?</a:t>
            </a:r>
          </a:p>
          <a:p>
            <a:r>
              <a:rPr lang="en-GB" sz="1800"/>
              <a:t>Learning from 2022 National Panel’s thematic review of engagement/invisibility of men a useful source of learning and “Think Family” approach.</a:t>
            </a:r>
          </a:p>
          <a:p>
            <a:pPr>
              <a:buNone/>
            </a:pPr>
            <a:r>
              <a:rPr lang="en-GB" sz="2000"/>
              <a:t>   </a:t>
            </a:r>
          </a:p>
          <a:p>
            <a:pPr>
              <a:buNone/>
            </a:pPr>
            <a:r>
              <a:rPr lang="en-GB" sz="2000"/>
              <a:t>Involvement of wider family members in assessments -</a:t>
            </a:r>
          </a:p>
          <a:p>
            <a:r>
              <a:rPr lang="en-GB" sz="1800"/>
              <a:t>How to ensure the views of wider family members are overtly considered in the risk assessment process.</a:t>
            </a:r>
          </a:p>
          <a:p>
            <a:r>
              <a:rPr lang="en-GB" sz="1800"/>
              <a:t>Learning from the National Panel’s review - “Child protection in England” (Arthur and Star) reinforces this learning.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Recommendations</a:t>
            </a:r>
          </a:p>
        </p:txBody>
      </p:sp>
      <p:sp>
        <p:nvSpPr>
          <p:cNvPr id="3" name="Content Placeholder 2"/>
          <p:cNvSpPr>
            <a:spLocks noGrp="1"/>
          </p:cNvSpPr>
          <p:nvPr>
            <p:ph idx="1"/>
          </p:nvPr>
        </p:nvSpPr>
        <p:spPr/>
        <p:txBody>
          <a:bodyPr>
            <a:normAutofit/>
          </a:bodyPr>
          <a:lstStyle/>
          <a:p>
            <a:pPr>
              <a:buNone/>
            </a:pPr>
            <a:r>
              <a:rPr lang="en-US" sz="2000" b="1"/>
              <a:t>   Recommendation 5 </a:t>
            </a:r>
            <a:r>
              <a:rPr lang="en-US" sz="2000"/>
              <a:t>- ESCB to consider the learning and undertake a multi- agency self-assessment and any resulting actions from the national panel’s thematic review “The myth of invisible men” 2021 to support practitioners in improving the engagement, involvement and assessment of male </a:t>
            </a:r>
            <a:r>
              <a:rPr lang="en-US" sz="2000" err="1"/>
              <a:t>carers</a:t>
            </a:r>
            <a:r>
              <a:rPr lang="en-US" sz="2000"/>
              <a:t>. </a:t>
            </a:r>
          </a:p>
          <a:p>
            <a:pPr>
              <a:buNone/>
            </a:pPr>
            <a:endParaRPr lang="en-US" sz="2000"/>
          </a:p>
          <a:p>
            <a:pPr>
              <a:buNone/>
            </a:pPr>
            <a:r>
              <a:rPr lang="en-US" sz="2000" b="1"/>
              <a:t>   Recommendation 6 </a:t>
            </a:r>
            <a:r>
              <a:rPr lang="en-US" sz="2000"/>
              <a:t>- ESCB to consider the learning from this review and the national Panel’s review “Child Protection in England” 2022 to ensure that the views of family members are always considered in assessments of risk. </a:t>
            </a:r>
          </a:p>
          <a:p>
            <a:endParaRPr lang="en-GB"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0D10-ACA3-7FDE-6EF6-BE27F9644B45}"/>
              </a:ext>
            </a:extLst>
          </p:cNvPr>
          <p:cNvSpPr>
            <a:spLocks noGrp="1"/>
          </p:cNvSpPr>
          <p:nvPr>
            <p:ph type="title"/>
          </p:nvPr>
        </p:nvSpPr>
        <p:spPr/>
        <p:txBody>
          <a:bodyPr/>
          <a:lstStyle/>
          <a:p>
            <a:r>
              <a:rPr lang="en-GB"/>
              <a:t>Discussion points</a:t>
            </a:r>
          </a:p>
        </p:txBody>
      </p:sp>
      <p:sp>
        <p:nvSpPr>
          <p:cNvPr id="3" name="Content Placeholder 2">
            <a:extLst>
              <a:ext uri="{FF2B5EF4-FFF2-40B4-BE49-F238E27FC236}">
                <a16:creationId xmlns:a16="http://schemas.microsoft.com/office/drawing/2014/main" id="{6EF9303B-528E-DA9B-CD70-76AEF64698B5}"/>
              </a:ext>
            </a:extLst>
          </p:cNvPr>
          <p:cNvSpPr>
            <a:spLocks noGrp="1"/>
          </p:cNvSpPr>
          <p:nvPr>
            <p:ph idx="1"/>
          </p:nvPr>
        </p:nvSpPr>
        <p:spPr/>
        <p:txBody>
          <a:bodyPr>
            <a:normAutofit/>
          </a:bodyPr>
          <a:lstStyle/>
          <a:p>
            <a:endParaRPr lang="en-GB" sz="2400"/>
          </a:p>
          <a:p>
            <a:r>
              <a:rPr lang="en-GB" sz="2800"/>
              <a:t>Do you recognise these issues?</a:t>
            </a:r>
          </a:p>
          <a:p>
            <a:endParaRPr lang="en-GB" sz="2800"/>
          </a:p>
          <a:p>
            <a:r>
              <a:rPr lang="en-GB" sz="2800"/>
              <a:t>Are they true for you in your own day to day practice?</a:t>
            </a:r>
          </a:p>
        </p:txBody>
      </p:sp>
    </p:spTree>
    <p:extLst>
      <p:ext uri="{BB962C8B-B14F-4D97-AF65-F5344CB8AC3E}">
        <p14:creationId xmlns:p14="http://schemas.microsoft.com/office/powerpoint/2010/main" val="374759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4130" y="452284"/>
            <a:ext cx="5503794" cy="1130331"/>
          </a:xfrm>
        </p:spPr>
        <p:txBody>
          <a:bodyPr/>
          <a:lstStyle/>
          <a:p>
            <a:r>
              <a:rPr lang="en-GB"/>
              <a:t>Keeping Children Safe in Education (2023)</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30" y="1799303"/>
            <a:ext cx="5751870" cy="4214147"/>
          </a:xfrm>
        </p:spPr>
        <p:txBody>
          <a:bodyPr/>
          <a:lstStyle/>
          <a:p>
            <a:r>
              <a:rPr lang="en-GB" sz="2400"/>
              <a:t>From 1 September 2023:</a:t>
            </a:r>
          </a:p>
          <a:p>
            <a:pPr lvl="2">
              <a:buFont typeface="Wingdings" panose="05000000000000000000" pitchFamily="2" charset="2"/>
              <a:buChar char="v"/>
            </a:pPr>
            <a:r>
              <a:rPr lang="en-GB" sz="2200" b="1">
                <a:solidFill>
                  <a:srgbClr val="C00000"/>
                </a:solidFill>
              </a:rPr>
              <a:t>(Para 13) </a:t>
            </a:r>
            <a:r>
              <a:rPr lang="en-GB" sz="2200"/>
              <a:t>All schools are required to have a behaviour policy (</a:t>
            </a:r>
            <a:r>
              <a:rPr lang="en-GB" sz="2200">
                <a:hlinkClick r:id="rId2"/>
              </a:rPr>
              <a:t>Advice about Behaviour Policy</a:t>
            </a:r>
            <a:r>
              <a:rPr lang="en-GB" sz="2200"/>
              <a:t> – DfE 2022 )</a:t>
            </a:r>
          </a:p>
          <a:p>
            <a:pPr lvl="2">
              <a:buFont typeface="Wingdings" panose="05000000000000000000" pitchFamily="2" charset="2"/>
              <a:buChar char="v"/>
            </a:pPr>
            <a:endParaRPr lang="en-GB" sz="2200"/>
          </a:p>
          <a:p>
            <a:pPr lvl="2">
              <a:buFont typeface="Wingdings" panose="05000000000000000000" pitchFamily="2" charset="2"/>
              <a:buChar char="v"/>
            </a:pPr>
            <a:r>
              <a:rPr lang="en-GB" sz="2200" b="1">
                <a:solidFill>
                  <a:srgbClr val="C00000"/>
                </a:solidFill>
              </a:rPr>
              <a:t>(Para 14)</a:t>
            </a:r>
            <a:r>
              <a:rPr lang="en-GB" sz="2200"/>
              <a:t>  </a:t>
            </a:r>
            <a:r>
              <a:rPr lang="en-GB" sz="2200" i="1"/>
              <a:t>All staff should receive appropriate safeguarding and child protection training (including online safety which, amongst other things, </a:t>
            </a:r>
            <a:r>
              <a:rPr lang="en-GB" sz="2200" b="1" i="1"/>
              <a:t>includes an understanding of the expectations, applicable roles and responsibilities in relation to filtering and monitoring </a:t>
            </a:r>
            <a:r>
              <a:rPr lang="en-GB" sz="2200" i="1"/>
              <a:t>at induction</a:t>
            </a:r>
          </a:p>
          <a:p>
            <a:pPr lvl="2"/>
            <a:endParaRPr lang="en-GB" sz="1600" i="1"/>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77548" y="1317523"/>
            <a:ext cx="4473114" cy="4695927"/>
          </a:xfrm>
        </p:spPr>
        <p:txBody>
          <a:bodyPr/>
          <a:lstStyle/>
          <a:p>
            <a:r>
              <a:rPr lang="en-GB" sz="5400" b="1"/>
              <a:t>Part 1 – Safeguarding information for all staff</a:t>
            </a:r>
            <a:endParaRPr lang="en-GB" sz="5400"/>
          </a:p>
        </p:txBody>
      </p:sp>
    </p:spTree>
    <p:extLst>
      <p:ext uri="{BB962C8B-B14F-4D97-AF65-F5344CB8AC3E}">
        <p14:creationId xmlns:p14="http://schemas.microsoft.com/office/powerpoint/2010/main" val="111673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08225" y="256854"/>
            <a:ext cx="5787775" cy="1489753"/>
          </a:xfrm>
        </p:spPr>
        <p:txBody>
          <a:bodyPr/>
          <a:lstStyle/>
          <a:p>
            <a:r>
              <a:rPr lang="en-GB" dirty="0"/>
              <a:t> Keeping Children Safe in Education (2023)</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15758" y="1542579"/>
            <a:ext cx="6317564" cy="4470871"/>
          </a:xfrm>
        </p:spPr>
        <p:txBody>
          <a:bodyPr/>
          <a:lstStyle/>
          <a:p>
            <a:pPr lvl="2">
              <a:buFont typeface="Wingdings" panose="05000000000000000000" pitchFamily="2" charset="2"/>
              <a:buChar char="v"/>
            </a:pPr>
            <a:r>
              <a:rPr lang="en-GB" sz="1800" b="1">
                <a:solidFill>
                  <a:srgbClr val="C00000"/>
                </a:solidFill>
              </a:rPr>
              <a:t>(Para 103)</a:t>
            </a:r>
            <a:r>
              <a:rPr lang="en-GB" sz="1800"/>
              <a:t> </a:t>
            </a:r>
            <a:r>
              <a:rPr lang="en-GB" sz="1800" i="1"/>
              <a:t>The designated safeguarding lead should take lead responsibility for safeguarding and child protection (including online safety </a:t>
            </a:r>
            <a:r>
              <a:rPr lang="en-GB" sz="1800" b="1" i="1"/>
              <a:t>and understanding the filtering and monitoring systems and processes in place</a:t>
            </a:r>
            <a:r>
              <a:rPr lang="en-GB" sz="1800" i="1"/>
              <a:t>)  </a:t>
            </a:r>
          </a:p>
          <a:p>
            <a:pPr marL="230400" lvl="3" indent="0">
              <a:buNone/>
            </a:pPr>
            <a:r>
              <a:rPr lang="en-GB" sz="1800" i="1"/>
              <a:t>This should be explicit in the role holder’s job description</a:t>
            </a:r>
          </a:p>
          <a:p>
            <a:pPr marL="285750" lvl="2" indent="-285750">
              <a:buFont typeface="Wingdings" panose="05000000000000000000" pitchFamily="2" charset="2"/>
              <a:buChar char="v"/>
            </a:pPr>
            <a:r>
              <a:rPr lang="en-GB" sz="1800" b="1">
                <a:solidFill>
                  <a:srgbClr val="C00000"/>
                </a:solidFill>
              </a:rPr>
              <a:t>(Para 124)  </a:t>
            </a:r>
            <a:r>
              <a:rPr lang="en-GB" sz="1800" i="1"/>
              <a:t>All GBs should ensure that all staff undergo safeguarding and child protection training (including online safety which, amongst other things, </a:t>
            </a:r>
            <a:r>
              <a:rPr lang="en-GB" sz="1800" b="1" i="1"/>
              <a:t>includes an understanding of the expectations, applicable roles and responsibilities in relation to filtering and monitoring</a:t>
            </a:r>
          </a:p>
          <a:p>
            <a:pPr marL="285750" lvl="2" indent="-285750">
              <a:buFont typeface="Wingdings" panose="05000000000000000000" pitchFamily="2" charset="2"/>
              <a:buChar char="v"/>
            </a:pPr>
            <a:r>
              <a:rPr lang="en-GB" sz="1800" b="1">
                <a:solidFill>
                  <a:srgbClr val="C00000"/>
                </a:solidFill>
              </a:rPr>
              <a:t>(Para 138) </a:t>
            </a:r>
            <a:r>
              <a:rPr lang="en-GB" sz="1800" b="1" i="1"/>
              <a:t> </a:t>
            </a:r>
            <a:r>
              <a:rPr lang="en-GB" sz="1800"/>
              <a:t>Online Safety Policy and CP Policy should include approach to filtering and monitoring</a:t>
            </a:r>
          </a:p>
          <a:p>
            <a:pPr marL="285750" lvl="2" indent="-285750">
              <a:buFont typeface="Wingdings" panose="05000000000000000000" pitchFamily="2" charset="2"/>
              <a:buChar char="v"/>
            </a:pPr>
            <a:r>
              <a:rPr lang="en-GB" sz="1800" b="1">
                <a:solidFill>
                  <a:srgbClr val="C00000"/>
                </a:solidFill>
              </a:rPr>
              <a:t>(Para 142) </a:t>
            </a:r>
            <a:r>
              <a:rPr lang="en-GB" sz="1800"/>
              <a:t>The appropriateness of any filtering and monitoring systems are a matter for individual settings - will be informed in part, by risk assessment required by Prevent Duty</a:t>
            </a:r>
            <a:endParaRPr lang="en-GB" sz="1800" b="1">
              <a:solidFill>
                <a:srgbClr val="C00000"/>
              </a:solidFill>
            </a:endParaRPr>
          </a:p>
          <a:p>
            <a:pPr marL="230400" lvl="3" indent="0">
              <a:buNone/>
            </a:pPr>
            <a:endParaRPr lang="en-GB" sz="1800" i="1"/>
          </a:p>
          <a:p>
            <a:pPr marL="516150" lvl="3" indent="-285750">
              <a:buFont typeface="Wingdings" panose="05000000000000000000" pitchFamily="2" charset="2"/>
              <a:buChar char="v"/>
            </a:pPr>
            <a:endParaRPr lang="en-GB" sz="1800" i="1"/>
          </a:p>
          <a:p>
            <a:pPr lvl="2"/>
            <a:endParaRPr lang="en-GB" sz="1600" i="1"/>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500135" y="1542579"/>
            <a:ext cx="4006920" cy="2772567"/>
          </a:xfrm>
        </p:spPr>
        <p:txBody>
          <a:bodyPr/>
          <a:lstStyle/>
          <a:p>
            <a:r>
              <a:rPr lang="en-GB" sz="5400" b="1"/>
              <a:t>Part 2 – the management of safeguarding</a:t>
            </a:r>
            <a:endParaRPr lang="en-GB" sz="5400"/>
          </a:p>
        </p:txBody>
      </p:sp>
    </p:spTree>
    <p:extLst>
      <p:ext uri="{BB962C8B-B14F-4D97-AF65-F5344CB8AC3E}">
        <p14:creationId xmlns:p14="http://schemas.microsoft.com/office/powerpoint/2010/main" val="88601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4130" y="452284"/>
            <a:ext cx="5503794" cy="1130331"/>
          </a:xfrm>
        </p:spPr>
        <p:txBody>
          <a:bodyPr/>
          <a:lstStyle/>
          <a:p>
            <a:r>
              <a:rPr lang="en-GB" dirty="0"/>
              <a:t>  Keeping Children Safe in Education (2023)</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4130" y="1976285"/>
            <a:ext cx="5673212" cy="4125656"/>
          </a:xfrm>
        </p:spPr>
        <p:txBody>
          <a:bodyPr/>
          <a:lstStyle/>
          <a:p>
            <a:pPr lvl="2">
              <a:buFont typeface="Wingdings" panose="05000000000000000000" pitchFamily="2" charset="2"/>
              <a:buChar char="v"/>
            </a:pPr>
            <a:r>
              <a:rPr lang="en-GB" sz="1800" b="1">
                <a:solidFill>
                  <a:srgbClr val="C00000"/>
                </a:solidFill>
              </a:rPr>
              <a:t>(Para 167)</a:t>
            </a:r>
            <a:r>
              <a:rPr lang="en-GB" sz="1800"/>
              <a:t> Updated to include reference to </a:t>
            </a:r>
            <a:r>
              <a:rPr lang="en-GB" sz="1800" b="1"/>
              <a:t>‘Keeping Children Safe in Out of School Settings’</a:t>
            </a:r>
            <a:r>
              <a:rPr lang="en-GB" sz="1800"/>
              <a:t> (DfE 2022) </a:t>
            </a:r>
          </a:p>
          <a:p>
            <a:pPr lvl="2">
              <a:buFont typeface="Wingdings" panose="05000000000000000000" pitchFamily="2" charset="2"/>
              <a:buChar char="v"/>
            </a:pPr>
            <a:r>
              <a:rPr lang="en-GB" sz="1800" b="1">
                <a:solidFill>
                  <a:srgbClr val="C00000"/>
                </a:solidFill>
              </a:rPr>
              <a:t>(Para 175)  </a:t>
            </a:r>
            <a:r>
              <a:rPr lang="en-GB" sz="1800"/>
              <a:t>Clarification on difference between ‘missing from education’ and ‘being absent from education’.</a:t>
            </a:r>
          </a:p>
          <a:p>
            <a:pPr marL="230400" lvl="3" indent="0">
              <a:buNone/>
            </a:pPr>
            <a:r>
              <a:rPr lang="en-GB" sz="1800"/>
              <a:t>Updated to include reference to guidance on school attendance </a:t>
            </a:r>
            <a:r>
              <a:rPr lang="en-GB" sz="1800" b="1"/>
              <a:t>‘Working together to improve school attendance’</a:t>
            </a:r>
            <a:r>
              <a:rPr lang="en-GB" sz="1800"/>
              <a:t> (which includes information on how schools should work with LA children’s services where school absence indicates safeguarding concerns)</a:t>
            </a:r>
          </a:p>
          <a:p>
            <a:pPr lvl="2">
              <a:buFont typeface="Wingdings" panose="05000000000000000000" pitchFamily="2" charset="2"/>
              <a:buChar char="v"/>
            </a:pPr>
            <a:r>
              <a:rPr lang="en-GB" sz="1800" b="1">
                <a:solidFill>
                  <a:srgbClr val="C00000"/>
                </a:solidFill>
              </a:rPr>
              <a:t>(Para 202) </a:t>
            </a:r>
            <a:r>
              <a:rPr lang="en-GB" sz="1800" b="1" i="1"/>
              <a:t> </a:t>
            </a:r>
            <a:r>
              <a:rPr lang="en-GB" sz="1800"/>
              <a:t>Updated to include a reference to LA SENDIASS (who offer information, advice and support for parents and carers of children and young people with SEND)</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397393" y="904126"/>
            <a:ext cx="4253269" cy="5129872"/>
          </a:xfrm>
        </p:spPr>
        <p:txBody>
          <a:bodyPr/>
          <a:lstStyle/>
          <a:p>
            <a:r>
              <a:rPr lang="en-GB" sz="5400" b="1"/>
              <a:t>Part 2 – the management of safeguarding</a:t>
            </a:r>
            <a:endParaRPr lang="en-GB" sz="5400"/>
          </a:p>
        </p:txBody>
      </p:sp>
    </p:spTree>
    <p:extLst>
      <p:ext uri="{BB962C8B-B14F-4D97-AF65-F5344CB8AC3E}">
        <p14:creationId xmlns:p14="http://schemas.microsoft.com/office/powerpoint/2010/main" val="84415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558-16B7-9BE8-2E08-62F80A9B5099}"/>
              </a:ext>
            </a:extLst>
          </p:cNvPr>
          <p:cNvSpPr>
            <a:spLocks noGrp="1"/>
          </p:cNvSpPr>
          <p:nvPr>
            <p:ph type="title"/>
          </p:nvPr>
        </p:nvSpPr>
        <p:spPr/>
        <p:txBody>
          <a:bodyPr/>
          <a:lstStyle/>
          <a:p>
            <a:r>
              <a:rPr lang="en-GB">
                <a:hlinkClick r:id="rId2"/>
              </a:rPr>
              <a:t>Filtering and Monitoring Standards for Schools and Colleges (DfE 2023)</a:t>
            </a:r>
            <a:r>
              <a:rPr lang="en-GB"/>
              <a:t> </a:t>
            </a:r>
          </a:p>
        </p:txBody>
      </p:sp>
      <p:sp>
        <p:nvSpPr>
          <p:cNvPr id="3" name="Oval 2" descr="red circle as heading for this section ">
            <a:extLst>
              <a:ext uri="{FF2B5EF4-FFF2-40B4-BE49-F238E27FC236}">
                <a16:creationId xmlns:a16="http://schemas.microsoft.com/office/drawing/2014/main" id="{8E190317-6D38-2AD3-62D7-2BF2D54545BB}"/>
              </a:ext>
            </a:extLst>
          </p:cNvPr>
          <p:cNvSpPr/>
          <p:nvPr/>
        </p:nvSpPr>
        <p:spPr>
          <a:xfrm>
            <a:off x="1461600" y="2142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3650"/>
          </a:p>
        </p:txBody>
      </p:sp>
      <p:sp>
        <p:nvSpPr>
          <p:cNvPr id="9" name="TextBox 8">
            <a:extLst>
              <a:ext uri="{FF2B5EF4-FFF2-40B4-BE49-F238E27FC236}">
                <a16:creationId xmlns:a16="http://schemas.microsoft.com/office/drawing/2014/main" id="{90B5DD52-CC0C-6187-00D0-346F2BDB3041}"/>
              </a:ext>
            </a:extLst>
          </p:cNvPr>
          <p:cNvSpPr txBox="1"/>
          <p:nvPr/>
        </p:nvSpPr>
        <p:spPr>
          <a:xfrm>
            <a:off x="1062461" y="4338000"/>
            <a:ext cx="2508277" cy="1065091"/>
          </a:xfrm>
          <a:prstGeom prst="rect">
            <a:avLst/>
          </a:prstGeom>
          <a:noFill/>
        </p:spPr>
        <p:txBody>
          <a:bodyPr wrap="square" lIns="0" tIns="0" rIns="0" bIns="0" rtlCol="0">
            <a:noAutofit/>
          </a:bodyPr>
          <a:lstStyle/>
          <a:p>
            <a:pPr algn="ctr">
              <a:spcAft>
                <a:spcPts val="1134"/>
              </a:spcAft>
            </a:pPr>
            <a:r>
              <a:rPr lang="en-GB" sz="2000" b="0" i="0">
                <a:solidFill>
                  <a:srgbClr val="0B0C0C"/>
                </a:solidFill>
                <a:effectLst/>
                <a:latin typeface="GDS Transport"/>
              </a:rPr>
              <a:t>Schools and colleges should provide a safe environment to learn and work, including when online</a:t>
            </a:r>
            <a:endParaRPr lang="en-GB"/>
          </a:p>
        </p:txBody>
      </p:sp>
      <p:sp>
        <p:nvSpPr>
          <p:cNvPr id="4" name="Oval 3">
            <a:extLst>
              <a:ext uri="{FF2B5EF4-FFF2-40B4-BE49-F238E27FC236}">
                <a16:creationId xmlns:a16="http://schemas.microsoft.com/office/drawing/2014/main" id="{44437A4B-416E-1AB4-91ED-EB0808BEA030}"/>
              </a:ext>
              <a:ext uri="{C183D7F6-B498-43B3-948B-1728B52AA6E4}">
                <adec:decorative xmlns:adec="http://schemas.microsoft.com/office/drawing/2017/decorative" val="1"/>
              </a:ext>
            </a:extLst>
          </p:cNvPr>
          <p:cNvSpPr/>
          <p:nvPr/>
        </p:nvSpPr>
        <p:spPr>
          <a:xfrm>
            <a:off x="5277462" y="2142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3650"/>
          </a:p>
        </p:txBody>
      </p:sp>
      <p:sp>
        <p:nvSpPr>
          <p:cNvPr id="10" name="TextBox 9">
            <a:extLst>
              <a:ext uri="{FF2B5EF4-FFF2-40B4-BE49-F238E27FC236}">
                <a16:creationId xmlns:a16="http://schemas.microsoft.com/office/drawing/2014/main" id="{6274532E-316B-F4F3-6CF8-D97D3E167733}"/>
              </a:ext>
            </a:extLst>
          </p:cNvPr>
          <p:cNvSpPr txBox="1"/>
          <p:nvPr/>
        </p:nvSpPr>
        <p:spPr>
          <a:xfrm>
            <a:off x="4849015" y="4338000"/>
            <a:ext cx="2508277" cy="1065091"/>
          </a:xfrm>
          <a:prstGeom prst="rect">
            <a:avLst/>
          </a:prstGeom>
          <a:noFill/>
        </p:spPr>
        <p:txBody>
          <a:bodyPr wrap="square" lIns="0" tIns="0" rIns="0" bIns="0" rtlCol="0">
            <a:noAutofit/>
          </a:bodyPr>
          <a:lstStyle/>
          <a:p>
            <a:pPr algn="ctr">
              <a:spcAft>
                <a:spcPts val="1134"/>
              </a:spcAft>
            </a:pPr>
            <a:r>
              <a:rPr lang="en-GB" sz="2000" b="0" i="0">
                <a:solidFill>
                  <a:srgbClr val="0B0C0C"/>
                </a:solidFill>
                <a:effectLst/>
                <a:latin typeface="GDS Transport"/>
              </a:rPr>
              <a:t>Filtering and monitoring are both important parts of safeguarding pupils and staff from potentially harmful and inappropriate online material</a:t>
            </a:r>
            <a:r>
              <a:rPr lang="en-GB" sz="1600" b="0" i="0">
                <a:solidFill>
                  <a:srgbClr val="0B0C0C"/>
                </a:solidFill>
                <a:effectLst/>
                <a:latin typeface="GDS Transport"/>
              </a:rPr>
              <a:t>. </a:t>
            </a:r>
            <a:endParaRPr lang="en-GB" sz="1500"/>
          </a:p>
        </p:txBody>
      </p:sp>
      <p:sp>
        <p:nvSpPr>
          <p:cNvPr id="5" name="Oval 4" descr="large bullet point above text">
            <a:extLst>
              <a:ext uri="{FF2B5EF4-FFF2-40B4-BE49-F238E27FC236}">
                <a16:creationId xmlns:a16="http://schemas.microsoft.com/office/drawing/2014/main" id="{0FD254AB-5432-C673-68DF-09457A14C0BF}"/>
              </a:ext>
            </a:extLst>
          </p:cNvPr>
          <p:cNvSpPr/>
          <p:nvPr/>
        </p:nvSpPr>
        <p:spPr>
          <a:xfrm>
            <a:off x="9093323" y="2142000"/>
            <a:ext cx="1710000" cy="171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en-GB" sz="5600" spc="-100"/>
          </a:p>
        </p:txBody>
      </p:sp>
      <p:sp>
        <p:nvSpPr>
          <p:cNvPr id="11" name="TextBox 10">
            <a:extLst>
              <a:ext uri="{FF2B5EF4-FFF2-40B4-BE49-F238E27FC236}">
                <a16:creationId xmlns:a16="http://schemas.microsoft.com/office/drawing/2014/main" id="{434A5E45-4E92-5DCC-6BFF-1CF083CD5E7A}"/>
              </a:ext>
            </a:extLst>
          </p:cNvPr>
          <p:cNvSpPr txBox="1"/>
          <p:nvPr/>
        </p:nvSpPr>
        <p:spPr>
          <a:xfrm>
            <a:off x="8741076" y="4338000"/>
            <a:ext cx="2508277" cy="1065091"/>
          </a:xfrm>
          <a:prstGeom prst="rect">
            <a:avLst/>
          </a:prstGeom>
          <a:noFill/>
        </p:spPr>
        <p:txBody>
          <a:bodyPr wrap="square" lIns="0" tIns="0" rIns="0" bIns="0" rtlCol="0">
            <a:noAutofit/>
          </a:bodyPr>
          <a:lstStyle/>
          <a:p>
            <a:pPr algn="ctr">
              <a:spcAft>
                <a:spcPts val="1134"/>
              </a:spcAft>
            </a:pPr>
            <a:r>
              <a:rPr lang="en-GB" sz="2000" b="0" i="0">
                <a:solidFill>
                  <a:srgbClr val="0B0C0C"/>
                </a:solidFill>
                <a:effectLst/>
                <a:latin typeface="GDS Transport"/>
              </a:rPr>
              <a:t>Governing bodies and proprietors have overall strategic responsibility for filtering and monitoring and need assurance that the standards are being met</a:t>
            </a:r>
            <a:endParaRPr lang="en-GB"/>
          </a:p>
        </p:txBody>
      </p:sp>
    </p:spTree>
    <p:extLst>
      <p:ext uri="{BB962C8B-B14F-4D97-AF65-F5344CB8AC3E}">
        <p14:creationId xmlns:p14="http://schemas.microsoft.com/office/powerpoint/2010/main" val="361416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282076" y="467420"/>
            <a:ext cx="5813923" cy="1186016"/>
          </a:xfrm>
        </p:spPr>
        <p:txBody>
          <a:bodyPr/>
          <a:lstStyle/>
          <a:p>
            <a:r>
              <a:rPr lang="en-GB"/>
              <a:t>Changes to Ofsted Inspections (Safeguarding)</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53962" y="1976284"/>
            <a:ext cx="5663380" cy="4037166"/>
          </a:xfrm>
        </p:spPr>
        <p:txBody>
          <a:bodyPr/>
          <a:lstStyle/>
          <a:p>
            <a:pPr lvl="1"/>
            <a:r>
              <a:rPr lang="en-GB" sz="1600" b="1"/>
              <a:t>From September 2023:</a:t>
            </a:r>
          </a:p>
          <a:p>
            <a:pPr lvl="2"/>
            <a:r>
              <a:rPr lang="en-GB" sz="1600" b="0" i="0">
                <a:solidFill>
                  <a:srgbClr val="0B0C0C"/>
                </a:solidFill>
                <a:effectLst/>
                <a:latin typeface="GDS Transport"/>
              </a:rPr>
              <a:t>Inspectors to return more quickly to schools graded inadequate overall due to ineffective safeguarding, but where all other judgements were good or better</a:t>
            </a:r>
          </a:p>
          <a:p>
            <a:pPr lvl="2"/>
            <a:r>
              <a:rPr lang="en-GB" sz="1600" b="0" i="0">
                <a:solidFill>
                  <a:srgbClr val="0B0C0C"/>
                </a:solidFill>
                <a:effectLst/>
                <a:latin typeface="GDS Transport"/>
              </a:rPr>
              <a:t>Will return within 3 months of inspection report being published - parents will be informed of this intention in the report</a:t>
            </a:r>
          </a:p>
          <a:p>
            <a:pPr lvl="2"/>
            <a:r>
              <a:rPr lang="en-GB" sz="1600">
                <a:solidFill>
                  <a:srgbClr val="0B0C0C"/>
                </a:solidFill>
                <a:latin typeface="GDS Transport"/>
              </a:rPr>
              <a:t>If</a:t>
            </a:r>
            <a:r>
              <a:rPr lang="en-GB" sz="1600" b="0" i="0">
                <a:solidFill>
                  <a:srgbClr val="0B0C0C"/>
                </a:solidFill>
                <a:effectLst/>
                <a:latin typeface="GDS Transport"/>
              </a:rPr>
              <a:t> school has been able to resolve safeguarding concerns, it is likely to see its overall grade improve</a:t>
            </a:r>
            <a:endParaRPr lang="en-GB" sz="1600">
              <a:solidFill>
                <a:srgbClr val="0B0C0C"/>
              </a:solidFill>
              <a:latin typeface="GDS Transport"/>
            </a:endParaRPr>
          </a:p>
          <a:p>
            <a:pPr lvl="2"/>
            <a:r>
              <a:rPr lang="en-GB" sz="1600" b="0" i="0">
                <a:solidFill>
                  <a:srgbClr val="0B0C0C"/>
                </a:solidFill>
                <a:effectLst/>
                <a:latin typeface="GDS Transport"/>
              </a:rPr>
              <a:t>Schools to be offered greater clarity about threshold for effective versus ineffective safeguarding through inspection handbook (minor weaknesses vs significant issues)</a:t>
            </a:r>
          </a:p>
          <a:p>
            <a:pPr lvl="2"/>
            <a:r>
              <a:rPr lang="en-GB" sz="1600">
                <a:solidFill>
                  <a:srgbClr val="0B0C0C"/>
                </a:solidFill>
                <a:latin typeface="GDS Transport"/>
              </a:rPr>
              <a:t>I</a:t>
            </a:r>
            <a:r>
              <a:rPr lang="en-GB" sz="1600" b="0" i="0">
                <a:solidFill>
                  <a:srgbClr val="0B0C0C"/>
                </a:solidFill>
                <a:effectLst/>
                <a:latin typeface="GDS Transport"/>
              </a:rPr>
              <a:t>neffective safeguarding to be defined more clearly in inspection reports, to help reassure parents and others that judgements are not made lightly</a:t>
            </a:r>
          </a:p>
          <a:p>
            <a:pPr lvl="2"/>
            <a:endParaRPr lang="en-GB"/>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57884" y="757084"/>
            <a:ext cx="4492778" cy="5256366"/>
          </a:xfrm>
        </p:spPr>
        <p:txBody>
          <a:bodyPr/>
          <a:lstStyle/>
          <a:p>
            <a:r>
              <a:rPr lang="en-GB" b="0" i="0">
                <a:solidFill>
                  <a:srgbClr val="0B0C0C"/>
                </a:solidFill>
                <a:effectLst/>
                <a:latin typeface="GDS Transport"/>
              </a:rPr>
              <a:t>To reduce pressure on headteachers, they are allowed to share the provisional outcomes of inspections privately with colleagues and get support from them before the report is finalised and shared with parents</a:t>
            </a:r>
          </a:p>
          <a:p>
            <a:r>
              <a:rPr lang="en-GB"/>
              <a:t>(The Education Wellbeing Charter to be updated)</a:t>
            </a:r>
          </a:p>
        </p:txBody>
      </p:sp>
    </p:spTree>
    <p:extLst>
      <p:ext uri="{BB962C8B-B14F-4D97-AF65-F5344CB8AC3E}">
        <p14:creationId xmlns:p14="http://schemas.microsoft.com/office/powerpoint/2010/main" val="3391394634"/>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latin typeface="Atkinson Hyperlegible" pitchFamily="2" charset="0"/>
          </a:defRPr>
        </a:defPPr>
      </a:lstStyle>
    </a:txDef>
  </a:objectDefaults>
  <a:extraClrSchemeLst/>
  <a:extLst>
    <a:ext uri="{05A4C25C-085E-4340-85A3-A5531E510DB2}">
      <thm15:themeFamily xmlns:thm15="http://schemas.microsoft.com/office/thememl/2012/main" name="EP Presentation Cover - Laptop &amp; Widescreen - ACCESSIBLE.potx" id="{8B4DC4CC-8029-4044-9F72-0D0E5A536E58}" vid="{D16DB635-D840-49AE-9557-08F42A5F9EE4}"/>
    </a:ext>
  </a:extLst>
</a:theme>
</file>

<file path=ppt/theme/theme4.xml><?xml version="1.0" encoding="utf-8"?>
<a:theme xmlns:a="http://schemas.openxmlformats.org/drawingml/2006/main" name="2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ECA79D34D640B69E4DA7C1DAC8EA" ma:contentTypeVersion="9" ma:contentTypeDescription="Create a new document." ma:contentTypeScope="" ma:versionID="b6623b8463e59dc492a2fabdc409dfc8">
  <xsd:schema xmlns:xsd="http://www.w3.org/2001/XMLSchema" xmlns:xs="http://www.w3.org/2001/XMLSchema" xmlns:p="http://schemas.microsoft.com/office/2006/metadata/properties" xmlns:ns2="dd6d4a20-1f9e-4212-94f8-fb54312fcfc5" xmlns:ns3="e5905594-cc32-4c89-9f86-154569a119aa" targetNamespace="http://schemas.microsoft.com/office/2006/metadata/properties" ma:root="true" ma:fieldsID="112c449350323b3c7500c7ae90d9f7e9" ns2:_="" ns3:_="">
    <xsd:import namespace="dd6d4a20-1f9e-4212-94f8-fb54312fcfc5"/>
    <xsd:import namespace="e5905594-cc32-4c89-9f86-154569a119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d4a20-1f9e-4212-94f8-fb54312fc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905594-cc32-4c89-9f86-154569a119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CE10D5-A7FB-4F79-9A13-EA0B97C9D871}">
  <ds:schemaRefs>
    <ds:schemaRef ds:uri="http://schemas.microsoft.com/office/2006/documentManagement/types"/>
    <ds:schemaRef ds:uri="http://schemas.microsoft.com/office/2006/metadata/properties"/>
    <ds:schemaRef ds:uri="dd6d4a20-1f9e-4212-94f8-fb54312fcfc5"/>
    <ds:schemaRef ds:uri="http://www.w3.org/XML/1998/namespace"/>
    <ds:schemaRef ds:uri="http://purl.org/dc/terms/"/>
    <ds:schemaRef ds:uri="http://purl.org/dc/elements/1.1/"/>
    <ds:schemaRef ds:uri="e5905594-cc32-4c89-9f86-154569a119aa"/>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A6D7E7C-B05F-4396-A6E3-F13D15746603}">
  <ds:schemaRefs>
    <ds:schemaRef ds:uri="http://schemas.microsoft.com/sharepoint/v3/contenttype/forms"/>
  </ds:schemaRefs>
</ds:datastoreItem>
</file>

<file path=customXml/itemProps3.xml><?xml version="1.0" encoding="utf-8"?>
<ds:datastoreItem xmlns:ds="http://schemas.openxmlformats.org/officeDocument/2006/customXml" ds:itemID="{C5AA11C0-C580-4CF3-AB20-9DFD16E4F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d4a20-1f9e-4212-94f8-fb54312fcfc5"/>
    <ds:schemaRef ds:uri="e5905594-cc32-4c89-9f86-154569a11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TotalTime>
  <Words>3850</Words>
  <Application>Microsoft Office PowerPoint</Application>
  <PresentationFormat>Widescreen</PresentationFormat>
  <Paragraphs>336</Paragraphs>
  <Slides>48</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48</vt:i4>
      </vt:variant>
    </vt:vector>
  </HeadingPairs>
  <TitlesOfParts>
    <vt:vector size="61" baseType="lpstr">
      <vt:lpstr>Arial</vt:lpstr>
      <vt:lpstr>Calibri</vt:lpstr>
      <vt:lpstr>Calibri Light</vt:lpstr>
      <vt:lpstr>Constantia</vt:lpstr>
      <vt:lpstr>GDS Transport</vt:lpstr>
      <vt:lpstr>Lexend</vt:lpstr>
      <vt:lpstr>Wingdings</vt:lpstr>
      <vt:lpstr>Wingdings 2</vt:lpstr>
      <vt:lpstr>Office Theme</vt:lpstr>
      <vt:lpstr>4_Office Theme</vt:lpstr>
      <vt:lpstr>Custom Design</vt:lpstr>
      <vt:lpstr>2_Office Theme</vt:lpstr>
      <vt:lpstr>Flow</vt:lpstr>
      <vt:lpstr>Safeguarding forums for  Early Years Settings </vt:lpstr>
      <vt:lpstr>Agenda</vt:lpstr>
      <vt:lpstr>Safeguarding update</vt:lpstr>
      <vt:lpstr>Education Safeguarding Team </vt:lpstr>
      <vt:lpstr>Keeping Children Safe in Education (2023)</vt:lpstr>
      <vt:lpstr> Keeping Children Safe in Education (2023)</vt:lpstr>
      <vt:lpstr>  Keeping Children Safe in Education (2023)</vt:lpstr>
      <vt:lpstr>Filtering and Monitoring Standards for Schools and Colleges (DfE 2023) </vt:lpstr>
      <vt:lpstr>Changes to Ofsted Inspections (Safeguarding)</vt:lpstr>
      <vt:lpstr>Prevent:</vt:lpstr>
      <vt:lpstr>  E </vt:lpstr>
      <vt:lpstr>Other updates:</vt:lpstr>
      <vt:lpstr>ESCB - information and resources</vt:lpstr>
      <vt:lpstr>Transfer of Child Protection Files</vt:lpstr>
      <vt:lpstr>Child Protection Files </vt:lpstr>
      <vt:lpstr>Transfer of Child Protection records  </vt:lpstr>
      <vt:lpstr>Best Practice </vt:lpstr>
      <vt:lpstr> Best Practice </vt:lpstr>
      <vt:lpstr> Best Practice  </vt:lpstr>
      <vt:lpstr>Team Around the Family Support Officers Schools safeguarding forums</vt:lpstr>
      <vt:lpstr>Today</vt:lpstr>
      <vt:lpstr>Setting the scene</vt:lpstr>
      <vt:lpstr>What TAFSOs do</vt:lpstr>
      <vt:lpstr>5  Years  on </vt:lpstr>
      <vt:lpstr>Evidencing impact</vt:lpstr>
      <vt:lpstr>The benefits of doing this</vt:lpstr>
      <vt:lpstr>New Opportunities </vt:lpstr>
      <vt:lpstr>Contacts</vt:lpstr>
      <vt:lpstr>       Essex Safeguarding Children Board  Child Safeguarding Practice Review  Child I      </vt:lpstr>
      <vt:lpstr>Why this review?</vt:lpstr>
      <vt:lpstr>  Review Process</vt:lpstr>
      <vt:lpstr>Family Structure</vt:lpstr>
      <vt:lpstr>  Child I’s Family</vt:lpstr>
      <vt:lpstr> Key Practice Episode 1:  June 2017 - March 2018</vt:lpstr>
      <vt:lpstr>Key Practice Episode 2: March 2018 - December 2020</vt:lpstr>
      <vt:lpstr>Key Practice episode 3:  March 2018 - December 2020</vt:lpstr>
      <vt:lpstr>Key Practice episode 4:  December 2020 - February 2021</vt:lpstr>
      <vt:lpstr>Family views - Maternal Grandmother</vt:lpstr>
      <vt:lpstr>Effective Practice</vt:lpstr>
      <vt:lpstr>Findings and learning</vt:lpstr>
      <vt:lpstr>Recommendations</vt:lpstr>
      <vt:lpstr>Findings and Learning </vt:lpstr>
      <vt:lpstr>Recommendations  </vt:lpstr>
      <vt:lpstr>Findings and Learning  </vt:lpstr>
      <vt:lpstr>Recommendations   </vt:lpstr>
      <vt:lpstr>Findings and Learning   </vt:lpstr>
      <vt:lpstr> Recommendations</vt:lpstr>
      <vt:lpstr>Discussion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forums for schools and Education settings</dc:title>
  <dc:creator>Jo Barclay - Head of Education Safeguarding and Wellbeing</dc:creator>
  <cp:lastModifiedBy>Alex Darvill - Education Safeguarding Adviser</cp:lastModifiedBy>
  <cp:revision>2</cp:revision>
  <dcterms:created xsi:type="dcterms:W3CDTF">2023-06-12T12:03:39Z</dcterms:created>
  <dcterms:modified xsi:type="dcterms:W3CDTF">2023-07-17T14:12:45Z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2023-06-12T12:03:39Z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3f30ec18-e70e-473a-8b51-9ae07d8bb5c9</vt:lpwstr>
  </property>
  <property fmtid="{D5CDD505-2E9C-101B-9397-08002B2CF9AE}" pid="8" name="MSIP_Label_39d8be9e-c8d9-4b9c-bd40-2c27cc7ea2e6_ContentBits">
    <vt:lpwstr>0</vt:lpwstr>
  </property>
  <property fmtid="{D5CDD505-2E9C-101B-9397-08002B2CF9AE}" pid="9" name="ContentTypeId">
    <vt:lpwstr>0x0101007696ECA79D34D640B69E4DA7C1DAC8EA</vt:lpwstr>
  </property>
</Properties>
</file>