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9" r:id="rId5"/>
    <p:sldMasterId id="2147483701" r:id="rId6"/>
  </p:sldMasterIdLst>
  <p:notesMasterIdLst>
    <p:notesMasterId r:id="rId32"/>
  </p:notesMasterIdLst>
  <p:sldIdLst>
    <p:sldId id="1668" r:id="rId7"/>
    <p:sldId id="3450" r:id="rId8"/>
    <p:sldId id="1670" r:id="rId9"/>
    <p:sldId id="1712" r:id="rId10"/>
    <p:sldId id="1717" r:id="rId11"/>
    <p:sldId id="1718" r:id="rId12"/>
    <p:sldId id="1719" r:id="rId13"/>
    <p:sldId id="1720" r:id="rId14"/>
    <p:sldId id="1721" r:id="rId15"/>
    <p:sldId id="3457" r:id="rId16"/>
    <p:sldId id="3451" r:id="rId17"/>
    <p:sldId id="3452" r:id="rId18"/>
    <p:sldId id="3436" r:id="rId19"/>
    <p:sldId id="3434" r:id="rId20"/>
    <p:sldId id="3428" r:id="rId21"/>
    <p:sldId id="1689" r:id="rId22"/>
    <p:sldId id="3438" r:id="rId23"/>
    <p:sldId id="3439" r:id="rId24"/>
    <p:sldId id="3456" r:id="rId25"/>
    <p:sldId id="3443" r:id="rId26"/>
    <p:sldId id="3444" r:id="rId27"/>
    <p:sldId id="3445" r:id="rId28"/>
    <p:sldId id="3454" r:id="rId29"/>
    <p:sldId id="3442" r:id="rId30"/>
    <p:sldId id="345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7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8E7F9-BAF2-476B-9E86-82DE9D3287F7}" v="1" dt="2023-11-29T17:18:22.199"/>
    <p1510:client id="{2F73960F-1774-46FD-9184-DC8F4E8386EF}" v="39" dt="2023-11-29T12:31:49.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57" d="100"/>
          <a:sy n="57" d="100"/>
        </p:scale>
        <p:origin x="268" y="52"/>
      </p:cViewPr>
      <p:guideLst/>
    </p:cSldViewPr>
  </p:slideViewPr>
  <p:outlineViewPr>
    <p:cViewPr>
      <p:scale>
        <a:sx n="33" d="100"/>
        <a:sy n="33" d="100"/>
      </p:scale>
      <p:origin x="0" y="-325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0C27-BBDE-4769-B4FE-CC90FF0170D7}" type="datetimeFigureOut">
              <a:rPr lang="en-GB" smtClean="0"/>
              <a:t>29/11/2023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38D22-8D28-44B7-B4B7-D4F1F4D9E08F}" type="slidenum">
              <a:rPr lang="en-GB" smtClean="0"/>
              <a:t>‹#›</a:t>
            </a:fld>
            <a:endParaRPr lang="en-GB"/>
          </a:p>
        </p:txBody>
      </p:sp>
    </p:spTree>
    <p:extLst>
      <p:ext uri="{BB962C8B-B14F-4D97-AF65-F5344CB8AC3E}">
        <p14:creationId xmlns:p14="http://schemas.microsoft.com/office/powerpoint/2010/main" val="158267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38D22-8D28-44B7-B4B7-D4F1F4D9E08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72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12</a:t>
            </a:fld>
            <a:endParaRPr lang="en-GB"/>
          </a:p>
        </p:txBody>
      </p:sp>
    </p:spTree>
    <p:extLst>
      <p:ext uri="{BB962C8B-B14F-4D97-AF65-F5344CB8AC3E}">
        <p14:creationId xmlns:p14="http://schemas.microsoft.com/office/powerpoint/2010/main" val="329882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38D22-8D28-44B7-B4B7-D4F1F4D9E08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40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Islamist Extremist Groups – Home Office preferred term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38D22-8D28-44B7-B4B7-D4F1F4D9E08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40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738D22-8D28-44B7-B4B7-D4F1F4D9E08F}" type="slidenum">
              <a:rPr lang="en-GB" smtClean="0"/>
              <a:t>16</a:t>
            </a:fld>
            <a:endParaRPr lang="en-GB"/>
          </a:p>
        </p:txBody>
      </p:sp>
    </p:spTree>
    <p:extLst>
      <p:ext uri="{BB962C8B-B14F-4D97-AF65-F5344CB8AC3E}">
        <p14:creationId xmlns:p14="http://schemas.microsoft.com/office/powerpoint/2010/main" val="3266059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29/11/2023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240809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327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98759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7500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544646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71112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724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574-0E72-411E-A93D-E0738EAD81DF}"/>
              </a:ext>
            </a:extLst>
          </p:cNvPr>
          <p:cNvSpPr>
            <a:spLocks noGrp="1"/>
          </p:cNvSpPr>
          <p:nvPr>
            <p:ph type="ctrTitle"/>
          </p:nvPr>
        </p:nvSpPr>
        <p:spPr>
          <a:xfrm>
            <a:off x="1524000" y="1122046"/>
            <a:ext cx="9144000" cy="2388870"/>
          </a:xfrm>
          <a:prstGeom prst="rect">
            <a:avLst/>
          </a:prstGeom>
        </p:spPr>
        <p:txBody>
          <a:bodyPr anchor="b"/>
          <a:lstStyle>
            <a:lvl1pPr algn="ctr">
              <a:defRPr sz="7200"/>
            </a:lvl1pPr>
          </a:lstStyle>
          <a:p>
            <a:r>
              <a:rPr lang="en-US"/>
              <a:t>Click to edit Master title style</a:t>
            </a:r>
            <a:endParaRPr lang="en-GB"/>
          </a:p>
        </p:txBody>
      </p:sp>
      <p:sp>
        <p:nvSpPr>
          <p:cNvPr id="3" name="Subtitle 2">
            <a:extLst>
              <a:ext uri="{FF2B5EF4-FFF2-40B4-BE49-F238E27FC236}">
                <a16:creationId xmlns:a16="http://schemas.microsoft.com/office/drawing/2014/main" id="{BC80E2A0-A600-4551-AA93-5343794C9F2D}"/>
              </a:ext>
            </a:extLst>
          </p:cNvPr>
          <p:cNvSpPr>
            <a:spLocks noGrp="1"/>
          </p:cNvSpPr>
          <p:nvPr>
            <p:ph type="subTitle" idx="1"/>
          </p:nvPr>
        </p:nvSpPr>
        <p:spPr>
          <a:xfrm>
            <a:off x="1524000" y="3602356"/>
            <a:ext cx="9144000" cy="165544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1321DF-C6FF-4643-A028-41CF4DE603A0}"/>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29/11/2023</a:t>
            </a:fld>
            <a:endParaRPr lang="en-GB"/>
          </a:p>
        </p:txBody>
      </p:sp>
      <p:sp>
        <p:nvSpPr>
          <p:cNvPr id="5" name="Footer Placeholder 4">
            <a:extLst>
              <a:ext uri="{FF2B5EF4-FFF2-40B4-BE49-F238E27FC236}">
                <a16:creationId xmlns:a16="http://schemas.microsoft.com/office/drawing/2014/main" id="{C0005B84-290D-4395-9C62-92AB636430CF}"/>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F5D3D2B-1B41-4A4F-BF7A-982E58616620}"/>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1038230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A83A-11C9-40C4-9585-E7F72AF37DD1}"/>
              </a:ext>
            </a:extLst>
          </p:cNvPr>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37E5B0-65EE-482E-9E97-D44D50CF00B5}"/>
              </a:ext>
            </a:extLst>
          </p:cNvPr>
          <p:cNvSpPr>
            <a:spLocks noGrp="1"/>
          </p:cNvSpPr>
          <p:nvPr>
            <p:ph idx="1"/>
          </p:nvPr>
        </p:nvSpPr>
        <p:spPr>
          <a:xfrm>
            <a:off x="838200" y="1824990"/>
            <a:ext cx="10515600" cy="4352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35AFCD-1B8B-4B6F-B1AA-D28885E0325E}"/>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29/11/2023</a:t>
            </a:fld>
            <a:endParaRPr lang="en-GB"/>
          </a:p>
        </p:txBody>
      </p:sp>
      <p:sp>
        <p:nvSpPr>
          <p:cNvPr id="5" name="Footer Placeholder 4">
            <a:extLst>
              <a:ext uri="{FF2B5EF4-FFF2-40B4-BE49-F238E27FC236}">
                <a16:creationId xmlns:a16="http://schemas.microsoft.com/office/drawing/2014/main" id="{F55D6180-744C-4A9D-8301-BAE24096F1BB}"/>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24B3AF0-F594-4DCE-9B6C-02CB14C60EE7}"/>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2337772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347C-054B-4B08-B6DC-24A6A4688ED5}"/>
              </a:ext>
            </a:extLst>
          </p:cNvPr>
          <p:cNvSpPr>
            <a:spLocks noGrp="1"/>
          </p:cNvSpPr>
          <p:nvPr>
            <p:ph type="title"/>
          </p:nvPr>
        </p:nvSpPr>
        <p:spPr>
          <a:xfrm>
            <a:off x="831851" y="1710690"/>
            <a:ext cx="10515600" cy="2851786"/>
          </a:xfrm>
          <a:prstGeom prst="rect">
            <a:avLst/>
          </a:prstGeom>
        </p:spPr>
        <p:txBody>
          <a:bodyPr anchor="b"/>
          <a:lstStyle>
            <a:lvl1pPr>
              <a:defRPr sz="72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F0D940-B6BB-432C-8690-23DDEC98B2BB}"/>
              </a:ext>
            </a:extLst>
          </p:cNvPr>
          <p:cNvSpPr>
            <a:spLocks noGrp="1"/>
          </p:cNvSpPr>
          <p:nvPr>
            <p:ph type="body" idx="1"/>
          </p:nvPr>
        </p:nvSpPr>
        <p:spPr>
          <a:xfrm>
            <a:off x="831851" y="4589146"/>
            <a:ext cx="10515600" cy="1501140"/>
          </a:xfrm>
          <a:prstGeom prst="rect">
            <a:avLst/>
          </a:prstGeo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88B502-17DC-42EA-AF37-1DFEE16C714C}"/>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29/11/2023</a:t>
            </a:fld>
            <a:endParaRPr lang="en-GB"/>
          </a:p>
        </p:txBody>
      </p:sp>
      <p:sp>
        <p:nvSpPr>
          <p:cNvPr id="5" name="Footer Placeholder 4">
            <a:extLst>
              <a:ext uri="{FF2B5EF4-FFF2-40B4-BE49-F238E27FC236}">
                <a16:creationId xmlns:a16="http://schemas.microsoft.com/office/drawing/2014/main" id="{8BE717D0-4BDD-468F-8CCB-B195D817D8D3}"/>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C005E54-6378-4DC8-87CC-1EAF630F57B3}"/>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2711182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4832-736F-49FD-BB5B-BD2B81F63A9E}"/>
              </a:ext>
            </a:extLst>
          </p:cNvPr>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EB90A3-639F-443A-AC0E-EE25919EBFF3}"/>
              </a:ext>
            </a:extLst>
          </p:cNvPr>
          <p:cNvSpPr>
            <a:spLocks noGrp="1"/>
          </p:cNvSpPr>
          <p:nvPr>
            <p:ph sz="half" idx="1"/>
          </p:nvPr>
        </p:nvSpPr>
        <p:spPr>
          <a:xfrm>
            <a:off x="838200" y="1824990"/>
            <a:ext cx="5156200" cy="4352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7A54B4-FF11-4A5F-A158-2291B6EF942E}"/>
              </a:ext>
            </a:extLst>
          </p:cNvPr>
          <p:cNvSpPr>
            <a:spLocks noGrp="1"/>
          </p:cNvSpPr>
          <p:nvPr>
            <p:ph sz="half" idx="2"/>
          </p:nvPr>
        </p:nvSpPr>
        <p:spPr>
          <a:xfrm>
            <a:off x="6197600" y="1824990"/>
            <a:ext cx="5156200" cy="4352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E5DFDD-D4A3-43C2-83DC-B2C1E491B18B}"/>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29/11/2023</a:t>
            </a:fld>
            <a:endParaRPr lang="en-GB"/>
          </a:p>
        </p:txBody>
      </p:sp>
      <p:sp>
        <p:nvSpPr>
          <p:cNvPr id="6" name="Footer Placeholder 5">
            <a:extLst>
              <a:ext uri="{FF2B5EF4-FFF2-40B4-BE49-F238E27FC236}">
                <a16:creationId xmlns:a16="http://schemas.microsoft.com/office/drawing/2014/main" id="{6F410B2C-1EC6-45CB-8B9A-752CB45FAF78}"/>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0EEE6C9-900D-46D0-AC26-F71517DB1453}"/>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151475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29/11/2023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3747113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3736-CB25-4CE8-9151-3515BC2EA0DA}"/>
              </a:ext>
            </a:extLst>
          </p:cNvPr>
          <p:cNvSpPr>
            <a:spLocks noGrp="1"/>
          </p:cNvSpPr>
          <p:nvPr>
            <p:ph type="title"/>
          </p:nvPr>
        </p:nvSpPr>
        <p:spPr>
          <a:xfrm>
            <a:off x="840317" y="365760"/>
            <a:ext cx="10515600" cy="1325880"/>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355170-1FC4-4C98-95F3-C3D45B83871B}"/>
              </a:ext>
            </a:extLst>
          </p:cNvPr>
          <p:cNvSpPr>
            <a:spLocks noGrp="1"/>
          </p:cNvSpPr>
          <p:nvPr>
            <p:ph type="body" idx="1"/>
          </p:nvPr>
        </p:nvSpPr>
        <p:spPr>
          <a:xfrm>
            <a:off x="840318" y="1682116"/>
            <a:ext cx="5158316" cy="822960"/>
          </a:xfrm>
          <a:prstGeom prst="rect">
            <a:avLst/>
          </a:prstGeo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75BEACA5-FEA7-4BC0-A456-42C680BB890E}"/>
              </a:ext>
            </a:extLst>
          </p:cNvPr>
          <p:cNvSpPr>
            <a:spLocks noGrp="1"/>
          </p:cNvSpPr>
          <p:nvPr>
            <p:ph sz="half" idx="2"/>
          </p:nvPr>
        </p:nvSpPr>
        <p:spPr>
          <a:xfrm>
            <a:off x="840318" y="2505076"/>
            <a:ext cx="5158316" cy="36842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ECFF85-A2B9-4051-8D82-4126114BC441}"/>
              </a:ext>
            </a:extLst>
          </p:cNvPr>
          <p:cNvSpPr>
            <a:spLocks noGrp="1"/>
          </p:cNvSpPr>
          <p:nvPr>
            <p:ph type="body" sz="quarter" idx="3"/>
          </p:nvPr>
        </p:nvSpPr>
        <p:spPr>
          <a:xfrm>
            <a:off x="6172200" y="1682116"/>
            <a:ext cx="5183717" cy="822960"/>
          </a:xfrm>
          <a:prstGeom prst="rect">
            <a:avLst/>
          </a:prstGeo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EB9DB855-D14D-4FC5-A5FA-7B33BD738B95}"/>
              </a:ext>
            </a:extLst>
          </p:cNvPr>
          <p:cNvSpPr>
            <a:spLocks noGrp="1"/>
          </p:cNvSpPr>
          <p:nvPr>
            <p:ph sz="quarter" idx="4"/>
          </p:nvPr>
        </p:nvSpPr>
        <p:spPr>
          <a:xfrm>
            <a:off x="6172200" y="2505076"/>
            <a:ext cx="5183717" cy="36842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255F7E-DB81-4043-8A63-49E608B9C106}"/>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29/11/2023</a:t>
            </a:fld>
            <a:endParaRPr lang="en-GB"/>
          </a:p>
        </p:txBody>
      </p:sp>
      <p:sp>
        <p:nvSpPr>
          <p:cNvPr id="8" name="Footer Placeholder 7">
            <a:extLst>
              <a:ext uri="{FF2B5EF4-FFF2-40B4-BE49-F238E27FC236}">
                <a16:creationId xmlns:a16="http://schemas.microsoft.com/office/drawing/2014/main" id="{1748A193-2F6C-4E90-B41D-E62F90A8FD5C}"/>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5C6B49B-A388-4E9F-A6C7-4FCDE180264B}"/>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65892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AD4A-75D4-48FC-91F1-5F6E089E6B4F}"/>
              </a:ext>
            </a:extLst>
          </p:cNvPr>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65293B-1D09-4FB3-B454-3CC06246BF45}"/>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29/11/2023</a:t>
            </a:fld>
            <a:endParaRPr lang="en-GB"/>
          </a:p>
        </p:txBody>
      </p:sp>
      <p:sp>
        <p:nvSpPr>
          <p:cNvPr id="4" name="Footer Placeholder 3">
            <a:extLst>
              <a:ext uri="{FF2B5EF4-FFF2-40B4-BE49-F238E27FC236}">
                <a16:creationId xmlns:a16="http://schemas.microsoft.com/office/drawing/2014/main" id="{80EF5018-E1D2-43BC-98C2-960F9DC7FDFA}"/>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5F21F48-8A52-44F4-B688-CB92F7CB3409}"/>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3697660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70FEC7-4882-4518-BCD8-7092D36653EF}"/>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29/11/2023</a:t>
            </a:fld>
            <a:endParaRPr lang="en-GB"/>
          </a:p>
        </p:txBody>
      </p:sp>
      <p:sp>
        <p:nvSpPr>
          <p:cNvPr id="3" name="Footer Placeholder 2">
            <a:extLst>
              <a:ext uri="{FF2B5EF4-FFF2-40B4-BE49-F238E27FC236}">
                <a16:creationId xmlns:a16="http://schemas.microsoft.com/office/drawing/2014/main" id="{1E49E5D3-B94E-46EC-BD5C-3EB3257435E0}"/>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4FF1BF35-62D4-4C47-90E9-D1183C3AF4EC}"/>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2619135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3502-E412-40D3-ACF4-81C2BC4A7A35}"/>
              </a:ext>
            </a:extLst>
          </p:cNvPr>
          <p:cNvSpPr>
            <a:spLocks noGrp="1"/>
          </p:cNvSpPr>
          <p:nvPr>
            <p:ph type="title"/>
          </p:nvPr>
        </p:nvSpPr>
        <p:spPr>
          <a:xfrm>
            <a:off x="840318" y="457200"/>
            <a:ext cx="3932767" cy="1600200"/>
          </a:xfrm>
          <a:prstGeom prst="rect">
            <a:avLst/>
          </a:prstGeom>
        </p:spPr>
        <p:txBody>
          <a:bodyPr anchor="b"/>
          <a:lstStyle>
            <a:lvl1pPr>
              <a:defRPr sz="384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55F517-84D7-45F6-A70E-9223C2A0DFCD}"/>
              </a:ext>
            </a:extLst>
          </p:cNvPr>
          <p:cNvSpPr>
            <a:spLocks noGrp="1"/>
          </p:cNvSpPr>
          <p:nvPr>
            <p:ph idx="1"/>
          </p:nvPr>
        </p:nvSpPr>
        <p:spPr>
          <a:xfrm>
            <a:off x="5183717" y="986790"/>
            <a:ext cx="6172200" cy="4874896"/>
          </a:xfrm>
          <a:prstGeom prst="rect">
            <a:avLst/>
          </a:prstGeo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7FF750-D338-4B9A-B46D-7F4AFB973F13}"/>
              </a:ext>
            </a:extLst>
          </p:cNvPr>
          <p:cNvSpPr>
            <a:spLocks noGrp="1"/>
          </p:cNvSpPr>
          <p:nvPr>
            <p:ph type="body" sz="half" idx="2"/>
          </p:nvPr>
        </p:nvSpPr>
        <p:spPr>
          <a:xfrm>
            <a:off x="840318" y="2057400"/>
            <a:ext cx="3932767" cy="3811906"/>
          </a:xfrm>
          <a:prstGeom prst="rect">
            <a:avLst/>
          </a:prstGeo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1CFDBEAE-956A-4A99-982E-3361E2079905}"/>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29/11/2023</a:t>
            </a:fld>
            <a:endParaRPr lang="en-GB"/>
          </a:p>
        </p:txBody>
      </p:sp>
      <p:sp>
        <p:nvSpPr>
          <p:cNvPr id="6" name="Footer Placeholder 5">
            <a:extLst>
              <a:ext uri="{FF2B5EF4-FFF2-40B4-BE49-F238E27FC236}">
                <a16:creationId xmlns:a16="http://schemas.microsoft.com/office/drawing/2014/main" id="{B75D6592-69A3-4E0C-B652-1656C68BBC78}"/>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4A287F1-90C3-401E-93FD-34D5706CD1A0}"/>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2682208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40E3-315E-4499-96B7-C19354399089}"/>
              </a:ext>
            </a:extLst>
          </p:cNvPr>
          <p:cNvSpPr>
            <a:spLocks noGrp="1"/>
          </p:cNvSpPr>
          <p:nvPr>
            <p:ph type="title"/>
          </p:nvPr>
        </p:nvSpPr>
        <p:spPr>
          <a:xfrm>
            <a:off x="840318" y="457200"/>
            <a:ext cx="3932767" cy="1600200"/>
          </a:xfrm>
          <a:prstGeom prst="rect">
            <a:avLst/>
          </a:prstGeom>
        </p:spPr>
        <p:txBody>
          <a:bodyPr anchor="b"/>
          <a:lstStyle>
            <a:lvl1pPr>
              <a:defRPr sz="384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054250-795D-4FE1-AD21-C1B453C81CF6}"/>
              </a:ext>
            </a:extLst>
          </p:cNvPr>
          <p:cNvSpPr>
            <a:spLocks noGrp="1"/>
          </p:cNvSpPr>
          <p:nvPr>
            <p:ph type="pic" idx="1"/>
          </p:nvPr>
        </p:nvSpPr>
        <p:spPr>
          <a:xfrm>
            <a:off x="5183717" y="986790"/>
            <a:ext cx="6172200" cy="4874896"/>
          </a:xfrm>
          <a:prstGeom prst="rect">
            <a:avLst/>
          </a:prstGeo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a:extLst>
              <a:ext uri="{FF2B5EF4-FFF2-40B4-BE49-F238E27FC236}">
                <a16:creationId xmlns:a16="http://schemas.microsoft.com/office/drawing/2014/main" id="{2BFD46FD-4C54-4308-B211-E5534D3CAAB2}"/>
              </a:ext>
            </a:extLst>
          </p:cNvPr>
          <p:cNvSpPr>
            <a:spLocks noGrp="1"/>
          </p:cNvSpPr>
          <p:nvPr>
            <p:ph type="body" sz="half" idx="2"/>
          </p:nvPr>
        </p:nvSpPr>
        <p:spPr>
          <a:xfrm>
            <a:off x="840318" y="2057400"/>
            <a:ext cx="3932767" cy="3811906"/>
          </a:xfrm>
          <a:prstGeom prst="rect">
            <a:avLst/>
          </a:prstGeo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7087099F-86D0-452C-A019-21A7F174637C}"/>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29/11/2023</a:t>
            </a:fld>
            <a:endParaRPr lang="en-GB"/>
          </a:p>
        </p:txBody>
      </p:sp>
      <p:sp>
        <p:nvSpPr>
          <p:cNvPr id="6" name="Footer Placeholder 5">
            <a:extLst>
              <a:ext uri="{FF2B5EF4-FFF2-40B4-BE49-F238E27FC236}">
                <a16:creationId xmlns:a16="http://schemas.microsoft.com/office/drawing/2014/main" id="{22777378-31C6-4EB7-A90F-B0A723A44CD9}"/>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220805F-0DE7-40BE-8124-05A213BD0AA3}"/>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332112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58B1-BBA9-4A90-B934-91D924F983AA}"/>
              </a:ext>
            </a:extLst>
          </p:cNvPr>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261B9E-FDA1-4C6F-A949-A0207BE5FA93}"/>
              </a:ext>
            </a:extLst>
          </p:cNvPr>
          <p:cNvSpPr>
            <a:spLocks noGrp="1"/>
          </p:cNvSpPr>
          <p:nvPr>
            <p:ph type="body" orient="vert" idx="1"/>
          </p:nvPr>
        </p:nvSpPr>
        <p:spPr>
          <a:xfrm>
            <a:off x="838200" y="1824990"/>
            <a:ext cx="10515600" cy="43529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855302-5041-43D3-A18E-8E828403C4B6}"/>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29/11/2023</a:t>
            </a:fld>
            <a:endParaRPr lang="en-GB"/>
          </a:p>
        </p:txBody>
      </p:sp>
      <p:sp>
        <p:nvSpPr>
          <p:cNvPr id="5" name="Footer Placeholder 4">
            <a:extLst>
              <a:ext uri="{FF2B5EF4-FFF2-40B4-BE49-F238E27FC236}">
                <a16:creationId xmlns:a16="http://schemas.microsoft.com/office/drawing/2014/main" id="{B0CF9DB7-DFCA-446F-9053-4BC33B1599D3}"/>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D95C9DD-5439-43F9-B151-52096E61F07B}"/>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846011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FFD82-3E85-4A6A-AF6E-E7E01C5D1F16}"/>
              </a:ext>
            </a:extLst>
          </p:cNvPr>
          <p:cNvSpPr>
            <a:spLocks noGrp="1"/>
          </p:cNvSpPr>
          <p:nvPr>
            <p:ph type="title" orient="vert"/>
          </p:nvPr>
        </p:nvSpPr>
        <p:spPr>
          <a:xfrm>
            <a:off x="8724901" y="365760"/>
            <a:ext cx="2628900" cy="5812156"/>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1AC9C9-7483-47E1-8E0E-29A54DDE9B30}"/>
              </a:ext>
            </a:extLst>
          </p:cNvPr>
          <p:cNvSpPr>
            <a:spLocks noGrp="1"/>
          </p:cNvSpPr>
          <p:nvPr>
            <p:ph type="body" orient="vert" idx="1"/>
          </p:nvPr>
        </p:nvSpPr>
        <p:spPr>
          <a:xfrm>
            <a:off x="838201" y="365760"/>
            <a:ext cx="7683500" cy="581215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731DB5-6368-4065-B09F-1E9503A8E8BD}"/>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29/11/2023</a:t>
            </a:fld>
            <a:endParaRPr lang="en-GB"/>
          </a:p>
        </p:txBody>
      </p:sp>
      <p:sp>
        <p:nvSpPr>
          <p:cNvPr id="5" name="Footer Placeholder 4">
            <a:extLst>
              <a:ext uri="{FF2B5EF4-FFF2-40B4-BE49-F238E27FC236}">
                <a16:creationId xmlns:a16="http://schemas.microsoft.com/office/drawing/2014/main" id="{21AAFE2B-06AB-4896-A48E-2E87D83B41C3}"/>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84307DE-F370-4C46-BD0E-B944BF2499F2}"/>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2557421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534400" y="4191000"/>
            <a:ext cx="314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endParaRPr lang="en-GB" sz="2400">
              <a:solidFill>
                <a:srgbClr val="000000"/>
              </a:solidFill>
              <a:latin typeface="Times" charset="0"/>
            </a:endParaRPr>
          </a:p>
        </p:txBody>
      </p:sp>
      <p:sp>
        <p:nvSpPr>
          <p:cNvPr id="7171" name="Rectangle 3"/>
          <p:cNvSpPr>
            <a:spLocks noGrp="1" noChangeArrowheads="1"/>
          </p:cNvSpPr>
          <p:nvPr>
            <p:ph type="ctrTitle"/>
          </p:nvPr>
        </p:nvSpPr>
        <p:spPr>
          <a:xfrm>
            <a:off x="914400" y="1752600"/>
            <a:ext cx="10363200" cy="1143000"/>
          </a:xfrm>
        </p:spPr>
        <p:txBody>
          <a:bodyPr/>
          <a:lstStyle>
            <a:lvl1pPr>
              <a:defRPr sz="3700"/>
            </a:lvl1pPr>
          </a:lstStyle>
          <a:p>
            <a:pPr lvl="0"/>
            <a:r>
              <a:rPr lang="en-US" noProof="0"/>
              <a:t>Click to edit Master title style</a:t>
            </a:r>
          </a:p>
        </p:txBody>
      </p:sp>
      <p:sp>
        <p:nvSpPr>
          <p:cNvPr id="7172" name="Rectangle 4"/>
          <p:cNvSpPr>
            <a:spLocks noGrp="1" noChangeArrowheads="1"/>
          </p:cNvSpPr>
          <p:nvPr>
            <p:ph type="subTitle" idx="1"/>
          </p:nvPr>
        </p:nvSpPr>
        <p:spPr>
          <a:xfrm>
            <a:off x="914400" y="3124200"/>
            <a:ext cx="10363200" cy="1447800"/>
          </a:xfrm>
        </p:spPr>
        <p:txBody>
          <a:bodyPr/>
          <a:lstStyle>
            <a:lvl1pPr marL="0" indent="0">
              <a:buFontTx/>
              <a:buNone/>
              <a:defRPr sz="2200"/>
            </a:lvl1pPr>
          </a:lstStyle>
          <a:p>
            <a:pPr lvl="0"/>
            <a:r>
              <a:rPr lang="en-US" noProof="0"/>
              <a:t>Click to edit Master subtitle style</a:t>
            </a:r>
          </a:p>
        </p:txBody>
      </p:sp>
    </p:spTree>
    <p:extLst>
      <p:ext uri="{BB962C8B-B14F-4D97-AF65-F5344CB8AC3E}">
        <p14:creationId xmlns:p14="http://schemas.microsoft.com/office/powerpoint/2010/main" val="279631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9B6F3EC3-4F54-4141-9820-8C188AFD5A24}"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289495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0"/>
          <p:cNvSpPr>
            <a:spLocks noGrp="1" noChangeArrowheads="1"/>
          </p:cNvSpPr>
          <p:nvPr>
            <p:ph type="sldNum" sz="quarter" idx="10"/>
          </p:nvPr>
        </p:nvSpPr>
        <p:spPr>
          <a:ln/>
        </p:spPr>
        <p:txBody>
          <a:bodyPr/>
          <a:lstStyle>
            <a:lvl1pPr>
              <a:defRPr/>
            </a:lvl1pPr>
          </a:lstStyle>
          <a:p>
            <a:pPr>
              <a:defRPr/>
            </a:pPr>
            <a:fld id="{5AC488E0-3C20-4BFA-8788-94A5C0C3405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86870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575472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38400"/>
            <a:ext cx="51308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2438400"/>
            <a:ext cx="51308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965DF208-F6BA-48D2-BE32-DFD9BEF0121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626636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0"/>
          <p:cNvSpPr>
            <a:spLocks noGrp="1" noChangeArrowheads="1"/>
          </p:cNvSpPr>
          <p:nvPr>
            <p:ph type="sldNum" sz="quarter" idx="10"/>
          </p:nvPr>
        </p:nvSpPr>
        <p:spPr>
          <a:ln/>
        </p:spPr>
        <p:txBody>
          <a:bodyPr/>
          <a:lstStyle>
            <a:lvl1pPr>
              <a:defRPr/>
            </a:lvl1pPr>
          </a:lstStyle>
          <a:p>
            <a:pPr>
              <a:defRPr/>
            </a:pPr>
            <a:fld id="{7D32E8C3-048F-4DB5-AD06-35246EB5EAB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729669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0"/>
          <p:cNvSpPr>
            <a:spLocks noGrp="1" noChangeArrowheads="1"/>
          </p:cNvSpPr>
          <p:nvPr>
            <p:ph type="sldNum" sz="quarter" idx="10"/>
          </p:nvPr>
        </p:nvSpPr>
        <p:spPr>
          <a:ln/>
        </p:spPr>
        <p:txBody>
          <a:bodyPr/>
          <a:lstStyle>
            <a:lvl1pPr>
              <a:defRPr/>
            </a:lvl1pPr>
          </a:lstStyle>
          <a:p>
            <a:pPr>
              <a:defRPr/>
            </a:pPr>
            <a:fld id="{CE51CBBA-793B-47FA-BF78-E4AFC9490453}"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259920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
          <p:cNvSpPr>
            <a:spLocks noGrp="1" noChangeArrowheads="1"/>
          </p:cNvSpPr>
          <p:nvPr>
            <p:ph type="sldNum" sz="quarter" idx="10"/>
          </p:nvPr>
        </p:nvSpPr>
        <p:spPr>
          <a:ln/>
        </p:spPr>
        <p:txBody>
          <a:bodyPr/>
          <a:lstStyle>
            <a:lvl1pPr>
              <a:defRPr/>
            </a:lvl1pPr>
          </a:lstStyle>
          <a:p>
            <a:pPr>
              <a:defRPr/>
            </a:pPr>
            <a:fld id="{9869346E-AA40-4AEA-AEC6-92B260C469A1}"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090459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3412CAA3-43A5-49BE-BE7C-AC13A46032AD}"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60761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50A8EB30-72F9-4DB8-923A-5FF13472C0A2}"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1193884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CA82A8B6-62A5-4F35-9100-17182E3A1369}"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4114335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000" y="1143000"/>
            <a:ext cx="26162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143000"/>
            <a:ext cx="76454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737112D7-91BF-4183-8A15-379895964A65}"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606793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10464800" cy="1143000"/>
          </a:xfrm>
        </p:spPr>
        <p:txBody>
          <a:bodyPr/>
          <a:lstStyle/>
          <a:p>
            <a:r>
              <a:rPr lang="en-US"/>
              <a:t>Click to edit Master title style</a:t>
            </a:r>
          </a:p>
        </p:txBody>
      </p:sp>
      <p:sp>
        <p:nvSpPr>
          <p:cNvPr id="3" name="Text Placeholder 2"/>
          <p:cNvSpPr>
            <a:spLocks noGrp="1"/>
          </p:cNvSpPr>
          <p:nvPr>
            <p:ph type="body" sz="half" idx="1"/>
          </p:nvPr>
        </p:nvSpPr>
        <p:spPr>
          <a:xfrm>
            <a:off x="914400" y="2438400"/>
            <a:ext cx="51308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2438400"/>
            <a:ext cx="51308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545DC395-8ED0-40DF-B9BB-78DBC33C6EEB}"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418177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33424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874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29039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942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442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45453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173013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5.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29/11/2023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343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A9BC9146-283E-4413-81FA-5C752B35710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200" y="397"/>
            <a:ext cx="12211200" cy="6868800"/>
          </a:xfrm>
          <a:prstGeom prst="rect">
            <a:avLst/>
          </a:prstGeom>
        </p:spPr>
      </p:pic>
    </p:spTree>
    <p:extLst>
      <p:ext uri="{BB962C8B-B14F-4D97-AF65-F5344CB8AC3E}">
        <p14:creationId xmlns:p14="http://schemas.microsoft.com/office/powerpoint/2010/main" val="67248035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ECC ppt back.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914400" y="1143000"/>
            <a:ext cx="1046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2438400"/>
            <a:ext cx="10464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Text Box 9"/>
          <p:cNvSpPr txBox="1">
            <a:spLocks noChangeArrowheads="1"/>
          </p:cNvSpPr>
          <p:nvPr/>
        </p:nvSpPr>
        <p:spPr bwMode="auto">
          <a:xfrm>
            <a:off x="8534400" y="4191000"/>
            <a:ext cx="314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endParaRPr lang="en-GB" sz="2400">
              <a:solidFill>
                <a:srgbClr val="000000"/>
              </a:solidFill>
              <a:latin typeface="Times" charset="0"/>
            </a:endParaRPr>
          </a:p>
        </p:txBody>
      </p:sp>
      <p:sp>
        <p:nvSpPr>
          <p:cNvPr id="1054" name="Rectangle 30"/>
          <p:cNvSpPr>
            <a:spLocks noGrp="1" noChangeArrowheads="1"/>
          </p:cNvSpPr>
          <p:nvPr>
            <p:ph type="sldNum" sz="quarter" idx="4"/>
          </p:nvPr>
        </p:nvSpPr>
        <p:spPr bwMode="auto">
          <a:xfrm>
            <a:off x="914400" y="64008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smtClean="0">
                <a:solidFill>
                  <a:schemeClr val="bg2"/>
                </a:solidFill>
                <a:latin typeface="Arial" pitchFamily="34" charset="0"/>
              </a:defRPr>
            </a:lvl1pPr>
          </a:lstStyle>
          <a:p>
            <a:pPr eaLnBrk="0" fontAlgn="base" hangingPunct="0">
              <a:spcBef>
                <a:spcPct val="0"/>
              </a:spcBef>
              <a:spcAft>
                <a:spcPct val="0"/>
              </a:spcAft>
              <a:defRPr/>
            </a:pPr>
            <a:fld id="{0971A862-7189-470E-99D7-3A123C7E2800}" type="slidenum">
              <a:rPr lang="en-US">
                <a:solidFill>
                  <a:srgbClr val="D00F44"/>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7354776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sldNum="0"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government/publications/safeguarding-children-and-protecting-professionals-in-early-years-settings-online-safety-consideration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working-together-to-safeguard-children--2"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ur02.safelinks.protection.outlook.com/?url=https%3A%2F%2Fnews.service.education.gov.uk%2FC4EB8226DFB25D343048EDAD385620726B6412A3EF3CEE672645980D70EE094D%2FEDBDA19D43FED6C03B7385E8C691088B%2FLE35&amp;data=05%7C01%7C%7C1114b15bbfd546dc770f08db884d674c%7Ca8b4324f155c4215a0f17ed8cc9a992f%7C0%7C0%7C638253638247185650%7CUnknown%7CTWFpbGZsb3d8eyJWIjoiMC4wLjAwMDAiLCJQIjoiV2luMzIiLCJBTiI6Ik1haWwiLCJXVCI6Mn0%3D%7C3000%7C%7C%7C&amp;sdata=TLU7YowtL1H9YlfTdEQ5ItYHr8JqcFcfNfi8fJ1gghU%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educateagainsthate.com/blog/posts/how-to-speak-about-the-news-ongoing-conflicts-and-hold-discussions-on-difficult-topics-with-students/" TargetMode="External"/><Relationship Id="rId5" Type="http://schemas.openxmlformats.org/officeDocument/2006/relationships/hyperlink" Target="https://www.gov.uk/government/publications/prevent-duty-guidance-england-scotland-and-wales-2015" TargetMode="External"/><Relationship Id="rId4" Type="http://schemas.openxmlformats.org/officeDocument/2006/relationships/hyperlink" Target="https://www.gov.uk/government/publications/prevent-duty-guidanc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forms.office.com/e/HN2f7Z8VEK"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sv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hyperlink" Target="https://ico.org.uk/for-organisations/uk-gdpr-guidance-and-resources/data-sharing/a-10-step-guide-to-sharing-information-to-safeguard-children/" TargetMode="External"/><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hyperlink" Target="https://www.ofcom.org.uk/news-centre/2023/safer-life-online-for-people-in-uk" TargetMode="External"/><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www.escb.co.uk/working-with-children/child-safeguarding-practice-reviews/" TargetMode="External"/><Relationship Id="rId2" Type="http://schemas.openxmlformats.org/officeDocument/2006/relationships/hyperlink" Target="https://www.escb.co.uk/" TargetMode="External"/><Relationship Id="rId1" Type="http://schemas.openxmlformats.org/officeDocument/2006/relationships/slideLayout" Target="../slideLayouts/slideLayout8.xml"/><Relationship Id="rId5" Type="http://schemas.openxmlformats.org/officeDocument/2006/relationships/hyperlink" Target="https://www.escb.co.uk/learning-and-development/" TargetMode="External"/><Relationship Id="rId4" Type="http://schemas.openxmlformats.org/officeDocument/2006/relationships/hyperlink" Target="https://eur02.safelinks.protection.outlook.com/?url=https%3A%2F%2Fnews.news.essex.gov.uk%2F9j46%2FDesign%2Fb8jc-vx3&amp;data=05%7C01%7CMatthew.Lewis%40essex.gov.uk%7C20c261992e5f45049ff608dbdfa42b0a%7Ca8b4324f155c4215a0f17ed8cc9a992f%7C0%7C0%7C638349668402616524%7CUnknown%7CTWFpbGZsb3d8eyJWIjoiMC4wLjAwMDAiLCJQIjoiV2luMzIiLCJBTiI6Ik1haWwiLCJXVCI6Mn0%3D%7C3000%7C%7C%7C&amp;sdata=2y0wO6ff%2Fu7vUe%2BP1pRBA0B4tP9wFoYoe3GB7fXKpc4%3D&amp;reserved=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mailto:tafso@essex.gov.uk" TargetMode="External"/><Relationship Id="rId2" Type="http://schemas.openxmlformats.org/officeDocument/2006/relationships/hyperlink" Target="file:///C:\Users\alex.darvill\OneDrive%20-%20Essex%20County%20Council\Desktop\ECC%20Early%20Help%20Drop-in%20Poster%202023-24.pdf"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ssexcountycouncil.sharepoint.com/sites/EducationSafeguardingTrainingEventOrganisation/Shared%20Documents/General/Safeguarding%20forums/Early%20Years/23%2024/autumn%2023/Agenda.docx" TargetMode="External"/><Relationship Id="rId2" Type="http://schemas.openxmlformats.org/officeDocument/2006/relationships/hyperlink" Target="mailto:educationsafeguarding@essex.gov.uk"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eycp.essex.gov.uk/safeguarding/guidance-documents-model-policies-and-templates/" TargetMode="External"/><Relationship Id="rId2" Type="http://schemas.openxmlformats.org/officeDocument/2006/relationships/hyperlink" Target="https://eycp.essex.gov.uk/safeguarding/safeguarding-training-and-development/" TargetMode="Externa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government/publications/behaviour-in-schools--2"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gov.uk/guidance/meeting-digital-and-technology-standards-in-schools-and-colleges/filtering-and-monitoring-standards-for-schools-and-colleges"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750" y="1648423"/>
            <a:ext cx="8452998" cy="1845606"/>
          </a:xfrm>
        </p:spPr>
        <p:txBody>
          <a:bodyPr/>
          <a:lstStyle/>
          <a:p>
            <a:r>
              <a:rPr lang="en-GB" dirty="0"/>
              <a:t>Safeguarding forums for </a:t>
            </a:r>
            <a:br>
              <a:rPr lang="en-GB" dirty="0"/>
            </a:br>
            <a:r>
              <a:rPr lang="en-GB" dirty="0"/>
              <a:t>Early Years Settings </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4286774"/>
            <a:ext cx="5421850" cy="582832"/>
          </a:xfrm>
        </p:spPr>
        <p:txBody>
          <a:bodyPr/>
          <a:lstStyle/>
          <a:p>
            <a:r>
              <a:rPr lang="en-GB" sz="4000"/>
              <a:t>Autumn 2023</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a:xfrm>
            <a:off x="562062" y="5209564"/>
            <a:ext cx="6174298" cy="9395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Jo Barclay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Head of Education Safeguarding </a:t>
            </a:r>
            <a:endParaRPr kumimoji="0" lang="en-GB" sz="20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26458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A444-7C1F-AFCF-4280-9DB7A5DACF74}"/>
              </a:ext>
            </a:extLst>
          </p:cNvPr>
          <p:cNvSpPr>
            <a:spLocks noGrp="1"/>
          </p:cNvSpPr>
          <p:nvPr>
            <p:ph type="title"/>
          </p:nvPr>
        </p:nvSpPr>
        <p:spPr>
          <a:xfrm>
            <a:off x="545123" y="199025"/>
            <a:ext cx="10489321" cy="1065091"/>
          </a:xfrm>
        </p:spPr>
        <p:txBody>
          <a:bodyPr/>
          <a:lstStyle/>
          <a:p>
            <a:r>
              <a:rPr lang="en-GB"/>
              <a:t>Online safety in Early Years settings</a:t>
            </a:r>
          </a:p>
        </p:txBody>
      </p:sp>
      <p:sp>
        <p:nvSpPr>
          <p:cNvPr id="3" name="Content Placeholder 2">
            <a:extLst>
              <a:ext uri="{FF2B5EF4-FFF2-40B4-BE49-F238E27FC236}">
                <a16:creationId xmlns:a16="http://schemas.microsoft.com/office/drawing/2014/main" id="{7B66242F-0537-19E6-631E-577672396498}"/>
              </a:ext>
            </a:extLst>
          </p:cNvPr>
          <p:cNvSpPr>
            <a:spLocks noGrp="1"/>
          </p:cNvSpPr>
          <p:nvPr>
            <p:ph sz="half" idx="1"/>
          </p:nvPr>
        </p:nvSpPr>
        <p:spPr>
          <a:xfrm>
            <a:off x="597086" y="1007902"/>
            <a:ext cx="9955065" cy="4040811"/>
          </a:xfrm>
        </p:spPr>
        <p:txBody>
          <a:bodyPr/>
          <a:lstStyle/>
          <a:p>
            <a:r>
              <a:rPr lang="en-GB" sz="2000" b="0" i="1" dirty="0">
                <a:latin typeface="Calibri" panose="020F0502020204030204" pitchFamily="34" charset="0"/>
                <a:cs typeface="Calibri" panose="020F0502020204030204" pitchFamily="34" charset="0"/>
              </a:rPr>
              <a:t>To safeguard children and practitioners online, providers will find it helpful to refer to 'Safeguarding children and protecting professionals in early years settings: online safety considerations’ </a:t>
            </a:r>
            <a:r>
              <a:rPr lang="en-GB" sz="2000" b="0" dirty="0">
                <a:latin typeface="Calibri" panose="020F0502020204030204" pitchFamily="34" charset="0"/>
                <a:cs typeface="Calibri" panose="020F0502020204030204" pitchFamily="34" charset="0"/>
              </a:rPr>
              <a:t>(Statutory framework for the early years foundation stage, DfE, 2023):</a:t>
            </a:r>
          </a:p>
          <a:p>
            <a:r>
              <a:rPr lang="en-GB" sz="2000" b="0" dirty="0">
                <a:hlinkClick r:id="rId2"/>
              </a:rPr>
              <a:t>Safeguarding children and protecting professionals in early years settings: online safety considerations</a:t>
            </a:r>
            <a:endParaRPr lang="en-GB" sz="2000" b="0" dirty="0"/>
          </a:p>
          <a:p>
            <a:pPr marL="285750" indent="-285750">
              <a:spcBef>
                <a:spcPts val="0"/>
              </a:spcBef>
              <a:spcAft>
                <a:spcPts val="0"/>
              </a:spcAft>
              <a:buFont typeface="Wingdings" panose="05000000000000000000" pitchFamily="2" charset="2"/>
              <a:buChar char="§"/>
            </a:pPr>
            <a:r>
              <a:rPr lang="en-GB" sz="2000" b="0" dirty="0">
                <a:latin typeface="Calibri" panose="020F0502020204030204" pitchFamily="34" charset="0"/>
                <a:cs typeface="Calibri" panose="020F0502020204030204" pitchFamily="34" charset="0"/>
              </a:rPr>
              <a:t>Online safety considerations for Managers</a:t>
            </a:r>
          </a:p>
          <a:p>
            <a:pPr marL="285750" indent="-285750">
              <a:spcBef>
                <a:spcPts val="0"/>
              </a:spcBef>
              <a:spcAft>
                <a:spcPts val="0"/>
              </a:spcAft>
              <a:buFont typeface="Wingdings" panose="05000000000000000000" pitchFamily="2" charset="2"/>
              <a:buChar char="§"/>
            </a:pPr>
            <a:r>
              <a:rPr lang="en-GB" sz="2000" b="0" dirty="0">
                <a:latin typeface="Calibri" panose="020F0502020204030204" pitchFamily="34" charset="0"/>
                <a:cs typeface="Calibri" panose="020F0502020204030204" pitchFamily="34" charset="0"/>
              </a:rPr>
              <a:t>Online safety considerations for Practitioners </a:t>
            </a:r>
          </a:p>
          <a:p>
            <a:pPr marL="285750" indent="-285750">
              <a:spcBef>
                <a:spcPts val="0"/>
              </a:spcBef>
              <a:spcAft>
                <a:spcPts val="0"/>
              </a:spcAft>
              <a:buFont typeface="Wingdings" panose="05000000000000000000" pitchFamily="2" charset="2"/>
              <a:buChar char="§"/>
            </a:pPr>
            <a:endParaRPr lang="en-GB" sz="2000" b="0" dirty="0">
              <a:latin typeface="Calibri" panose="020F0502020204030204" pitchFamily="34" charset="0"/>
              <a:cs typeface="Calibri" panose="020F0502020204030204" pitchFamily="34" charset="0"/>
            </a:endParaRPr>
          </a:p>
          <a:p>
            <a:pPr>
              <a:spcBef>
                <a:spcPts val="0"/>
              </a:spcBef>
              <a:spcAft>
                <a:spcPts val="0"/>
              </a:spcAft>
            </a:pPr>
            <a:r>
              <a:rPr lang="en-GB" sz="2000" b="0" dirty="0">
                <a:latin typeface="Calibri" panose="020F0502020204030204" pitchFamily="34" charset="0"/>
                <a:cs typeface="Calibri" panose="020F0502020204030204" pitchFamily="34" charset="0"/>
              </a:rPr>
              <a:t>Filtering and monitoring is addressed in this guidance, which includes some basic advice: </a:t>
            </a:r>
          </a:p>
          <a:p>
            <a:pPr>
              <a:spcBef>
                <a:spcPts val="0"/>
              </a:spcBef>
              <a:spcAft>
                <a:spcPts val="0"/>
              </a:spcAft>
            </a:pPr>
            <a:endParaRPr lang="en-GB" sz="2000" b="0" dirty="0">
              <a:latin typeface="Calibri" panose="020F0502020204030204" pitchFamily="34" charset="0"/>
              <a:cs typeface="Calibri" panose="020F0502020204030204" pitchFamily="34" charset="0"/>
            </a:endParaRPr>
          </a:p>
          <a:p>
            <a:pPr marL="285750" indent="-285750">
              <a:spcBef>
                <a:spcPts val="0"/>
              </a:spcBef>
              <a:spcAft>
                <a:spcPts val="0"/>
              </a:spcAft>
              <a:buFont typeface="Wingdings" panose="05000000000000000000" pitchFamily="2" charset="2"/>
              <a:buChar char="§"/>
            </a:pPr>
            <a:r>
              <a:rPr lang="en-GB" sz="2000" b="0" dirty="0">
                <a:latin typeface="Calibri" panose="020F0502020204030204" pitchFamily="34" charset="0"/>
                <a:cs typeface="Calibri" panose="020F0502020204030204" pitchFamily="34" charset="0"/>
              </a:rPr>
              <a:t>Check apps, websites and search results before using them with children</a:t>
            </a:r>
          </a:p>
          <a:p>
            <a:pPr marL="285750" indent="-285750">
              <a:spcBef>
                <a:spcPts val="0"/>
              </a:spcBef>
              <a:spcAft>
                <a:spcPts val="0"/>
              </a:spcAft>
              <a:buFont typeface="Wingdings" panose="05000000000000000000" pitchFamily="2" charset="2"/>
              <a:buChar char="§"/>
            </a:pPr>
            <a:r>
              <a:rPr lang="en-GB" sz="2000" b="0" dirty="0">
                <a:latin typeface="Calibri" panose="020F0502020204030204" pitchFamily="34" charset="0"/>
                <a:cs typeface="Calibri" panose="020F0502020204030204" pitchFamily="34" charset="0"/>
              </a:rPr>
              <a:t>Children in Early Years should always be supervised when accessing the internet</a:t>
            </a:r>
          </a:p>
          <a:p>
            <a:pPr marL="285750" indent="-285750">
              <a:spcBef>
                <a:spcPts val="0"/>
              </a:spcBef>
              <a:spcAft>
                <a:spcPts val="0"/>
              </a:spcAft>
              <a:buFont typeface="Wingdings" panose="05000000000000000000" pitchFamily="2" charset="2"/>
              <a:buChar char="§"/>
            </a:pPr>
            <a:r>
              <a:rPr lang="en-GB" sz="2000" b="0" dirty="0">
                <a:latin typeface="Calibri" panose="020F0502020204030204" pitchFamily="34" charset="0"/>
                <a:cs typeface="Calibri" panose="020F0502020204030204" pitchFamily="34" charset="0"/>
              </a:rPr>
              <a:t>Ensure safety modes and filters are applied - default settings tend not to ensure a high level of privacy or security. But remember you still need to supervise children closely.</a:t>
            </a:r>
          </a:p>
          <a:p>
            <a:pPr marL="285750" indent="-285750">
              <a:spcBef>
                <a:spcPts val="0"/>
              </a:spcBef>
              <a:spcAft>
                <a:spcPts val="0"/>
              </a:spcAft>
              <a:buFont typeface="Wingdings" panose="05000000000000000000" pitchFamily="2" charset="2"/>
              <a:buChar char="§"/>
            </a:pPr>
            <a:r>
              <a:rPr lang="en-GB" sz="2000" b="0" dirty="0">
                <a:latin typeface="Calibri" panose="020F0502020204030204" pitchFamily="34" charset="0"/>
                <a:cs typeface="Calibri" panose="020F0502020204030204" pitchFamily="34" charset="0"/>
              </a:rPr>
              <a:t>Role model safe behaviour and privacy awareness. Talk to children about safe use, for example ask permission before taking a child’s picture even if parental consent has been given</a:t>
            </a:r>
          </a:p>
        </p:txBody>
      </p:sp>
    </p:spTree>
    <p:extLst>
      <p:ext uri="{BB962C8B-B14F-4D97-AF65-F5344CB8AC3E}">
        <p14:creationId xmlns:p14="http://schemas.microsoft.com/office/powerpoint/2010/main" val="304648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282076" y="467419"/>
            <a:ext cx="5813923" cy="2470989"/>
          </a:xfrm>
        </p:spPr>
        <p:txBody>
          <a:bodyPr/>
          <a:lstStyle/>
          <a:p>
            <a:pPr algn="ctr"/>
            <a:r>
              <a:rPr lang="en-GB" sz="2800" dirty="0"/>
              <a:t>Early Years Inspection Handbook for Ofsted registered provision </a:t>
            </a:r>
            <a:br>
              <a:rPr lang="en-GB" sz="2800" dirty="0"/>
            </a:br>
            <a:r>
              <a:rPr lang="en-GB" sz="2800" dirty="0"/>
              <a:t>October 2023  </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53962" y="1976284"/>
            <a:ext cx="5663380" cy="4037166"/>
          </a:xfrm>
        </p:spPr>
        <p:txBody>
          <a:bodyPr/>
          <a:lstStyle/>
          <a:p>
            <a:pPr algn="l">
              <a:spcBef>
                <a:spcPts val="0"/>
              </a:spcBef>
              <a:spcAft>
                <a:spcPts val="0"/>
              </a:spcAft>
            </a:pPr>
            <a:r>
              <a:rPr lang="en-GB" b="0" i="0" dirty="0">
                <a:solidFill>
                  <a:srgbClr val="0B0C0C"/>
                </a:solidFill>
                <a:effectLst/>
              </a:rPr>
              <a:t>All early years providers should have an open and positive culture around safeguarding that puts children’s interests first. This means they</a:t>
            </a:r>
          </a:p>
          <a:p>
            <a:pPr algn="l">
              <a:spcBef>
                <a:spcPts val="0"/>
              </a:spcBef>
              <a:spcAft>
                <a:spcPts val="0"/>
              </a:spcAft>
            </a:pPr>
            <a:endParaRPr lang="en-GB" b="0" i="0" dirty="0">
              <a:solidFill>
                <a:srgbClr val="0B0C0C"/>
              </a:solidFill>
              <a:effectLst/>
            </a:endParaRPr>
          </a:p>
          <a:p>
            <a:pPr algn="l">
              <a:spcBef>
                <a:spcPts val="0"/>
              </a:spcBef>
              <a:spcAft>
                <a:spcPts val="0"/>
              </a:spcAft>
              <a:buFont typeface="Arial" panose="020B0604020202020204" pitchFamily="34" charset="0"/>
              <a:buChar char="•"/>
            </a:pPr>
            <a:r>
              <a:rPr lang="en-GB" b="0" i="0" dirty="0">
                <a:solidFill>
                  <a:srgbClr val="0B0C0C"/>
                </a:solidFill>
                <a:effectLst/>
              </a:rPr>
              <a:t> protect children from serious harm, both online and offline</a:t>
            </a:r>
          </a:p>
          <a:p>
            <a:pPr algn="l">
              <a:spcBef>
                <a:spcPts val="0"/>
              </a:spcBef>
              <a:spcAft>
                <a:spcPts val="0"/>
              </a:spcAft>
              <a:buFont typeface="Arial" panose="020B0604020202020204" pitchFamily="34" charset="0"/>
              <a:buChar char="•"/>
            </a:pPr>
            <a:r>
              <a:rPr lang="en-GB" b="0" i="0" dirty="0">
                <a:solidFill>
                  <a:srgbClr val="0B0C0C"/>
                </a:solidFill>
                <a:effectLst/>
              </a:rPr>
              <a:t> are vigilant, maintaining an attitude of ‘it could happen here’</a:t>
            </a:r>
          </a:p>
          <a:p>
            <a:pPr algn="l">
              <a:spcBef>
                <a:spcPts val="0"/>
              </a:spcBef>
              <a:spcAft>
                <a:spcPts val="0"/>
              </a:spcAft>
              <a:buFont typeface="Arial" panose="020B0604020202020204" pitchFamily="34" charset="0"/>
              <a:buChar char="•"/>
            </a:pPr>
            <a:r>
              <a:rPr lang="en-GB" b="0" i="0" dirty="0">
                <a:solidFill>
                  <a:srgbClr val="0B0C0C"/>
                </a:solidFill>
                <a:effectLst/>
              </a:rPr>
              <a:t> are open and transparent, sharing information with others and actively seeking expert advice, when required</a:t>
            </a:r>
          </a:p>
          <a:p>
            <a:pPr algn="l">
              <a:spcBef>
                <a:spcPts val="0"/>
              </a:spcBef>
              <a:spcAft>
                <a:spcPts val="0"/>
              </a:spcAft>
              <a:buFont typeface="Arial" panose="020B0604020202020204" pitchFamily="34" charset="0"/>
              <a:buChar char="•"/>
            </a:pPr>
            <a:r>
              <a:rPr lang="en-GB" b="0" i="0" dirty="0">
                <a:solidFill>
                  <a:srgbClr val="0B0C0C"/>
                </a:solidFill>
                <a:effectLst/>
              </a:rPr>
              <a:t> ensure that all those who work with children are trained well so that they understand their responsibilities and the systems and processes that the provision operates and are empowered to ‘speak out’ where there may be concerns</a:t>
            </a:r>
          </a:p>
          <a:p>
            <a:pPr algn="l">
              <a:spcBef>
                <a:spcPts val="0"/>
              </a:spcBef>
              <a:spcAft>
                <a:spcPts val="0"/>
              </a:spcAft>
              <a:buFont typeface="Arial" panose="020B0604020202020204" pitchFamily="34" charset="0"/>
              <a:buChar char="•"/>
            </a:pPr>
            <a:r>
              <a:rPr lang="en-GB" b="0" i="0" dirty="0">
                <a:solidFill>
                  <a:srgbClr val="0B0C0C"/>
                </a:solidFill>
                <a:effectLst/>
              </a:rPr>
              <a:t> actively seek and listen to the views and experiences of children, staff and parents, taking prompt but proportionate action to address any concerns, where needed</a:t>
            </a:r>
          </a:p>
          <a:p>
            <a:pPr lvl="2"/>
            <a:endParaRPr lang="en-GB" dirty="0"/>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065416" y="561874"/>
            <a:ext cx="4492778" cy="5838926"/>
          </a:xfrm>
        </p:spPr>
        <p:txBody>
          <a:bodyPr/>
          <a:lstStyle/>
          <a:p>
            <a:r>
              <a:rPr lang="en-GB" b="0" i="0" dirty="0">
                <a:effectLst/>
                <a:latin typeface="GDS Transport"/>
              </a:rPr>
              <a:t>Inspectors will always look at how well children are helped and protected so that they are kept safe. Although inspectors will not provide a separate grade for this crucial aspect of a provider’s work, they will always make a written judgement in the report about whether the arrangements for safeguarding children are effective.</a:t>
            </a:r>
          </a:p>
          <a:p>
            <a:endParaRPr lang="en-GB" dirty="0"/>
          </a:p>
        </p:txBody>
      </p:sp>
    </p:spTree>
    <p:extLst>
      <p:ext uri="{BB962C8B-B14F-4D97-AF65-F5344CB8AC3E}">
        <p14:creationId xmlns:p14="http://schemas.microsoft.com/office/powerpoint/2010/main" val="237860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9D6C-CDC3-4ECD-AFED-5F006280980E}"/>
              </a:ext>
            </a:extLst>
          </p:cNvPr>
          <p:cNvSpPr>
            <a:spLocks noGrp="1"/>
          </p:cNvSpPr>
          <p:nvPr>
            <p:ph type="title"/>
          </p:nvPr>
        </p:nvSpPr>
        <p:spPr>
          <a:xfrm>
            <a:off x="545124" y="517524"/>
            <a:ext cx="5302800" cy="1177712"/>
          </a:xfrm>
        </p:spPr>
        <p:txBody>
          <a:bodyPr/>
          <a:lstStyle/>
          <a:p>
            <a:pPr algn="ctr"/>
            <a:r>
              <a:rPr lang="en-GB" sz="2800" dirty="0"/>
              <a:t>Early Years Inspection Handbook for Ofsted registered provision </a:t>
            </a:r>
            <a:br>
              <a:rPr lang="en-GB" sz="2800" dirty="0"/>
            </a:br>
            <a:r>
              <a:rPr lang="en-GB" sz="2800" dirty="0"/>
              <a:t>October 2023</a:t>
            </a:r>
          </a:p>
        </p:txBody>
      </p:sp>
      <p:sp>
        <p:nvSpPr>
          <p:cNvPr id="3" name="Content Placeholder 2">
            <a:extLst>
              <a:ext uri="{FF2B5EF4-FFF2-40B4-BE49-F238E27FC236}">
                <a16:creationId xmlns:a16="http://schemas.microsoft.com/office/drawing/2014/main" id="{9CF3B42D-0AEE-458A-9D0D-7E39FBEF3841}"/>
              </a:ext>
            </a:extLst>
          </p:cNvPr>
          <p:cNvSpPr>
            <a:spLocks noGrp="1"/>
          </p:cNvSpPr>
          <p:nvPr>
            <p:ph idx="1"/>
          </p:nvPr>
        </p:nvSpPr>
        <p:spPr>
          <a:xfrm>
            <a:off x="296594" y="1872000"/>
            <a:ext cx="5799406" cy="4031873"/>
          </a:xfrm>
        </p:spPr>
        <p:txBody>
          <a:bodyPr/>
          <a:lstStyle/>
          <a:p>
            <a:pPr algn="l">
              <a:buFont typeface="Arial" panose="020B0604020202020204" pitchFamily="34" charset="0"/>
              <a:buChar char="•"/>
            </a:pPr>
            <a:r>
              <a:rPr lang="en-GB" b="0" i="0" dirty="0">
                <a:solidFill>
                  <a:srgbClr val="0B0C0C"/>
                </a:solidFill>
                <a:effectLst/>
                <a:latin typeface="GDS Transport"/>
              </a:rPr>
              <a:t> </a:t>
            </a:r>
            <a:r>
              <a:rPr lang="en-GB" b="0" i="0" dirty="0">
                <a:solidFill>
                  <a:srgbClr val="0B0C0C"/>
                </a:solidFill>
                <a:effectLst/>
                <a:latin typeface="Calibri" panose="020F0502020204030204" pitchFamily="34" charset="0"/>
                <a:cs typeface="Calibri" panose="020F0502020204030204" pitchFamily="34" charset="0"/>
              </a:rPr>
              <a:t>have appropriate child protection arrangements, which:</a:t>
            </a:r>
          </a:p>
          <a:p>
            <a:pPr marL="742950" lvl="1" indent="-285750" algn="l">
              <a:buFont typeface="Arial" panose="020B0604020202020204" pitchFamily="34" charset="0"/>
              <a:buChar char="•"/>
            </a:pPr>
            <a:r>
              <a:rPr lang="en-GB" b="0" i="0" dirty="0">
                <a:solidFill>
                  <a:srgbClr val="0B0C0C"/>
                </a:solidFill>
                <a:effectLst/>
                <a:latin typeface="Calibri" panose="020F0502020204030204" pitchFamily="34" charset="0"/>
                <a:cs typeface="Calibri" panose="020F0502020204030204" pitchFamily="34" charset="0"/>
              </a:rPr>
              <a:t>identify children who may need early help, and who are at risk of harm or have been harmed. This can include, but is not limited to, neglect, abuse, grooming, exploitation, sexual abuse and online harm</a:t>
            </a:r>
          </a:p>
          <a:p>
            <a:pPr marL="742950" lvl="1" indent="-285750" algn="l">
              <a:buFont typeface="Arial" panose="020B0604020202020204" pitchFamily="34" charset="0"/>
              <a:buChar char="•"/>
            </a:pPr>
            <a:r>
              <a:rPr lang="en-GB" b="0" i="0" dirty="0">
                <a:solidFill>
                  <a:srgbClr val="0B0C0C"/>
                </a:solidFill>
                <a:effectLst/>
                <a:latin typeface="Calibri" panose="020F0502020204030204" pitchFamily="34" charset="0"/>
                <a:cs typeface="Calibri" panose="020F0502020204030204" pitchFamily="34" charset="0"/>
              </a:rPr>
              <a:t>secure the help that children need and, if required, refer children in a timely way to those who have the expertise to help</a:t>
            </a:r>
          </a:p>
          <a:p>
            <a:pPr marL="742950" lvl="1" indent="-285750" algn="l">
              <a:buFont typeface="Arial" panose="020B0604020202020204" pitchFamily="34" charset="0"/>
              <a:buChar char="•"/>
            </a:pPr>
            <a:r>
              <a:rPr lang="en-GB" b="0" i="0" dirty="0">
                <a:solidFill>
                  <a:srgbClr val="0B0C0C"/>
                </a:solidFill>
                <a:effectLst/>
                <a:latin typeface="Calibri" panose="020F0502020204030204" pitchFamily="34" charset="0"/>
                <a:cs typeface="Calibri" panose="020F0502020204030204" pitchFamily="34" charset="0"/>
              </a:rPr>
              <a:t>manage safe recruitment and allegations about adults who may be a risk to children</a:t>
            </a:r>
          </a:p>
          <a:p>
            <a:pPr algn="l">
              <a:buFont typeface="Arial" panose="020B0604020202020204" pitchFamily="34" charset="0"/>
              <a:buChar char="•"/>
            </a:pPr>
            <a:r>
              <a:rPr lang="en-GB" b="0" i="0" dirty="0">
                <a:solidFill>
                  <a:srgbClr val="0B0C0C"/>
                </a:solidFill>
                <a:effectLst/>
                <a:latin typeface="Calibri" panose="020F0502020204030204" pitchFamily="34" charset="0"/>
                <a:cs typeface="Calibri" panose="020F0502020204030204" pitchFamily="34" charset="0"/>
              </a:rPr>
              <a:t> are receptive to challenge and reflective of their own practices to ensure that safeguarding policies, systems and processes are kept under continuous review</a:t>
            </a:r>
          </a:p>
          <a:p>
            <a:endParaRPr lang="en-GB" dirty="0"/>
          </a:p>
        </p:txBody>
      </p:sp>
      <p:sp>
        <p:nvSpPr>
          <p:cNvPr id="6" name="TextBox 5">
            <a:extLst>
              <a:ext uri="{FF2B5EF4-FFF2-40B4-BE49-F238E27FC236}">
                <a16:creationId xmlns:a16="http://schemas.microsoft.com/office/drawing/2014/main" id="{B4B7D33F-C172-484E-9012-96119A6AEB1D}"/>
              </a:ext>
            </a:extLst>
          </p:cNvPr>
          <p:cNvSpPr txBox="1"/>
          <p:nvPr/>
        </p:nvSpPr>
        <p:spPr>
          <a:xfrm>
            <a:off x="6585734" y="1524204"/>
            <a:ext cx="5252662" cy="4031873"/>
          </a:xfrm>
          <a:prstGeom prst="rect">
            <a:avLst/>
          </a:prstGeom>
          <a:noFill/>
        </p:spPr>
        <p:txBody>
          <a:bodyPr wrap="square">
            <a:spAutoFit/>
          </a:bodyPr>
          <a:lstStyle/>
          <a:p>
            <a:pPr algn="ctr"/>
            <a:r>
              <a:rPr lang="en-GB" sz="3200" b="0" i="0" dirty="0">
                <a:solidFill>
                  <a:schemeClr val="bg1"/>
                </a:solidFill>
                <a:effectLst/>
                <a:latin typeface="Calibri" panose="020F0502020204030204" pitchFamily="34" charset="0"/>
                <a:cs typeface="Calibri" panose="020F0502020204030204" pitchFamily="34" charset="0"/>
              </a:rPr>
              <a:t>It is essential that inspectors are familiar with and take into account the statutory guidance in relation to safeguarding:</a:t>
            </a:r>
          </a:p>
          <a:p>
            <a:pPr algn="ctr"/>
            <a:endParaRPr lang="en-GB" sz="3200" b="0" i="0" dirty="0">
              <a:solidFill>
                <a:schemeClr val="bg1"/>
              </a:solidFill>
              <a:effectLst/>
              <a:latin typeface="Calibri" panose="020F0502020204030204" pitchFamily="34" charset="0"/>
              <a:cs typeface="Calibri" panose="020F0502020204030204" pitchFamily="34" charset="0"/>
            </a:endParaRPr>
          </a:p>
          <a:p>
            <a:pPr algn="ctr">
              <a:buFont typeface="Arial" panose="020B0604020202020204" pitchFamily="34" charset="0"/>
              <a:buChar char="•"/>
            </a:pPr>
            <a:r>
              <a:rPr lang="en-GB" sz="3200" b="0" i="0" dirty="0">
                <a:solidFill>
                  <a:schemeClr val="bg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Working together to safeguard children</a:t>
            </a:r>
            <a:r>
              <a:rPr lang="en-GB" sz="3200" b="0" i="0" dirty="0">
                <a:solidFill>
                  <a:schemeClr val="bg1"/>
                </a:solidFill>
                <a:effectLst/>
                <a:latin typeface="Calibri" panose="020F0502020204030204" pitchFamily="34" charset="0"/>
                <a:cs typeface="Calibri" panose="020F0502020204030204" pitchFamily="34" charset="0"/>
              </a:rPr>
              <a:t> (DfE, 2018)</a:t>
            </a:r>
          </a:p>
        </p:txBody>
      </p:sp>
    </p:spTree>
    <p:extLst>
      <p:ext uri="{BB962C8B-B14F-4D97-AF65-F5344CB8AC3E}">
        <p14:creationId xmlns:p14="http://schemas.microsoft.com/office/powerpoint/2010/main" val="36872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anim calcmode="lin" valueType="num">
                                      <p:cBhvr>
                                        <p:cTn id="4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54803" y="164387"/>
            <a:ext cx="11092071" cy="1042977"/>
          </a:xfrm>
        </p:spPr>
        <p:txBody>
          <a:bodyPr/>
          <a:lstStyle/>
          <a:p>
            <a:r>
              <a:rPr lang="en-GB" sz="4400"/>
              <a:t>Prevent update: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6" y="960784"/>
            <a:ext cx="11489562" cy="4634144"/>
          </a:xfrm>
        </p:spPr>
        <p:txBody>
          <a:bodyPr/>
          <a:lstStyle/>
          <a:p>
            <a:pPr marL="285750" lvl="1" indent="-285750" algn="just">
              <a:spcAft>
                <a:spcPts val="0"/>
              </a:spcAft>
              <a:buFont typeface="Wingdings" panose="05000000000000000000" pitchFamily="2" charset="2"/>
              <a:buChar char="q"/>
            </a:pPr>
            <a:r>
              <a:rPr lang="en-GB" sz="2200">
                <a:effectLst/>
                <a:latin typeface="Calibri" panose="020F0502020204030204" pitchFamily="34" charset="0"/>
                <a:ea typeface="Calibri" panose="020F0502020204030204" pitchFamily="34" charset="0"/>
              </a:rPr>
              <a:t>The Home Office has published an update to the UK’s counter-terrorism  strategy: CONTEST. </a:t>
            </a:r>
            <a:r>
              <a:rPr lang="en-GB" sz="2200" u="sng">
                <a:solidFill>
                  <a:srgbClr val="4179AA"/>
                </a:solidFill>
                <a:effectLst/>
                <a:latin typeface="Calibri" panose="020F0502020204030204" pitchFamily="34" charset="0"/>
                <a:ea typeface="Calibri" panose="020F0502020204030204" pitchFamily="34" charset="0"/>
                <a:cs typeface="Calibri" panose="020F0502020204030204" pitchFamily="34" charset="0"/>
                <a:hlinkClick r:id="rId3"/>
              </a:rPr>
              <a:t>CONTEST 2023</a:t>
            </a:r>
            <a:r>
              <a:rPr lang="en-GB" sz="2200">
                <a:effectLst/>
                <a:latin typeface="Calibri" panose="020F0502020204030204" pitchFamily="34" charset="0"/>
                <a:ea typeface="Calibri" panose="020F0502020204030204" pitchFamily="34" charset="0"/>
              </a:rPr>
              <a:t> sets out how the UK’s counter-terrorism response will adapt to the enduring and evolving threat from terrorism (evolving nature, technology the biggest threat, suggesting an increase in self-initiative terrorists using wider online influences - less fixed ideology and direction)</a:t>
            </a:r>
          </a:p>
          <a:p>
            <a:pPr marL="285750" lvl="1" indent="-285750" algn="just">
              <a:spcAft>
                <a:spcPts val="0"/>
              </a:spcAft>
              <a:buFont typeface="Wingdings" panose="05000000000000000000" pitchFamily="2" charset="2"/>
              <a:buChar char="q"/>
            </a:pPr>
            <a:endParaRPr lang="en-GB" sz="2200" b="0">
              <a:latin typeface="Calibri" panose="020F0502020204030204" pitchFamily="34" charset="0"/>
              <a:ea typeface="Calibri" panose="020F0502020204030204" pitchFamily="34" charset="0"/>
              <a:cs typeface="Calibri" panose="020F0502020204030204" pitchFamily="34" charset="0"/>
            </a:endParaRPr>
          </a:p>
          <a:p>
            <a:pPr marL="285750" lvl="1" indent="-285750" algn="just">
              <a:spcAft>
                <a:spcPts val="0"/>
              </a:spcAft>
              <a:buFont typeface="Wingdings" panose="05000000000000000000" pitchFamily="2" charset="2"/>
              <a:buChar char="q"/>
            </a:pPr>
            <a:r>
              <a:rPr lang="en-GB" sz="2200" b="0">
                <a:effectLst/>
                <a:latin typeface="Calibri" panose="020F0502020204030204" pitchFamily="34" charset="0"/>
                <a:ea typeface="Calibri" panose="020F0502020204030204" pitchFamily="34" charset="0"/>
                <a:cs typeface="Calibri" panose="020F0502020204030204" pitchFamily="34" charset="0"/>
              </a:rPr>
              <a:t>The Home Office has also published updated </a:t>
            </a:r>
            <a:r>
              <a:rPr lang="en-GB" sz="2200" b="0" u="sng">
                <a:solidFill>
                  <a:srgbClr val="4179AA"/>
                </a:solidFill>
                <a:effectLst/>
                <a:latin typeface="Calibri" panose="020F0502020204030204" pitchFamily="34" charset="0"/>
                <a:ea typeface="Calibri" panose="020F0502020204030204" pitchFamily="34" charset="0"/>
                <a:cs typeface="Calibri" panose="020F0502020204030204" pitchFamily="34" charset="0"/>
                <a:hlinkClick r:id="rId4"/>
              </a:rPr>
              <a:t>Prevent duty guidance</a:t>
            </a:r>
            <a:r>
              <a:rPr lang="en-GB" sz="2200" b="0">
                <a:effectLst/>
                <a:latin typeface="Calibri" panose="020F0502020204030204" pitchFamily="34" charset="0"/>
                <a:ea typeface="Calibri" panose="020F0502020204030204" pitchFamily="34" charset="0"/>
                <a:cs typeface="Calibri" panose="020F0502020204030204" pitchFamily="34" charset="0"/>
              </a:rPr>
              <a:t>, which is due to come into force on 31 December 2023. Education settings must continue to have regard to the </a:t>
            </a:r>
            <a:r>
              <a:rPr lang="en-GB" sz="2200" b="0" u="sng">
                <a:solidFill>
                  <a:srgbClr val="4179AA"/>
                </a:solidFill>
                <a:effectLst/>
                <a:latin typeface="Calibri" panose="020F0502020204030204" pitchFamily="34" charset="0"/>
                <a:ea typeface="Calibri" panose="020F0502020204030204" pitchFamily="34" charset="0"/>
                <a:cs typeface="Calibri" panose="020F0502020204030204" pitchFamily="34" charset="0"/>
                <a:hlinkClick r:id="rId5"/>
              </a:rPr>
              <a:t>2015 guidance</a:t>
            </a:r>
            <a:r>
              <a:rPr lang="en-GB" sz="2200" b="0">
                <a:effectLst/>
                <a:latin typeface="Calibri" panose="020F0502020204030204" pitchFamily="34" charset="0"/>
                <a:ea typeface="Calibri" panose="020F0502020204030204" pitchFamily="34" charset="0"/>
                <a:cs typeface="Calibri" panose="020F0502020204030204" pitchFamily="34" charset="0"/>
              </a:rPr>
              <a:t> until the new guidance comes into force</a:t>
            </a:r>
          </a:p>
          <a:p>
            <a:pPr marL="285750" lvl="1" indent="-285750" algn="just">
              <a:spcAft>
                <a:spcPts val="0"/>
              </a:spcAft>
              <a:buFont typeface="Wingdings" panose="05000000000000000000" pitchFamily="2" charset="2"/>
              <a:buChar char="q"/>
            </a:pPr>
            <a:endParaRPr lang="en-GB" sz="2200">
              <a:latin typeface="Calibri" panose="020F0502020204030204" pitchFamily="34" charset="0"/>
              <a:ea typeface="Calibri" panose="020F0502020204030204" pitchFamily="34" charset="0"/>
              <a:cs typeface="Calibri" panose="020F0502020204030204" pitchFamily="34" charset="0"/>
            </a:endParaRPr>
          </a:p>
          <a:p>
            <a:pPr marL="285750" lvl="1" indent="-285750" algn="just">
              <a:spcAft>
                <a:spcPts val="0"/>
              </a:spcAft>
              <a:buFont typeface="Wingdings" panose="05000000000000000000" pitchFamily="2" charset="2"/>
              <a:buChar char="q"/>
            </a:pPr>
            <a:r>
              <a:rPr lang="en-GB" sz="2200" b="0">
                <a:effectLst/>
                <a:latin typeface="Calibri" panose="020F0502020204030204" pitchFamily="34" charset="0"/>
                <a:ea typeface="Calibri" panose="020F0502020204030204" pitchFamily="34" charset="0"/>
                <a:cs typeface="Calibri" panose="020F0502020204030204" pitchFamily="34" charset="0"/>
              </a:rPr>
              <a:t>The updated Prevent duty guidance places n</a:t>
            </a:r>
            <a:r>
              <a:rPr lang="en-GB" sz="2200" b="0">
                <a:effectLst/>
                <a:latin typeface="Calibri" panose="020F0502020204030204" pitchFamily="34" charset="0"/>
                <a:ea typeface="Calibri" panose="020F0502020204030204" pitchFamily="34" charset="0"/>
              </a:rPr>
              <a:t>o new legal requirements or additional responsibilities on education settings – we will cover these things more in the forthcoming Prevent awareness and update sessions (details in </a:t>
            </a:r>
            <a:r>
              <a:rPr lang="en-GB" sz="2200">
                <a:latin typeface="Calibri" panose="020F0502020204030204" pitchFamily="34" charset="0"/>
                <a:ea typeface="Calibri" panose="020F0502020204030204" pitchFamily="34" charset="0"/>
              </a:rPr>
              <a:t>T</a:t>
            </a:r>
            <a:r>
              <a:rPr lang="en-GB" sz="2200" b="0">
                <a:effectLst/>
                <a:latin typeface="Calibri" panose="020F0502020204030204" pitchFamily="34" charset="0"/>
                <a:ea typeface="Calibri" panose="020F0502020204030204" pitchFamily="34" charset="0"/>
              </a:rPr>
              <a:t>raining sl</a:t>
            </a:r>
            <a:r>
              <a:rPr lang="en-GB" sz="2200">
                <a:latin typeface="Calibri" panose="020F0502020204030204" pitchFamily="34" charset="0"/>
                <a:ea typeface="Calibri" panose="020F0502020204030204" pitchFamily="34" charset="0"/>
              </a:rPr>
              <a:t>ide 19 below)</a:t>
            </a:r>
          </a:p>
          <a:p>
            <a:pPr marL="285750" lvl="1" indent="-285750" algn="just">
              <a:spcAft>
                <a:spcPts val="0"/>
              </a:spcAft>
              <a:buFont typeface="Wingdings" panose="05000000000000000000" pitchFamily="2" charset="2"/>
              <a:buChar char="q"/>
            </a:pPr>
            <a:endParaRPr lang="en-GB" sz="2200">
              <a:latin typeface="Calibri" panose="020F0502020204030204" pitchFamily="34" charset="0"/>
              <a:ea typeface="Calibri" panose="020F0502020204030204" pitchFamily="34" charset="0"/>
            </a:endParaRPr>
          </a:p>
          <a:p>
            <a:pPr marL="285750" lvl="1" indent="-285750" algn="just">
              <a:spcAft>
                <a:spcPts val="0"/>
              </a:spcAft>
              <a:buFont typeface="Wingdings" panose="05000000000000000000" pitchFamily="2" charset="2"/>
              <a:buChar char="q"/>
            </a:pPr>
            <a:r>
              <a:rPr lang="en-GB" sz="22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Educate Against Hate blog</a:t>
            </a:r>
            <a:r>
              <a:rPr lang="en-GB" sz="2200">
                <a:latin typeface="Calibri" panose="020F0502020204030204" pitchFamily="34" charset="0"/>
                <a:ea typeface="Calibri" panose="020F0502020204030204" pitchFamily="34" charset="0"/>
              </a:rPr>
              <a:t>: advice for schools on discussion and approach to difficult issues, including ongoing conflicts with pupils in a way that will allow them to consider the classroom as a place where they can voice their opinions and feelings on things that are happening around the world. Blog also signposts to quality-assured resources to help sensitive discussions</a:t>
            </a:r>
          </a:p>
          <a:p>
            <a:pPr marL="285750" lvl="1" indent="-285750" algn="just">
              <a:spcAft>
                <a:spcPts val="0"/>
              </a:spcAft>
              <a:buFont typeface="Wingdings" panose="05000000000000000000" pitchFamily="2" charset="2"/>
              <a:buChar char="q"/>
            </a:pPr>
            <a:endParaRPr lang="en-GB" sz="2200">
              <a:latin typeface="Calibri" panose="020F0502020204030204" pitchFamily="34" charset="0"/>
              <a:ea typeface="Calibri" panose="020F0502020204030204" pitchFamily="34" charset="0"/>
            </a:endParaRPr>
          </a:p>
          <a:p>
            <a:pPr marL="285750" lvl="1" indent="-285750" algn="just">
              <a:spcAft>
                <a:spcPts val="0"/>
              </a:spcAft>
              <a:buFont typeface="Wingdings" panose="05000000000000000000" pitchFamily="2" charset="2"/>
              <a:buChar char="q"/>
            </a:pPr>
            <a:endParaRPr lang="en-GB" sz="2200">
              <a:latin typeface="Calibri" panose="020F0502020204030204" pitchFamily="34" charset="0"/>
              <a:ea typeface="Calibri" panose="020F0502020204030204" pitchFamily="34" charset="0"/>
            </a:endParaRPr>
          </a:p>
          <a:p>
            <a:pPr marL="285750" lvl="1" indent="-285750" algn="just">
              <a:spcAft>
                <a:spcPts val="0"/>
              </a:spcAft>
              <a:buFont typeface="Wingdings" panose="05000000000000000000" pitchFamily="2" charset="2"/>
              <a:buChar char="q"/>
            </a:pPr>
            <a:endParaRPr lang="en-GB" sz="2200" b="0">
              <a:latin typeface="Calibri" panose="020F0502020204030204" pitchFamily="34" charset="0"/>
            </a:endParaRPr>
          </a:p>
          <a:p>
            <a:pPr marL="285750" lvl="1" indent="-285750" algn="just">
              <a:spcAft>
                <a:spcPts val="0"/>
              </a:spcAft>
              <a:buFont typeface="Wingdings" panose="05000000000000000000" pitchFamily="2" charset="2"/>
              <a:buChar char="q"/>
            </a:pPr>
            <a:endParaRPr lang="en-GB" sz="2200" b="0"/>
          </a:p>
          <a:p>
            <a:pPr marL="285750" lvl="1" indent="-285750" algn="just">
              <a:spcAft>
                <a:spcPts val="0"/>
              </a:spcAft>
              <a:buFont typeface="Wingdings" panose="05000000000000000000" pitchFamily="2" charset="2"/>
              <a:buChar char="q"/>
            </a:pPr>
            <a:endParaRPr lang="en-GB" sz="2200"/>
          </a:p>
          <a:p>
            <a:pPr marL="285750" lvl="1" indent="-285750" algn="just">
              <a:spcAft>
                <a:spcPts val="0"/>
              </a:spcAft>
              <a:buFont typeface="Wingdings" panose="05000000000000000000" pitchFamily="2" charset="2"/>
              <a:buChar char="q"/>
            </a:pPr>
            <a:endParaRPr lang="en-GB" sz="2200"/>
          </a:p>
          <a:p>
            <a:pPr lvl="1" algn="just">
              <a:spcAft>
                <a:spcPts val="0"/>
              </a:spcAft>
            </a:pPr>
            <a:endParaRPr lang="en-GB" sz="2800"/>
          </a:p>
          <a:p>
            <a:pPr marL="285750" lvl="1" indent="-285750" algn="just">
              <a:spcAft>
                <a:spcPts val="0"/>
              </a:spcAft>
              <a:buFont typeface="Wingdings" panose="05000000000000000000" pitchFamily="2" charset="2"/>
              <a:buChar char="q"/>
            </a:pPr>
            <a:endParaRPr lang="en-GB" sz="1700"/>
          </a:p>
        </p:txBody>
      </p:sp>
    </p:spTree>
    <p:extLst>
      <p:ext uri="{BB962C8B-B14F-4D97-AF65-F5344CB8AC3E}">
        <p14:creationId xmlns:p14="http://schemas.microsoft.com/office/powerpoint/2010/main" val="220509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142273"/>
            <a:ext cx="11101752" cy="1065091"/>
          </a:xfrm>
        </p:spPr>
        <p:txBody>
          <a:bodyPr/>
          <a:lstStyle/>
          <a:p>
            <a:r>
              <a:rPr lang="en-GB" sz="4400"/>
              <a:t>Prevent: current information</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3" y="942337"/>
            <a:ext cx="11489562" cy="4634144"/>
          </a:xfrm>
        </p:spPr>
        <p:txBody>
          <a:bodyPr/>
          <a:lstStyle/>
          <a:p>
            <a:pPr marL="285750" lvl="1" indent="-285750" algn="just">
              <a:spcAft>
                <a:spcPts val="0"/>
              </a:spcAft>
              <a:buFont typeface="Wingdings" panose="05000000000000000000" pitchFamily="2" charset="2"/>
              <a:buChar char="q"/>
            </a:pPr>
            <a:r>
              <a:rPr lang="en-GB" sz="2200"/>
              <a:t>UK threat level remains as SUBSTANTIAL (meaning an attack is considered likely)</a:t>
            </a:r>
          </a:p>
          <a:p>
            <a:pPr marL="285750" lvl="1" indent="-285750" algn="just">
              <a:spcAft>
                <a:spcPts val="0"/>
              </a:spcAft>
              <a:buFont typeface="Wingdings" panose="05000000000000000000" pitchFamily="2" charset="2"/>
              <a:buChar char="q"/>
            </a:pPr>
            <a:endParaRPr lang="en-GB" sz="2200"/>
          </a:p>
          <a:p>
            <a:pPr marL="285750" lvl="1" indent="-285750" algn="just">
              <a:spcAft>
                <a:spcPts val="0"/>
              </a:spcAft>
              <a:buFont typeface="Wingdings" panose="05000000000000000000" pitchFamily="2" charset="2"/>
              <a:buChar char="q"/>
            </a:pPr>
            <a:r>
              <a:rPr lang="en-GB" sz="2200"/>
              <a:t>The primary threat both regionally and nationally is from Islamist Extremist Groups, whilst an attack from individuals with an Extreme Far Right mindset/ideology remains a realistic possibility</a:t>
            </a:r>
          </a:p>
          <a:p>
            <a:pPr marL="285750" lvl="1" indent="-285750" algn="just">
              <a:spcAft>
                <a:spcPts val="0"/>
              </a:spcAft>
              <a:buFont typeface="Wingdings" panose="05000000000000000000" pitchFamily="2" charset="2"/>
              <a:buChar char="q"/>
            </a:pPr>
            <a:endParaRPr lang="en-GB" sz="2200"/>
          </a:p>
          <a:p>
            <a:pPr marL="285750" lvl="1" indent="-285750" algn="just">
              <a:spcAft>
                <a:spcPts val="0"/>
              </a:spcAft>
              <a:buFont typeface="Wingdings" panose="05000000000000000000" pitchFamily="2" charset="2"/>
              <a:buChar char="q"/>
            </a:pPr>
            <a:r>
              <a:rPr lang="en-GB" sz="2200"/>
              <a:t>There were 31 Prevent referrals made in Essex in the last reported quarter (April – June) </a:t>
            </a:r>
          </a:p>
          <a:p>
            <a:pPr marL="285750" lvl="1" indent="-285750" algn="just">
              <a:spcAft>
                <a:spcPts val="0"/>
              </a:spcAft>
              <a:buFont typeface="Wingdings" panose="05000000000000000000" pitchFamily="2" charset="2"/>
              <a:buChar char="q"/>
            </a:pPr>
            <a:endParaRPr lang="en-GB" sz="2200"/>
          </a:p>
          <a:p>
            <a:pPr marL="285750" lvl="1" indent="-285750" algn="just">
              <a:spcAft>
                <a:spcPts val="0"/>
              </a:spcAft>
              <a:buFont typeface="Wingdings" panose="05000000000000000000" pitchFamily="2" charset="2"/>
              <a:buChar char="q"/>
            </a:pPr>
            <a:r>
              <a:rPr lang="en-GB" sz="2200"/>
              <a:t>15 referrals were from the Education sector (Essex had the highest number of referrals from the education sector in the region for April – June)</a:t>
            </a:r>
          </a:p>
          <a:p>
            <a:pPr marL="285750" lvl="1" indent="-285750" algn="just">
              <a:spcAft>
                <a:spcPts val="0"/>
              </a:spcAft>
              <a:buFont typeface="Wingdings" panose="05000000000000000000" pitchFamily="2" charset="2"/>
              <a:buChar char="q"/>
            </a:pPr>
            <a:endParaRPr lang="en-GB" sz="2200"/>
          </a:p>
          <a:p>
            <a:pPr marL="285750" lvl="1" indent="-285750" algn="just">
              <a:spcAft>
                <a:spcPts val="0"/>
              </a:spcAft>
              <a:buFont typeface="Wingdings" panose="05000000000000000000" pitchFamily="2" charset="2"/>
              <a:buChar char="q"/>
            </a:pPr>
            <a:r>
              <a:rPr lang="en-GB" sz="2200"/>
              <a:t>13 referrals related to Mixed, Unclear or Unstable ideologies (Essex also had the highest number of these referrals in the region this quarter), 3 related to Far-Right ideologies – other referrals where the ideology had not been identifiable, or the police were still completing their enquires</a:t>
            </a:r>
          </a:p>
          <a:p>
            <a:pPr marL="285750" lvl="1" indent="-285750" algn="just">
              <a:spcAft>
                <a:spcPts val="0"/>
              </a:spcAft>
              <a:buFont typeface="Wingdings" panose="05000000000000000000" pitchFamily="2" charset="2"/>
              <a:buChar char="q"/>
            </a:pPr>
            <a:endParaRPr lang="en-GB" sz="2200"/>
          </a:p>
          <a:p>
            <a:pPr marL="285750" lvl="1" indent="-285750" algn="just">
              <a:spcAft>
                <a:spcPts val="0"/>
              </a:spcAft>
              <a:buFont typeface="Wingdings" panose="05000000000000000000" pitchFamily="2" charset="2"/>
              <a:buChar char="q"/>
            </a:pPr>
            <a:r>
              <a:rPr lang="en-GB" sz="2200"/>
              <a:t>Prevent risk assessments</a:t>
            </a:r>
          </a:p>
          <a:p>
            <a:pPr lvl="1" algn="just">
              <a:spcAft>
                <a:spcPts val="0"/>
              </a:spcAft>
            </a:pPr>
            <a:endParaRPr lang="en-GB" sz="2800"/>
          </a:p>
          <a:p>
            <a:pPr marL="285750" lvl="1" indent="-285750" algn="just">
              <a:spcAft>
                <a:spcPts val="0"/>
              </a:spcAft>
              <a:buFont typeface="Wingdings" panose="05000000000000000000" pitchFamily="2" charset="2"/>
              <a:buChar char="q"/>
            </a:pPr>
            <a:endParaRPr lang="en-GB" sz="1700"/>
          </a:p>
        </p:txBody>
      </p:sp>
    </p:spTree>
    <p:extLst>
      <p:ext uri="{BB962C8B-B14F-4D97-AF65-F5344CB8AC3E}">
        <p14:creationId xmlns:p14="http://schemas.microsoft.com/office/powerpoint/2010/main" val="2008209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 uri="{C183D7F6-B498-43B3-948B-1728B52AA6E4}">
                <adec:decorative xmlns:adec="http://schemas.microsoft.com/office/drawing/2017/decorative" val="1"/>
              </a:ext>
            </a:extLst>
          </p:cNvPr>
          <p:cNvSpPr>
            <a:spLocks noGrp="1"/>
          </p:cNvSpPr>
          <p:nvPr>
            <p:ph idx="1"/>
          </p:nvPr>
        </p:nvSpPr>
        <p:spPr>
          <a:xfrm>
            <a:off x="282076" y="830424"/>
            <a:ext cx="5922781" cy="4923103"/>
          </a:xfrm>
        </p:spPr>
        <p:txBody>
          <a:bodyPr/>
          <a:lstStyle/>
          <a:p>
            <a:pPr marL="489600" lvl="3">
              <a:spcAft>
                <a:spcPts val="0"/>
              </a:spcAft>
              <a:buFont typeface="Wingdings" panose="05000000000000000000" pitchFamily="2" charset="2"/>
              <a:buChar char="Ø"/>
            </a:pPr>
            <a:r>
              <a:rPr lang="en-GB" sz="2200" dirty="0"/>
              <a:t>132 received so far!</a:t>
            </a:r>
          </a:p>
          <a:p>
            <a:pPr marL="489600" lvl="3">
              <a:spcAft>
                <a:spcPts val="0"/>
              </a:spcAft>
              <a:buFont typeface="Wingdings" panose="05000000000000000000" pitchFamily="2" charset="2"/>
              <a:buChar char="Ø"/>
            </a:pPr>
            <a:endParaRPr lang="en-GB" sz="2200" dirty="0"/>
          </a:p>
          <a:p>
            <a:pPr marL="489600" lvl="3">
              <a:spcAft>
                <a:spcPts val="0"/>
              </a:spcAft>
              <a:buFont typeface="Wingdings" panose="05000000000000000000" pitchFamily="2" charset="2"/>
              <a:buChar char="Ø"/>
            </a:pPr>
            <a:r>
              <a:rPr lang="en-GB" sz="2200" dirty="0">
                <a:hlinkClick r:id="rId2"/>
              </a:rPr>
              <a:t>https://forms.office.com/e/HN2f7Z8VEK</a:t>
            </a:r>
            <a:endParaRPr lang="en-GB" sz="2200" dirty="0"/>
          </a:p>
          <a:p>
            <a:pPr marL="489600" lvl="3">
              <a:spcAft>
                <a:spcPts val="0"/>
              </a:spcAft>
              <a:buFont typeface="Wingdings" panose="05000000000000000000" pitchFamily="2" charset="2"/>
              <a:buChar char="Ø"/>
            </a:pPr>
            <a:endParaRPr lang="en-GB" sz="2200" dirty="0"/>
          </a:p>
          <a:p>
            <a:pPr marL="489600" lvl="3">
              <a:spcAft>
                <a:spcPts val="0"/>
              </a:spcAft>
              <a:buFont typeface="Wingdings" panose="05000000000000000000" pitchFamily="2" charset="2"/>
              <a:buChar char="Ø"/>
            </a:pPr>
            <a:r>
              <a:rPr lang="en-GB" sz="2200" dirty="0"/>
              <a:t>Closing date of 15 December</a:t>
            </a:r>
          </a:p>
          <a:p>
            <a:pPr marL="489600" lvl="3">
              <a:spcAft>
                <a:spcPts val="0"/>
              </a:spcAft>
              <a:buFont typeface="Wingdings" panose="05000000000000000000" pitchFamily="2" charset="2"/>
              <a:buChar char="Ø"/>
            </a:pPr>
            <a:endParaRPr lang="en-GB" sz="2200" dirty="0"/>
          </a:p>
          <a:p>
            <a:pPr marL="489600" lvl="3">
              <a:spcAft>
                <a:spcPts val="0"/>
              </a:spcAft>
              <a:buFont typeface="Wingdings" panose="05000000000000000000" pitchFamily="2" charset="2"/>
              <a:buChar char="Ø"/>
            </a:pPr>
            <a:r>
              <a:rPr lang="en-GB" sz="2200" dirty="0"/>
              <a:t>We will feedback via safeguarding forums next term</a:t>
            </a:r>
          </a:p>
          <a:p>
            <a:pPr marL="489600" lvl="3">
              <a:spcAft>
                <a:spcPts val="0"/>
              </a:spcAft>
              <a:buFont typeface="Wingdings" panose="05000000000000000000" pitchFamily="2" charset="2"/>
              <a:buChar char="Ø"/>
            </a:pPr>
            <a:endParaRPr lang="en-GB" sz="2200" dirty="0"/>
          </a:p>
          <a:p>
            <a:pPr marL="489600" lvl="3">
              <a:spcAft>
                <a:spcPts val="0"/>
              </a:spcAft>
              <a:buFont typeface="Wingdings" panose="05000000000000000000" pitchFamily="2" charset="2"/>
              <a:buChar char="Ø"/>
            </a:pPr>
            <a:r>
              <a:rPr lang="en-GB" sz="2200" dirty="0"/>
              <a:t>Initial findings:  </a:t>
            </a:r>
          </a:p>
          <a:p>
            <a:pPr marL="261000" lvl="3" indent="0">
              <a:spcAft>
                <a:spcPts val="0"/>
              </a:spcAft>
              <a:buNone/>
            </a:pPr>
            <a:endParaRPr lang="en-GB" sz="2200" dirty="0"/>
          </a:p>
          <a:p>
            <a:pPr marL="603900" lvl="3" indent="-342900">
              <a:spcAft>
                <a:spcPts val="0"/>
              </a:spcAft>
            </a:pPr>
            <a:r>
              <a:rPr lang="en-GB" sz="2200" dirty="0"/>
              <a:t>No DDSL in place when DSL is off-site (Childminders?)</a:t>
            </a:r>
          </a:p>
          <a:p>
            <a:pPr marL="603900" lvl="3" indent="-342900">
              <a:spcAft>
                <a:spcPts val="0"/>
              </a:spcAft>
            </a:pPr>
            <a:r>
              <a:rPr lang="en-GB" sz="2200" dirty="0"/>
              <a:t>Level 2 training for new members of staff not happening within 5 days</a:t>
            </a:r>
          </a:p>
          <a:p>
            <a:pPr marL="603900" lvl="3" indent="-342900">
              <a:spcAft>
                <a:spcPts val="0"/>
              </a:spcAft>
            </a:pPr>
            <a:r>
              <a:rPr lang="en-GB" sz="2200" dirty="0"/>
              <a:t>Half termly review of Child Protection Files</a:t>
            </a:r>
          </a:p>
          <a:p>
            <a:pPr marL="603900" lvl="3" indent="-342900">
              <a:spcAft>
                <a:spcPts val="0"/>
              </a:spcAft>
            </a:pPr>
            <a:r>
              <a:rPr lang="en-GB" sz="2200" dirty="0"/>
              <a:t>Some/not all staff have received Level 2 training (Level 1?) </a:t>
            </a:r>
          </a:p>
          <a:p>
            <a:pPr marL="603900" lvl="3" indent="-342900">
              <a:spcAft>
                <a:spcPts val="0"/>
              </a:spcAft>
            </a:pPr>
            <a:endParaRPr lang="en-GB" sz="2200" dirty="0"/>
          </a:p>
          <a:p>
            <a:pPr marL="261000" lvl="3" indent="0">
              <a:spcAft>
                <a:spcPts val="0"/>
              </a:spcAft>
              <a:buNone/>
            </a:pPr>
            <a:r>
              <a:rPr lang="en-GB" sz="2200" dirty="0"/>
              <a:t>                               </a:t>
            </a:r>
          </a:p>
          <a:p>
            <a:pPr marL="720000" lvl="4">
              <a:spcAft>
                <a:spcPts val="0"/>
              </a:spcAft>
              <a:buFont typeface="Wingdings" panose="05000000000000000000" pitchFamily="2" charset="2"/>
              <a:buChar char="Ø"/>
            </a:pPr>
            <a:endParaRPr lang="en-GB" sz="2200" dirty="0"/>
          </a:p>
          <a:p>
            <a:pPr marL="314550" lvl="2" indent="-285750">
              <a:spcAft>
                <a:spcPts val="0"/>
              </a:spcAft>
              <a:buFont typeface="Wingdings" panose="05000000000000000000" pitchFamily="2" charset="2"/>
              <a:buChar char="v"/>
            </a:pPr>
            <a:endParaRPr lang="en-GB" sz="2200" dirty="0"/>
          </a:p>
          <a:p>
            <a:pPr lvl="2"/>
            <a:endParaRPr lang="en-GB" dirty="0"/>
          </a:p>
        </p:txBody>
      </p:sp>
      <p:sp>
        <p:nvSpPr>
          <p:cNvPr id="5" name="Text Placeholder 4">
            <a:extLst>
              <a:ext uri="{FF2B5EF4-FFF2-40B4-BE49-F238E27FC236}">
                <a16:creationId xmlns:a16="http://schemas.microsoft.com/office/drawing/2014/main" id="{D69F7933-0453-5949-470D-EBFA4F23FDD7}"/>
              </a:ext>
              <a:ext uri="{C183D7F6-B498-43B3-948B-1728B52AA6E4}">
                <adec:decorative xmlns:adec="http://schemas.microsoft.com/office/drawing/2017/decorative" val="1"/>
              </a:ext>
            </a:extLst>
          </p:cNvPr>
          <p:cNvSpPr>
            <a:spLocks noGrp="1"/>
          </p:cNvSpPr>
          <p:nvPr>
            <p:ph type="title" idx="4294967295"/>
          </p:nvPr>
        </p:nvSpPr>
        <p:spPr>
          <a:xfrm>
            <a:off x="7705725" y="1944688"/>
            <a:ext cx="3998913" cy="25511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5400" b="0" i="0" u="none" strike="noStrike" kern="1200" cap="none" spc="0" normalizeH="0" baseline="0" noProof="0" dirty="0">
                <a:ln>
                  <a:noFill/>
                </a:ln>
                <a:solidFill>
                  <a:schemeClr val="bg1"/>
                </a:solidFill>
                <a:effectLst/>
                <a:uLnTx/>
                <a:uFillTx/>
                <a:latin typeface="+mn-lt"/>
                <a:ea typeface="+mn-ea"/>
                <a:cs typeface="+mn-cs"/>
              </a:rPr>
              <a:t>Safeguarding questionnaire</a:t>
            </a:r>
          </a:p>
        </p:txBody>
      </p:sp>
    </p:spTree>
    <p:extLst>
      <p:ext uri="{BB962C8B-B14F-4D97-AF65-F5344CB8AC3E}">
        <p14:creationId xmlns:p14="http://schemas.microsoft.com/office/powerpoint/2010/main" val="3267833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417251" y="150920"/>
            <a:ext cx="5752829" cy="6525088"/>
          </a:xfrm>
        </p:spPr>
        <p:txBody>
          <a:bodyPr vert="horz" lIns="0" tIns="0" rIns="0" bIns="0" rtlCol="0" anchor="t">
            <a:noAutofit/>
          </a:bodyPr>
          <a:lstStyle/>
          <a:p>
            <a:pPr marL="0" lvl="2" indent="0">
              <a:buNone/>
            </a:pPr>
            <a:r>
              <a:rPr lang="en-GB" sz="1800" b="1" u="sng" dirty="0"/>
              <a:t>Prevent training - online sessions</a:t>
            </a:r>
            <a:endParaRPr lang="en-GB" sz="1800" b="1" u="sng" dirty="0">
              <a:ea typeface="Calibri"/>
              <a:cs typeface="Calibri"/>
            </a:endParaRPr>
          </a:p>
          <a:p>
            <a:pPr marL="229870" lvl="2" indent="-229870">
              <a:spcAft>
                <a:spcPts val="0"/>
              </a:spcAft>
              <a:buFont typeface="Wingdings" panose="05000000000000000000" pitchFamily="2" charset="2"/>
              <a:buChar char="§"/>
            </a:pPr>
            <a:r>
              <a:rPr lang="en-GB" sz="1800" dirty="0"/>
              <a:t> 21.11.23  2.00pm - 4.00pm </a:t>
            </a:r>
            <a:endParaRPr lang="en-GB" sz="1800" dirty="0">
              <a:ea typeface="Calibri"/>
              <a:cs typeface="Calibri"/>
            </a:endParaRPr>
          </a:p>
          <a:p>
            <a:pPr marL="229870" lvl="2" indent="-229870">
              <a:spcAft>
                <a:spcPts val="0"/>
              </a:spcAft>
              <a:buFont typeface="Wingdings" panose="05000000000000000000" pitchFamily="2" charset="2"/>
              <a:buChar char="§"/>
            </a:pPr>
            <a:r>
              <a:rPr lang="en-GB" sz="1800" dirty="0"/>
              <a:t>05.03.24  9.30am - 11.30am</a:t>
            </a:r>
            <a:endParaRPr lang="en-GB" sz="1800" dirty="0">
              <a:cs typeface="Calibri"/>
            </a:endParaRPr>
          </a:p>
          <a:p>
            <a:pPr marL="229870" lvl="2" indent="-229870">
              <a:spcAft>
                <a:spcPts val="0"/>
              </a:spcAft>
              <a:buFont typeface="Wingdings" panose="05000000000000000000" pitchFamily="2" charset="2"/>
              <a:buChar char="§"/>
            </a:pPr>
            <a:r>
              <a:rPr lang="en-GB" sz="1800" dirty="0"/>
              <a:t>02.07.24  2.00pm - 4.00pm </a:t>
            </a:r>
          </a:p>
          <a:p>
            <a:pPr marL="229870" lvl="2" indent="-229870">
              <a:spcAft>
                <a:spcPts val="0"/>
              </a:spcAft>
              <a:buFont typeface="Wingdings" panose="05000000000000000000" pitchFamily="2" charset="2"/>
              <a:buChar char="§"/>
            </a:pPr>
            <a:endParaRPr lang="en-GB" sz="1800" dirty="0"/>
          </a:p>
          <a:p>
            <a:pPr marL="0" lvl="2" indent="0">
              <a:spcAft>
                <a:spcPts val="0"/>
              </a:spcAft>
              <a:buNone/>
            </a:pPr>
            <a:r>
              <a:rPr lang="en-GB" sz="1800" b="1" u="sng" dirty="0">
                <a:ea typeface="Calibri"/>
                <a:cs typeface="Calibri"/>
              </a:rPr>
              <a:t>HSB training (online)</a:t>
            </a:r>
          </a:p>
          <a:p>
            <a:pPr lvl="2">
              <a:spcAft>
                <a:spcPts val="0"/>
              </a:spcAft>
              <a:buFont typeface="Wingdings" panose="05000000000000000000" pitchFamily="2" charset="2"/>
              <a:buChar char="§"/>
            </a:pPr>
            <a:r>
              <a:rPr lang="en-GB" sz="1800" dirty="0"/>
              <a:t> 11.12.23 1.00pm - 3.00pm </a:t>
            </a:r>
          </a:p>
          <a:p>
            <a:pPr lvl="2">
              <a:spcAft>
                <a:spcPts val="0"/>
              </a:spcAft>
              <a:buFont typeface="Wingdings" panose="05000000000000000000" pitchFamily="2" charset="2"/>
              <a:buChar char="§"/>
            </a:pPr>
            <a:r>
              <a:rPr lang="en-GB" sz="1800" dirty="0"/>
              <a:t>25.03.24 2.00pm - 4.00pm</a:t>
            </a:r>
          </a:p>
          <a:p>
            <a:pPr lvl="2">
              <a:spcAft>
                <a:spcPts val="0"/>
              </a:spcAft>
              <a:buFont typeface="Wingdings" panose="05000000000000000000" pitchFamily="2" charset="2"/>
              <a:buChar char="§"/>
            </a:pPr>
            <a:r>
              <a:rPr lang="en-GB" sz="1800" dirty="0"/>
              <a:t>27.06.24 2.00pm - 4.00pm</a:t>
            </a:r>
          </a:p>
          <a:p>
            <a:pPr lvl="2">
              <a:spcAft>
                <a:spcPts val="0"/>
              </a:spcAft>
              <a:buFont typeface="Wingdings" panose="05000000000000000000" pitchFamily="2" charset="2"/>
              <a:buChar char="§"/>
            </a:pPr>
            <a:endParaRPr lang="en-GB" sz="1800" b="1" u="sng" dirty="0">
              <a:ea typeface="Calibri"/>
              <a:cs typeface="Calibri"/>
            </a:endParaRPr>
          </a:p>
          <a:p>
            <a:pPr marL="0" lvl="2" indent="0">
              <a:spcAft>
                <a:spcPts val="0"/>
              </a:spcAft>
              <a:buNone/>
            </a:pPr>
            <a:r>
              <a:rPr lang="en-GB" sz="1800" b="1" u="sng" dirty="0"/>
              <a:t>Early Years Forums Spring term </a:t>
            </a:r>
          </a:p>
          <a:p>
            <a:pPr lvl="2">
              <a:spcAft>
                <a:spcPts val="0"/>
              </a:spcAft>
              <a:buFont typeface="Wingdings" panose="05000000000000000000" pitchFamily="2" charset="2"/>
              <a:buChar char="§"/>
            </a:pPr>
            <a:r>
              <a:rPr lang="en-GB" sz="1800" dirty="0">
                <a:ea typeface="Calibri"/>
                <a:cs typeface="Calibri"/>
              </a:rPr>
              <a:t>12.03.24 - West </a:t>
            </a:r>
          </a:p>
          <a:p>
            <a:pPr lvl="2">
              <a:spcAft>
                <a:spcPts val="0"/>
              </a:spcAft>
              <a:buFont typeface="Wingdings" panose="05000000000000000000" pitchFamily="2" charset="2"/>
              <a:buChar char="§"/>
            </a:pPr>
            <a:r>
              <a:rPr lang="en-GB" sz="1800" dirty="0">
                <a:ea typeface="Calibri"/>
                <a:cs typeface="Calibri"/>
              </a:rPr>
              <a:t>13.03.24 - South </a:t>
            </a:r>
          </a:p>
          <a:p>
            <a:pPr lvl="2">
              <a:spcAft>
                <a:spcPts val="0"/>
              </a:spcAft>
              <a:buFont typeface="Wingdings" panose="05000000000000000000" pitchFamily="2" charset="2"/>
              <a:buChar char="§"/>
            </a:pPr>
            <a:r>
              <a:rPr lang="en-GB" sz="1800" dirty="0">
                <a:ea typeface="Calibri"/>
                <a:cs typeface="Calibri"/>
              </a:rPr>
              <a:t>19.03.24 - Mid</a:t>
            </a:r>
          </a:p>
          <a:p>
            <a:pPr lvl="2">
              <a:spcAft>
                <a:spcPts val="0"/>
              </a:spcAft>
              <a:buFont typeface="Wingdings" panose="05000000000000000000" pitchFamily="2" charset="2"/>
              <a:buChar char="§"/>
            </a:pPr>
            <a:r>
              <a:rPr lang="en-GB" sz="1800" dirty="0">
                <a:ea typeface="Calibri"/>
                <a:cs typeface="Calibri"/>
              </a:rPr>
              <a:t>20.03.24 - North East</a:t>
            </a:r>
          </a:p>
          <a:p>
            <a:pPr lvl="2">
              <a:spcAft>
                <a:spcPts val="0"/>
              </a:spcAft>
              <a:buFont typeface="Wingdings" panose="05000000000000000000" pitchFamily="2" charset="2"/>
              <a:buChar char="§"/>
            </a:pPr>
            <a:r>
              <a:rPr lang="en-GB" sz="1800" dirty="0">
                <a:ea typeface="Calibri"/>
                <a:cs typeface="Calibri"/>
              </a:rPr>
              <a:t>19.03.24 - online</a:t>
            </a:r>
          </a:p>
          <a:p>
            <a:pPr lvl="2">
              <a:spcAft>
                <a:spcPts val="0"/>
              </a:spcAft>
              <a:buFont typeface="Wingdings" panose="05000000000000000000" pitchFamily="2" charset="2"/>
              <a:buChar char="§"/>
            </a:pPr>
            <a:endParaRPr lang="en-GB" sz="1800" dirty="0">
              <a:ea typeface="Calibri"/>
              <a:cs typeface="Calibri"/>
            </a:endParaRPr>
          </a:p>
          <a:p>
            <a:pPr marL="0" lvl="2" indent="0">
              <a:spcAft>
                <a:spcPts val="0"/>
              </a:spcAft>
              <a:buNone/>
            </a:pPr>
            <a:r>
              <a:rPr lang="en-GB" sz="1800" b="1" u="sng" dirty="0">
                <a:ea typeface="Calibri"/>
                <a:cs typeface="Calibri"/>
              </a:rPr>
              <a:t>Early Years Forums Summer term</a:t>
            </a:r>
          </a:p>
          <a:p>
            <a:pPr lvl="2">
              <a:spcAft>
                <a:spcPts val="0"/>
              </a:spcAft>
              <a:buFont typeface="Wingdings" panose="05000000000000000000" pitchFamily="2" charset="2"/>
              <a:buChar char="§"/>
            </a:pPr>
            <a:r>
              <a:rPr lang="en-GB" sz="1800" dirty="0">
                <a:ea typeface="Calibri"/>
                <a:cs typeface="Calibri"/>
              </a:rPr>
              <a:t>03.07.24 - South</a:t>
            </a:r>
          </a:p>
          <a:p>
            <a:pPr lvl="2">
              <a:spcAft>
                <a:spcPts val="0"/>
              </a:spcAft>
              <a:buFont typeface="Wingdings" panose="05000000000000000000" pitchFamily="2" charset="2"/>
              <a:buChar char="§"/>
            </a:pPr>
            <a:r>
              <a:rPr lang="en-GB" sz="1800" dirty="0">
                <a:ea typeface="Calibri"/>
                <a:cs typeface="Calibri"/>
              </a:rPr>
              <a:t>04.07.24 - West</a:t>
            </a:r>
          </a:p>
          <a:p>
            <a:pPr lvl="2">
              <a:spcAft>
                <a:spcPts val="0"/>
              </a:spcAft>
              <a:buFont typeface="Wingdings" panose="05000000000000000000" pitchFamily="2" charset="2"/>
              <a:buChar char="§"/>
            </a:pPr>
            <a:r>
              <a:rPr lang="en-GB" sz="1800" dirty="0">
                <a:ea typeface="Calibri"/>
                <a:cs typeface="Calibri"/>
              </a:rPr>
              <a:t>09.07.24 - Mid</a:t>
            </a:r>
          </a:p>
          <a:p>
            <a:pPr lvl="2">
              <a:spcAft>
                <a:spcPts val="0"/>
              </a:spcAft>
              <a:buFont typeface="Wingdings" panose="05000000000000000000" pitchFamily="2" charset="2"/>
              <a:buChar char="§"/>
            </a:pPr>
            <a:r>
              <a:rPr lang="en-GB" sz="1800" dirty="0">
                <a:ea typeface="Calibri"/>
                <a:cs typeface="Calibri"/>
              </a:rPr>
              <a:t>10.07.24 - North East</a:t>
            </a:r>
          </a:p>
          <a:p>
            <a:pPr lvl="2">
              <a:spcAft>
                <a:spcPts val="0"/>
              </a:spcAft>
              <a:buFont typeface="Wingdings" panose="05000000000000000000" pitchFamily="2" charset="2"/>
              <a:buChar char="§"/>
            </a:pPr>
            <a:r>
              <a:rPr lang="en-GB" sz="1800" dirty="0">
                <a:ea typeface="Calibri"/>
                <a:cs typeface="Calibri"/>
              </a:rPr>
              <a:t>09.07.24 - online</a:t>
            </a:r>
          </a:p>
          <a:p>
            <a:pPr lvl="2">
              <a:spcAft>
                <a:spcPts val="0"/>
              </a:spcAft>
              <a:buFont typeface="Wingdings" panose="05000000000000000000" pitchFamily="2" charset="2"/>
              <a:buChar char="§"/>
            </a:pPr>
            <a:endParaRPr lang="en-GB" sz="2000" dirty="0">
              <a:ea typeface="Calibri"/>
              <a:cs typeface="Calibri"/>
            </a:endParaRPr>
          </a:p>
          <a:p>
            <a:pPr marL="0" lvl="2" indent="0">
              <a:spcAft>
                <a:spcPts val="0"/>
              </a:spcAft>
              <a:buNone/>
            </a:pPr>
            <a:endParaRPr lang="en-GB" sz="2000" dirty="0">
              <a:ea typeface="Calibri"/>
              <a:cs typeface="Calibri"/>
            </a:endParaRPr>
          </a:p>
          <a:p>
            <a:pPr lvl="2">
              <a:spcAft>
                <a:spcPts val="0"/>
              </a:spcAft>
              <a:buFont typeface="Wingdings" panose="05000000000000000000" pitchFamily="2" charset="2"/>
              <a:buChar char="§"/>
            </a:pPr>
            <a:endParaRPr lang="en-GB" sz="2000" dirty="0">
              <a:ea typeface="Calibri"/>
              <a:cs typeface="Calibri"/>
            </a:endParaRPr>
          </a:p>
          <a:p>
            <a:pPr lvl="2">
              <a:spcAft>
                <a:spcPts val="0"/>
              </a:spcAft>
              <a:buFont typeface="Wingdings" panose="05000000000000000000" pitchFamily="2" charset="2"/>
              <a:buChar char="§"/>
            </a:pPr>
            <a:endParaRPr lang="en-GB" sz="2000" dirty="0">
              <a:ea typeface="Calibri"/>
              <a:cs typeface="Calibri"/>
            </a:endParaRPr>
          </a:p>
          <a:p>
            <a:pPr marL="0" lvl="2" indent="0">
              <a:buNone/>
            </a:pPr>
            <a:endParaRPr lang="en-GB" sz="2400" b="1" u="sng" dirty="0"/>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6739847" y="856842"/>
            <a:ext cx="4907029" cy="5156608"/>
          </a:xfrm>
        </p:spPr>
        <p:txBody>
          <a:bodyPr/>
          <a:lstStyle/>
          <a:p>
            <a:pPr algn="ctr"/>
            <a:r>
              <a:rPr lang="en-GB" sz="5400" dirty="0"/>
              <a:t> Train the Trainer Online </a:t>
            </a:r>
          </a:p>
          <a:p>
            <a:pPr algn="ctr"/>
            <a:r>
              <a:rPr lang="en-GB" sz="4400" dirty="0"/>
              <a:t>10.00am - 11.00am</a:t>
            </a:r>
            <a:r>
              <a:rPr lang="en-GB" sz="4800" dirty="0"/>
              <a:t> </a:t>
            </a:r>
          </a:p>
          <a:p>
            <a:pPr algn="ctr"/>
            <a:r>
              <a:rPr lang="en-GB" sz="3200" dirty="0"/>
              <a:t>7 December  2023</a:t>
            </a:r>
          </a:p>
          <a:p>
            <a:pPr algn="ctr"/>
            <a:r>
              <a:rPr lang="en-GB" sz="3200" dirty="0"/>
              <a:t>28 March 2024</a:t>
            </a:r>
          </a:p>
          <a:p>
            <a:pPr algn="ctr"/>
            <a:r>
              <a:rPr lang="en-GB" sz="3200" dirty="0"/>
              <a:t>11 July 2024 </a:t>
            </a:r>
          </a:p>
          <a:p>
            <a:pPr algn="ctr"/>
            <a:endParaRPr lang="en-GB" sz="3200" dirty="0"/>
          </a:p>
          <a:p>
            <a:pPr algn="ctr"/>
            <a:endParaRPr lang="en-GB" sz="6000" dirty="0"/>
          </a:p>
          <a:p>
            <a:pPr algn="ctr"/>
            <a:endParaRPr lang="en-GB" sz="6600" dirty="0"/>
          </a:p>
        </p:txBody>
      </p:sp>
      <p:sp>
        <p:nvSpPr>
          <p:cNvPr id="5" name="Title 4">
            <a:extLst>
              <a:ext uri="{FF2B5EF4-FFF2-40B4-BE49-F238E27FC236}">
                <a16:creationId xmlns:a16="http://schemas.microsoft.com/office/drawing/2014/main" id="{198E6E51-19FA-4D28-9FDC-6067FD86FFEE}"/>
              </a:ext>
            </a:extLst>
          </p:cNvPr>
          <p:cNvSpPr>
            <a:spLocks noGrp="1"/>
          </p:cNvSpPr>
          <p:nvPr>
            <p:ph type="title"/>
          </p:nvPr>
        </p:nvSpPr>
        <p:spPr/>
        <p:txBody>
          <a:bodyPr/>
          <a:lstStyle/>
          <a:p>
            <a:r>
              <a:rPr lang="en-GB" dirty="0"/>
              <a:t> </a:t>
            </a:r>
          </a:p>
        </p:txBody>
      </p:sp>
    </p:spTree>
    <p:extLst>
      <p:ext uri="{BB962C8B-B14F-4D97-AF65-F5344CB8AC3E}">
        <p14:creationId xmlns:p14="http://schemas.microsoft.com/office/powerpoint/2010/main" val="3079720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 uri="{C183D7F6-B498-43B3-948B-1728B52AA6E4}">
                <adec:decorative xmlns:adec="http://schemas.microsoft.com/office/drawing/2017/decorative" val="1"/>
              </a:ext>
            </a:extLst>
          </p:cNvPr>
          <p:cNvSpPr>
            <a:spLocks noGrp="1"/>
          </p:cNvSpPr>
          <p:nvPr>
            <p:ph type="title"/>
          </p:nvPr>
        </p:nvSpPr>
        <p:spPr/>
        <p:txBody>
          <a:bodyPr/>
          <a:lstStyle/>
          <a:p>
            <a:r>
              <a:rPr lang="en-GB" dirty="0"/>
              <a:t>Other updates:</a:t>
            </a:r>
          </a:p>
        </p:txBody>
      </p:sp>
      <p:pic>
        <p:nvPicPr>
          <p:cNvPr id="4" name="Graphic 3">
            <a:extLst>
              <a:ext uri="{FF2B5EF4-FFF2-40B4-BE49-F238E27FC236}">
                <a16:creationId xmlns:a16="http://schemas.microsoft.com/office/drawing/2014/main" id="{308D9B94-80CC-7237-6ED3-1642F2AA77C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611166" cy="907200"/>
          </a:xfrm>
          <a:prstGeom prst="rect">
            <a:avLst/>
          </a:prstGeom>
        </p:spPr>
      </p:pic>
      <p:sp>
        <p:nvSpPr>
          <p:cNvPr id="15" name="TextBox 14">
            <a:extLst>
              <a:ext uri="{FF2B5EF4-FFF2-40B4-BE49-F238E27FC236}">
                <a16:creationId xmlns:a16="http://schemas.microsoft.com/office/drawing/2014/main" id="{10B14C07-4ECB-BBD5-C72B-732AF05D4488}"/>
              </a:ext>
              <a:ext uri="{C183D7F6-B498-43B3-948B-1728B52AA6E4}">
                <adec:decorative xmlns:adec="http://schemas.microsoft.com/office/drawing/2017/decorative" val="1"/>
              </a:ext>
            </a:extLst>
          </p:cNvPr>
          <p:cNvSpPr txBox="1"/>
          <p:nvPr/>
        </p:nvSpPr>
        <p:spPr>
          <a:xfrm>
            <a:off x="1702799" y="1871999"/>
            <a:ext cx="3956004"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800" b="1" i="0" u="none" strike="noStrike" kern="1200" cap="none" spc="0" normalizeH="0" baseline="0" noProof="0">
                <a:ln>
                  <a:noFill/>
                </a:ln>
                <a:solidFill>
                  <a:srgbClr val="000000"/>
                </a:solidFill>
                <a:effectLst/>
                <a:uLnTx/>
                <a:uFillTx/>
                <a:latin typeface="Calibri"/>
                <a:ea typeface="+mn-ea"/>
                <a:cs typeface="+mn-cs"/>
              </a:rPr>
              <a:t>Online Safety Act - </a:t>
            </a:r>
            <a:r>
              <a:rPr kumimoji="0" lang="en-GB" sz="2400" b="0" i="0" u="none" strike="noStrike" kern="1200" cap="none" spc="0" normalizeH="0" baseline="0" noProof="0">
                <a:ln>
                  <a:noFill/>
                </a:ln>
                <a:solidFill>
                  <a:srgbClr val="000000"/>
                </a:solidFill>
                <a:effectLst/>
                <a:uLnTx/>
                <a:uFillTx/>
                <a:latin typeface="Calibri"/>
                <a:ea typeface="+mn-ea"/>
                <a:cs typeface="+mn-cs"/>
              </a:rPr>
              <a:t>received Royal Assent (</a:t>
            </a:r>
            <a:r>
              <a:rPr kumimoji="0" lang="en-GB" sz="2400" b="0" i="0" u="none" strike="noStrike" kern="1200" cap="none" spc="0" normalizeH="0" baseline="0" noProof="0">
                <a:ln>
                  <a:noFill/>
                </a:ln>
                <a:solidFill>
                  <a:srgbClr val="000000"/>
                </a:solidFill>
                <a:effectLst/>
                <a:uLnTx/>
                <a:uFillTx/>
                <a:latin typeface="Calibri"/>
                <a:ea typeface="+mn-ea"/>
                <a:cs typeface="+mn-cs"/>
                <a:hlinkClick r:id="rId4"/>
              </a:rPr>
              <a:t>OFCOM</a:t>
            </a:r>
            <a:r>
              <a:rPr kumimoji="0" lang="en-GB" sz="2400" b="0" i="0" u="none" strike="noStrike" kern="1200" cap="none" spc="0" normalizeH="0" baseline="0" noProof="0">
                <a:ln>
                  <a:noFill/>
                </a:ln>
                <a:solidFill>
                  <a:srgbClr val="000000"/>
                </a:solidFill>
                <a:effectLst/>
                <a:uLnTx/>
                <a:uFillTx/>
                <a:latin typeface="Calibri"/>
                <a:ea typeface="+mn-ea"/>
                <a:cs typeface="+mn-cs"/>
              </a:rPr>
              <a:t> power has commenced)</a:t>
            </a: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pic>
        <p:nvPicPr>
          <p:cNvPr id="6" name="Graphic 5">
            <a:extLst>
              <a:ext uri="{FF2B5EF4-FFF2-40B4-BE49-F238E27FC236}">
                <a16:creationId xmlns:a16="http://schemas.microsoft.com/office/drawing/2014/main" id="{BF7F1DE3-E05B-BBAD-F172-227ADC96D39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000" y="4078801"/>
            <a:ext cx="674665" cy="817200"/>
          </a:xfrm>
          <a:prstGeom prst="rect">
            <a:avLst/>
          </a:prstGeom>
        </p:spPr>
      </p:pic>
      <p:sp>
        <p:nvSpPr>
          <p:cNvPr id="16" name="TextBox 15">
            <a:extLst>
              <a:ext uri="{FF2B5EF4-FFF2-40B4-BE49-F238E27FC236}">
                <a16:creationId xmlns:a16="http://schemas.microsoft.com/office/drawing/2014/main" id="{B9A52D7B-92C9-096C-1F18-42FA4D6A970B}"/>
              </a:ext>
              <a:ext uri="{C183D7F6-B498-43B3-948B-1728B52AA6E4}">
                <adec:decorative xmlns:adec="http://schemas.microsoft.com/office/drawing/2017/decorative" val="1"/>
              </a:ext>
            </a:extLst>
          </p:cNvPr>
          <p:cNvSpPr txBox="1"/>
          <p:nvPr/>
        </p:nvSpPr>
        <p:spPr>
          <a:xfrm>
            <a:off x="1848881" y="3950063"/>
            <a:ext cx="3357473" cy="107467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a:ea typeface="+mn-ea"/>
                <a:cs typeface="+mn-cs"/>
              </a:rPr>
              <a:t>HSB and Inspecting Safeguarding Level 2 presentations </a:t>
            </a:r>
          </a:p>
        </p:txBody>
      </p:sp>
      <p:pic>
        <p:nvPicPr>
          <p:cNvPr id="8" name="Graphic 7">
            <a:extLst>
              <a:ext uri="{FF2B5EF4-FFF2-40B4-BE49-F238E27FC236}">
                <a16:creationId xmlns:a16="http://schemas.microsoft.com/office/drawing/2014/main" id="{6B468919-E154-96EB-22B0-AA1D52EDE31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8022" y="4206544"/>
            <a:ext cx="800100" cy="923925"/>
          </a:xfrm>
          <a:prstGeom prst="rect">
            <a:avLst/>
          </a:prstGeom>
        </p:spPr>
      </p:pic>
      <p:sp>
        <p:nvSpPr>
          <p:cNvPr id="17" name="TextBox 16">
            <a:extLst>
              <a:ext uri="{FF2B5EF4-FFF2-40B4-BE49-F238E27FC236}">
                <a16:creationId xmlns:a16="http://schemas.microsoft.com/office/drawing/2014/main" id="{127CA468-B12F-EE69-234B-56EAD4F81351}"/>
              </a:ext>
              <a:ext uri="{C183D7F6-B498-43B3-948B-1728B52AA6E4}">
                <adec:decorative xmlns:adec="http://schemas.microsoft.com/office/drawing/2017/decorative" val="1"/>
              </a:ext>
            </a:extLst>
          </p:cNvPr>
          <p:cNvSpPr txBox="1"/>
          <p:nvPr/>
        </p:nvSpPr>
        <p:spPr>
          <a:xfrm>
            <a:off x="8059292" y="4067307"/>
            <a:ext cx="3357472"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800" b="1" i="0" u="none" strike="noStrike" kern="1200" cap="none" spc="0" normalizeH="0" baseline="0" noProof="0">
                <a:ln>
                  <a:noFill/>
                </a:ln>
                <a:solidFill>
                  <a:srgbClr val="000000"/>
                </a:solidFill>
                <a:effectLst/>
                <a:uLnTx/>
                <a:uFillTx/>
                <a:latin typeface="Calibri"/>
                <a:ea typeface="+mn-ea"/>
                <a:cs typeface="+mn-cs"/>
              </a:rPr>
              <a:t>Briefing for new DSLs:  </a:t>
            </a:r>
            <a:r>
              <a:rPr kumimoji="0" lang="en-GB" sz="2800" i="0" u="none" strike="noStrike" kern="1200" cap="none" spc="0" normalizeH="0" baseline="0" noProof="0">
                <a:ln>
                  <a:noFill/>
                </a:ln>
                <a:solidFill>
                  <a:srgbClr val="000000"/>
                </a:solidFill>
                <a:effectLst/>
                <a:uLnTx/>
                <a:uFillTx/>
                <a:latin typeface="Calibri"/>
                <a:ea typeface="+mn-ea"/>
                <a:cs typeface="+mn-cs"/>
              </a:rPr>
              <a:t>Tuesday 9th January 2024 1-2pm online </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2800" b="1" i="0" u="none" strike="noStrike" kern="1200" cap="none" spc="0" normalizeH="0" baseline="0" noProof="0">
              <a:ln>
                <a:noFill/>
              </a:ln>
              <a:solidFill>
                <a:srgbClr val="000000"/>
              </a:solidFill>
              <a:effectLst/>
              <a:uLnTx/>
              <a:uFillTx/>
              <a:latin typeface="Calibri"/>
              <a:ea typeface="+mn-ea"/>
              <a:cs typeface="+mn-cs"/>
            </a:endParaRPr>
          </a:p>
        </p:txBody>
      </p:sp>
      <p:pic>
        <p:nvPicPr>
          <p:cNvPr id="14" name="Graphic 13">
            <a:extLst>
              <a:ext uri="{FF2B5EF4-FFF2-40B4-BE49-F238E27FC236}">
                <a16:creationId xmlns:a16="http://schemas.microsoft.com/office/drawing/2014/main" id="{BC8F81A5-E20A-00C9-C7D4-18CCDFBF6A7E}"/>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06794" y="2171588"/>
            <a:ext cx="894277" cy="828675"/>
          </a:xfrm>
          <a:prstGeom prst="rect">
            <a:avLst/>
          </a:prstGeom>
        </p:spPr>
      </p:pic>
      <p:sp>
        <p:nvSpPr>
          <p:cNvPr id="20" name="TextBox 19">
            <a:extLst>
              <a:ext uri="{FF2B5EF4-FFF2-40B4-BE49-F238E27FC236}">
                <a16:creationId xmlns:a16="http://schemas.microsoft.com/office/drawing/2014/main" id="{ADAA53EA-0BF2-2BEA-3784-B09624E45915}"/>
              </a:ext>
              <a:ext uri="{C183D7F6-B498-43B3-948B-1728B52AA6E4}">
                <adec:decorative xmlns:adec="http://schemas.microsoft.com/office/drawing/2017/decorative" val="1"/>
              </a:ext>
            </a:extLst>
          </p:cNvPr>
          <p:cNvSpPr txBox="1"/>
          <p:nvPr/>
        </p:nvSpPr>
        <p:spPr>
          <a:xfrm>
            <a:off x="7950324" y="1917100"/>
            <a:ext cx="3575408" cy="181572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400" b="1" i="0" u="none" strike="noStrike" kern="1200" cap="none" spc="0" normalizeH="0" baseline="0" noProof="0" dirty="0">
                <a:ln>
                  <a:noFill/>
                </a:ln>
                <a:solidFill>
                  <a:schemeClr val="accent2"/>
                </a:solidFill>
                <a:effectLst/>
                <a:uLnTx/>
                <a:uFillTx/>
                <a:latin typeface="Calibri"/>
                <a:ea typeface="+mn-ea"/>
                <a:cs typeface="+mn-cs"/>
                <a:hlinkClick r:id="rId11">
                  <a:extLst>
                    <a:ext uri="{A12FA001-AC4F-418D-AE19-62706E023703}">
                      <ahyp:hlinkClr xmlns:ahyp="http://schemas.microsoft.com/office/drawing/2018/hyperlinkcolor" val="tx"/>
                    </a:ext>
                  </a:extLst>
                </a:hlinkClick>
              </a:rPr>
              <a:t>ICO guidance - 10-step guide to sharing information to safeguard children</a:t>
            </a:r>
            <a:r>
              <a:rPr kumimoji="0" lang="en-GB" sz="2400" b="1" i="0" u="none" strike="noStrike" kern="1200" cap="none" spc="0" normalizeH="0" baseline="0" noProof="0" dirty="0">
                <a:ln>
                  <a:noFill/>
                </a:ln>
                <a:solidFill>
                  <a:schemeClr val="accent2"/>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1134"/>
              </a:spcAft>
              <a:buClrTx/>
              <a:buSzTx/>
              <a:buFontTx/>
              <a:buNone/>
              <a:tabLst/>
              <a:defRPr/>
            </a:pPr>
            <a:endParaRPr lang="en-GB" sz="2400" b="1" dirty="0">
              <a:solidFill>
                <a:srgbClr val="729D4D"/>
              </a:solidFill>
              <a:latin typeface="Calibri"/>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2400" b="1" i="0" u="none" strike="noStrike" kern="1200" cap="none" spc="0" normalizeH="0" baseline="0" noProof="0" dirty="0">
              <a:ln>
                <a:noFill/>
              </a:ln>
              <a:solidFill>
                <a:srgbClr val="729D4D"/>
              </a:solidFill>
              <a:effectLst/>
              <a:uLnTx/>
              <a:uFillTx/>
              <a:latin typeface="Calibri"/>
              <a:ea typeface="+mn-ea"/>
              <a:cs typeface="+mn-cs"/>
            </a:endParaRPr>
          </a:p>
        </p:txBody>
      </p:sp>
    </p:spTree>
    <p:extLst>
      <p:ext uri="{BB962C8B-B14F-4D97-AF65-F5344CB8AC3E}">
        <p14:creationId xmlns:p14="http://schemas.microsoft.com/office/powerpoint/2010/main" val="3504492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 uri="{C183D7F6-B498-43B3-948B-1728B52AA6E4}">
                <adec:decorative xmlns:adec="http://schemas.microsoft.com/office/drawing/2017/decorative" val="1"/>
              </a:ext>
            </a:extLst>
          </p:cNvPr>
          <p:cNvSpPr>
            <a:spLocks noGrp="1"/>
          </p:cNvSpPr>
          <p:nvPr>
            <p:ph idx="1"/>
          </p:nvPr>
        </p:nvSpPr>
        <p:spPr>
          <a:xfrm>
            <a:off x="139057" y="192640"/>
            <a:ext cx="6087082" cy="6472719"/>
          </a:xfrm>
        </p:spPr>
        <p: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 ESCB </a:t>
            </a: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hlinkClick r:id="rId2"/>
              </a:rPr>
              <a:t>website</a:t>
            </a: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lang="en-GB" sz="2400" b="0">
                <a:solidFill>
                  <a:srgbClr val="000000"/>
                </a:solidFill>
                <a:latin typeface="Calibri" panose="020F0502020204030204" pitchFamily="34" charset="0"/>
                <a:cs typeface="Calibri" panose="020F0502020204030204" pitchFamily="34" charset="0"/>
              </a:rPr>
              <a:t>provides </a:t>
            </a: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information and resources for education settings, including:</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Child Safeguarding Practice Review (CSPR) reports: </a:t>
            </a: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hlinkClick r:id="rId3"/>
              </a:rPr>
              <a:t>Learning from CSPRs</a:t>
            </a: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ESCB bulletins – the latest can be found here: </a:t>
            </a:r>
            <a:r>
              <a:rPr kumimoji="0" lang="en-GB" sz="2400" b="0" i="0"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hlinkClick r:id="rId4"/>
              </a:rPr>
              <a:t>ESCB Safeguarding Updates - November 2023</a:t>
            </a:r>
            <a:endParaRPr lang="en-GB" sz="2400" b="0" u="sng">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24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a:solidFill>
                  <a:srgbClr val="000000"/>
                </a:solidFill>
                <a:latin typeface="Calibri" panose="020F0502020204030204" pitchFamily="34" charset="0"/>
                <a:cs typeface="Calibri" panose="020F0502020204030204" pitchFamily="34" charset="0"/>
              </a:rPr>
              <a:t>T</a:t>
            </a:r>
            <a:r>
              <a:rPr kumimoji="0" lang="en-GB" sz="2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raining reminder</a:t>
            </a: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if you decide to use an external provider for staff safeguarding training, please ensure that you check the ESCB Training Levels document, which sets out the level of safeguarding children training recommended by ESCB for staff and volunteers (this is based on the level of contact staff have with children, young people, and their families)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b="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Training opportunities: </a:t>
            </a:r>
            <a:r>
              <a:rPr lang="en-GB" sz="2400" b="0">
                <a:hlinkClick r:id="rId5"/>
              </a:rPr>
              <a:t>ESCB - Learning and Development</a:t>
            </a: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b="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3">
            <a:extLst>
              <a:ext uri="{FF2B5EF4-FFF2-40B4-BE49-F238E27FC236}">
                <a16:creationId xmlns:a16="http://schemas.microsoft.com/office/drawing/2014/main" id="{D77E3B35-09D1-6F5F-FD6F-A2A911F7A4EC}"/>
              </a:ext>
              <a:ext uri="{C183D7F6-B498-43B3-948B-1728B52AA6E4}">
                <adec:decorative xmlns:adec="http://schemas.microsoft.com/office/drawing/2017/decorative" val="1"/>
              </a:ext>
            </a:extLst>
          </p:cNvPr>
          <p:cNvSpPr>
            <a:spLocks noGrp="1"/>
          </p:cNvSpPr>
          <p:nvPr>
            <p:ph type="title" idx="4294967295"/>
          </p:nvPr>
        </p:nvSpPr>
        <p:spPr>
          <a:xfrm>
            <a:off x="6770670" y="1178229"/>
            <a:ext cx="4963774" cy="34965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kumimoji="0" lang="en-GB" sz="6000" b="0" i="0" u="none" strike="noStrike" kern="1200" cap="none" spc="0" normalizeH="0" baseline="0" noProof="0">
                <a:ln>
                  <a:noFill/>
                </a:ln>
                <a:solidFill>
                  <a:schemeClr val="bg1"/>
                </a:solidFill>
                <a:effectLst/>
                <a:uLnTx/>
                <a:uFillTx/>
                <a:latin typeface="+mn-lt"/>
                <a:ea typeface="+mn-ea"/>
                <a:cs typeface="+mn-cs"/>
              </a:rPr>
              <a:t>The Essex Safeguarding Children Board</a:t>
            </a:r>
          </a:p>
        </p:txBody>
      </p:sp>
    </p:spTree>
    <p:extLst>
      <p:ext uri="{BB962C8B-B14F-4D97-AF65-F5344CB8AC3E}">
        <p14:creationId xmlns:p14="http://schemas.microsoft.com/office/powerpoint/2010/main" val="1063476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 uri="{C183D7F6-B498-43B3-948B-1728B52AA6E4}">
                <adec:decorative xmlns:adec="http://schemas.microsoft.com/office/drawing/2017/decorative" val="1"/>
              </a:ext>
            </a:extLst>
          </p:cNvPr>
          <p:cNvSpPr>
            <a:spLocks noGrp="1"/>
          </p:cNvSpPr>
          <p:nvPr>
            <p:ph idx="1"/>
          </p:nvPr>
        </p:nvSpPr>
        <p:spPr>
          <a:xfrm>
            <a:off x="190428" y="255656"/>
            <a:ext cx="6143347" cy="5898563"/>
          </a:xfrm>
        </p:spPr>
        <p:txBody>
          <a:bodyPr/>
          <a:lstStyle/>
          <a:p>
            <a:pPr algn="ctr"/>
            <a:r>
              <a:rPr lang="en-GB" sz="2000"/>
              <a:t>In recent years, the DfE has taken a much more robust line around attendance and although there is no statutory guidance to back up attendance in Early Years settings, we should all:</a:t>
            </a:r>
          </a:p>
          <a:p>
            <a:pPr marL="457200" indent="-457200">
              <a:buFont typeface="Wingdings" panose="05000000000000000000" pitchFamily="2" charset="2"/>
              <a:buChar char="v"/>
            </a:pPr>
            <a:r>
              <a:rPr lang="en-GB" sz="2000"/>
              <a:t>Be vigilant to early indicators of attendance difficulties</a:t>
            </a:r>
          </a:p>
          <a:p>
            <a:pPr marL="457200" indent="-457200">
              <a:buFont typeface="Wingdings" panose="05000000000000000000" pitchFamily="2" charset="2"/>
              <a:buChar char="v"/>
            </a:pPr>
            <a:r>
              <a:rPr lang="en-GB" sz="2000"/>
              <a:t>Be curious as to the nature of or reasons for a child’s absence   </a:t>
            </a:r>
          </a:p>
          <a:p>
            <a:pPr algn="ctr"/>
            <a:r>
              <a:rPr lang="en-GB" sz="2800"/>
              <a:t>Just like a school an Early Years setting is a protective factor. </a:t>
            </a:r>
          </a:p>
          <a:p>
            <a:pPr algn="ctr"/>
            <a:r>
              <a:rPr lang="en-GB" sz="2000"/>
              <a:t>As in everything you do, as a setting, you are laying the foundation for the child’s education and setting them (and their parents) on the path to good attendance and therefore increased chances of a successful future. </a:t>
            </a:r>
          </a:p>
        </p:txBody>
      </p:sp>
      <p:sp>
        <p:nvSpPr>
          <p:cNvPr id="4" name="Text Placeholder 3">
            <a:extLst>
              <a:ext uri="{FF2B5EF4-FFF2-40B4-BE49-F238E27FC236}">
                <a16:creationId xmlns:a16="http://schemas.microsoft.com/office/drawing/2014/main" id="{D77E3B35-09D1-6F5F-FD6F-A2A911F7A4EC}"/>
              </a:ext>
              <a:ext uri="{C183D7F6-B498-43B3-948B-1728B52AA6E4}">
                <adec:decorative xmlns:adec="http://schemas.microsoft.com/office/drawing/2017/decorative" val="1"/>
              </a:ext>
            </a:extLst>
          </p:cNvPr>
          <p:cNvSpPr>
            <a:spLocks noGrp="1"/>
          </p:cNvSpPr>
          <p:nvPr>
            <p:ph type="title" idx="4294967295"/>
          </p:nvPr>
        </p:nvSpPr>
        <p:spPr>
          <a:xfrm>
            <a:off x="6770670" y="1178229"/>
            <a:ext cx="4963774" cy="34965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kumimoji="0" lang="en-GB" sz="8000" b="0" i="0" u="none" strike="noStrike" kern="1200" cap="none" spc="0" normalizeH="0" baseline="0" noProof="0">
                <a:ln>
                  <a:noFill/>
                </a:ln>
                <a:solidFill>
                  <a:schemeClr val="bg1"/>
                </a:solidFill>
                <a:effectLst/>
                <a:uLnTx/>
                <a:uFillTx/>
                <a:latin typeface="+mn-lt"/>
                <a:ea typeface="+mn-ea"/>
                <a:cs typeface="+mn-cs"/>
              </a:rPr>
              <a:t>‘</a:t>
            </a:r>
            <a:r>
              <a:rPr kumimoji="0" lang="en-GB" sz="6600" b="0" i="0" u="none" strike="noStrike" kern="1200" cap="none" spc="0" normalizeH="0" baseline="0" noProof="0">
                <a:ln>
                  <a:noFill/>
                </a:ln>
                <a:solidFill>
                  <a:schemeClr val="bg1"/>
                </a:solidFill>
                <a:effectLst/>
                <a:uLnTx/>
                <a:uFillTx/>
                <a:latin typeface="+mn-lt"/>
                <a:ea typeface="+mn-ea"/>
                <a:cs typeface="+mn-cs"/>
              </a:rPr>
              <a:t>Attendance</a:t>
            </a:r>
            <a:br>
              <a:rPr kumimoji="0" lang="en-GB" sz="6600" b="0" i="0" u="none" strike="noStrike" kern="1200" cap="none" spc="0" normalizeH="0" baseline="0" noProof="0">
                <a:ln>
                  <a:noFill/>
                </a:ln>
                <a:solidFill>
                  <a:schemeClr val="bg1"/>
                </a:solidFill>
                <a:effectLst/>
                <a:uLnTx/>
                <a:uFillTx/>
                <a:latin typeface="+mn-lt"/>
                <a:ea typeface="+mn-ea"/>
                <a:cs typeface="+mn-cs"/>
              </a:rPr>
            </a:br>
            <a:r>
              <a:rPr kumimoji="0" lang="en-GB" sz="6600" b="0" i="0" u="none" strike="noStrike" kern="1200" cap="none" spc="0" normalizeH="0" baseline="0" noProof="0">
                <a:ln>
                  <a:noFill/>
                </a:ln>
                <a:solidFill>
                  <a:schemeClr val="bg1"/>
                </a:solidFill>
                <a:effectLst/>
                <a:uLnTx/>
                <a:uFillTx/>
                <a:latin typeface="+mn-lt"/>
                <a:ea typeface="+mn-ea"/>
                <a:cs typeface="+mn-cs"/>
              </a:rPr>
              <a:t>is everyone’s business’</a:t>
            </a:r>
            <a:br>
              <a:rPr lang="en-GB" sz="8000" b="0">
                <a:solidFill>
                  <a:schemeClr val="bg1"/>
                </a:solidFill>
                <a:latin typeface="+mn-lt"/>
                <a:ea typeface="+mn-ea"/>
                <a:cs typeface="+mn-cs"/>
              </a:rPr>
            </a:br>
            <a:endParaRPr kumimoji="0" lang="en-GB" sz="8000" b="0" i="0" u="none" strike="noStrike" kern="1200" cap="none" spc="0" normalizeH="0" baseline="0" noProof="0">
              <a:ln>
                <a:noFill/>
              </a:ln>
              <a:solidFill>
                <a:schemeClr val="bg1"/>
              </a:solidFill>
              <a:effectLst/>
              <a:uLnTx/>
              <a:uFillTx/>
              <a:latin typeface="+mn-lt"/>
              <a:ea typeface="+mn-ea"/>
              <a:cs typeface="+mn-cs"/>
            </a:endParaRPr>
          </a:p>
        </p:txBody>
      </p:sp>
      <p:sp>
        <p:nvSpPr>
          <p:cNvPr id="2" name="TextBox 1">
            <a:extLst>
              <a:ext uri="{FF2B5EF4-FFF2-40B4-BE49-F238E27FC236}">
                <a16:creationId xmlns:a16="http://schemas.microsoft.com/office/drawing/2014/main" id="{C95F578C-3C7C-4214-A170-6BDB7784A213}"/>
              </a:ext>
            </a:extLst>
          </p:cNvPr>
          <p:cNvSpPr txBox="1"/>
          <p:nvPr/>
        </p:nvSpPr>
        <p:spPr>
          <a:xfrm>
            <a:off x="7037798" y="4798031"/>
            <a:ext cx="4963774" cy="472612"/>
          </a:xfrm>
          <a:prstGeom prst="rect">
            <a:avLst/>
          </a:prstGeom>
          <a:noFill/>
        </p:spPr>
        <p:txBody>
          <a:bodyPr wrap="square" lIns="0" tIns="0" rIns="0" bIns="0" rtlCol="0">
            <a:noAutofit/>
          </a:bodyPr>
          <a:lstStyle/>
          <a:p>
            <a:pPr algn="l">
              <a:spcAft>
                <a:spcPts val="1134"/>
              </a:spcAft>
            </a:pPr>
            <a:r>
              <a:rPr lang="en-GB" sz="3200">
                <a:solidFill>
                  <a:srgbClr val="DEE7EA"/>
                </a:solidFill>
              </a:rPr>
              <a:t>The Children’s Commissioner </a:t>
            </a:r>
          </a:p>
        </p:txBody>
      </p:sp>
    </p:spTree>
    <p:extLst>
      <p:ext uri="{BB962C8B-B14F-4D97-AF65-F5344CB8AC3E}">
        <p14:creationId xmlns:p14="http://schemas.microsoft.com/office/powerpoint/2010/main" val="325004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7E3B35-09D1-6F5F-FD6F-A2A911F7A4EC}"/>
              </a:ext>
              <a:ext uri="{C183D7F6-B498-43B3-948B-1728B52AA6E4}">
                <adec:decorative xmlns:adec="http://schemas.microsoft.com/office/drawing/2017/decorative" val="1"/>
              </a:ext>
            </a:extLst>
          </p:cNvPr>
          <p:cNvSpPr>
            <a:spLocks noGrp="1"/>
          </p:cNvSpPr>
          <p:nvPr>
            <p:ph type="title" idx="4294967295"/>
          </p:nvPr>
        </p:nvSpPr>
        <p:spPr>
          <a:xfrm>
            <a:off x="6700106" y="1260422"/>
            <a:ext cx="4931595" cy="34712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5400" b="1" i="0" u="none" strike="noStrike" kern="1200" cap="none" spc="0" normalizeH="0" baseline="0" noProof="0">
                <a:ln>
                  <a:noFill/>
                </a:ln>
                <a:solidFill>
                  <a:schemeClr val="bg1"/>
                </a:solidFill>
                <a:effectLst/>
                <a:uLnTx/>
                <a:uFillTx/>
                <a:latin typeface="+mn-lt"/>
                <a:ea typeface="+mn-ea"/>
                <a:cs typeface="+mn-cs"/>
              </a:rPr>
              <a:t>Safeguarding Forums for Early Years Settings</a:t>
            </a:r>
            <a:br>
              <a:rPr kumimoji="0" lang="en-GB" sz="5400" b="1" i="0" u="none" strike="noStrike" kern="1200" cap="none" spc="0" normalizeH="0" baseline="0" noProof="0">
                <a:ln>
                  <a:noFill/>
                </a:ln>
                <a:solidFill>
                  <a:schemeClr val="bg1"/>
                </a:solidFill>
                <a:effectLst/>
                <a:uLnTx/>
                <a:uFillTx/>
                <a:latin typeface="+mn-lt"/>
                <a:ea typeface="+mn-ea"/>
                <a:cs typeface="+mn-cs"/>
              </a:rPr>
            </a:br>
            <a:r>
              <a:rPr kumimoji="0" lang="en-GB" sz="5400" b="1" i="0" u="none" strike="noStrike" kern="1200" cap="none" spc="0" normalizeH="0" baseline="0" noProof="0">
                <a:ln>
                  <a:noFill/>
                </a:ln>
                <a:solidFill>
                  <a:schemeClr val="bg1"/>
                </a:solidFill>
                <a:effectLst/>
                <a:uLnTx/>
                <a:uFillTx/>
                <a:latin typeface="+mn-lt"/>
                <a:ea typeface="+mn-ea"/>
                <a:cs typeface="+mn-cs"/>
              </a:rPr>
              <a:t>Autumn 2023  </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4000" b="0" i="0" u="none" strike="noStrike" kern="1200" cap="none" spc="0" normalizeH="0" baseline="0" noProof="0">
              <a:ln>
                <a:noFill/>
              </a:ln>
              <a:solidFill>
                <a:schemeClr val="bg1"/>
              </a:solidFill>
              <a:effectLst/>
              <a:uLnTx/>
              <a:uFillTx/>
              <a:latin typeface="+mn-lt"/>
              <a:ea typeface="+mn-ea"/>
              <a:cs typeface="+mn-cs"/>
            </a:endParaRPr>
          </a:p>
        </p:txBody>
      </p:sp>
      <p:sp>
        <p:nvSpPr>
          <p:cNvPr id="6" name="TextBox 5">
            <a:extLst>
              <a:ext uri="{FF2B5EF4-FFF2-40B4-BE49-F238E27FC236}">
                <a16:creationId xmlns:a16="http://schemas.microsoft.com/office/drawing/2014/main" id="{A0213359-0A46-4ABC-B846-B709861309F6}"/>
              </a:ext>
            </a:extLst>
          </p:cNvPr>
          <p:cNvSpPr txBox="1"/>
          <p:nvPr/>
        </p:nvSpPr>
        <p:spPr>
          <a:xfrm>
            <a:off x="904126" y="380144"/>
            <a:ext cx="4931595" cy="107878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3600" b="1" i="0" u="none" strike="noStrike" kern="1200" cap="none" spc="0" normalizeH="0" baseline="0" noProof="0">
                <a:ln>
                  <a:noFill/>
                </a:ln>
                <a:solidFill>
                  <a:srgbClr val="FF0000"/>
                </a:solidFill>
                <a:effectLst/>
                <a:uLnTx/>
                <a:uFillTx/>
                <a:latin typeface="Calibri"/>
                <a:ea typeface="+mn-ea"/>
                <a:cs typeface="+mn-cs"/>
              </a:rPr>
              <a:t>Please sign in using the QR code below</a:t>
            </a: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3600" b="1" i="0" u="none" strike="noStrike" kern="1200" cap="none" spc="0" normalizeH="0" baseline="0" noProof="0">
                <a:ln>
                  <a:noFill/>
                </a:ln>
                <a:solidFill>
                  <a:srgbClr val="FF0000"/>
                </a:solidFill>
                <a:effectLst/>
                <a:uLnTx/>
                <a:uFillTx/>
                <a:latin typeface="Calibri"/>
                <a:ea typeface="+mn-ea"/>
                <a:cs typeface="+mn-cs"/>
              </a:rPr>
              <a:t>North East 30.11.23  </a:t>
            </a:r>
          </a:p>
        </p:txBody>
      </p:sp>
      <p:pic>
        <p:nvPicPr>
          <p:cNvPr id="2050" name="Picture 2">
            <a:extLst>
              <a:ext uri="{FF2B5EF4-FFF2-40B4-BE49-F238E27FC236}">
                <a16:creationId xmlns:a16="http://schemas.microsoft.com/office/drawing/2014/main" id="{325837A0-3559-4F33-8AF6-F274CD8210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8575" y="2190750"/>
            <a:ext cx="4141788" cy="414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88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 uri="{C183D7F6-B498-43B3-948B-1728B52AA6E4}">
                <adec:decorative xmlns:adec="http://schemas.microsoft.com/office/drawing/2017/decorative" val="1"/>
              </a:ext>
            </a:extLst>
          </p:cNvPr>
          <p:cNvSpPr>
            <a:spLocks noGrp="1"/>
          </p:cNvSpPr>
          <p:nvPr>
            <p:ph type="title"/>
          </p:nvPr>
        </p:nvSpPr>
        <p:spPr>
          <a:xfrm>
            <a:off x="151669" y="444441"/>
            <a:ext cx="3372368" cy="572702"/>
          </a:xfrm>
        </p:spPr>
        <p:txBody>
          <a:bodyPr/>
          <a:lstStyle/>
          <a:p>
            <a:pPr marL="571500" indent="-571500" algn="ctr">
              <a:buFont typeface="Wingdings" panose="05000000000000000000" pitchFamily="2" charset="2"/>
              <a:buChar char="v"/>
            </a:pPr>
            <a:r>
              <a:rPr lang="en-GB" sz="2800" dirty="0"/>
              <a:t>Good habits </a:t>
            </a:r>
          </a:p>
        </p:txBody>
      </p:sp>
      <p:sp>
        <p:nvSpPr>
          <p:cNvPr id="3" name="Content Placeholder 2">
            <a:extLst>
              <a:ext uri="{FF2B5EF4-FFF2-40B4-BE49-F238E27FC236}">
                <a16:creationId xmlns:a16="http://schemas.microsoft.com/office/drawing/2014/main" id="{87D2A886-B769-344B-5D73-B0C5DA243570}"/>
              </a:ext>
              <a:ext uri="{C183D7F6-B498-43B3-948B-1728B52AA6E4}">
                <adec:decorative xmlns:adec="http://schemas.microsoft.com/office/drawing/2017/decorative" val="1"/>
              </a:ext>
            </a:extLst>
          </p:cNvPr>
          <p:cNvSpPr>
            <a:spLocks noGrp="1"/>
          </p:cNvSpPr>
          <p:nvPr>
            <p:ph idx="1"/>
          </p:nvPr>
        </p:nvSpPr>
        <p:spPr>
          <a:xfrm>
            <a:off x="541338" y="921816"/>
            <a:ext cx="5751870" cy="1399191"/>
          </a:xfrm>
        </p:spPr>
        <p:txBody>
          <a:bodyPr/>
          <a:lstStyle/>
          <a:p>
            <a:pPr lvl="2"/>
            <a:r>
              <a:rPr lang="en-GB" sz="2000"/>
              <a:t>Getting up and going to pre-school is just what you do </a:t>
            </a:r>
          </a:p>
          <a:p>
            <a:pPr lvl="2"/>
            <a:r>
              <a:rPr lang="en-GB" sz="2000"/>
              <a:t>Routine and regular activities give a sense of security </a:t>
            </a:r>
          </a:p>
        </p:txBody>
      </p:sp>
      <p:sp>
        <p:nvSpPr>
          <p:cNvPr id="4" name="Text Placeholder 3">
            <a:extLst>
              <a:ext uri="{FF2B5EF4-FFF2-40B4-BE49-F238E27FC236}">
                <a16:creationId xmlns:a16="http://schemas.microsoft.com/office/drawing/2014/main" id="{D77E3B35-09D1-6F5F-FD6F-A2A911F7A4EC}"/>
              </a:ext>
              <a:ext uri="{C183D7F6-B498-43B3-948B-1728B52AA6E4}">
                <adec:decorative xmlns:adec="http://schemas.microsoft.com/office/drawing/2017/decorative" val="1"/>
              </a:ext>
            </a:extLst>
          </p:cNvPr>
          <p:cNvSpPr>
            <a:spLocks noGrp="1"/>
          </p:cNvSpPr>
          <p:nvPr>
            <p:ph type="body" sz="quarter" idx="10"/>
          </p:nvPr>
        </p:nvSpPr>
        <p:spPr>
          <a:xfrm>
            <a:off x="7177548" y="1317523"/>
            <a:ext cx="4473114" cy="4695927"/>
          </a:xfrm>
        </p:spPr>
        <p:txBody>
          <a:bodyPr/>
          <a:lstStyle/>
          <a:p>
            <a:pPr algn="ctr"/>
            <a:r>
              <a:rPr lang="en-GB" sz="6600"/>
              <a:t>Get the Best Start in Life</a:t>
            </a:r>
            <a:endParaRPr lang="en-GB" sz="9600"/>
          </a:p>
        </p:txBody>
      </p:sp>
      <p:sp>
        <p:nvSpPr>
          <p:cNvPr id="5" name="Title 1">
            <a:extLst>
              <a:ext uri="{FF2B5EF4-FFF2-40B4-BE49-F238E27FC236}">
                <a16:creationId xmlns:a16="http://schemas.microsoft.com/office/drawing/2014/main" id="{3B9A5F39-A384-415D-AF79-75EC36EBBCA0}"/>
              </a:ext>
              <a:ext uri="{C183D7F6-B498-43B3-948B-1728B52AA6E4}">
                <adec:decorative xmlns:adec="http://schemas.microsoft.com/office/drawing/2017/decorative" val="1"/>
              </a:ext>
            </a:extLst>
          </p:cNvPr>
          <p:cNvSpPr txBox="1">
            <a:spLocks/>
          </p:cNvSpPr>
          <p:nvPr/>
        </p:nvSpPr>
        <p:spPr>
          <a:xfrm>
            <a:off x="390419" y="2125590"/>
            <a:ext cx="4017194" cy="57270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571500" indent="-571500" algn="ctr">
              <a:buFont typeface="Wingdings" panose="05000000000000000000" pitchFamily="2" charset="2"/>
              <a:buChar char="v"/>
            </a:pPr>
            <a:r>
              <a:rPr lang="en-GB" sz="2800"/>
              <a:t>Secure relationships  </a:t>
            </a:r>
          </a:p>
        </p:txBody>
      </p:sp>
      <p:sp>
        <p:nvSpPr>
          <p:cNvPr id="6" name="Content Placeholder 2">
            <a:extLst>
              <a:ext uri="{FF2B5EF4-FFF2-40B4-BE49-F238E27FC236}">
                <a16:creationId xmlns:a16="http://schemas.microsoft.com/office/drawing/2014/main" id="{A9480085-DAEF-43F3-A607-9C4A18FBBB1B}"/>
              </a:ext>
              <a:ext uri="{C183D7F6-B498-43B3-948B-1728B52AA6E4}">
                <adec:decorative xmlns:adec="http://schemas.microsoft.com/office/drawing/2017/decorative" val="1"/>
              </a:ext>
            </a:extLst>
          </p:cNvPr>
          <p:cNvSpPr txBox="1">
            <a:spLocks/>
          </p:cNvSpPr>
          <p:nvPr/>
        </p:nvSpPr>
        <p:spPr>
          <a:xfrm>
            <a:off x="541338" y="2689841"/>
            <a:ext cx="5751870" cy="75457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2000"/>
              <a:t>Regular attendance makes building secure and reciprocal relationships easier for children </a:t>
            </a:r>
          </a:p>
        </p:txBody>
      </p:sp>
      <p:sp>
        <p:nvSpPr>
          <p:cNvPr id="7" name="Title 1">
            <a:extLst>
              <a:ext uri="{FF2B5EF4-FFF2-40B4-BE49-F238E27FC236}">
                <a16:creationId xmlns:a16="http://schemas.microsoft.com/office/drawing/2014/main" id="{54F343A5-0814-4DF4-B988-A288EC556241}"/>
              </a:ext>
              <a:ext uri="{C183D7F6-B498-43B3-948B-1728B52AA6E4}">
                <adec:decorative xmlns:adec="http://schemas.microsoft.com/office/drawing/2017/decorative" val="1"/>
              </a:ext>
            </a:extLst>
          </p:cNvPr>
          <p:cNvSpPr txBox="1">
            <a:spLocks/>
          </p:cNvSpPr>
          <p:nvPr/>
        </p:nvSpPr>
        <p:spPr>
          <a:xfrm>
            <a:off x="-233210" y="3587007"/>
            <a:ext cx="4017194" cy="57270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571500" indent="-571500" algn="ctr">
              <a:buFont typeface="Wingdings" panose="05000000000000000000" pitchFamily="2" charset="2"/>
              <a:buChar char="v"/>
            </a:pPr>
            <a:r>
              <a:rPr lang="en-GB" sz="2800"/>
              <a:t>Self esteem  </a:t>
            </a:r>
          </a:p>
        </p:txBody>
      </p:sp>
      <p:sp>
        <p:nvSpPr>
          <p:cNvPr id="8" name="Content Placeholder 2">
            <a:extLst>
              <a:ext uri="{FF2B5EF4-FFF2-40B4-BE49-F238E27FC236}">
                <a16:creationId xmlns:a16="http://schemas.microsoft.com/office/drawing/2014/main" id="{3F9AE870-4BC7-45BD-8F6E-B6B83004874D}"/>
              </a:ext>
              <a:ext uri="{C183D7F6-B498-43B3-948B-1728B52AA6E4}">
                <adec:decorative xmlns:adec="http://schemas.microsoft.com/office/drawing/2017/decorative" val="1"/>
              </a:ext>
            </a:extLst>
          </p:cNvPr>
          <p:cNvSpPr txBox="1">
            <a:spLocks/>
          </p:cNvSpPr>
          <p:nvPr/>
        </p:nvSpPr>
        <p:spPr>
          <a:xfrm>
            <a:off x="581220" y="4136300"/>
            <a:ext cx="5751870" cy="75457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2000"/>
              <a:t>Children who attend regularly  feel better about themselves. They do not have to work as hard to understand what is going on for example with rues and routines. </a:t>
            </a:r>
          </a:p>
        </p:txBody>
      </p:sp>
      <p:sp>
        <p:nvSpPr>
          <p:cNvPr id="9" name="Title 1">
            <a:extLst>
              <a:ext uri="{FF2B5EF4-FFF2-40B4-BE49-F238E27FC236}">
                <a16:creationId xmlns:a16="http://schemas.microsoft.com/office/drawing/2014/main" id="{E5308AA9-8C95-42C5-9450-91A4E35238D3}"/>
              </a:ext>
              <a:ext uri="{C183D7F6-B498-43B3-948B-1728B52AA6E4}">
                <adec:decorative xmlns:adec="http://schemas.microsoft.com/office/drawing/2017/decorative" val="1"/>
              </a:ext>
            </a:extLst>
          </p:cNvPr>
          <p:cNvSpPr txBox="1">
            <a:spLocks/>
          </p:cNvSpPr>
          <p:nvPr/>
        </p:nvSpPr>
        <p:spPr>
          <a:xfrm>
            <a:off x="333414" y="5582759"/>
            <a:ext cx="5147352" cy="57270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571500" indent="-571500" algn="ctr">
              <a:buFont typeface="Wingdings" panose="05000000000000000000" pitchFamily="2" charset="2"/>
              <a:buChar char="v"/>
            </a:pPr>
            <a:r>
              <a:rPr lang="en-GB" sz="2800"/>
              <a:t>Learning and Development  </a:t>
            </a:r>
          </a:p>
        </p:txBody>
      </p:sp>
      <p:sp>
        <p:nvSpPr>
          <p:cNvPr id="10" name="Content Placeholder 2">
            <a:extLst>
              <a:ext uri="{FF2B5EF4-FFF2-40B4-BE49-F238E27FC236}">
                <a16:creationId xmlns:a16="http://schemas.microsoft.com/office/drawing/2014/main" id="{F8217E64-2AE1-44F9-8E31-62AB203998B5}"/>
              </a:ext>
              <a:ext uri="{C183D7F6-B498-43B3-948B-1728B52AA6E4}">
                <adec:decorative xmlns:adec="http://schemas.microsoft.com/office/drawing/2017/decorative" val="1"/>
              </a:ext>
            </a:extLst>
          </p:cNvPr>
          <p:cNvSpPr txBox="1">
            <a:spLocks/>
          </p:cNvSpPr>
          <p:nvPr/>
        </p:nvSpPr>
        <p:spPr>
          <a:xfrm>
            <a:off x="581220" y="6013450"/>
            <a:ext cx="5751870" cy="75457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2000"/>
              <a:t>It is as simple as good attendance leads to better outcomes.  </a:t>
            </a:r>
          </a:p>
        </p:txBody>
      </p:sp>
    </p:spTree>
    <p:extLst>
      <p:ext uri="{BB962C8B-B14F-4D97-AF65-F5344CB8AC3E}">
        <p14:creationId xmlns:p14="http://schemas.microsoft.com/office/powerpoint/2010/main" val="403408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558-16B7-9BE8-2E08-62F80A9B5099}"/>
              </a:ext>
            </a:extLst>
          </p:cNvPr>
          <p:cNvSpPr>
            <a:spLocks noGrp="1"/>
          </p:cNvSpPr>
          <p:nvPr>
            <p:ph type="title"/>
          </p:nvPr>
        </p:nvSpPr>
        <p:spPr>
          <a:xfrm>
            <a:off x="3493807" y="590909"/>
            <a:ext cx="7405200" cy="1065091"/>
          </a:xfrm>
        </p:spPr>
        <p:txBody>
          <a:bodyPr/>
          <a:lstStyle/>
          <a:p>
            <a:r>
              <a:rPr lang="en-GB" u="sng"/>
              <a:t>Policy and Procedures </a:t>
            </a:r>
          </a:p>
        </p:txBody>
      </p:sp>
      <p:sp>
        <p:nvSpPr>
          <p:cNvPr id="3" name="Oval 2" descr="red circle as heading for this section ">
            <a:extLst>
              <a:ext uri="{FF2B5EF4-FFF2-40B4-BE49-F238E27FC236}">
                <a16:creationId xmlns:a16="http://schemas.microsoft.com/office/drawing/2014/main" id="{8E190317-6D38-2AD3-62D7-2BF2D54545BB}"/>
              </a:ext>
            </a:extLst>
          </p:cNvPr>
          <p:cNvSpPr/>
          <p:nvPr/>
        </p:nvSpPr>
        <p:spPr>
          <a:xfrm>
            <a:off x="1341786" y="1505002"/>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365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90B5DD52-CC0C-6187-00D0-346F2BDB3041}"/>
              </a:ext>
            </a:extLst>
          </p:cNvPr>
          <p:cNvSpPr txBox="1"/>
          <p:nvPr/>
        </p:nvSpPr>
        <p:spPr>
          <a:xfrm>
            <a:off x="942647" y="3855115"/>
            <a:ext cx="2508277" cy="171000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800" b="0" i="0" u="none" strike="noStrike" kern="1200" cap="none" spc="0" normalizeH="0" baseline="0" noProof="0">
                <a:ln>
                  <a:noFill/>
                </a:ln>
                <a:solidFill>
                  <a:srgbClr val="000000"/>
                </a:solidFill>
                <a:effectLst/>
                <a:uLnTx/>
                <a:uFillTx/>
                <a:latin typeface="Calibri"/>
                <a:ea typeface="+mn-ea"/>
                <a:cs typeface="+mn-cs"/>
              </a:rPr>
              <a:t>Record attendance and keep records on a daily basis  </a:t>
            </a:r>
          </a:p>
        </p:txBody>
      </p:sp>
      <p:sp>
        <p:nvSpPr>
          <p:cNvPr id="4" name="Oval 3">
            <a:extLst>
              <a:ext uri="{FF2B5EF4-FFF2-40B4-BE49-F238E27FC236}">
                <a16:creationId xmlns:a16="http://schemas.microsoft.com/office/drawing/2014/main" id="{44437A4B-416E-1AB4-91ED-EB0808BEA030}"/>
              </a:ext>
              <a:ext uri="{C183D7F6-B498-43B3-948B-1728B52AA6E4}">
                <adec:decorative xmlns:adec="http://schemas.microsoft.com/office/drawing/2017/decorative" val="1"/>
              </a:ext>
            </a:extLst>
          </p:cNvPr>
          <p:cNvSpPr/>
          <p:nvPr/>
        </p:nvSpPr>
        <p:spPr>
          <a:xfrm>
            <a:off x="5240999" y="1505002"/>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36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6274532E-316B-F4F3-6CF8-D97D3E167733}"/>
              </a:ext>
            </a:extLst>
          </p:cNvPr>
          <p:cNvSpPr txBox="1"/>
          <p:nvPr/>
        </p:nvSpPr>
        <p:spPr>
          <a:xfrm>
            <a:off x="4191856" y="3479254"/>
            <a:ext cx="4037744" cy="290099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800" b="0" i="0" u="none" strike="noStrike" kern="1200" cap="none" spc="0" normalizeH="0" baseline="0" noProof="0">
                <a:ln>
                  <a:noFill/>
                </a:ln>
                <a:solidFill>
                  <a:srgbClr val="000000"/>
                </a:solidFill>
                <a:effectLst/>
                <a:uLnTx/>
                <a:uFillTx/>
                <a:latin typeface="Calibri"/>
                <a:ea typeface="+mn-ea"/>
                <a:cs typeface="+mn-cs"/>
              </a:rPr>
              <a:t>Set out your expectations with parents </a:t>
            </a: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800" b="0" i="0" u="none" strike="noStrike" kern="1200" cap="none" spc="0" normalizeH="0" baseline="0" noProof="0">
                <a:ln>
                  <a:noFill/>
                </a:ln>
                <a:solidFill>
                  <a:srgbClr val="000000"/>
                </a:solidFill>
                <a:effectLst/>
                <a:uLnTx/>
                <a:uFillTx/>
                <a:latin typeface="Calibri"/>
                <a:ea typeface="+mn-ea"/>
                <a:cs typeface="+mn-cs"/>
              </a:rPr>
              <a:t>Expect them to phone if a child is unwell or not attending</a:t>
            </a:r>
          </a:p>
          <a:p>
            <a:pPr marL="0" marR="0" lvl="0" indent="0" algn="ctr" defTabSz="914400" rtl="0" eaLnBrk="1" fontAlgn="auto" latinLnBrk="0" hangingPunct="1">
              <a:lnSpc>
                <a:spcPct val="100000"/>
              </a:lnSpc>
              <a:spcBef>
                <a:spcPts val="0"/>
              </a:spcBef>
              <a:spcAft>
                <a:spcPts val="1134"/>
              </a:spcAft>
              <a:buClrTx/>
              <a:buSzTx/>
              <a:buFontTx/>
              <a:buNone/>
              <a:tabLst/>
              <a:defRPr/>
            </a:pPr>
            <a:r>
              <a:rPr lang="en-GB" sz="2800">
                <a:solidFill>
                  <a:srgbClr val="000000"/>
                </a:solidFill>
                <a:latin typeface="Calibri"/>
              </a:rPr>
              <a:t>If they do not contact you, contact them </a:t>
            </a: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5" name="Oval 4" descr="large bullet point above text">
            <a:extLst>
              <a:ext uri="{FF2B5EF4-FFF2-40B4-BE49-F238E27FC236}">
                <a16:creationId xmlns:a16="http://schemas.microsoft.com/office/drawing/2014/main" id="{0FD254AB-5432-C673-68DF-09457A14C0BF}"/>
              </a:ext>
            </a:extLst>
          </p:cNvPr>
          <p:cNvSpPr/>
          <p:nvPr/>
        </p:nvSpPr>
        <p:spPr>
          <a:xfrm>
            <a:off x="9140214" y="1454909"/>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5600" b="0" i="0" u="none" strike="noStrike" kern="1200" cap="none" spc="-10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434A5E45-4E92-5DCC-6BFF-1CF083CD5E7A}"/>
              </a:ext>
            </a:extLst>
          </p:cNvPr>
          <p:cNvSpPr txBox="1"/>
          <p:nvPr/>
        </p:nvSpPr>
        <p:spPr>
          <a:xfrm>
            <a:off x="8741076" y="4338000"/>
            <a:ext cx="2508277" cy="10650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lang="en-GB" sz="2800">
                <a:solidFill>
                  <a:srgbClr val="000000"/>
                </a:solidFill>
                <a:latin typeface="Calibri"/>
              </a:rPr>
              <a:t>Manager/owner oversight </a:t>
            </a: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94593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558-16B7-9BE8-2E08-62F80A9B5099}"/>
              </a:ext>
            </a:extLst>
          </p:cNvPr>
          <p:cNvSpPr>
            <a:spLocks noGrp="1"/>
          </p:cNvSpPr>
          <p:nvPr>
            <p:ph type="title"/>
          </p:nvPr>
        </p:nvSpPr>
        <p:spPr>
          <a:xfrm>
            <a:off x="3493807" y="590909"/>
            <a:ext cx="7405200" cy="1065091"/>
          </a:xfrm>
        </p:spPr>
        <p:txBody>
          <a:bodyPr/>
          <a:lstStyle/>
          <a:p>
            <a:r>
              <a:rPr lang="en-GB" u="sng" dirty="0"/>
              <a:t> Policy and Procedures </a:t>
            </a:r>
          </a:p>
        </p:txBody>
      </p:sp>
      <p:sp>
        <p:nvSpPr>
          <p:cNvPr id="3" name="Oval 2" descr="red circle as heading for this section ">
            <a:extLst>
              <a:ext uri="{FF2B5EF4-FFF2-40B4-BE49-F238E27FC236}">
                <a16:creationId xmlns:a16="http://schemas.microsoft.com/office/drawing/2014/main" id="{8E190317-6D38-2AD3-62D7-2BF2D54545BB}"/>
              </a:ext>
            </a:extLst>
          </p:cNvPr>
          <p:cNvSpPr/>
          <p:nvPr/>
        </p:nvSpPr>
        <p:spPr>
          <a:xfrm>
            <a:off x="1341787" y="1505002"/>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365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90B5DD52-CC0C-6187-00D0-346F2BDB3041}"/>
              </a:ext>
            </a:extLst>
          </p:cNvPr>
          <p:cNvSpPr txBox="1"/>
          <p:nvPr/>
        </p:nvSpPr>
        <p:spPr>
          <a:xfrm>
            <a:off x="1007716" y="4111968"/>
            <a:ext cx="2508277" cy="171000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800" b="0" i="0" u="none" strike="noStrike" kern="1200" cap="none" spc="0" normalizeH="0" baseline="0" noProof="0">
                <a:ln>
                  <a:noFill/>
                </a:ln>
                <a:solidFill>
                  <a:srgbClr val="000000"/>
                </a:solidFill>
                <a:effectLst/>
                <a:uLnTx/>
                <a:uFillTx/>
                <a:latin typeface="Calibri"/>
                <a:ea typeface="+mn-ea"/>
                <a:cs typeface="+mn-cs"/>
              </a:rPr>
              <a:t>DSL should be alerted to any concerns </a:t>
            </a:r>
          </a:p>
        </p:txBody>
      </p:sp>
      <p:sp>
        <p:nvSpPr>
          <p:cNvPr id="4" name="Oval 3">
            <a:extLst>
              <a:ext uri="{FF2B5EF4-FFF2-40B4-BE49-F238E27FC236}">
                <a16:creationId xmlns:a16="http://schemas.microsoft.com/office/drawing/2014/main" id="{44437A4B-416E-1AB4-91ED-EB0808BEA030}"/>
              </a:ext>
              <a:ext uri="{C183D7F6-B498-43B3-948B-1728B52AA6E4}">
                <adec:decorative xmlns:adec="http://schemas.microsoft.com/office/drawing/2017/decorative" val="1"/>
              </a:ext>
            </a:extLst>
          </p:cNvPr>
          <p:cNvSpPr/>
          <p:nvPr/>
        </p:nvSpPr>
        <p:spPr>
          <a:xfrm>
            <a:off x="5240999" y="1505002"/>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36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6274532E-316B-F4F3-6CF8-D97D3E167733}"/>
              </a:ext>
            </a:extLst>
          </p:cNvPr>
          <p:cNvSpPr txBox="1"/>
          <p:nvPr/>
        </p:nvSpPr>
        <p:spPr>
          <a:xfrm>
            <a:off x="4191856" y="3479255"/>
            <a:ext cx="3873357" cy="278783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800" b="0" i="0" u="none" strike="noStrike" kern="1200" cap="none" spc="0" normalizeH="0" baseline="0" noProof="0">
                <a:ln>
                  <a:noFill/>
                </a:ln>
                <a:solidFill>
                  <a:srgbClr val="000000"/>
                </a:solidFill>
                <a:effectLst/>
                <a:uLnTx/>
                <a:uFillTx/>
                <a:latin typeface="Calibri"/>
                <a:ea typeface="+mn-ea"/>
                <a:cs typeface="+mn-cs"/>
              </a:rPr>
              <a:t>Include absence in your half termly reviews of safeguarding </a:t>
            </a:r>
          </a:p>
          <a:p>
            <a:pPr marL="0" marR="0" lvl="0" indent="0" algn="ctr" defTabSz="914400" rtl="0" eaLnBrk="1" fontAlgn="auto" latinLnBrk="0" hangingPunct="1">
              <a:lnSpc>
                <a:spcPct val="100000"/>
              </a:lnSpc>
              <a:spcBef>
                <a:spcPts val="0"/>
              </a:spcBef>
              <a:spcAft>
                <a:spcPts val="1134"/>
              </a:spcAft>
              <a:buClrTx/>
              <a:buSzTx/>
              <a:buFontTx/>
              <a:buNone/>
              <a:tabLst/>
              <a:defRPr/>
            </a:pPr>
            <a:r>
              <a:rPr lang="en-GB" sz="2800">
                <a:solidFill>
                  <a:srgbClr val="000000"/>
                </a:solidFill>
                <a:latin typeface="Calibri"/>
              </a:rPr>
              <a:t>Record any conversations you have with parents about attendance </a:t>
            </a: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5" name="Oval 4" descr="large bullet point above text">
            <a:extLst>
              <a:ext uri="{FF2B5EF4-FFF2-40B4-BE49-F238E27FC236}">
                <a16:creationId xmlns:a16="http://schemas.microsoft.com/office/drawing/2014/main" id="{0FD254AB-5432-C673-68DF-09457A14C0BF}"/>
              </a:ext>
            </a:extLst>
          </p:cNvPr>
          <p:cNvSpPr/>
          <p:nvPr/>
        </p:nvSpPr>
        <p:spPr>
          <a:xfrm>
            <a:off x="9140213" y="1505002"/>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5600" b="0" i="0" u="none" strike="noStrike" kern="1200" cap="none" spc="-10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434A5E45-4E92-5DCC-6BFF-1CF083CD5E7A}"/>
              </a:ext>
            </a:extLst>
          </p:cNvPr>
          <p:cNvSpPr txBox="1"/>
          <p:nvPr/>
        </p:nvSpPr>
        <p:spPr>
          <a:xfrm>
            <a:off x="8823269" y="4287907"/>
            <a:ext cx="2508277" cy="10650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800" b="0" i="0" u="none" strike="noStrike" kern="1200" cap="none" spc="0" normalizeH="0" baseline="0" noProof="0">
                <a:ln>
                  <a:noFill/>
                </a:ln>
                <a:solidFill>
                  <a:srgbClr val="000000"/>
                </a:solidFill>
                <a:effectLst/>
                <a:uLnTx/>
                <a:uFillTx/>
                <a:latin typeface="Calibri"/>
                <a:ea typeface="+mn-ea"/>
                <a:cs typeface="+mn-cs"/>
              </a:rPr>
              <a:t>Look for patterns in attendance </a:t>
            </a:r>
          </a:p>
        </p:txBody>
      </p:sp>
    </p:spTree>
    <p:extLst>
      <p:ext uri="{BB962C8B-B14F-4D97-AF65-F5344CB8AC3E}">
        <p14:creationId xmlns:p14="http://schemas.microsoft.com/office/powerpoint/2010/main" val="1598911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 uri="{C183D7F6-B498-43B3-948B-1728B52AA6E4}">
                <adec:decorative xmlns:adec="http://schemas.microsoft.com/office/drawing/2017/decorative" val="1"/>
              </a:ext>
            </a:extLst>
          </p:cNvPr>
          <p:cNvSpPr>
            <a:spLocks noGrp="1"/>
          </p:cNvSpPr>
          <p:nvPr>
            <p:ph type="title"/>
          </p:nvPr>
        </p:nvSpPr>
        <p:spPr>
          <a:xfrm>
            <a:off x="719191" y="492711"/>
            <a:ext cx="5486399" cy="1186016"/>
          </a:xfrm>
        </p:spPr>
        <p:txBody>
          <a:bodyPr/>
          <a:lstStyle/>
          <a:p>
            <a:pPr algn="ctr"/>
            <a:r>
              <a:rPr lang="en-GB" sz="4000" b="1" u="sng" dirty="0">
                <a:solidFill>
                  <a:srgbClr val="FF0000"/>
                </a:solidFill>
              </a:rPr>
              <a:t>Factors that may affect attendance  </a:t>
            </a:r>
            <a:br>
              <a:rPr lang="en-GB" sz="4000" b="1" u="sng" dirty="0">
                <a:solidFill>
                  <a:srgbClr val="FF0000"/>
                </a:solidFill>
              </a:rPr>
            </a:br>
            <a:endParaRPr lang="en-GB" dirty="0"/>
          </a:p>
        </p:txBody>
      </p:sp>
      <p:sp>
        <p:nvSpPr>
          <p:cNvPr id="5" name="Text Placeholder 4">
            <a:extLst>
              <a:ext uri="{FF2B5EF4-FFF2-40B4-BE49-F238E27FC236}">
                <a16:creationId xmlns:a16="http://schemas.microsoft.com/office/drawing/2014/main" id="{D69F7933-0453-5949-470D-EBFA4F23FDD7}"/>
              </a:ext>
              <a:ext uri="{C183D7F6-B498-43B3-948B-1728B52AA6E4}">
                <adec:decorative xmlns:adec="http://schemas.microsoft.com/office/drawing/2017/decorative" val="1"/>
              </a:ext>
            </a:extLst>
          </p:cNvPr>
          <p:cNvSpPr>
            <a:spLocks noGrp="1"/>
          </p:cNvSpPr>
          <p:nvPr>
            <p:ph type="body" sz="quarter" idx="10"/>
          </p:nvPr>
        </p:nvSpPr>
        <p:spPr>
          <a:xfrm>
            <a:off x="6975933" y="1782581"/>
            <a:ext cx="4933258" cy="2888650"/>
          </a:xfrm>
        </p:spPr>
        <p:txBody>
          <a:bodyPr/>
          <a:lstStyle/>
          <a:p>
            <a:pPr algn="ctr"/>
            <a:r>
              <a:rPr lang="en-GB" sz="6000" b="1" u="sng">
                <a:solidFill>
                  <a:srgbClr val="FFFFFF"/>
                </a:solidFill>
              </a:rPr>
              <a:t>Food for thought</a:t>
            </a:r>
          </a:p>
          <a:p>
            <a:pPr algn="ctr"/>
            <a:r>
              <a:rPr lang="en-GB" sz="7200"/>
              <a:t> </a:t>
            </a:r>
          </a:p>
        </p:txBody>
      </p:sp>
      <p:sp>
        <p:nvSpPr>
          <p:cNvPr id="6" name="TextBox 5">
            <a:extLst>
              <a:ext uri="{FF2B5EF4-FFF2-40B4-BE49-F238E27FC236}">
                <a16:creationId xmlns:a16="http://schemas.microsoft.com/office/drawing/2014/main" id="{94CC8685-9D80-4118-9DBB-CC80D9D45A8A}"/>
              </a:ext>
              <a:ext uri="{C183D7F6-B498-43B3-948B-1728B52AA6E4}">
                <adec:decorative xmlns:adec="http://schemas.microsoft.com/office/drawing/2017/decorative" val="1"/>
              </a:ext>
            </a:extLst>
          </p:cNvPr>
          <p:cNvSpPr txBox="1"/>
          <p:nvPr/>
        </p:nvSpPr>
        <p:spPr>
          <a:xfrm>
            <a:off x="426378" y="2087342"/>
            <a:ext cx="6097712" cy="4121641"/>
          </a:xfrm>
          <a:prstGeom prst="rect">
            <a:avLst/>
          </a:prstGeom>
          <a:noFill/>
        </p:spPr>
        <p:txBody>
          <a:bodyPr wrap="square">
            <a:spAutoFit/>
          </a:bodyPr>
          <a:lstStyle/>
          <a:p>
            <a:pPr marL="285750" indent="-285750" algn="l">
              <a:spcAft>
                <a:spcPts val="1134"/>
              </a:spcAft>
              <a:buFont typeface="Wingdings" panose="05000000000000000000" pitchFamily="2" charset="2"/>
              <a:buChar char="v"/>
            </a:pPr>
            <a:r>
              <a:rPr lang="en-GB" sz="2400"/>
              <a:t>Difficult home circumstances</a:t>
            </a:r>
          </a:p>
          <a:p>
            <a:pPr marL="285750" indent="-285750" algn="l">
              <a:spcAft>
                <a:spcPts val="1134"/>
              </a:spcAft>
              <a:buFont typeface="Wingdings" panose="05000000000000000000" pitchFamily="2" charset="2"/>
              <a:buChar char="v"/>
            </a:pPr>
            <a:r>
              <a:rPr lang="en-GB" sz="2400"/>
              <a:t>Financial hardship</a:t>
            </a:r>
          </a:p>
          <a:p>
            <a:pPr marL="285750" indent="-285750" algn="l">
              <a:spcAft>
                <a:spcPts val="1134"/>
              </a:spcAft>
              <a:buFont typeface="Wingdings" panose="05000000000000000000" pitchFamily="2" charset="2"/>
              <a:buChar char="v"/>
            </a:pPr>
            <a:r>
              <a:rPr lang="en-GB" sz="2400"/>
              <a:t>Additional needs of the child or family members </a:t>
            </a:r>
          </a:p>
          <a:p>
            <a:pPr marL="285750" indent="-285750" algn="l">
              <a:spcAft>
                <a:spcPts val="1134"/>
              </a:spcAft>
              <a:buFont typeface="Wingdings" panose="05000000000000000000" pitchFamily="2" charset="2"/>
              <a:buChar char="v"/>
            </a:pPr>
            <a:r>
              <a:rPr lang="en-GB" sz="2400"/>
              <a:t>Children with English as an additional language </a:t>
            </a:r>
          </a:p>
          <a:p>
            <a:pPr marL="285750" indent="-285750" algn="l">
              <a:spcAft>
                <a:spcPts val="1134"/>
              </a:spcAft>
              <a:buFont typeface="Wingdings" panose="05000000000000000000" pitchFamily="2" charset="2"/>
              <a:buChar char="v"/>
            </a:pPr>
            <a:r>
              <a:rPr lang="en-GB" sz="2400"/>
              <a:t>Parents or family members struggling with poor mental health</a:t>
            </a:r>
          </a:p>
          <a:p>
            <a:pPr marL="285750" indent="-285750" algn="l">
              <a:spcAft>
                <a:spcPts val="1134"/>
              </a:spcAft>
              <a:buFont typeface="Wingdings" panose="05000000000000000000" pitchFamily="2" charset="2"/>
              <a:buChar char="v"/>
            </a:pPr>
            <a:r>
              <a:rPr lang="en-GB" sz="2400"/>
              <a:t>Parental neglect in terms of poor attendance </a:t>
            </a:r>
          </a:p>
        </p:txBody>
      </p:sp>
      <p:sp>
        <p:nvSpPr>
          <p:cNvPr id="8" name="Content Placeholder 7">
            <a:extLst>
              <a:ext uri="{FF2B5EF4-FFF2-40B4-BE49-F238E27FC236}">
                <a16:creationId xmlns:a16="http://schemas.microsoft.com/office/drawing/2014/main" id="{C4BA88FD-0A0F-48C7-9A88-D92C9073E4D8}"/>
              </a:ext>
              <a:ext uri="{C183D7F6-B498-43B3-948B-1728B52AA6E4}">
                <adec:decorative xmlns:adec="http://schemas.microsoft.com/office/drawing/2017/decorative" val="1"/>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769980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719191" y="492711"/>
            <a:ext cx="5486399" cy="1186016"/>
          </a:xfrm>
        </p:spPr>
        <p:txBody>
          <a:bodyPr/>
          <a:lstStyle/>
          <a:p>
            <a:pPr algn="ctr"/>
            <a:r>
              <a:rPr lang="en-GB"/>
              <a:t>The wider picture.</a:t>
            </a:r>
            <a:br>
              <a:rPr lang="en-GB"/>
            </a:br>
            <a:r>
              <a:rPr lang="en-GB"/>
              <a:t>Questions to ask:  </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282809" y="1755100"/>
            <a:ext cx="5922781" cy="4887592"/>
          </a:xfrm>
        </p:spPr>
        <p:txBody>
          <a:bodyPr/>
          <a:lstStyle/>
          <a:p>
            <a:pPr marL="28800" lvl="2" indent="0">
              <a:spcAft>
                <a:spcPts val="0"/>
              </a:spcAft>
              <a:buNone/>
            </a:pPr>
            <a:endParaRPr lang="en-GB" sz="2200"/>
          </a:p>
          <a:p>
            <a:pPr lvl="2">
              <a:buFont typeface="Wingdings" panose="05000000000000000000" pitchFamily="2" charset="2"/>
              <a:buChar char="q"/>
            </a:pPr>
            <a:r>
              <a:rPr lang="en-GB" sz="2000"/>
              <a:t> How often is the child absent?</a:t>
            </a:r>
          </a:p>
          <a:p>
            <a:pPr lvl="2">
              <a:buFont typeface="Wingdings" panose="05000000000000000000" pitchFamily="2" charset="2"/>
              <a:buChar char="q"/>
            </a:pPr>
            <a:r>
              <a:rPr lang="en-GB" sz="2000"/>
              <a:t> Is it the same days of the week/a pattern?</a:t>
            </a:r>
          </a:p>
          <a:p>
            <a:pPr lvl="2">
              <a:buFont typeface="Wingdings" panose="05000000000000000000" pitchFamily="2" charset="2"/>
              <a:buChar char="q"/>
            </a:pPr>
            <a:r>
              <a:rPr lang="en-GB" sz="2000"/>
              <a:t> If they do attend, are they late?</a:t>
            </a:r>
          </a:p>
          <a:p>
            <a:pPr lvl="2">
              <a:buFont typeface="Wingdings" panose="05000000000000000000" pitchFamily="2" charset="2"/>
              <a:buChar char="q"/>
            </a:pPr>
            <a:r>
              <a:rPr lang="en-GB" sz="2000"/>
              <a:t> How does the child present? </a:t>
            </a:r>
          </a:p>
          <a:p>
            <a:pPr lvl="2">
              <a:buFont typeface="Wingdings" panose="05000000000000000000" pitchFamily="2" charset="2"/>
              <a:buChar char="q"/>
            </a:pPr>
            <a:r>
              <a:rPr lang="en-GB" sz="2000"/>
              <a:t> Are the parents open about reasons for absence, are the reasons plausible or are they conflicting? </a:t>
            </a:r>
          </a:p>
          <a:p>
            <a:pPr lvl="2">
              <a:buFont typeface="Wingdings" panose="05000000000000000000" pitchFamily="2" charset="2"/>
              <a:buChar char="q"/>
            </a:pPr>
            <a:r>
              <a:rPr lang="en-GB" sz="2000"/>
              <a:t> Has there been a change in the child’s demeanour?</a:t>
            </a:r>
          </a:p>
          <a:p>
            <a:pPr lvl="2">
              <a:buFont typeface="Wingdings" panose="05000000000000000000" pitchFamily="2" charset="2"/>
              <a:buChar char="q"/>
            </a:pPr>
            <a:r>
              <a:rPr lang="en-GB" sz="2000"/>
              <a:t> Family circumstances, have they changed?</a:t>
            </a:r>
          </a:p>
          <a:p>
            <a:pPr lvl="2">
              <a:buFont typeface="Wingdings" panose="05000000000000000000" pitchFamily="2" charset="2"/>
              <a:buChar char="q"/>
            </a:pPr>
            <a:r>
              <a:rPr lang="en-GB" sz="2000"/>
              <a:t> Is the pattern the same for siblings in other settings? </a:t>
            </a:r>
          </a:p>
          <a:p>
            <a:pPr marL="0" lvl="2" indent="0" algn="ctr">
              <a:buNone/>
            </a:pPr>
            <a:r>
              <a:rPr lang="en-GB" sz="2000"/>
              <a:t>You know your families best and are as such best placed to be curious and ask the questions. </a:t>
            </a:r>
          </a:p>
          <a:p>
            <a:pPr lvl="2">
              <a:buFont typeface="Wingdings" panose="05000000000000000000" pitchFamily="2" charset="2"/>
              <a:buChar char="q"/>
            </a:pPr>
            <a:endParaRPr lang="en-GB" sz="2400"/>
          </a:p>
          <a:p>
            <a:pPr lvl="2">
              <a:buFont typeface="Wingdings" panose="05000000000000000000" pitchFamily="2" charset="2"/>
              <a:buChar char="q"/>
            </a:pPr>
            <a:endParaRPr lang="en-GB" sz="2400"/>
          </a:p>
          <a:p>
            <a:pPr lvl="2">
              <a:buFont typeface="Wingdings" panose="05000000000000000000" pitchFamily="2" charset="2"/>
              <a:buChar char="q"/>
            </a:pPr>
            <a:endParaRPr lang="en-GB" sz="2800"/>
          </a:p>
          <a:p>
            <a:pPr lvl="2">
              <a:buFont typeface="Wingdings" panose="05000000000000000000" pitchFamily="2" charset="2"/>
              <a:buChar char="q"/>
            </a:pPr>
            <a:endParaRPr lang="en-GB" sz="2800"/>
          </a:p>
          <a:p>
            <a:pPr lvl="2">
              <a:buFont typeface="Wingdings" panose="05000000000000000000" pitchFamily="2" charset="2"/>
              <a:buChar char="q"/>
            </a:pPr>
            <a:endParaRPr lang="en-GB" sz="2800"/>
          </a:p>
        </p:txBody>
      </p:sp>
      <p:sp>
        <p:nvSpPr>
          <p:cNvPr id="5" name="Text Placeholder 4">
            <a:extLst>
              <a:ext uri="{FF2B5EF4-FFF2-40B4-BE49-F238E27FC236}">
                <a16:creationId xmlns:a16="http://schemas.microsoft.com/office/drawing/2014/main" id="{D69F7933-0453-5949-470D-EBFA4F23FDD7}"/>
              </a:ext>
            </a:extLst>
          </p:cNvPr>
          <p:cNvSpPr>
            <a:spLocks noGrp="1"/>
          </p:cNvSpPr>
          <p:nvPr>
            <p:ph type="body" sz="quarter" idx="10"/>
          </p:nvPr>
        </p:nvSpPr>
        <p:spPr>
          <a:xfrm>
            <a:off x="6822042" y="703794"/>
            <a:ext cx="4933258" cy="5244943"/>
          </a:xfrm>
        </p:spPr>
        <p:txBody>
          <a:bodyPr/>
          <a:lstStyle/>
          <a:p>
            <a:pPr algn="ctr"/>
            <a:r>
              <a:rPr lang="en-GB" sz="6600"/>
              <a:t>The link between attendance and safeguarding</a:t>
            </a:r>
          </a:p>
        </p:txBody>
      </p:sp>
    </p:spTree>
    <p:extLst>
      <p:ext uri="{BB962C8B-B14F-4D97-AF65-F5344CB8AC3E}">
        <p14:creationId xmlns:p14="http://schemas.microsoft.com/office/powerpoint/2010/main" val="3042769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956748" y="793677"/>
            <a:ext cx="5813923" cy="1186016"/>
          </a:xfrm>
        </p:spPr>
        <p:txBody>
          <a:bodyPr/>
          <a:lstStyle/>
          <a:p>
            <a:r>
              <a:rPr lang="en-GB" u="sng"/>
              <a:t>Where to go for help </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488071" y="1477696"/>
            <a:ext cx="6046293" cy="5046394"/>
          </a:xfrm>
        </p:spPr>
        <p:txBody>
          <a:bodyPr/>
          <a:lstStyle/>
          <a:p>
            <a:pPr marL="491400" lvl="4" indent="0">
              <a:spcAft>
                <a:spcPts val="0"/>
              </a:spcAft>
              <a:buNone/>
            </a:pPr>
            <a:endParaRPr lang="en-GB" sz="2200"/>
          </a:p>
          <a:p>
            <a:pPr lvl="2">
              <a:buFont typeface="Wingdings" panose="05000000000000000000" pitchFamily="2" charset="2"/>
              <a:buChar char="q"/>
            </a:pPr>
            <a:r>
              <a:rPr lang="en-GB" sz="2400"/>
              <a:t> Serious and immediate concerns contact the Children and Families Hub. </a:t>
            </a:r>
            <a:r>
              <a:rPr lang="en-GB" sz="2000" b="0" i="0">
                <a:solidFill>
                  <a:srgbClr val="4D5156"/>
                </a:solidFill>
                <a:effectLst/>
                <a:latin typeface="arial" panose="020B0604020202020204" pitchFamily="34" charset="0"/>
              </a:rPr>
              <a:t>0345 603 7627.</a:t>
            </a:r>
            <a:endParaRPr lang="en-GB" sz="1800"/>
          </a:p>
          <a:p>
            <a:pPr lvl="2">
              <a:spcAft>
                <a:spcPts val="0"/>
              </a:spcAft>
              <a:buFont typeface="Wingdings" panose="05000000000000000000" pitchFamily="2" charset="2"/>
              <a:buChar char="q"/>
            </a:pPr>
            <a:r>
              <a:rPr lang="en-GB" sz="2400"/>
              <a:t> Discuss the case at an Early Help Drop in</a:t>
            </a:r>
          </a:p>
          <a:p>
            <a:pPr marL="0" lvl="2" indent="0">
              <a:spcAft>
                <a:spcPts val="0"/>
              </a:spcAft>
              <a:buNone/>
            </a:pPr>
            <a:r>
              <a:rPr lang="en-GB" sz="2400">
                <a:solidFill>
                  <a:srgbClr val="00B0F0"/>
                </a:solidFill>
                <a:hlinkClick r:id="rId2">
                  <a:extLst>
                    <a:ext uri="{A12FA001-AC4F-418D-AE19-62706E023703}">
                      <ahyp:hlinkClr xmlns:ahyp="http://schemas.microsoft.com/office/drawing/2018/hyperlinkcolor" val="tx"/>
                    </a:ext>
                  </a:extLst>
                </a:hlinkClick>
              </a:rPr>
              <a:t>ECC Early Help Drop-in Poster 2023-24.pdf</a:t>
            </a:r>
            <a:r>
              <a:rPr lang="en-GB" sz="4000">
                <a:solidFill>
                  <a:srgbClr val="00B0F0"/>
                </a:solidFill>
              </a:rPr>
              <a:t> </a:t>
            </a:r>
            <a:r>
              <a:rPr lang="en-GB" sz="2400"/>
              <a:t> </a:t>
            </a:r>
          </a:p>
          <a:p>
            <a:pPr marL="0" lvl="2" indent="0">
              <a:spcAft>
                <a:spcPts val="0"/>
              </a:spcAft>
              <a:buNone/>
            </a:pPr>
            <a:endParaRPr lang="en-GB" sz="2400"/>
          </a:p>
          <a:p>
            <a:pPr lvl="2">
              <a:buFont typeface="Wingdings" panose="05000000000000000000" pitchFamily="2" charset="2"/>
              <a:buChar char="q"/>
            </a:pPr>
            <a:r>
              <a:rPr lang="en-GB" sz="2400"/>
              <a:t> Contact the TAFSO : Team Around the Family Support Officer   </a:t>
            </a:r>
          </a:p>
          <a:p>
            <a:pPr marL="0" lvl="2" indent="0">
              <a:buNone/>
            </a:pPr>
            <a:r>
              <a:rPr lang="en-GB" sz="2400"/>
              <a:t> </a:t>
            </a:r>
            <a:r>
              <a:rPr lang="en-GB" sz="2400">
                <a:hlinkClick r:id="rId3"/>
              </a:rPr>
              <a:t>tafso@essex.gov.uk</a:t>
            </a:r>
            <a:r>
              <a:rPr lang="en-GB" sz="2400"/>
              <a:t> </a:t>
            </a:r>
          </a:p>
          <a:p>
            <a:pPr lvl="2">
              <a:buFont typeface="Wingdings" panose="05000000000000000000" pitchFamily="2" charset="2"/>
              <a:buChar char="q"/>
            </a:pPr>
            <a:r>
              <a:rPr lang="en-GB" sz="2400"/>
              <a:t>Your Early Years Partner </a:t>
            </a:r>
          </a:p>
          <a:p>
            <a:pPr lvl="2">
              <a:buFont typeface="Wingdings" panose="05000000000000000000" pitchFamily="2" charset="2"/>
              <a:buChar char="q"/>
            </a:pPr>
            <a:r>
              <a:rPr lang="en-GB" sz="2400"/>
              <a:t> Contact the Education Safeguarding Team</a:t>
            </a:r>
          </a:p>
        </p:txBody>
      </p:sp>
      <p:sp>
        <p:nvSpPr>
          <p:cNvPr id="5" name="Text Placeholder 4">
            <a:extLst>
              <a:ext uri="{FF2B5EF4-FFF2-40B4-BE49-F238E27FC236}">
                <a16:creationId xmlns:a16="http://schemas.microsoft.com/office/drawing/2014/main" id="{D69F7933-0453-5949-470D-EBFA4F23FDD7}"/>
              </a:ext>
            </a:extLst>
          </p:cNvPr>
          <p:cNvSpPr>
            <a:spLocks noGrp="1"/>
          </p:cNvSpPr>
          <p:nvPr>
            <p:ph type="body" sz="quarter" idx="10"/>
          </p:nvPr>
        </p:nvSpPr>
        <p:spPr>
          <a:xfrm>
            <a:off x="6770671" y="443866"/>
            <a:ext cx="4933258" cy="2888650"/>
          </a:xfrm>
        </p:spPr>
        <p:txBody>
          <a:bodyPr/>
          <a:lstStyle/>
          <a:p>
            <a:pPr algn="ctr"/>
            <a:r>
              <a:rPr lang="en-GB" sz="7200"/>
              <a:t>Safeguarding concerns</a:t>
            </a:r>
          </a:p>
          <a:p>
            <a:pPr algn="ctr"/>
            <a:endParaRPr lang="en-GB" sz="2800"/>
          </a:p>
          <a:p>
            <a:pPr algn="ctr"/>
            <a:r>
              <a:rPr lang="en-GB" sz="2800"/>
              <a:t>Where attendance is part of a picture of wider safeguarding concern make sure you include this in any communications with other agencies (including request for support  to the Children and Families Hub).  </a:t>
            </a:r>
          </a:p>
          <a:p>
            <a:pPr algn="ctr"/>
            <a:endParaRPr lang="en-GB" sz="7200"/>
          </a:p>
        </p:txBody>
      </p:sp>
    </p:spTree>
    <p:extLst>
      <p:ext uri="{BB962C8B-B14F-4D97-AF65-F5344CB8AC3E}">
        <p14:creationId xmlns:p14="http://schemas.microsoft.com/office/powerpoint/2010/main" val="61388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A92C5-F2F3-D93F-0D8C-4D70E82A5816}"/>
              </a:ext>
            </a:extLst>
          </p:cNvPr>
          <p:cNvSpPr>
            <a:spLocks noGrp="1"/>
          </p:cNvSpPr>
          <p:nvPr>
            <p:ph type="ctrTitle"/>
          </p:nvPr>
        </p:nvSpPr>
        <p:spPr>
          <a:xfrm>
            <a:off x="672765" y="878680"/>
            <a:ext cx="5421600" cy="825833"/>
          </a:xfrm>
        </p:spPr>
        <p:txBody>
          <a:bodyPr/>
          <a:lstStyle/>
          <a:p>
            <a:r>
              <a:rPr lang="en-GB"/>
              <a:t>Agenda</a:t>
            </a:r>
          </a:p>
        </p:txBody>
      </p:sp>
      <p:sp>
        <p:nvSpPr>
          <p:cNvPr id="4" name="Subtitle 3">
            <a:extLst>
              <a:ext uri="{FF2B5EF4-FFF2-40B4-BE49-F238E27FC236}">
                <a16:creationId xmlns:a16="http://schemas.microsoft.com/office/drawing/2014/main" id="{E9223E52-EBCA-C123-A24E-345C6A1377C2}"/>
              </a:ext>
            </a:extLst>
          </p:cNvPr>
          <p:cNvSpPr>
            <a:spLocks noGrp="1"/>
          </p:cNvSpPr>
          <p:nvPr>
            <p:ph type="subTitle" idx="1"/>
          </p:nvPr>
        </p:nvSpPr>
        <p:spPr>
          <a:xfrm>
            <a:off x="495131" y="2097395"/>
            <a:ext cx="10864785" cy="4635303"/>
          </a:xfrm>
        </p:spPr>
        <p:txBody>
          <a:bodyPr/>
          <a:lstStyle/>
          <a:p>
            <a:pPr marL="514350" indent="-514350">
              <a:buAutoNum type="arabicPeriod"/>
            </a:pPr>
            <a:r>
              <a:rPr lang="en-GB" sz="3000" b="1">
                <a:latin typeface="Calibri" panose="020F0502020204030204" pitchFamily="34" charset="0"/>
                <a:cs typeface="Calibri" panose="020F0502020204030204" pitchFamily="34" charset="0"/>
              </a:rPr>
              <a:t>Safeguarding update  </a:t>
            </a:r>
          </a:p>
          <a:p>
            <a:pPr marL="514350" indent="-514350">
              <a:buAutoNum type="arabicPeriod"/>
            </a:pPr>
            <a:endParaRPr lang="en-GB" sz="3000">
              <a:latin typeface="Calibri" panose="020F0502020204030204" pitchFamily="34" charset="0"/>
              <a:cs typeface="Calibri" panose="020F0502020204030204" pitchFamily="34" charset="0"/>
            </a:endParaRPr>
          </a:p>
          <a:p>
            <a:pPr marL="514350" indent="-514350">
              <a:buAutoNum type="arabicPeriod"/>
            </a:pPr>
            <a:r>
              <a:rPr lang="en-GB" sz="3000" b="1">
                <a:latin typeface="Calibri" panose="020F0502020204030204" pitchFamily="34" charset="0"/>
                <a:cs typeface="Calibri" panose="020F0502020204030204" pitchFamily="34" charset="0"/>
              </a:rPr>
              <a:t>Ofsted and Early Years</a:t>
            </a:r>
          </a:p>
          <a:p>
            <a:pPr marL="514350" indent="-514350">
              <a:buAutoNum type="arabicPeriod"/>
            </a:pPr>
            <a:endParaRPr lang="en-GB" sz="3000" b="1">
              <a:latin typeface="Calibri" panose="020F0502020204030204" pitchFamily="34" charset="0"/>
              <a:cs typeface="Calibri" panose="020F0502020204030204" pitchFamily="34" charset="0"/>
            </a:endParaRPr>
          </a:p>
          <a:p>
            <a:pPr marL="514350" indent="-514350">
              <a:buAutoNum type="arabicPeriod"/>
            </a:pPr>
            <a:r>
              <a:rPr lang="en-GB" sz="3000" b="1">
                <a:latin typeface="Calibri" panose="020F0502020204030204" pitchFamily="34" charset="0"/>
                <a:cs typeface="Calibri" panose="020F0502020204030204" pitchFamily="34" charset="0"/>
              </a:rPr>
              <a:t>Prevent duty</a:t>
            </a:r>
          </a:p>
          <a:p>
            <a:pPr marL="514350" indent="-514350">
              <a:buAutoNum type="arabicPeriod"/>
            </a:pPr>
            <a:endParaRPr lang="en-GB" sz="3000" b="1">
              <a:latin typeface="Calibri" panose="020F0502020204030204" pitchFamily="34" charset="0"/>
              <a:cs typeface="Calibri" panose="020F0502020204030204" pitchFamily="34" charset="0"/>
            </a:endParaRPr>
          </a:p>
          <a:p>
            <a:pPr marL="514350" indent="-514350">
              <a:buAutoNum type="arabicPeriod"/>
            </a:pPr>
            <a:r>
              <a:rPr lang="en-GB" sz="3000" b="1">
                <a:latin typeface="Calibri" panose="020F0502020204030204" pitchFamily="34" charset="0"/>
                <a:cs typeface="Calibri" panose="020F0502020204030204" pitchFamily="34" charset="0"/>
              </a:rPr>
              <a:t>Training </a:t>
            </a:r>
          </a:p>
          <a:p>
            <a:pPr marL="514350" indent="-514350">
              <a:buAutoNum type="arabicPeriod"/>
            </a:pPr>
            <a:endParaRPr lang="en-GB" sz="3000" b="1">
              <a:latin typeface="Calibri" panose="020F0502020204030204" pitchFamily="34" charset="0"/>
              <a:cs typeface="Calibri" panose="020F0502020204030204" pitchFamily="34" charset="0"/>
            </a:endParaRPr>
          </a:p>
          <a:p>
            <a:pPr marL="514350" indent="-514350">
              <a:buAutoNum type="arabicPeriod"/>
            </a:pPr>
            <a:r>
              <a:rPr lang="en-GB" sz="3000" b="1">
                <a:latin typeface="Calibri" panose="020F0502020204030204" pitchFamily="34" charset="0"/>
                <a:cs typeface="Calibri" panose="020F0502020204030204" pitchFamily="34" charset="0"/>
              </a:rPr>
              <a:t>Attendance </a:t>
            </a:r>
          </a:p>
          <a:p>
            <a:pPr marL="514350" indent="-514350">
              <a:buAutoNum type="arabicPeriod"/>
            </a:pPr>
            <a:endParaRPr lang="en-GB" sz="3000">
              <a:latin typeface="Calibri" panose="020F0502020204030204" pitchFamily="34" charset="0"/>
              <a:cs typeface="Calibri" panose="020F0502020204030204" pitchFamily="34" charset="0"/>
            </a:endParaRPr>
          </a:p>
          <a:p>
            <a:pPr marL="514350" indent="-514350">
              <a:buAutoNum type="arabicPeriod"/>
            </a:pPr>
            <a:endParaRPr lang="en-GB" sz="3000">
              <a:latin typeface="Calibri" panose="020F0502020204030204" pitchFamily="34" charset="0"/>
              <a:cs typeface="Calibri" panose="020F0502020204030204" pitchFamily="34" charset="0"/>
            </a:endParaRPr>
          </a:p>
          <a:p>
            <a:pPr marL="514350" indent="-514350">
              <a:buAutoNum type="arabicPeriod"/>
            </a:pPr>
            <a:endParaRPr lang="en-GB" sz="3000">
              <a:latin typeface="Calibri" panose="020F0502020204030204" pitchFamily="34" charset="0"/>
              <a:cs typeface="Calibri" panose="020F0502020204030204" pitchFamily="34" charset="0"/>
            </a:endParaRPr>
          </a:p>
          <a:p>
            <a:pPr marL="514350" indent="-514350">
              <a:buAutoNum type="arabicPeriod"/>
            </a:pPr>
            <a:endParaRPr lang="en-GB" sz="3000">
              <a:latin typeface="Calibri" panose="020F0502020204030204" pitchFamily="34" charset="0"/>
              <a:cs typeface="Calibri" panose="020F0502020204030204" pitchFamily="34" charset="0"/>
            </a:endParaRPr>
          </a:p>
          <a:p>
            <a:pPr marL="514350" indent="-514350">
              <a:buAutoNum type="arabicPeriod"/>
            </a:pPr>
            <a:endParaRPr lang="en-GB" sz="3000">
              <a:latin typeface="Calibri" panose="020F0502020204030204" pitchFamily="34" charset="0"/>
              <a:cs typeface="Calibri" panose="020F0502020204030204" pitchFamily="34" charset="0"/>
            </a:endParaRPr>
          </a:p>
          <a:p>
            <a:endParaRPr lang="en-GB" sz="3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7797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 uri="{C183D7F6-B498-43B3-948B-1728B52AA6E4}">
                <adec:decorative xmlns:adec="http://schemas.microsoft.com/office/drawing/2017/decorative" val="1"/>
              </a:ext>
            </a:extLst>
          </p:cNvPr>
          <p:cNvSpPr>
            <a:spLocks noGrp="1"/>
          </p:cNvSpPr>
          <p:nvPr>
            <p:ph idx="1"/>
          </p:nvPr>
        </p:nvSpPr>
        <p:spPr>
          <a:xfrm>
            <a:off x="195309" y="399495"/>
            <a:ext cx="6143347" cy="4501278"/>
          </a:xfrm>
        </p:spPr>
        <p:txBody>
          <a:bodyPr/>
          <a:lstStyle/>
          <a:p>
            <a:pPr marL="342900" lvl="1" indent="-342900">
              <a:spcAft>
                <a:spcPts val="0"/>
              </a:spcAft>
              <a:buFont typeface="Wingdings" panose="05000000000000000000" pitchFamily="2" charset="2"/>
              <a:buChar char="v"/>
            </a:pPr>
            <a:r>
              <a:rPr lang="en-GB" sz="2800" dirty="0"/>
              <a:t>Head of Education Safeguarding:</a:t>
            </a:r>
          </a:p>
          <a:p>
            <a:pPr marL="573300" lvl="2" indent="-342900">
              <a:spcAft>
                <a:spcPts val="0"/>
              </a:spcAft>
              <a:buFont typeface="Wingdings" panose="05000000000000000000" pitchFamily="2" charset="2"/>
              <a:buChar char="v"/>
            </a:pPr>
            <a:r>
              <a:rPr lang="en-GB" sz="2800" dirty="0"/>
              <a:t>Jo Barclay</a:t>
            </a:r>
          </a:p>
          <a:p>
            <a:pPr marL="342900" lvl="1" indent="-342900">
              <a:spcAft>
                <a:spcPts val="0"/>
              </a:spcAft>
              <a:buFont typeface="Wingdings" panose="05000000000000000000" pitchFamily="2" charset="2"/>
              <a:buChar char="v"/>
            </a:pPr>
            <a:endParaRPr lang="en-GB" sz="2800" dirty="0"/>
          </a:p>
          <a:p>
            <a:pPr marL="342900" lvl="1" indent="-342900">
              <a:spcAft>
                <a:spcPts val="0"/>
              </a:spcAft>
              <a:buFont typeface="Wingdings" panose="05000000000000000000" pitchFamily="2" charset="2"/>
              <a:buChar char="v"/>
            </a:pPr>
            <a:r>
              <a:rPr lang="en-GB" sz="2800" dirty="0"/>
              <a:t>3 x Education Safeguarding Advisers:</a:t>
            </a:r>
          </a:p>
          <a:p>
            <a:pPr marL="573300" lvl="2" indent="-342900">
              <a:spcAft>
                <a:spcPts val="0"/>
              </a:spcAft>
              <a:buFont typeface="Wingdings" panose="05000000000000000000" pitchFamily="2" charset="2"/>
              <a:buChar char="v"/>
            </a:pPr>
            <a:r>
              <a:rPr lang="en-GB" sz="2800" dirty="0"/>
              <a:t>Alex Darvill</a:t>
            </a:r>
          </a:p>
          <a:p>
            <a:pPr marL="573300" lvl="2" indent="-342900">
              <a:spcAft>
                <a:spcPts val="0"/>
              </a:spcAft>
              <a:buFont typeface="Wingdings" panose="05000000000000000000" pitchFamily="2" charset="2"/>
              <a:buChar char="v"/>
            </a:pPr>
            <a:r>
              <a:rPr lang="en-GB" sz="2800" dirty="0"/>
              <a:t>Matthew Lewis</a:t>
            </a:r>
          </a:p>
          <a:p>
            <a:pPr marL="573300" lvl="2" indent="-342900">
              <a:spcAft>
                <a:spcPts val="0"/>
              </a:spcAft>
              <a:buFont typeface="Wingdings" panose="05000000000000000000" pitchFamily="2" charset="2"/>
              <a:buChar char="v"/>
            </a:pPr>
            <a:r>
              <a:rPr lang="en-GB" sz="2800" dirty="0"/>
              <a:t>Derai Lewis-Jones</a:t>
            </a:r>
          </a:p>
          <a:p>
            <a:pPr marL="803700" lvl="3" indent="-342900">
              <a:spcAft>
                <a:spcPts val="0"/>
              </a:spcAft>
              <a:buFont typeface="Wingdings" panose="05000000000000000000" pitchFamily="2" charset="2"/>
              <a:buChar char="§"/>
            </a:pPr>
            <a:endParaRPr lang="en-GB" sz="2800" dirty="0"/>
          </a:p>
          <a:p>
            <a:pPr marL="342900" lvl="1" indent="-342900">
              <a:spcAft>
                <a:spcPts val="0"/>
              </a:spcAft>
              <a:buFont typeface="Wingdings" panose="05000000000000000000" pitchFamily="2" charset="2"/>
              <a:buChar char="v"/>
            </a:pPr>
            <a:r>
              <a:rPr lang="en-GB" sz="2800" dirty="0"/>
              <a:t>1 x Education Safeguarding Officer:</a:t>
            </a:r>
          </a:p>
          <a:p>
            <a:pPr marL="573300" lvl="2" indent="-342900">
              <a:spcAft>
                <a:spcPts val="0"/>
              </a:spcAft>
              <a:buFont typeface="Wingdings" panose="05000000000000000000" pitchFamily="2" charset="2"/>
              <a:buChar char="v"/>
            </a:pPr>
            <a:r>
              <a:rPr lang="en-GB" sz="2800" dirty="0"/>
              <a:t>Gemma Harris (MARAC)</a:t>
            </a:r>
          </a:p>
          <a:p>
            <a:pPr lvl="1"/>
            <a:endParaRPr lang="en-GB" sz="2800" dirty="0"/>
          </a:p>
          <a:p>
            <a:pPr marL="457200" indent="-457200">
              <a:buFont typeface="Wingdings" panose="05000000000000000000" pitchFamily="2" charset="2"/>
              <a:buChar char="q"/>
            </a:pPr>
            <a:r>
              <a:rPr lang="en-GB" sz="2800" dirty="0">
                <a:hlinkClick r:id="rId2"/>
              </a:rPr>
              <a:t>educationsafeguarding@essex.gov.uk</a:t>
            </a:r>
            <a:r>
              <a:rPr lang="en-GB" sz="2800" dirty="0"/>
              <a:t> </a:t>
            </a:r>
          </a:p>
          <a:p>
            <a:pPr marL="342900" indent="-342900">
              <a:buFont typeface="Wingdings" panose="05000000000000000000" pitchFamily="2" charset="2"/>
              <a:buChar char="q"/>
            </a:pPr>
            <a:r>
              <a:rPr lang="en-GB" sz="2800" dirty="0">
                <a:hlinkClick r:id="rId3"/>
              </a:rPr>
              <a:t>EYCP safeguarding </a:t>
            </a:r>
            <a:endParaRPr lang="en-GB" sz="2800" dirty="0"/>
          </a:p>
          <a:p>
            <a:endParaRPr lang="en-GB" sz="2000" dirty="0"/>
          </a:p>
        </p:txBody>
      </p:sp>
      <p:sp>
        <p:nvSpPr>
          <p:cNvPr id="4" name="Text Placeholder 3">
            <a:extLst>
              <a:ext uri="{FF2B5EF4-FFF2-40B4-BE49-F238E27FC236}">
                <a16:creationId xmlns:a16="http://schemas.microsoft.com/office/drawing/2014/main" id="{D77E3B35-09D1-6F5F-FD6F-A2A911F7A4EC}"/>
              </a:ext>
              <a:ext uri="{C183D7F6-B498-43B3-948B-1728B52AA6E4}">
                <adec:decorative xmlns:adec="http://schemas.microsoft.com/office/drawing/2017/decorative" val="1"/>
              </a:ext>
            </a:extLst>
          </p:cNvPr>
          <p:cNvSpPr>
            <a:spLocks noGrp="1"/>
          </p:cNvSpPr>
          <p:nvPr>
            <p:ph type="title" idx="4294967295"/>
          </p:nvPr>
        </p:nvSpPr>
        <p:spPr>
          <a:xfrm>
            <a:off x="7216775" y="1979613"/>
            <a:ext cx="4435475" cy="1571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4000" b="1" i="0" u="none" strike="noStrike" kern="1200" cap="none" spc="0" normalizeH="0" baseline="0" noProof="0">
                <a:ln>
                  <a:noFill/>
                </a:ln>
                <a:solidFill>
                  <a:schemeClr val="bg1"/>
                </a:solidFill>
                <a:effectLst/>
                <a:uLnTx/>
                <a:uFillTx/>
                <a:latin typeface="+mn-lt"/>
                <a:ea typeface="+mn-ea"/>
                <a:cs typeface="+mn-cs"/>
              </a:rPr>
              <a:t>Education Safeguarding Team</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400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78123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 uri="{C183D7F6-B498-43B3-948B-1728B52AA6E4}">
                <adec:decorative xmlns:adec="http://schemas.microsoft.com/office/drawing/2017/decorative" val="1"/>
              </a:ext>
            </a:extLst>
          </p:cNvPr>
          <p:cNvSpPr>
            <a:spLocks noGrp="1"/>
          </p:cNvSpPr>
          <p:nvPr>
            <p:ph idx="1"/>
          </p:nvPr>
        </p:nvSpPr>
        <p:spPr>
          <a:xfrm>
            <a:off x="174760" y="0"/>
            <a:ext cx="6143347" cy="5681708"/>
          </a:xfrm>
        </p:spPr>
        <p:txBody>
          <a:bodyPr/>
          <a:lstStyle/>
          <a:p>
            <a:pPr algn="just">
              <a:lnSpc>
                <a:spcPct val="102000"/>
              </a:lnSpc>
              <a:buFont typeface="Wingdings" panose="05000000000000000000" pitchFamily="2" charset="2"/>
              <a:buChar char="v"/>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The updated materials are available on the Early Years and Childcare website and are listed below: </a:t>
            </a:r>
          </a:p>
          <a:p>
            <a:pPr algn="just">
              <a:lnSpc>
                <a:spcPct val="115000"/>
              </a:lnSpc>
            </a:pPr>
            <a:r>
              <a:rPr lang="en-GB"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Level 2 presentations</a:t>
            </a:r>
            <a:endParaRPr lang="en-GB" sz="2000" dirty="0">
              <a:effectLst/>
              <a:latin typeface="Lexend" pitchFamily="2"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Keeping children safe in early years (for induction / annual Level 2 training for all staff)</a:t>
            </a:r>
            <a:endParaRPr lang="en-GB" sz="2000" dirty="0">
              <a:effectLst/>
              <a:latin typeface="Lexend" pitchFamily="2"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Female Genital Mutilation (FGM) – early years</a:t>
            </a:r>
            <a:endParaRPr lang="en-GB" sz="2000" dirty="0">
              <a:effectLst/>
              <a:latin typeface="Lexend" pitchFamily="2"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Prevent – early years</a:t>
            </a:r>
            <a:endParaRPr lang="en-GB" sz="2000" dirty="0">
              <a:effectLst/>
              <a:latin typeface="Lexend" pitchFamily="2"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Understanding the Children and Families Hub</a:t>
            </a:r>
          </a:p>
          <a:p>
            <a:pPr marL="342900" lvl="0" indent="-342900" algn="just">
              <a:lnSpc>
                <a:spcPct val="115000"/>
              </a:lnSpc>
              <a:spcBef>
                <a:spcPts val="0"/>
              </a:spcBef>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An updated Level 2 safeguarding training schedule template is also available.</a:t>
            </a:r>
          </a:p>
          <a:p>
            <a:pPr marL="342900" lvl="0" indent="-342900" algn="just">
              <a:lnSpc>
                <a:spcPct val="115000"/>
              </a:lnSpc>
              <a:buFont typeface="Wingdings" panose="05000000000000000000" pitchFamily="2" charset="2"/>
              <a:buChar char=""/>
            </a:pPr>
            <a:r>
              <a:rPr lang="en-GB" dirty="0">
                <a:latin typeface="Calibri" panose="020F0502020204030204" pitchFamily="34" charset="0"/>
                <a:cs typeface="Calibri" panose="020F0502020204030204" pitchFamily="34" charset="0"/>
                <a:hlinkClick r:id="rId3"/>
              </a:rPr>
              <a:t>Guidance documents, model policies and templates</a:t>
            </a:r>
            <a:endParaRPr lang="en-GB" dirty="0">
              <a:latin typeface="Calibri" panose="020F0502020204030204" pitchFamily="34" charset="0"/>
              <a:cs typeface="Calibri" panose="020F0502020204030204" pitchFamily="34" charset="0"/>
            </a:endParaRPr>
          </a:p>
          <a:p>
            <a:pPr marL="342900" lvl="0" indent="-342900" algn="just">
              <a:lnSpc>
                <a:spcPct val="115000"/>
              </a:lnSpc>
              <a:spcBef>
                <a:spcPts val="0"/>
              </a:spcBef>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Model child protection policies (separate policies for settings and childminders) </a:t>
            </a:r>
            <a:endParaRPr lang="en-GB" sz="2000" dirty="0">
              <a:effectLst/>
              <a:latin typeface="Lexend" pitchFamily="2"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Safeguarding audit (self-evaluation tool to assist settings in checking compliance with the safeguarding and welfare requirements in the Statutory framework for the early years foundation stage)</a:t>
            </a:r>
            <a:endParaRPr lang="en-GB" sz="2000" dirty="0">
              <a:effectLst/>
              <a:latin typeface="Lexend" pitchFamily="2"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Child Protection recording guidance and templates </a:t>
            </a:r>
            <a:endParaRPr lang="en-GB" sz="2000" dirty="0">
              <a:effectLst/>
              <a:latin typeface="Lexend" pitchFamily="2"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Safeguarding information for visitors to a setting</a:t>
            </a:r>
            <a:endParaRPr lang="en-GB" sz="2000" dirty="0">
              <a:effectLst/>
              <a:latin typeface="Lexend" pitchFamily="2"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2000"/>
              </a:lnSpc>
              <a:spcBef>
                <a:spcPct val="20000"/>
              </a:spcBef>
              <a:spcAft>
                <a:spcPct val="0"/>
              </a:spcAft>
              <a:buClrTx/>
              <a:buSzTx/>
              <a:buFontTx/>
              <a:buNone/>
              <a:tabLst/>
              <a:defRPr/>
            </a:pPr>
            <a:r>
              <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2000"/>
              </a:lnSpc>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latin typeface="Calibri" panose="020F0502020204030204" pitchFamily="34" charset="0"/>
              <a:cs typeface="Calibri" panose="020F0502020204030204" pitchFamily="34" charset="0"/>
            </a:endParaRPr>
          </a:p>
          <a:p>
            <a:pPr lvl="0" algn="just">
              <a:lnSpc>
                <a:spcPct val="102000"/>
              </a:lnSpc>
              <a:buFont typeface="Wingdings" panose="05000000000000000000" pitchFamily="2" charset="2"/>
              <a:buChar char="Ø"/>
            </a:pPr>
            <a:endParaRPr lang="en-GB" dirty="0">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2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77E3B35-09D1-6F5F-FD6F-A2A911F7A4EC}"/>
              </a:ext>
              <a:ext uri="{C183D7F6-B498-43B3-948B-1728B52AA6E4}">
                <adec:decorative xmlns:adec="http://schemas.microsoft.com/office/drawing/2017/decorative" val="1"/>
              </a:ext>
            </a:extLst>
          </p:cNvPr>
          <p:cNvSpPr>
            <a:spLocks noGrp="1"/>
          </p:cNvSpPr>
          <p:nvPr>
            <p:ph type="title" idx="4294967295"/>
          </p:nvPr>
        </p:nvSpPr>
        <p:spPr bwMode="auto">
          <a:xfrm>
            <a:off x="7216775" y="1677988"/>
            <a:ext cx="4435475" cy="455453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5400" b="0" i="1" u="none" strike="noStrike" kern="0" cap="none" spc="0" normalizeH="0" baseline="0" noProof="0" dirty="0">
                <a:ln>
                  <a:noFill/>
                </a:ln>
                <a:solidFill>
                  <a:schemeClr val="bg1"/>
                </a:solidFill>
                <a:effectLst/>
                <a:uLnTx/>
                <a:uFillTx/>
                <a:latin typeface="Calibri" panose="020F0502020204030204" pitchFamily="34" charset="0"/>
                <a:ea typeface="MS PGothic" pitchFamily="34" charset="-128"/>
                <a:cs typeface="Calibri" panose="020F0502020204030204" pitchFamily="34" charset="0"/>
              </a:rPr>
              <a:t>Materials and resources for 2023-24</a:t>
            </a:r>
          </a:p>
        </p:txBody>
      </p:sp>
    </p:spTree>
    <p:extLst>
      <p:ext uri="{BB962C8B-B14F-4D97-AF65-F5344CB8AC3E}">
        <p14:creationId xmlns:p14="http://schemas.microsoft.com/office/powerpoint/2010/main" val="1144679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344130" y="452284"/>
            <a:ext cx="5503794" cy="1130331"/>
          </a:xfrm>
        </p:spPr>
        <p:txBody>
          <a:bodyPr/>
          <a:lstStyle/>
          <a:p>
            <a:r>
              <a:rPr lang="en-GB"/>
              <a:t>Keeping Children Safe in Education (2023)</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44130" y="1799303"/>
            <a:ext cx="5751870" cy="4214147"/>
          </a:xfrm>
        </p:spPr>
        <p:txBody>
          <a:bodyPr/>
          <a:lstStyle/>
          <a:p>
            <a:r>
              <a:rPr lang="en-GB" sz="2400" dirty="0"/>
              <a:t>From 1 September 2023:</a:t>
            </a:r>
          </a:p>
          <a:p>
            <a:pPr lvl="2">
              <a:buFont typeface="Wingdings" panose="05000000000000000000" pitchFamily="2" charset="2"/>
              <a:buChar char="v"/>
            </a:pPr>
            <a:r>
              <a:rPr lang="en-GB" sz="2200" b="1" dirty="0">
                <a:solidFill>
                  <a:srgbClr val="C00000"/>
                </a:solidFill>
              </a:rPr>
              <a:t>(Para 13) </a:t>
            </a:r>
            <a:r>
              <a:rPr lang="en-GB" sz="2200" dirty="0"/>
              <a:t>All schools are required to have a behaviour policy (</a:t>
            </a:r>
            <a:r>
              <a:rPr lang="en-GB" sz="2200" dirty="0">
                <a:hlinkClick r:id="rId2"/>
              </a:rPr>
              <a:t>Advice about Behaviour Policy</a:t>
            </a:r>
            <a:r>
              <a:rPr lang="en-GB" sz="2200" dirty="0"/>
              <a:t> – DfE 2022 )</a:t>
            </a:r>
          </a:p>
          <a:p>
            <a:pPr lvl="2">
              <a:buFont typeface="Wingdings" panose="05000000000000000000" pitchFamily="2" charset="2"/>
              <a:buChar char="v"/>
            </a:pPr>
            <a:endParaRPr lang="en-GB" sz="2200" dirty="0"/>
          </a:p>
          <a:p>
            <a:pPr lvl="2">
              <a:buFont typeface="Wingdings" panose="05000000000000000000" pitchFamily="2" charset="2"/>
              <a:buChar char="v"/>
            </a:pPr>
            <a:r>
              <a:rPr lang="en-GB" sz="2200" b="1" dirty="0">
                <a:solidFill>
                  <a:srgbClr val="C00000"/>
                </a:solidFill>
              </a:rPr>
              <a:t>(Para 14)</a:t>
            </a:r>
            <a:r>
              <a:rPr lang="en-GB" sz="2200" dirty="0"/>
              <a:t>  </a:t>
            </a:r>
            <a:r>
              <a:rPr lang="en-GB" sz="2200" i="1" dirty="0"/>
              <a:t>All staff should receive appropriate safeguarding and child protection training (including online safety which, amongst other things, </a:t>
            </a:r>
            <a:r>
              <a:rPr lang="en-GB" sz="2200" b="1" i="1" dirty="0"/>
              <a:t>includes an understanding of the expectations, applicable roles and responsibilities in relation to filtering and monitoring </a:t>
            </a:r>
            <a:r>
              <a:rPr lang="en-GB" sz="2200" i="1" dirty="0"/>
              <a:t>at induction)</a:t>
            </a:r>
          </a:p>
          <a:p>
            <a:pPr lvl="2"/>
            <a:endParaRPr lang="en-GB" sz="1600" i="1" dirty="0"/>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177548" y="1317523"/>
            <a:ext cx="4473114" cy="4695927"/>
          </a:xfrm>
        </p:spPr>
        <p:txBody>
          <a:bodyPr/>
          <a:lstStyle/>
          <a:p>
            <a:r>
              <a:rPr lang="en-GB" sz="5400" b="1"/>
              <a:t>Part 1 – Safeguarding information for all staff</a:t>
            </a:r>
            <a:endParaRPr lang="en-GB" sz="5400"/>
          </a:p>
        </p:txBody>
      </p:sp>
    </p:spTree>
    <p:extLst>
      <p:ext uri="{BB962C8B-B14F-4D97-AF65-F5344CB8AC3E}">
        <p14:creationId xmlns:p14="http://schemas.microsoft.com/office/powerpoint/2010/main" val="160118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265206" y="153630"/>
            <a:ext cx="5550876" cy="1229083"/>
          </a:xfrm>
        </p:spPr>
        <p:txBody>
          <a:bodyPr/>
          <a:lstStyle/>
          <a:p>
            <a:r>
              <a:rPr lang="en-GB" dirty="0"/>
              <a:t> Keeping Children Safe in Education (2023)</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265206" y="1470783"/>
            <a:ext cx="5993573" cy="4141450"/>
          </a:xfrm>
        </p:spPr>
        <p:txBody>
          <a:bodyPr/>
          <a:lstStyle/>
          <a:p>
            <a:pPr lvl="2">
              <a:buFont typeface="Wingdings" panose="05000000000000000000" pitchFamily="2" charset="2"/>
              <a:buChar char="v"/>
            </a:pPr>
            <a:r>
              <a:rPr lang="en-GB" sz="1800" b="1" dirty="0">
                <a:solidFill>
                  <a:srgbClr val="C00000"/>
                </a:solidFill>
              </a:rPr>
              <a:t>(Para 103)</a:t>
            </a:r>
            <a:r>
              <a:rPr lang="en-GB" sz="1800" dirty="0"/>
              <a:t> </a:t>
            </a:r>
            <a:r>
              <a:rPr lang="en-GB" sz="1800" i="1" dirty="0"/>
              <a:t>The designated safeguarding lead should take lead responsibility for safeguarding and child protection (including online safety </a:t>
            </a:r>
            <a:r>
              <a:rPr lang="en-GB" sz="1800" b="1" i="1" dirty="0"/>
              <a:t>and understanding the filtering and monitoring systems and processes in place</a:t>
            </a:r>
            <a:r>
              <a:rPr lang="en-GB" sz="1800" i="1" dirty="0"/>
              <a:t>)  </a:t>
            </a:r>
          </a:p>
          <a:p>
            <a:pPr marL="230400" lvl="3" indent="0">
              <a:buNone/>
            </a:pPr>
            <a:r>
              <a:rPr lang="en-GB" sz="1800" i="1" dirty="0"/>
              <a:t>This should be explicit in the role holder’s job description</a:t>
            </a:r>
          </a:p>
          <a:p>
            <a:pPr marL="285750" lvl="2" indent="-285750">
              <a:buFont typeface="Wingdings" panose="05000000000000000000" pitchFamily="2" charset="2"/>
              <a:buChar char="v"/>
            </a:pPr>
            <a:r>
              <a:rPr lang="en-GB" sz="1800" b="1" dirty="0">
                <a:solidFill>
                  <a:srgbClr val="C00000"/>
                </a:solidFill>
              </a:rPr>
              <a:t>(Para 124)  </a:t>
            </a:r>
            <a:r>
              <a:rPr lang="en-GB" sz="1800" i="1" dirty="0"/>
              <a:t>All GBs should ensure that all staff undergo safeguarding and child protection training (including online safety which, amongst other things, </a:t>
            </a:r>
            <a:r>
              <a:rPr lang="en-GB" sz="1800" b="1" i="1" dirty="0"/>
              <a:t>includes an understanding of the expectations, applicable roles and responsibilities in relation to filtering and monitoring</a:t>
            </a:r>
          </a:p>
          <a:p>
            <a:pPr marL="285750" lvl="2" indent="-285750">
              <a:buFont typeface="Wingdings" panose="05000000000000000000" pitchFamily="2" charset="2"/>
              <a:buChar char="v"/>
            </a:pPr>
            <a:r>
              <a:rPr lang="en-GB" sz="1800" b="1" dirty="0">
                <a:solidFill>
                  <a:srgbClr val="C00000"/>
                </a:solidFill>
              </a:rPr>
              <a:t>(Para 138) </a:t>
            </a:r>
            <a:r>
              <a:rPr lang="en-GB" sz="1800" b="1" i="1" dirty="0"/>
              <a:t> </a:t>
            </a:r>
            <a:r>
              <a:rPr lang="en-GB" sz="1800" dirty="0"/>
              <a:t>Online Safety Policy and CP Policy should include approach to filtering and monitoring</a:t>
            </a:r>
          </a:p>
          <a:p>
            <a:pPr marL="285750" lvl="2" indent="-285750">
              <a:buFont typeface="Wingdings" panose="05000000000000000000" pitchFamily="2" charset="2"/>
              <a:buChar char="v"/>
            </a:pPr>
            <a:r>
              <a:rPr lang="en-GB" sz="1800" b="1" dirty="0">
                <a:solidFill>
                  <a:srgbClr val="C00000"/>
                </a:solidFill>
              </a:rPr>
              <a:t>(Para 142) </a:t>
            </a:r>
            <a:r>
              <a:rPr lang="en-GB" sz="1800" dirty="0"/>
              <a:t>The appropriateness of any filtering and monitoring systems are a matter for individual settings - will be informed in part, by risk assessment required by Prevent Duty</a:t>
            </a:r>
            <a:endParaRPr lang="en-GB" sz="1800" b="1" dirty="0">
              <a:solidFill>
                <a:srgbClr val="C00000"/>
              </a:solidFill>
            </a:endParaRPr>
          </a:p>
          <a:p>
            <a:pPr marL="230400" lvl="3" indent="0">
              <a:buNone/>
            </a:pPr>
            <a:endParaRPr lang="en-GB" sz="1800" i="1" dirty="0"/>
          </a:p>
          <a:p>
            <a:pPr marL="516150" lvl="3" indent="-285750">
              <a:buFont typeface="Wingdings" panose="05000000000000000000" pitchFamily="2" charset="2"/>
              <a:buChar char="v"/>
            </a:pPr>
            <a:endParaRPr lang="en-GB" sz="1800" i="1" dirty="0"/>
          </a:p>
          <a:p>
            <a:pPr lvl="2"/>
            <a:endParaRPr lang="en-GB" sz="1600" i="1" dirty="0"/>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p:txBody>
          <a:bodyPr/>
          <a:lstStyle/>
          <a:p>
            <a:r>
              <a:rPr lang="en-GB" sz="5400" b="1"/>
              <a:t>Part 2 – the management of safeguarding</a:t>
            </a:r>
            <a:endParaRPr lang="en-GB" sz="5400"/>
          </a:p>
        </p:txBody>
      </p:sp>
    </p:spTree>
    <p:extLst>
      <p:ext uri="{BB962C8B-B14F-4D97-AF65-F5344CB8AC3E}">
        <p14:creationId xmlns:p14="http://schemas.microsoft.com/office/powerpoint/2010/main" val="421581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258405" y="90334"/>
            <a:ext cx="5503794" cy="1130331"/>
          </a:xfrm>
        </p:spPr>
        <p:txBody>
          <a:bodyPr/>
          <a:lstStyle/>
          <a:p>
            <a:r>
              <a:rPr lang="en-GB" dirty="0"/>
              <a:t>Keeping Children Safe in Education  (2023)</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287382" y="1366172"/>
            <a:ext cx="5673212" cy="4125656"/>
          </a:xfrm>
        </p:spPr>
        <p:txBody>
          <a:bodyPr/>
          <a:lstStyle/>
          <a:p>
            <a:pPr lvl="2">
              <a:buFont typeface="Wingdings" panose="05000000000000000000" pitchFamily="2" charset="2"/>
              <a:buChar char="v"/>
            </a:pPr>
            <a:r>
              <a:rPr lang="en-GB" sz="2000" b="1">
                <a:solidFill>
                  <a:srgbClr val="C00000"/>
                </a:solidFill>
              </a:rPr>
              <a:t>(Para 167)</a:t>
            </a:r>
            <a:r>
              <a:rPr lang="en-GB" sz="2000"/>
              <a:t> Updated to include reference to </a:t>
            </a:r>
            <a:r>
              <a:rPr lang="en-GB" sz="2000" b="1"/>
              <a:t>‘Keeping Children Safe in Out of School Settings’</a:t>
            </a:r>
            <a:r>
              <a:rPr lang="en-GB" sz="2000"/>
              <a:t> (DfE 2022) </a:t>
            </a:r>
          </a:p>
          <a:p>
            <a:pPr lvl="2">
              <a:buFont typeface="Wingdings" panose="05000000000000000000" pitchFamily="2" charset="2"/>
              <a:buChar char="v"/>
            </a:pPr>
            <a:r>
              <a:rPr lang="en-GB" sz="2000" b="1">
                <a:solidFill>
                  <a:srgbClr val="C00000"/>
                </a:solidFill>
              </a:rPr>
              <a:t>(Para 175)  </a:t>
            </a:r>
            <a:r>
              <a:rPr lang="en-GB" sz="2000"/>
              <a:t>Clarification on difference between ‘missing from education’ and ‘being absent from education’.</a:t>
            </a:r>
          </a:p>
          <a:p>
            <a:pPr marL="230400" lvl="3" indent="0">
              <a:buNone/>
            </a:pPr>
            <a:r>
              <a:rPr lang="en-GB" sz="2000"/>
              <a:t>Updated to include reference to guidance on school attendance </a:t>
            </a:r>
            <a:r>
              <a:rPr lang="en-GB" sz="2000" b="1"/>
              <a:t>‘Working together to improve school attendance’</a:t>
            </a:r>
            <a:r>
              <a:rPr lang="en-GB" sz="2000"/>
              <a:t> (which includes information on how schools should work with LA children’s services where school absence indicates safeguarding concerns)</a:t>
            </a:r>
          </a:p>
          <a:p>
            <a:pPr lvl="2">
              <a:buFont typeface="Wingdings" panose="05000000000000000000" pitchFamily="2" charset="2"/>
              <a:buChar char="v"/>
            </a:pPr>
            <a:r>
              <a:rPr lang="en-GB" sz="2000" b="1">
                <a:solidFill>
                  <a:srgbClr val="C00000"/>
                </a:solidFill>
              </a:rPr>
              <a:t>(Para 202) </a:t>
            </a:r>
            <a:r>
              <a:rPr lang="en-GB" sz="2000" b="1" i="1"/>
              <a:t> </a:t>
            </a:r>
            <a:r>
              <a:rPr lang="en-GB" sz="2000"/>
              <a:t>Updated to include a reference to LA SENDIASS (who offer information, advice and support for parents and carers of children and young people with SEND)</a:t>
            </a:r>
            <a:endParaRPr lang="en-GB" sz="1800"/>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128387" y="1887794"/>
            <a:ext cx="4522275" cy="4125656"/>
          </a:xfrm>
        </p:spPr>
        <p:txBody>
          <a:bodyPr/>
          <a:lstStyle/>
          <a:p>
            <a:r>
              <a:rPr lang="en-GB" sz="5400" b="1"/>
              <a:t>Part 2 – the management of safeguarding</a:t>
            </a:r>
            <a:endParaRPr lang="en-GB" sz="5400"/>
          </a:p>
        </p:txBody>
      </p:sp>
    </p:spTree>
    <p:extLst>
      <p:ext uri="{BB962C8B-B14F-4D97-AF65-F5344CB8AC3E}">
        <p14:creationId xmlns:p14="http://schemas.microsoft.com/office/powerpoint/2010/main" val="296139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558-16B7-9BE8-2E08-62F80A9B5099}"/>
              </a:ext>
            </a:extLst>
          </p:cNvPr>
          <p:cNvSpPr>
            <a:spLocks noGrp="1"/>
          </p:cNvSpPr>
          <p:nvPr>
            <p:ph type="title"/>
          </p:nvPr>
        </p:nvSpPr>
        <p:spPr/>
        <p:txBody>
          <a:bodyPr/>
          <a:lstStyle/>
          <a:p>
            <a:r>
              <a:rPr lang="en-GB">
                <a:hlinkClick r:id="rId2"/>
              </a:rPr>
              <a:t>Filtering and Monitoring Standards for Schools and Colleges (DfE 2023)</a:t>
            </a:r>
            <a:r>
              <a:rPr lang="en-GB"/>
              <a:t> </a:t>
            </a:r>
          </a:p>
        </p:txBody>
      </p:sp>
      <p:sp>
        <p:nvSpPr>
          <p:cNvPr id="3" name="Oval 2" descr="red circle as heading for this section ">
            <a:extLst>
              <a:ext uri="{FF2B5EF4-FFF2-40B4-BE49-F238E27FC236}">
                <a16:creationId xmlns:a16="http://schemas.microsoft.com/office/drawing/2014/main" id="{8E190317-6D38-2AD3-62D7-2BF2D54545BB}"/>
              </a:ext>
            </a:extLst>
          </p:cNvPr>
          <p:cNvSpPr/>
          <p:nvPr/>
        </p:nvSpPr>
        <p:spPr>
          <a:xfrm>
            <a:off x="1461600" y="2142000"/>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365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90B5DD52-CC0C-6187-00D0-346F2BDB3041}"/>
              </a:ext>
            </a:extLst>
          </p:cNvPr>
          <p:cNvSpPr txBox="1"/>
          <p:nvPr/>
        </p:nvSpPr>
        <p:spPr>
          <a:xfrm>
            <a:off x="1062461" y="4338000"/>
            <a:ext cx="2508277" cy="10650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0" i="0" u="none" strike="noStrike" kern="1200" cap="none" spc="0" normalizeH="0" baseline="0" noProof="0">
                <a:ln>
                  <a:noFill/>
                </a:ln>
                <a:solidFill>
                  <a:srgbClr val="0B0C0C"/>
                </a:solidFill>
                <a:effectLst/>
                <a:uLnTx/>
                <a:uFillTx/>
                <a:latin typeface="GDS Transport"/>
                <a:ea typeface="+mn-ea"/>
                <a:cs typeface="+mn-cs"/>
              </a:rPr>
              <a:t>Schools and colleges should provide a safe environment to learn and work, including when online</a:t>
            </a: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Oval 3">
            <a:extLst>
              <a:ext uri="{FF2B5EF4-FFF2-40B4-BE49-F238E27FC236}">
                <a16:creationId xmlns:a16="http://schemas.microsoft.com/office/drawing/2014/main" id="{44437A4B-416E-1AB4-91ED-EB0808BEA030}"/>
              </a:ext>
              <a:ext uri="{C183D7F6-B498-43B3-948B-1728B52AA6E4}">
                <adec:decorative xmlns:adec="http://schemas.microsoft.com/office/drawing/2017/decorative" val="1"/>
              </a:ext>
            </a:extLst>
          </p:cNvPr>
          <p:cNvSpPr/>
          <p:nvPr/>
        </p:nvSpPr>
        <p:spPr>
          <a:xfrm>
            <a:off x="5277462" y="2142000"/>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36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6274532E-316B-F4F3-6CF8-D97D3E167733}"/>
              </a:ext>
            </a:extLst>
          </p:cNvPr>
          <p:cNvSpPr txBox="1"/>
          <p:nvPr/>
        </p:nvSpPr>
        <p:spPr>
          <a:xfrm>
            <a:off x="4849015" y="4338000"/>
            <a:ext cx="2508277" cy="10650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0" i="0" u="none" strike="noStrike" kern="1200" cap="none" spc="0" normalizeH="0" baseline="0" noProof="0">
                <a:ln>
                  <a:noFill/>
                </a:ln>
                <a:solidFill>
                  <a:srgbClr val="0B0C0C"/>
                </a:solidFill>
                <a:effectLst/>
                <a:uLnTx/>
                <a:uFillTx/>
                <a:latin typeface="GDS Transport"/>
                <a:ea typeface="+mn-ea"/>
                <a:cs typeface="+mn-cs"/>
              </a:rPr>
              <a:t>Filtering and monitoring are both important parts of safeguarding pupils and staff from potentially harmful and inappropriate online material</a:t>
            </a:r>
            <a:r>
              <a:rPr kumimoji="0" lang="en-GB" sz="1600" b="0" i="0" u="none" strike="noStrike" kern="1200" cap="none" spc="0" normalizeH="0" baseline="0" noProof="0">
                <a:ln>
                  <a:noFill/>
                </a:ln>
                <a:solidFill>
                  <a:srgbClr val="0B0C0C"/>
                </a:solidFill>
                <a:effectLst/>
                <a:uLnTx/>
                <a:uFillTx/>
                <a:latin typeface="GDS Transport"/>
                <a:ea typeface="+mn-ea"/>
                <a:cs typeface="+mn-cs"/>
              </a:rPr>
              <a:t>. </a:t>
            </a: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5" name="Oval 4" descr="large bullet point above text">
            <a:extLst>
              <a:ext uri="{FF2B5EF4-FFF2-40B4-BE49-F238E27FC236}">
                <a16:creationId xmlns:a16="http://schemas.microsoft.com/office/drawing/2014/main" id="{0FD254AB-5432-C673-68DF-09457A14C0BF}"/>
              </a:ext>
            </a:extLst>
          </p:cNvPr>
          <p:cNvSpPr/>
          <p:nvPr/>
        </p:nvSpPr>
        <p:spPr>
          <a:xfrm>
            <a:off x="9093323" y="2142000"/>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5600" b="0" i="0" u="none" strike="noStrike" kern="1200" cap="none" spc="-10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434A5E45-4E92-5DCC-6BFF-1CF083CD5E7A}"/>
              </a:ext>
            </a:extLst>
          </p:cNvPr>
          <p:cNvSpPr txBox="1"/>
          <p:nvPr/>
        </p:nvSpPr>
        <p:spPr>
          <a:xfrm>
            <a:off x="8741076" y="4338000"/>
            <a:ext cx="2508277" cy="10650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0" i="0" u="none" strike="noStrike" kern="1200" cap="none" spc="0" normalizeH="0" baseline="0" noProof="0">
                <a:ln>
                  <a:noFill/>
                </a:ln>
                <a:solidFill>
                  <a:srgbClr val="0B0C0C"/>
                </a:solidFill>
                <a:effectLst/>
                <a:uLnTx/>
                <a:uFillTx/>
                <a:latin typeface="GDS Transport"/>
                <a:ea typeface="+mn-ea"/>
                <a:cs typeface="+mn-cs"/>
              </a:rPr>
              <a:t>Governing bodies and proprietors have overall strategic responsibility for filtering and monitoring and need assurance that the standards are being met</a:t>
            </a: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66020142"/>
      </p:ext>
    </p:extLst>
  </p:cSld>
  <p:clrMapOvr>
    <a:masterClrMapping/>
  </p:clrMapOvr>
</p:sld>
</file>

<file path=ppt/theme/theme1.xml><?xml version="1.0" encoding="utf-8"?>
<a:theme xmlns:a="http://schemas.openxmlformats.org/drawingml/2006/main" name="4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ECC_PPT template" id="{6FCDB8B4-0987-4F7A-9068-76AF2F1A5362}" vid="{950400F7-2CC0-4D32-AA46-A7D9F6A2AE4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latin typeface="Atkinson Hyperlegible" pitchFamily="2" charset="0"/>
          </a:defRPr>
        </a:defPPr>
      </a:lstStyle>
    </a:txDef>
  </a:objectDefaults>
  <a:extraClrSchemeLst/>
  <a:extLst>
    <a:ext uri="{05A4C25C-085E-4340-85A3-A5531E510DB2}">
      <thm15:themeFamily xmlns:thm15="http://schemas.microsoft.com/office/thememl/2012/main" name="EP Presentation Cover - Laptop &amp; Widescreen - ACCESSIBLE.potx" id="{8B4DC4CC-8029-4044-9F72-0D0E5A536E58}" vid="{D16DB635-D840-49AE-9557-08F42A5F9EE4}"/>
    </a:ext>
  </a:extLst>
</a:theme>
</file>

<file path=ppt/theme/theme3.xml><?xml version="1.0" encoding="utf-8"?>
<a:theme xmlns:a="http://schemas.openxmlformats.org/drawingml/2006/main" name="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ECA79D34D640B69E4DA7C1DAC8EA" ma:contentTypeVersion="11" ma:contentTypeDescription="Create a new document." ma:contentTypeScope="" ma:versionID="f6489ea9d0663267890360746ca348a0">
  <xsd:schema xmlns:xsd="http://www.w3.org/2001/XMLSchema" xmlns:xs="http://www.w3.org/2001/XMLSchema" xmlns:p="http://schemas.microsoft.com/office/2006/metadata/properties" xmlns:ns2="dd6d4a20-1f9e-4212-94f8-fb54312fcfc5" xmlns:ns3="e5905594-cc32-4c89-9f86-154569a119aa" targetNamespace="http://schemas.microsoft.com/office/2006/metadata/properties" ma:root="true" ma:fieldsID="032ded987baea46760b06a5573259b85" ns2:_="" ns3:_="">
    <xsd:import namespace="dd6d4a20-1f9e-4212-94f8-fb54312fcfc5"/>
    <xsd:import namespace="e5905594-cc32-4c89-9f86-154569a119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d4a20-1f9e-4212-94f8-fb54312fcf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905594-cc32-4c89-9f86-154569a119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FAEF89-BA87-45F3-92C6-5B3FEB338857}">
  <ds:schemaRefs>
    <ds:schemaRef ds:uri="dd6d4a20-1f9e-4212-94f8-fb54312fcfc5"/>
    <ds:schemaRef ds:uri="e5905594-cc32-4c89-9f86-154569a119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CE10D5-A7FB-4F79-9A13-EA0B97C9D871}">
  <ds:schemaRefs>
    <ds:schemaRef ds:uri="http://schemas.microsoft.com/office/2006/metadata/properties"/>
    <ds:schemaRef ds:uri="e5905594-cc32-4c89-9f86-154569a119aa"/>
    <ds:schemaRef ds:uri="http://purl.org/dc/terms/"/>
    <ds:schemaRef ds:uri="http://schemas.openxmlformats.org/package/2006/metadata/core-properties"/>
    <ds:schemaRef ds:uri="dd6d4a20-1f9e-4212-94f8-fb54312fcfc5"/>
    <ds:schemaRef ds:uri="http://schemas.microsoft.com/office/2006/documentManagement/types"/>
    <ds:schemaRef ds:uri="http://www.w3.org/XML/1998/namespace"/>
    <ds:schemaRef ds:uri="http://purl.org/dc/dcmityp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4A6D7E7C-B05F-4396-A6E3-F13D15746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98</TotalTime>
  <Words>2452</Words>
  <Application>Microsoft Office PowerPoint</Application>
  <PresentationFormat>Widescreen</PresentationFormat>
  <Paragraphs>268</Paragraphs>
  <Slides>25</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Arial</vt:lpstr>
      <vt:lpstr>Arial</vt:lpstr>
      <vt:lpstr>Calibri</vt:lpstr>
      <vt:lpstr>Calibri Light</vt:lpstr>
      <vt:lpstr>GDS Transport</vt:lpstr>
      <vt:lpstr>Lexend</vt:lpstr>
      <vt:lpstr>Times</vt:lpstr>
      <vt:lpstr>Wingdings</vt:lpstr>
      <vt:lpstr>4_Office Theme</vt:lpstr>
      <vt:lpstr>Custom Design</vt:lpstr>
      <vt:lpstr>blank</vt:lpstr>
      <vt:lpstr>Safeguarding forums for  Early Years Settings </vt:lpstr>
      <vt:lpstr>Safeguarding Forums for Early Years Settings Autumn 2023   </vt:lpstr>
      <vt:lpstr>Agenda</vt:lpstr>
      <vt:lpstr>Education Safeguarding Team </vt:lpstr>
      <vt:lpstr>Materials and resources for 2023-24</vt:lpstr>
      <vt:lpstr>Keeping Children Safe in Education (2023)</vt:lpstr>
      <vt:lpstr> Keeping Children Safe in Education (2023)</vt:lpstr>
      <vt:lpstr>Keeping Children Safe in Education  (2023)</vt:lpstr>
      <vt:lpstr>Filtering and Monitoring Standards for Schools and Colleges (DfE 2023) </vt:lpstr>
      <vt:lpstr>Online safety in Early Years settings</vt:lpstr>
      <vt:lpstr>Early Years Inspection Handbook for Ofsted registered provision  October 2023  </vt:lpstr>
      <vt:lpstr>Early Years Inspection Handbook for Ofsted registered provision  October 2023</vt:lpstr>
      <vt:lpstr>Prevent update:</vt:lpstr>
      <vt:lpstr>Prevent: current information</vt:lpstr>
      <vt:lpstr>Safeguarding questionnaire</vt:lpstr>
      <vt:lpstr> </vt:lpstr>
      <vt:lpstr>Other updates:</vt:lpstr>
      <vt:lpstr>The Essex Safeguarding Children Board</vt:lpstr>
      <vt:lpstr>‘Attendance is everyone’s business’ </vt:lpstr>
      <vt:lpstr>Good habits </vt:lpstr>
      <vt:lpstr>Policy and Procedures </vt:lpstr>
      <vt:lpstr> Policy and Procedures </vt:lpstr>
      <vt:lpstr>Factors that may affect attendance   </vt:lpstr>
      <vt:lpstr>The wider picture. Questions to ask:  </vt:lpstr>
      <vt:lpstr>Where to go for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forums for schools and Education settings</dc:title>
  <dc:creator>Jo Barclay - Head of Education Safeguarding and Wellbeing</dc:creator>
  <cp:lastModifiedBy>Alex Darvill - Education Safeguarding Adviser</cp:lastModifiedBy>
  <cp:revision>5</cp:revision>
  <dcterms:created xsi:type="dcterms:W3CDTF">2023-06-12T12:03:39Z</dcterms:created>
  <dcterms:modified xsi:type="dcterms:W3CDTF">2023-11-29T17:18:28Z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2023-06-12T12:03:39Z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3f30ec18-e70e-473a-8b51-9ae07d8bb5c9</vt:lpwstr>
  </property>
  <property fmtid="{D5CDD505-2E9C-101B-9397-08002B2CF9AE}" pid="8" name="MSIP_Label_39d8be9e-c8d9-4b9c-bd40-2c27cc7ea2e6_ContentBits">
    <vt:lpwstr>0</vt:lpwstr>
  </property>
  <property fmtid="{D5CDD505-2E9C-101B-9397-08002B2CF9AE}" pid="9" name="ContentTypeId">
    <vt:lpwstr>0x0101007696ECA79D34D640B69E4DA7C1DAC8EA</vt:lpwstr>
  </property>
</Properties>
</file>