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Lst>
  <p:notesMasterIdLst>
    <p:notesMasterId r:id="rId20"/>
  </p:notesMasterIdLst>
  <p:handoutMasterIdLst>
    <p:handoutMasterId r:id="rId21"/>
  </p:handoutMasterIdLst>
  <p:sldIdLst>
    <p:sldId id="296" r:id="rId5"/>
    <p:sldId id="261" r:id="rId6"/>
    <p:sldId id="262" r:id="rId7"/>
    <p:sldId id="266" r:id="rId8"/>
    <p:sldId id="263" r:id="rId9"/>
    <p:sldId id="289" r:id="rId10"/>
    <p:sldId id="290" r:id="rId11"/>
    <p:sldId id="295" r:id="rId12"/>
    <p:sldId id="280" r:id="rId13"/>
    <p:sldId id="292" r:id="rId14"/>
    <p:sldId id="277" r:id="rId15"/>
    <p:sldId id="1422" r:id="rId16"/>
    <p:sldId id="434" r:id="rId17"/>
    <p:sldId id="1465" r:id="rId18"/>
    <p:sldId id="373"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charset="0"/>
        <a:ea typeface="MS PGothic" pitchFamily="34" charset="-128"/>
        <a:cs typeface="+mn-cs"/>
      </a:defRPr>
    </a:lvl5pPr>
    <a:lvl6pPr marL="2286000" algn="l" defTabSz="914400" rtl="0" eaLnBrk="1" latinLnBrk="0" hangingPunct="1">
      <a:defRPr sz="2400" kern="1200">
        <a:solidFill>
          <a:schemeClr val="tx1"/>
        </a:solidFill>
        <a:latin typeface="Times" charset="0"/>
        <a:ea typeface="MS PGothic" pitchFamily="34" charset="-128"/>
        <a:cs typeface="+mn-cs"/>
      </a:defRPr>
    </a:lvl6pPr>
    <a:lvl7pPr marL="2743200" algn="l" defTabSz="914400" rtl="0" eaLnBrk="1" latinLnBrk="0" hangingPunct="1">
      <a:defRPr sz="2400" kern="1200">
        <a:solidFill>
          <a:schemeClr val="tx1"/>
        </a:solidFill>
        <a:latin typeface="Times" charset="0"/>
        <a:ea typeface="MS PGothic" pitchFamily="34" charset="-128"/>
        <a:cs typeface="+mn-cs"/>
      </a:defRPr>
    </a:lvl7pPr>
    <a:lvl8pPr marL="3200400" algn="l" defTabSz="914400" rtl="0" eaLnBrk="1" latinLnBrk="0" hangingPunct="1">
      <a:defRPr sz="2400" kern="1200">
        <a:solidFill>
          <a:schemeClr val="tx1"/>
        </a:solidFill>
        <a:latin typeface="Times" charset="0"/>
        <a:ea typeface="MS PGothic" pitchFamily="34" charset="-128"/>
        <a:cs typeface="+mn-cs"/>
      </a:defRPr>
    </a:lvl8pPr>
    <a:lvl9pPr marL="3657600" algn="l" defTabSz="914400" rtl="0" eaLnBrk="1" latinLnBrk="0" hangingPunct="1">
      <a:defRPr sz="2400" kern="1200">
        <a:solidFill>
          <a:schemeClr val="tx1"/>
        </a:solidFill>
        <a:latin typeface="Times"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A0"/>
    <a:srgbClr val="682560"/>
    <a:srgbClr val="00205B"/>
    <a:srgbClr val="8C4799"/>
    <a:srgbClr val="6A3460"/>
    <a:srgbClr val="7A9A01"/>
    <a:srgbClr val="CE0058"/>
    <a:srgbClr val="F3CF45"/>
    <a:srgbClr val="773141"/>
    <a:srgbClr val="5D4F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75" autoAdjust="0"/>
  </p:normalViewPr>
  <p:slideViewPr>
    <p:cSldViewPr>
      <p:cViewPr varScale="1">
        <p:scale>
          <a:sx n="57" d="100"/>
          <a:sy n="57" d="100"/>
        </p:scale>
        <p:origin x="836" y="52"/>
      </p:cViewPr>
      <p:guideLst>
        <p:guide orient="horz" pos="2160"/>
        <p:guide pos="2880"/>
      </p:guideLst>
    </p:cSldViewPr>
  </p:slideViewPr>
  <p:outlineViewPr>
    <p:cViewPr>
      <p:scale>
        <a:sx n="33" d="100"/>
        <a:sy n="33" d="100"/>
      </p:scale>
      <p:origin x="0" y="-734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Lewis - Education Safeguarding Adviser" userId="c2a967a7-5af9-48e2-bbc3-c155c6344378" providerId="ADAL" clId="{C985D73E-A9B5-433F-BFD2-82FDF1C4817A}"/>
    <pc:docChg chg="modSld">
      <pc:chgData name="Matthew Lewis - Education Safeguarding Adviser" userId="c2a967a7-5af9-48e2-bbc3-c155c6344378" providerId="ADAL" clId="{C985D73E-A9B5-433F-BFD2-82FDF1C4817A}" dt="2023-11-01T10:35:30.369" v="3" actId="20577"/>
      <pc:docMkLst>
        <pc:docMk/>
      </pc:docMkLst>
      <pc:sldChg chg="modSp mod">
        <pc:chgData name="Matthew Lewis - Education Safeguarding Adviser" userId="c2a967a7-5af9-48e2-bbc3-c155c6344378" providerId="ADAL" clId="{C985D73E-A9B5-433F-BFD2-82FDF1C4817A}" dt="2023-11-01T10:35:30.369" v="3" actId="20577"/>
        <pc:sldMkLst>
          <pc:docMk/>
          <pc:sldMk cId="3632024933" sldId="296"/>
        </pc:sldMkLst>
        <pc:spChg chg="mod">
          <ac:chgData name="Matthew Lewis - Education Safeguarding Adviser" userId="c2a967a7-5af9-48e2-bbc3-c155c6344378" providerId="ADAL" clId="{C985D73E-A9B5-433F-BFD2-82FDF1C4817A}" dt="2023-11-01T10:35:30.369" v="3" actId="20577"/>
          <ac:spMkLst>
            <pc:docMk/>
            <pc:sldMk cId="3632024933" sldId="296"/>
            <ac:spMk id="138244" creationId="{00000000-0000-0000-0000-000000000000}"/>
          </ac:spMkLst>
        </pc:spChg>
      </pc:sldChg>
    </pc:docChg>
  </pc:docChgLst>
  <pc:docChgLst>
    <pc:chgData name="Jo Barclay - Head of Education Safeguarding and Wellbeing" userId="4a6f2e24-405c-4716-a5ae-a9075bb06ad2" providerId="ADAL" clId="{9EAF5C4A-CF71-4123-BB3D-DBFE0229FD22}"/>
    <pc:docChg chg="undo custSel modSld">
      <pc:chgData name="Jo Barclay - Head of Education Safeguarding and Wellbeing" userId="4a6f2e24-405c-4716-a5ae-a9075bb06ad2" providerId="ADAL" clId="{9EAF5C4A-CF71-4123-BB3D-DBFE0229FD22}" dt="2023-08-23T09:56:17.124" v="9" actId="20577"/>
      <pc:docMkLst>
        <pc:docMk/>
      </pc:docMkLst>
      <pc:sldChg chg="modSp mod">
        <pc:chgData name="Jo Barclay - Head of Education Safeguarding and Wellbeing" userId="4a6f2e24-405c-4716-a5ae-a9075bb06ad2" providerId="ADAL" clId="{9EAF5C4A-CF71-4123-BB3D-DBFE0229FD22}" dt="2023-08-23T09:56:17.124" v="9" actId="20577"/>
        <pc:sldMkLst>
          <pc:docMk/>
          <pc:sldMk cId="3632024933" sldId="296"/>
        </pc:sldMkLst>
        <pc:spChg chg="mod">
          <ac:chgData name="Jo Barclay - Head of Education Safeguarding and Wellbeing" userId="4a6f2e24-405c-4716-a5ae-a9075bb06ad2" providerId="ADAL" clId="{9EAF5C4A-CF71-4123-BB3D-DBFE0229FD22}" dt="2023-08-23T09:56:17.124" v="9" actId="20577"/>
          <ac:spMkLst>
            <pc:docMk/>
            <pc:sldMk cId="3632024933" sldId="296"/>
            <ac:spMk id="138244" creationId="{00000000-0000-0000-0000-000000000000}"/>
          </ac:spMkLst>
        </pc:spChg>
      </pc:sldChg>
      <pc:sldChg chg="modSp mod">
        <pc:chgData name="Jo Barclay - Head of Education Safeguarding and Wellbeing" userId="4a6f2e24-405c-4716-a5ae-a9075bb06ad2" providerId="ADAL" clId="{9EAF5C4A-CF71-4123-BB3D-DBFE0229FD22}" dt="2023-08-23T09:52:40.124" v="1" actId="20577"/>
        <pc:sldMkLst>
          <pc:docMk/>
          <pc:sldMk cId="21895636" sldId="371"/>
        </pc:sldMkLst>
        <pc:spChg chg="mod">
          <ac:chgData name="Jo Barclay - Head of Education Safeguarding and Wellbeing" userId="4a6f2e24-405c-4716-a5ae-a9075bb06ad2" providerId="ADAL" clId="{9EAF5C4A-CF71-4123-BB3D-DBFE0229FD22}" dt="2023-08-23T09:52:40.124" v="1" actId="20577"/>
          <ac:spMkLst>
            <pc:docMk/>
            <pc:sldMk cId="21895636" sldId="371"/>
            <ac:spMk id="2" creationId="{00000000-0000-0000-0000-000000000000}"/>
          </ac:spMkLst>
        </pc:spChg>
      </pc:sldChg>
    </pc:docChg>
  </pc:docChgLst>
  <pc:docChgLst>
    <pc:chgData name="Alex Darvill - Education Safeguarding Adviser" userId="624883b4-1e9b-4e2d-9c7d-7cb1dff1ea78" providerId="ADAL" clId="{F2DD002B-8F2B-44E2-B9A5-C889A7A9184D}"/>
    <pc:docChg chg="modSld">
      <pc:chgData name="Alex Darvill - Education Safeguarding Adviser" userId="624883b4-1e9b-4e2d-9c7d-7cb1dff1ea78" providerId="ADAL" clId="{F2DD002B-8F2B-44E2-B9A5-C889A7A9184D}" dt="2024-01-05T09:39:16.464" v="3" actId="20577"/>
      <pc:docMkLst>
        <pc:docMk/>
      </pc:docMkLst>
      <pc:sldChg chg="modSp mod">
        <pc:chgData name="Alex Darvill - Education Safeguarding Adviser" userId="624883b4-1e9b-4e2d-9c7d-7cb1dff1ea78" providerId="ADAL" clId="{F2DD002B-8F2B-44E2-B9A5-C889A7A9184D}" dt="2024-01-05T09:39:16.464" v="3" actId="20577"/>
        <pc:sldMkLst>
          <pc:docMk/>
          <pc:sldMk cId="3394263864" sldId="434"/>
        </pc:sldMkLst>
        <pc:spChg chg="mod">
          <ac:chgData name="Alex Darvill - Education Safeguarding Adviser" userId="624883b4-1e9b-4e2d-9c7d-7cb1dff1ea78" providerId="ADAL" clId="{F2DD002B-8F2B-44E2-B9A5-C889A7A9184D}" dt="2024-01-05T09:39:16.464" v="3" actId="20577"/>
          <ac:spMkLst>
            <pc:docMk/>
            <pc:sldMk cId="3394263864" sldId="434"/>
            <ac:spMk id="3" creationId="{00000000-0000-0000-0000-000000000000}"/>
          </ac:spMkLst>
        </pc:spChg>
      </pc:sldChg>
    </pc:docChg>
  </pc:docChgLst>
  <pc:docChgLst>
    <pc:chgData name="Jo Barclay - Head of Education Safeguarding and Wellbeing" userId="4a6f2e24-405c-4716-a5ae-a9075bb06ad2" providerId="ADAL" clId="{985785BF-A4FB-4505-9E28-F62DE1A4C15B}"/>
    <pc:docChg chg="undo custSel delSld modSld">
      <pc:chgData name="Jo Barclay - Head of Education Safeguarding and Wellbeing" userId="4a6f2e24-405c-4716-a5ae-a9075bb06ad2" providerId="ADAL" clId="{985785BF-A4FB-4505-9E28-F62DE1A4C15B}" dt="2023-09-11T15:59:31.402" v="19" actId="20577"/>
      <pc:docMkLst>
        <pc:docMk/>
      </pc:docMkLst>
      <pc:sldChg chg="addSp delSp modSp del mod">
        <pc:chgData name="Jo Barclay - Head of Education Safeguarding and Wellbeing" userId="4a6f2e24-405c-4716-a5ae-a9075bb06ad2" providerId="ADAL" clId="{985785BF-A4FB-4505-9E28-F62DE1A4C15B}" dt="2023-09-11T15:58:20.318" v="8" actId="47"/>
        <pc:sldMkLst>
          <pc:docMk/>
          <pc:sldMk cId="21895636" sldId="371"/>
        </pc:sldMkLst>
        <pc:spChg chg="del mod">
          <ac:chgData name="Jo Barclay - Head of Education Safeguarding and Wellbeing" userId="4a6f2e24-405c-4716-a5ae-a9075bb06ad2" providerId="ADAL" clId="{985785BF-A4FB-4505-9E28-F62DE1A4C15B}" dt="2023-09-11T15:52:46.068" v="5" actId="478"/>
          <ac:spMkLst>
            <pc:docMk/>
            <pc:sldMk cId="21895636" sldId="371"/>
            <ac:spMk id="2" creationId="{00000000-0000-0000-0000-000000000000}"/>
          </ac:spMkLst>
        </pc:spChg>
        <pc:spChg chg="mod">
          <ac:chgData name="Jo Barclay - Head of Education Safeguarding and Wellbeing" userId="4a6f2e24-405c-4716-a5ae-a9075bb06ad2" providerId="ADAL" clId="{985785BF-A4FB-4505-9E28-F62DE1A4C15B}" dt="2023-09-11T15:52:37.416" v="3" actId="6549"/>
          <ac:spMkLst>
            <pc:docMk/>
            <pc:sldMk cId="21895636" sldId="371"/>
            <ac:spMk id="3" creationId="{00000000-0000-0000-0000-000000000000}"/>
          </ac:spMkLst>
        </pc:spChg>
        <pc:spChg chg="add mod">
          <ac:chgData name="Jo Barclay - Head of Education Safeguarding and Wellbeing" userId="4a6f2e24-405c-4716-a5ae-a9075bb06ad2" providerId="ADAL" clId="{985785BF-A4FB-4505-9E28-F62DE1A4C15B}" dt="2023-09-11T15:52:46.068" v="5" actId="478"/>
          <ac:spMkLst>
            <pc:docMk/>
            <pc:sldMk cId="21895636" sldId="371"/>
            <ac:spMk id="6" creationId="{67EFDFD3-1749-2DE4-BE29-DE193EC8D982}"/>
          </ac:spMkLst>
        </pc:spChg>
      </pc:sldChg>
      <pc:sldChg chg="del">
        <pc:chgData name="Jo Barclay - Head of Education Safeguarding and Wellbeing" userId="4a6f2e24-405c-4716-a5ae-a9075bb06ad2" providerId="ADAL" clId="{985785BF-A4FB-4505-9E28-F62DE1A4C15B}" dt="2023-09-11T15:58:16.262" v="7" actId="47"/>
        <pc:sldMkLst>
          <pc:docMk/>
          <pc:sldMk cId="4026335536" sldId="396"/>
        </pc:sldMkLst>
      </pc:sldChg>
      <pc:sldChg chg="modSp mod">
        <pc:chgData name="Jo Barclay - Head of Education Safeguarding and Wellbeing" userId="4a6f2e24-405c-4716-a5ae-a9075bb06ad2" providerId="ADAL" clId="{985785BF-A4FB-4505-9E28-F62DE1A4C15B}" dt="2023-09-11T15:58:43.895" v="12" actId="1076"/>
        <pc:sldMkLst>
          <pc:docMk/>
          <pc:sldMk cId="3394263864" sldId="434"/>
        </pc:sldMkLst>
        <pc:spChg chg="mod">
          <ac:chgData name="Jo Barclay - Head of Education Safeguarding and Wellbeing" userId="4a6f2e24-405c-4716-a5ae-a9075bb06ad2" providerId="ADAL" clId="{985785BF-A4FB-4505-9E28-F62DE1A4C15B}" dt="2023-09-11T15:58:43.895" v="12" actId="1076"/>
          <ac:spMkLst>
            <pc:docMk/>
            <pc:sldMk cId="3394263864" sldId="434"/>
            <ac:spMk id="2" creationId="{00000000-0000-0000-0000-000000000000}"/>
          </ac:spMkLst>
        </pc:spChg>
      </pc:sldChg>
      <pc:sldChg chg="del">
        <pc:chgData name="Jo Barclay - Head of Education Safeguarding and Wellbeing" userId="4a6f2e24-405c-4716-a5ae-a9075bb06ad2" providerId="ADAL" clId="{985785BF-A4FB-4505-9E28-F62DE1A4C15B}" dt="2023-09-11T15:58:13.444" v="6" actId="47"/>
        <pc:sldMkLst>
          <pc:docMk/>
          <pc:sldMk cId="3394263864" sldId="505"/>
        </pc:sldMkLst>
      </pc:sldChg>
      <pc:sldChg chg="modSp mod">
        <pc:chgData name="Jo Barclay - Head of Education Safeguarding and Wellbeing" userId="4a6f2e24-405c-4716-a5ae-a9075bb06ad2" providerId="ADAL" clId="{985785BF-A4FB-4505-9E28-F62DE1A4C15B}" dt="2023-09-11T15:59:31.402" v="19" actId="20577"/>
        <pc:sldMkLst>
          <pc:docMk/>
          <pc:sldMk cId="1962418679" sldId="1422"/>
        </pc:sldMkLst>
        <pc:spChg chg="mod">
          <ac:chgData name="Jo Barclay - Head of Education Safeguarding and Wellbeing" userId="4a6f2e24-405c-4716-a5ae-a9075bb06ad2" providerId="ADAL" clId="{985785BF-A4FB-4505-9E28-F62DE1A4C15B}" dt="2023-09-11T15:59:31.402" v="19" actId="20577"/>
          <ac:spMkLst>
            <pc:docMk/>
            <pc:sldMk cId="1962418679" sldId="1422"/>
            <ac:spMk id="2" creationId="{42FE3A7B-4E39-49DE-9DF6-B9D0050CB85F}"/>
          </ac:spMkLst>
        </pc:spChg>
        <pc:spChg chg="mod">
          <ac:chgData name="Jo Barclay - Head of Education Safeguarding and Wellbeing" userId="4a6f2e24-405c-4716-a5ae-a9075bb06ad2" providerId="ADAL" clId="{985785BF-A4FB-4505-9E28-F62DE1A4C15B}" dt="2023-09-11T15:58:34.121" v="11" actId="20577"/>
          <ac:spMkLst>
            <pc:docMk/>
            <pc:sldMk cId="1962418679" sldId="1422"/>
            <ac:spMk id="3" creationId="{46D97307-DEDF-4656-83EA-78AE3BEFE2F7}"/>
          </ac:spMkLst>
        </pc:spChg>
      </pc:sldChg>
      <pc:sldChg chg="modSp mod">
        <pc:chgData name="Jo Barclay - Head of Education Safeguarding and Wellbeing" userId="4a6f2e24-405c-4716-a5ae-a9075bb06ad2" providerId="ADAL" clId="{985785BF-A4FB-4505-9E28-F62DE1A4C15B}" dt="2023-09-11T15:59:14.174" v="18" actId="404"/>
        <pc:sldMkLst>
          <pc:docMk/>
          <pc:sldMk cId="3714169601" sldId="1465"/>
        </pc:sldMkLst>
        <pc:spChg chg="mod">
          <ac:chgData name="Jo Barclay - Head of Education Safeguarding and Wellbeing" userId="4a6f2e24-405c-4716-a5ae-a9075bb06ad2" providerId="ADAL" clId="{985785BF-A4FB-4505-9E28-F62DE1A4C15B}" dt="2023-09-11T15:59:00.696" v="14" actId="1076"/>
          <ac:spMkLst>
            <pc:docMk/>
            <pc:sldMk cId="3714169601" sldId="1465"/>
            <ac:spMk id="2" creationId="{A2318568-DFE5-49D2-8F04-67EFE90ADF03}"/>
          </ac:spMkLst>
        </pc:spChg>
        <pc:spChg chg="mod">
          <ac:chgData name="Jo Barclay - Head of Education Safeguarding and Wellbeing" userId="4a6f2e24-405c-4716-a5ae-a9075bb06ad2" providerId="ADAL" clId="{985785BF-A4FB-4505-9E28-F62DE1A4C15B}" dt="2023-09-11T15:59:14.174" v="18" actId="404"/>
          <ac:spMkLst>
            <pc:docMk/>
            <pc:sldMk cId="3714169601" sldId="1465"/>
            <ac:spMk id="3" creationId="{9ED9A7E7-36DF-4070-B6AC-EB19FCF83BA3}"/>
          </ac:spMkLst>
        </pc:spChg>
        <pc:spChg chg="mod">
          <ac:chgData name="Jo Barclay - Head of Education Safeguarding and Wellbeing" userId="4a6f2e24-405c-4716-a5ae-a9075bb06ad2" providerId="ADAL" clId="{985785BF-A4FB-4505-9E28-F62DE1A4C15B}" dt="2023-09-11T15:59:04.061" v="15" actId="1076"/>
          <ac:spMkLst>
            <pc:docMk/>
            <pc:sldMk cId="3714169601" sldId="1465"/>
            <ac:spMk id="4" creationId="{8ED3043B-559B-4F6E-BF09-53C5411569C0}"/>
          </ac:spMkLst>
        </pc:spChg>
      </pc:sldChg>
      <pc:sldMasterChg chg="delSldLayout">
        <pc:chgData name="Jo Barclay - Head of Education Safeguarding and Wellbeing" userId="4a6f2e24-405c-4716-a5ae-a9075bb06ad2" providerId="ADAL" clId="{985785BF-A4FB-4505-9E28-F62DE1A4C15B}" dt="2023-09-11T15:58:20.318" v="8" actId="47"/>
        <pc:sldMasterMkLst>
          <pc:docMk/>
          <pc:sldMasterMk cId="0" sldId="2147483648"/>
        </pc:sldMasterMkLst>
        <pc:sldLayoutChg chg="del">
          <pc:chgData name="Jo Barclay - Head of Education Safeguarding and Wellbeing" userId="4a6f2e24-405c-4716-a5ae-a9075bb06ad2" providerId="ADAL" clId="{985785BF-A4FB-4505-9E28-F62DE1A4C15B}" dt="2023-09-11T15:58:20.318" v="8" actId="47"/>
          <pc:sldLayoutMkLst>
            <pc:docMk/>
            <pc:sldMasterMk cId="0" sldId="2147483648"/>
            <pc:sldLayoutMk cId="2051919731" sldId="214748369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a:ea typeface="ＭＳ Ｐゴシック" charset="0"/>
              </a:defRPr>
            </a:lvl1pPr>
          </a:lstStyle>
          <a:p>
            <a:pPr>
              <a:defRPr/>
            </a:pPr>
            <a:endParaRPr lang="en-US"/>
          </a:p>
        </p:txBody>
      </p:sp>
      <p:sp>
        <p:nvSpPr>
          <p:cNvPr id="512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a:ea typeface="ＭＳ Ｐゴシック" charset="0"/>
              </a:defRPr>
            </a:lvl1pPr>
          </a:lstStyle>
          <a:p>
            <a:pPr>
              <a:defRPr/>
            </a:pPr>
            <a:endParaRPr lang="en-US"/>
          </a:p>
        </p:txBody>
      </p:sp>
      <p:sp>
        <p:nvSpPr>
          <p:cNvPr id="512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a:ea typeface="ＭＳ Ｐゴシック" charset="0"/>
              </a:defRPr>
            </a:lvl1pPr>
          </a:lstStyle>
          <a:p>
            <a:pPr>
              <a:defRPr/>
            </a:pPr>
            <a:endParaRPr lang="en-US"/>
          </a:p>
        </p:txBody>
      </p:sp>
      <p:sp>
        <p:nvSpPr>
          <p:cNvPr id="512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A76C424-72E7-44F4-AEE2-E8C0645FEBC6}" type="slidenum">
              <a:rPr lang="en-US"/>
              <a:pPr>
                <a:defRPr/>
              </a:pPr>
              <a:t>‹#›</a:t>
            </a:fld>
            <a:endParaRPr lang="en-US"/>
          </a:p>
        </p:txBody>
      </p:sp>
    </p:spTree>
    <p:extLst>
      <p:ext uri="{BB962C8B-B14F-4D97-AF65-F5344CB8AC3E}">
        <p14:creationId xmlns:p14="http://schemas.microsoft.com/office/powerpoint/2010/main" val="3081488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a:ea typeface="ＭＳ Ｐゴシック" charset="0"/>
              </a:defRPr>
            </a:lvl1pPr>
          </a:lstStyle>
          <a:p>
            <a:pPr>
              <a:defRPr/>
            </a:pPr>
            <a:endParaRPr lang="en-US"/>
          </a:p>
        </p:txBody>
      </p:sp>
      <p:sp>
        <p:nvSpPr>
          <p:cNvPr id="1638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a:ea typeface="ＭＳ Ｐゴシック"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a:ea typeface="ＭＳ Ｐゴシック" charset="0"/>
              </a:defRPr>
            </a:lvl1pPr>
          </a:lstStyle>
          <a:p>
            <a:pPr>
              <a:defRPr/>
            </a:pPr>
            <a:endParaRPr lang="en-US"/>
          </a:p>
        </p:txBody>
      </p:sp>
      <p:sp>
        <p:nvSpPr>
          <p:cNvPr id="1639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6DD214E-EFA1-4449-A914-56417C3A9286}" type="slidenum">
              <a:rPr lang="en-US"/>
              <a:pPr>
                <a:defRPr/>
              </a:pPr>
              <a:t>‹#›</a:t>
            </a:fld>
            <a:endParaRPr lang="en-US"/>
          </a:p>
        </p:txBody>
      </p:sp>
    </p:spTree>
    <p:extLst>
      <p:ext uri="{BB962C8B-B14F-4D97-AF65-F5344CB8AC3E}">
        <p14:creationId xmlns:p14="http://schemas.microsoft.com/office/powerpoint/2010/main" val="482337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6"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a:t>Discuss that FGM is a safeguarding</a:t>
            </a:r>
            <a:r>
              <a:rPr lang="en-GB" baseline="0" dirty="0"/>
              <a:t> issue and that all staff need a basic awareness and understanding of this issue</a:t>
            </a:r>
            <a:endParaRPr lang="en-GB" dirty="0"/>
          </a:p>
          <a:p>
            <a:endParaRPr lang="en-GB" dirty="0"/>
          </a:p>
        </p:txBody>
      </p:sp>
      <p:sp>
        <p:nvSpPr>
          <p:cNvPr id="4" name="Slide Number Placeholder 3"/>
          <p:cNvSpPr>
            <a:spLocks noGrp="1"/>
          </p:cNvSpPr>
          <p:nvPr>
            <p:ph type="sldNum" sz="quarter" idx="5"/>
          </p:nvPr>
        </p:nvSpPr>
        <p:spPr/>
        <p:txBody>
          <a:bodyPr/>
          <a:lstStyle/>
          <a:p>
            <a:pPr>
              <a:defRPr/>
            </a:pPr>
            <a:fld id="{0FDE8D14-F69D-4B58-B94A-D06257403E1A}"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School example but you can make the point that it is useful to share – similar scenarios may apply to Early Years settings</a:t>
            </a: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86DD214E-EFA1-4449-A914-56417C3A9286}" type="slidenum">
              <a:rPr kumimoji="0" lang="en-US" sz="1200" b="0" i="0" u="none" strike="noStrike" kern="1200" cap="none" spc="0" normalizeH="0" baseline="0" noProof="0" smtClean="0">
                <a:ln>
                  <a:noFill/>
                </a:ln>
                <a:solidFill>
                  <a:srgbClr val="000000"/>
                </a:solidFill>
                <a:effectLst/>
                <a:uLnTx/>
                <a:uFillTx/>
                <a:latin typeface="Times" charset="0"/>
                <a:ea typeface="MS PGothic"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Times" charset="0"/>
              <a:ea typeface="MS PGothic" pitchFamily="34" charset="-128"/>
              <a:cs typeface="+mn-cs"/>
            </a:endParaRPr>
          </a:p>
        </p:txBody>
      </p:sp>
    </p:spTree>
    <p:extLst>
      <p:ext uri="{BB962C8B-B14F-4D97-AF65-F5344CB8AC3E}">
        <p14:creationId xmlns:p14="http://schemas.microsoft.com/office/powerpoint/2010/main" val="809795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11</a:t>
            </a:fld>
            <a:endParaRPr lang="en-US"/>
          </a:p>
        </p:txBody>
      </p:sp>
    </p:spTree>
    <p:extLst>
      <p:ext uri="{BB962C8B-B14F-4D97-AF65-F5344CB8AC3E}">
        <p14:creationId xmlns:p14="http://schemas.microsoft.com/office/powerpoint/2010/main" val="4196886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6DD214E-EFA1-4449-A914-56417C3A9286}" type="slidenum">
              <a:rPr lang="en-US" smtClean="0"/>
              <a:pPr>
                <a:defRPr/>
              </a:pPr>
              <a:t>12</a:t>
            </a:fld>
            <a:endParaRPr lang="en-US"/>
          </a:p>
        </p:txBody>
      </p:sp>
    </p:spTree>
    <p:extLst>
      <p:ext uri="{BB962C8B-B14F-4D97-AF65-F5344CB8AC3E}">
        <p14:creationId xmlns:p14="http://schemas.microsoft.com/office/powerpoint/2010/main" val="76305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F8A2FE-DE86-4A33-AF36-D15B87A8CC57}" type="slidenum">
              <a:rPr lang="en-GB" smtClean="0"/>
              <a:t>13</a:t>
            </a:fld>
            <a:endParaRPr lang="en-GB"/>
          </a:p>
        </p:txBody>
      </p:sp>
    </p:spTree>
    <p:extLst>
      <p:ext uri="{BB962C8B-B14F-4D97-AF65-F5344CB8AC3E}">
        <p14:creationId xmlns:p14="http://schemas.microsoft.com/office/powerpoint/2010/main" val="2240627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1F8A2FE-DE86-4A33-AF36-D15B87A8CC57}" type="slidenum">
              <a:rPr lang="en-GB" smtClean="0">
                <a:solidFill>
                  <a:prstClr val="black"/>
                </a:solidFill>
              </a:rPr>
              <a:pPr/>
              <a:t>15</a:t>
            </a:fld>
            <a:endParaRPr lang="en-GB">
              <a:solidFill>
                <a:prstClr val="black"/>
              </a:solidFill>
            </a:endParaRPr>
          </a:p>
        </p:txBody>
      </p:sp>
    </p:spTree>
    <p:extLst>
      <p:ext uri="{BB962C8B-B14F-4D97-AF65-F5344CB8AC3E}">
        <p14:creationId xmlns:p14="http://schemas.microsoft.com/office/powerpoint/2010/main" val="3660661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Times" charset="0"/>
                <a:ea typeface="MS PGothic" pitchFamily="34" charset="-128"/>
                <a:cs typeface="+mn-cs"/>
              </a:rPr>
              <a:t>This also includes vaginal piercings in under 18s</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Times" charset="0"/>
                <a:ea typeface="MS PGothic" pitchFamily="34" charset="-128"/>
                <a:cs typeface="+mn-cs"/>
              </a:rPr>
              <a:t>If an under 18 discloses to a teacher that she has had a piercing, mandatory reporting would apply</a:t>
            </a:r>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2</a:t>
            </a:fld>
            <a:endParaRPr lang="en-US"/>
          </a:p>
        </p:txBody>
      </p:sp>
    </p:spTree>
    <p:extLst>
      <p:ext uri="{BB962C8B-B14F-4D97-AF65-F5344CB8AC3E}">
        <p14:creationId xmlns:p14="http://schemas.microsoft.com/office/powerpoint/2010/main" val="2937558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Talk</a:t>
            </a:r>
            <a:r>
              <a:rPr lang="en-GB" baseline="0" dirty="0"/>
              <a:t> through each type:</a:t>
            </a:r>
          </a:p>
          <a:p>
            <a:r>
              <a:rPr lang="en-GB" baseline="0" dirty="0"/>
              <a:t>Type 1 – partial to total removal of the clitoris</a:t>
            </a:r>
          </a:p>
          <a:p>
            <a:r>
              <a:rPr lang="en-GB" baseline="0" dirty="0"/>
              <a:t>Type 2 – Partial to total removal of the labial lips</a:t>
            </a:r>
          </a:p>
          <a:p>
            <a:r>
              <a:rPr lang="en-GB" baseline="0" dirty="0"/>
              <a:t>Type 3 – called ‘infibulation’ – partial to total removal of clitoris and labial lips, followed by a covering seal made over the top, leaving a small hole (often the size of a matchstick) for urination and menstruation.</a:t>
            </a:r>
          </a:p>
          <a:p>
            <a:r>
              <a:rPr lang="en-GB" dirty="0"/>
              <a:t>Type 4 – any other damage to the genitalia – piercing, pricking, nicking,</a:t>
            </a:r>
            <a:r>
              <a:rPr lang="en-GB" baseline="0" dirty="0"/>
              <a:t> incising, cauterizing etc. </a:t>
            </a:r>
            <a:endParaRPr lang="en-GB"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3</a:t>
            </a:fld>
            <a:endParaRPr lang="en-US"/>
          </a:p>
        </p:txBody>
      </p:sp>
    </p:spTree>
    <p:extLst>
      <p:ext uri="{BB962C8B-B14F-4D97-AF65-F5344CB8AC3E}">
        <p14:creationId xmlns:p14="http://schemas.microsoft.com/office/powerpoint/2010/main" val="2490119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Times" charset="0"/>
                <a:ea typeface="MS PGothic" pitchFamily="34" charset="-128"/>
                <a:cs typeface="+mn-cs"/>
              </a:rPr>
              <a:t>www.nationalfgmcentre.org.uk </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Times" charset="0"/>
              <a:ea typeface="MS PGothic" pitchFamily="34"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Times" charset="0"/>
                <a:ea typeface="MS PGothic" pitchFamily="34" charset="-128"/>
                <a:cs typeface="+mn-cs"/>
              </a:rPr>
              <a:t>FGM is not an African problem – world wide problem</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Times" charset="0"/>
                <a:ea typeface="MS PGothic" pitchFamily="34" charset="-128"/>
                <a:cs typeface="+mn-cs"/>
              </a:rPr>
              <a:t>Professionals can use the (free) interactive map to look at prevalence information</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Times" charset="0"/>
                <a:ea typeface="MS PGothic" pitchFamily="34" charset="-128"/>
                <a:cs typeface="+mn-cs"/>
              </a:rPr>
              <a:t>When working with a family, professionals not only need to know the country of origin, but more importantly the </a:t>
            </a:r>
            <a:r>
              <a:rPr kumimoji="0" lang="en-GB" sz="1200" b="1" i="0" u="none" strike="noStrike" kern="1200" cap="none" spc="0" normalizeH="0" baseline="0" noProof="0" dirty="0">
                <a:ln>
                  <a:noFill/>
                </a:ln>
                <a:solidFill>
                  <a:srgbClr val="000000"/>
                </a:solidFill>
                <a:effectLst/>
                <a:uLnTx/>
                <a:uFillTx/>
                <a:latin typeface="Times" charset="0"/>
                <a:ea typeface="MS PGothic" pitchFamily="34" charset="-128"/>
                <a:cs typeface="+mn-cs"/>
              </a:rPr>
              <a:t>ethnic group</a:t>
            </a:r>
            <a:r>
              <a:rPr kumimoji="0" lang="en-GB" sz="1200" b="0" i="0" u="none" strike="noStrike" kern="1200" cap="none" spc="0" normalizeH="0" baseline="0" noProof="0" dirty="0">
                <a:ln>
                  <a:noFill/>
                </a:ln>
                <a:solidFill>
                  <a:srgbClr val="000000"/>
                </a:solidFill>
                <a:effectLst/>
                <a:uLnTx/>
                <a:uFillTx/>
                <a:latin typeface="Times" charset="0"/>
                <a:ea typeface="MS PGothic" pitchFamily="34" charset="-128"/>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Times" charset="0"/>
              <a:ea typeface="MS PGothic" pitchFamily="34"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Times" charset="0"/>
                <a:ea typeface="MS PGothic" pitchFamily="34" charset="-128"/>
                <a:cs typeface="+mn-cs"/>
              </a:rPr>
              <a:t>Spend a few minutes showing the map and what information can be found on it</a:t>
            </a:r>
          </a:p>
          <a:p>
            <a:endParaRPr lang="en-GB" b="0" baseline="0"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4</a:t>
            </a:fld>
            <a:endParaRPr lang="en-US"/>
          </a:p>
        </p:txBody>
      </p:sp>
    </p:spTree>
    <p:extLst>
      <p:ext uri="{BB962C8B-B14F-4D97-AF65-F5344CB8AC3E}">
        <p14:creationId xmlns:p14="http://schemas.microsoft.com/office/powerpoint/2010/main" val="1730070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Pick out</a:t>
            </a:r>
            <a:r>
              <a:rPr lang="en-GB" baseline="0" dirty="0"/>
              <a:t> different ‘justifications’ and explain them </a:t>
            </a:r>
          </a:p>
          <a:p>
            <a:r>
              <a:rPr lang="en-GB" baseline="0" dirty="0"/>
              <a:t>Emphasise the safeguarding element – families do this as they think it’s a way of safeguarding their daughters - and the importance of exploring families views around FGM and why they practise. </a:t>
            </a:r>
            <a:endParaRPr lang="en-GB"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5</a:t>
            </a:fld>
            <a:endParaRPr lang="en-US"/>
          </a:p>
        </p:txBody>
      </p:sp>
    </p:spTree>
    <p:extLst>
      <p:ext uri="{BB962C8B-B14F-4D97-AF65-F5344CB8AC3E}">
        <p14:creationId xmlns:p14="http://schemas.microsoft.com/office/powerpoint/2010/main" val="1510375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Pick out different issues</a:t>
            </a:r>
            <a:r>
              <a:rPr lang="en-GB" baseline="0" dirty="0"/>
              <a:t> and explain them </a:t>
            </a:r>
            <a:endParaRPr lang="en-GB"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6</a:t>
            </a:fld>
            <a:endParaRPr lang="en-US"/>
          </a:p>
        </p:txBody>
      </p:sp>
    </p:spTree>
    <p:extLst>
      <p:ext uri="{BB962C8B-B14F-4D97-AF65-F5344CB8AC3E}">
        <p14:creationId xmlns:p14="http://schemas.microsoft.com/office/powerpoint/2010/main" val="811198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7</a:t>
            </a:fld>
            <a:endParaRPr lang="en-US"/>
          </a:p>
        </p:txBody>
      </p:sp>
    </p:spTree>
    <p:extLst>
      <p:ext uri="{BB962C8B-B14F-4D97-AF65-F5344CB8AC3E}">
        <p14:creationId xmlns:p14="http://schemas.microsoft.com/office/powerpoint/2010/main" val="1574229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Does this warrant a referral</a:t>
            </a:r>
            <a:r>
              <a:rPr lang="en-GB" baseline="0" dirty="0"/>
              <a:t> to social care – </a:t>
            </a:r>
            <a:r>
              <a:rPr lang="en-GB" b="1" baseline="0" dirty="0"/>
              <a:t>No. More information is needed.</a:t>
            </a:r>
          </a:p>
          <a:p>
            <a:endParaRPr lang="en-GB" baseline="0" dirty="0"/>
          </a:p>
          <a:p>
            <a:r>
              <a:rPr lang="en-GB" baseline="0" dirty="0"/>
              <a:t>Next steps </a:t>
            </a:r>
          </a:p>
          <a:p>
            <a:pPr marL="228600" indent="-228600">
              <a:buAutoNum type="arabicPeriod"/>
            </a:pPr>
            <a:r>
              <a:rPr lang="en-GB" baseline="0" dirty="0"/>
              <a:t>Look at Pakistan on the world prevalence map. Does the girl come from an affected ethnic group?</a:t>
            </a:r>
          </a:p>
          <a:p>
            <a:pPr marL="228600" indent="-228600">
              <a:buAutoNum type="arabicPeriod"/>
            </a:pPr>
            <a:r>
              <a:rPr lang="en-GB" baseline="0" dirty="0"/>
              <a:t>Contact NFGMC worker for advice </a:t>
            </a:r>
          </a:p>
          <a:p>
            <a:pPr marL="228600" indent="-228600">
              <a:buAutoNum type="arabicPeriod"/>
            </a:pPr>
            <a:r>
              <a:rPr lang="en-GB" baseline="0" dirty="0"/>
              <a:t>The NFGMC will most likely ask you to gather more information from girl and parents such as but not limited to:</a:t>
            </a:r>
          </a:p>
          <a:p>
            <a:pPr marL="171450" indent="-171450">
              <a:buFontTx/>
              <a:buChar char="-"/>
            </a:pPr>
            <a:r>
              <a:rPr lang="en-GB" baseline="0" dirty="0"/>
              <a:t>Girl: can you find out any more information from the girl about the holiday? Who else is going? Where are they going in Pakistan? When are they going?</a:t>
            </a:r>
          </a:p>
          <a:p>
            <a:pPr marL="171450" indent="-171450">
              <a:buFontTx/>
              <a:buChar char="-"/>
            </a:pPr>
            <a:r>
              <a:rPr lang="en-GB" baseline="0" dirty="0"/>
              <a:t>Parents: Who else is going? Where are they going? When are they going? Broach the question of FGM: “Have you heard of FGM? Female Circumcision? What do you know about it? Is it an issue that has affected your family?”</a:t>
            </a:r>
          </a:p>
          <a:p>
            <a:pPr marL="171450" indent="-171450">
              <a:buFontTx/>
              <a:buChar char="-"/>
            </a:pPr>
            <a:endParaRPr lang="en-GB" baseline="0" dirty="0"/>
          </a:p>
          <a:p>
            <a:pPr marL="0" indent="0">
              <a:buFontTx/>
              <a:buNone/>
            </a:pPr>
            <a:r>
              <a:rPr lang="en-GB" baseline="0" dirty="0"/>
              <a:t>If the information gathered causes concern, NFGMC will advise to refer to Children &amp; Families Hub</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86DD214E-EFA1-4449-A914-56417C3A9286}" type="slidenum">
              <a:rPr kumimoji="0" lang="en-US" sz="1200" b="0" i="0" u="none" strike="noStrike" kern="1200" cap="none" spc="0" normalizeH="0" baseline="0" noProof="0" smtClean="0">
                <a:ln>
                  <a:noFill/>
                </a:ln>
                <a:solidFill>
                  <a:srgbClr val="000000"/>
                </a:solidFill>
                <a:effectLst/>
                <a:uLnTx/>
                <a:uFillTx/>
                <a:latin typeface="Times" charset="0"/>
                <a:ea typeface="MS PGothic"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Times" charset="0"/>
              <a:ea typeface="MS PGothic" pitchFamily="34" charset="-128"/>
              <a:cs typeface="+mn-cs"/>
            </a:endParaRPr>
          </a:p>
        </p:txBody>
      </p:sp>
    </p:spTree>
    <p:extLst>
      <p:ext uri="{BB962C8B-B14F-4D97-AF65-F5344CB8AC3E}">
        <p14:creationId xmlns:p14="http://schemas.microsoft.com/office/powerpoint/2010/main" val="3084215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9</a:t>
            </a:fld>
            <a:endParaRPr lang="en-US"/>
          </a:p>
        </p:txBody>
      </p:sp>
    </p:spTree>
    <p:extLst>
      <p:ext uri="{BB962C8B-B14F-4D97-AF65-F5344CB8AC3E}">
        <p14:creationId xmlns:p14="http://schemas.microsoft.com/office/powerpoint/2010/main" val="31038765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682560"/>
        </a:solid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ctrTitle" hasCustomPrompt="1"/>
          </p:nvPr>
        </p:nvSpPr>
        <p:spPr>
          <a:xfrm>
            <a:off x="467544" y="1752600"/>
            <a:ext cx="8208144" cy="1388368"/>
          </a:xfrm>
          <a:prstGeom prst="rect">
            <a:avLst/>
          </a:prstGeom>
        </p:spPr>
        <p:txBody>
          <a:bodyPr/>
          <a:lstStyle>
            <a:lvl1pPr>
              <a:defRPr sz="4400" b="1" baseline="0">
                <a:solidFill>
                  <a:schemeClr val="tx1"/>
                </a:solidFill>
                <a:latin typeface="Arial Bold" panose="020B0704020202020204" pitchFamily="34" charset="0"/>
                <a:cs typeface="Arial Bold" panose="020B0704020202020204" pitchFamily="34" charset="0"/>
              </a:defRPr>
            </a:lvl1pPr>
          </a:lstStyle>
          <a:p>
            <a:pPr lvl="0"/>
            <a:r>
              <a:rPr lang="en-US" noProof="0" dirty="0"/>
              <a:t>Click to add title</a:t>
            </a:r>
          </a:p>
        </p:txBody>
      </p:sp>
      <p:sp>
        <p:nvSpPr>
          <p:cNvPr id="7172" name="Rectangle 4"/>
          <p:cNvSpPr>
            <a:spLocks noGrp="1" noChangeArrowheads="1"/>
          </p:cNvSpPr>
          <p:nvPr>
            <p:ph type="subTitle" idx="1" hasCustomPrompt="1"/>
          </p:nvPr>
        </p:nvSpPr>
        <p:spPr>
          <a:xfrm>
            <a:off x="467544" y="1303784"/>
            <a:ext cx="8208144" cy="448816"/>
          </a:xfrm>
          <a:prstGeom prst="rect">
            <a:avLst/>
          </a:prstGeom>
        </p:spPr>
        <p:txBody>
          <a:bodyPr/>
          <a:lstStyle>
            <a:lvl1pPr marL="0" indent="0">
              <a:buFontTx/>
              <a:buNone/>
              <a:defRPr sz="2000" b="0">
                <a:solidFill>
                  <a:schemeClr val="tx1"/>
                </a:solidFill>
                <a:latin typeface="+mn-lt"/>
                <a:cs typeface="Arial Bold" panose="020B0704020202020204" pitchFamily="34" charset="0"/>
              </a:defRPr>
            </a:lvl1pPr>
          </a:lstStyle>
          <a:p>
            <a:pPr lvl="0"/>
            <a:r>
              <a:rPr lang="en-US" noProof="0" dirty="0"/>
              <a:t>Click to add Service / Team</a:t>
            </a:r>
          </a:p>
        </p:txBody>
      </p:sp>
      <p:sp>
        <p:nvSpPr>
          <p:cNvPr id="7" name="Text Placeholder 6"/>
          <p:cNvSpPr>
            <a:spLocks noGrp="1"/>
          </p:cNvSpPr>
          <p:nvPr>
            <p:ph type="body" sz="quarter" idx="11" hasCustomPrompt="1"/>
          </p:nvPr>
        </p:nvSpPr>
        <p:spPr>
          <a:xfrm>
            <a:off x="467544" y="3593070"/>
            <a:ext cx="8208144" cy="1708138"/>
          </a:xfrm>
          <a:prstGeom prst="rect">
            <a:avLst/>
          </a:prstGeom>
        </p:spPr>
        <p:txBody>
          <a:bodyPr/>
          <a:lstStyle>
            <a:lvl1pPr marL="0" indent="0">
              <a:buNone/>
              <a:defRPr sz="1800" baseline="0">
                <a:solidFill>
                  <a:schemeClr val="tx1"/>
                </a:solidFill>
              </a:defRPr>
            </a:lvl1pPr>
          </a:lstStyle>
          <a:p>
            <a:pPr lvl="0"/>
            <a:r>
              <a:rPr lang="en-GB" dirty="0"/>
              <a:t>You can change a slide’s background colour, but always remember to consider accessibility!</a:t>
            </a:r>
          </a:p>
        </p:txBody>
      </p:sp>
      <p:pic>
        <p:nvPicPr>
          <p:cNvPr id="8" name="Picture 7" descr="ECC_Primary_Logo_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24328" y="5949280"/>
            <a:ext cx="1169369" cy="568882"/>
          </a:xfrm>
          <a:prstGeom prst="rect">
            <a:avLst/>
          </a:prstGeom>
        </p:spPr>
      </p:pic>
    </p:spTree>
    <p:extLst>
      <p:ext uri="{BB962C8B-B14F-4D97-AF65-F5344CB8AC3E}">
        <p14:creationId xmlns:p14="http://schemas.microsoft.com/office/powerpoint/2010/main" val="127425066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575A4F7-3154-4F5D-BBB2-720A0E1EBD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9776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content and bullets">
    <p:bg>
      <p:bgRef idx="1001">
        <a:schemeClr val="bg1"/>
      </p:bgRef>
    </p:bg>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467544" y="1268189"/>
            <a:ext cx="8207375" cy="1224632"/>
          </a:xfrm>
          <a:prstGeom prst="rect">
            <a:avLst/>
          </a:prstGeom>
        </p:spPr>
        <p:txBody>
          <a:bodyPr/>
          <a:lstStyle>
            <a:lvl1pPr marL="0" indent="0">
              <a:buNone/>
              <a:defRPr sz="1800" baseline="0"/>
            </a:lvl1pPr>
          </a:lstStyle>
          <a:p>
            <a:pPr lvl="0"/>
            <a:r>
              <a:rPr lang="en-US" dirty="0"/>
              <a:t>Always use at least size 18 font </a:t>
            </a:r>
          </a:p>
        </p:txBody>
      </p:sp>
      <p:sp>
        <p:nvSpPr>
          <p:cNvPr id="21" name="Title 20"/>
          <p:cNvSpPr>
            <a:spLocks noGrp="1"/>
          </p:cNvSpPr>
          <p:nvPr>
            <p:ph type="title"/>
          </p:nvPr>
        </p:nvSpPr>
        <p:spPr>
          <a:xfrm>
            <a:off x="468313" y="404664"/>
            <a:ext cx="8222679" cy="648072"/>
          </a:xfrm>
          <a:prstGeom prst="rect">
            <a:avLst/>
          </a:prstGeom>
        </p:spPr>
        <p:txBody>
          <a:bodyPr/>
          <a:lstStyle>
            <a:lvl1pPr>
              <a:defRPr sz="3200" b="1">
                <a:solidFill>
                  <a:schemeClr val="tx1"/>
                </a:solidFill>
              </a:defRPr>
            </a:lvl1pPr>
          </a:lstStyle>
          <a:p>
            <a:r>
              <a:rPr lang="en-US"/>
              <a:t>Click to edit Master title style</a:t>
            </a:r>
            <a:endParaRPr lang="en-GB" dirty="0"/>
          </a:p>
        </p:txBody>
      </p:sp>
      <p:sp>
        <p:nvSpPr>
          <p:cNvPr id="3" name="Content Placeholder 2"/>
          <p:cNvSpPr>
            <a:spLocks noGrp="1"/>
          </p:cNvSpPr>
          <p:nvPr>
            <p:ph sz="quarter" idx="13" hasCustomPrompt="1"/>
          </p:nvPr>
        </p:nvSpPr>
        <p:spPr>
          <a:xfrm>
            <a:off x="467544" y="2708274"/>
            <a:ext cx="8223448" cy="3815752"/>
          </a:xfrm>
          <a:prstGeom prst="rect">
            <a:avLst/>
          </a:prstGeom>
        </p:spPr>
        <p:txBody>
          <a:bodyPr/>
          <a:lstStyle>
            <a:lvl1pPr>
              <a:defRPr sz="1800" b="1">
                <a:solidFill>
                  <a:schemeClr val="tx1"/>
                </a:solidFill>
              </a:defRPr>
            </a:lvl1pPr>
            <a:lvl2pPr>
              <a:defRPr sz="1700" b="1">
                <a:solidFill>
                  <a:schemeClr val="tx2"/>
                </a:solidFill>
              </a:defRPr>
            </a:lvl2pPr>
            <a:lvl3pPr>
              <a:defRPr sz="1700" b="1">
                <a:solidFill>
                  <a:schemeClr val="tx2"/>
                </a:solidFill>
              </a:defRPr>
            </a:lvl3pPr>
            <a:lvl4pPr>
              <a:defRPr sz="1700" b="1">
                <a:solidFill>
                  <a:schemeClr val="tx2"/>
                </a:solidFill>
              </a:defRPr>
            </a:lvl4pPr>
            <a:lvl5pPr>
              <a:defRPr sz="1700" b="1">
                <a:solidFill>
                  <a:schemeClr val="tx2"/>
                </a:solidFill>
              </a:defRPr>
            </a:lvl5pPr>
          </a:lstStyle>
          <a:p>
            <a:pPr lvl="0"/>
            <a:r>
              <a:rPr lang="en-US" dirty="0"/>
              <a:t>Always use at least size 18 font </a:t>
            </a:r>
          </a:p>
        </p:txBody>
      </p:sp>
    </p:spTree>
    <p:extLst>
      <p:ext uri="{BB962C8B-B14F-4D97-AF65-F5344CB8AC3E}">
        <p14:creationId xmlns:p14="http://schemas.microsoft.com/office/powerpoint/2010/main" val="80906800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9" userDrawn="1">
          <p15:clr>
            <a:srgbClr val="FBAE40"/>
          </p15:clr>
        </p15:guide>
        <p15:guide id="2" pos="2880" userDrawn="1">
          <p15:clr>
            <a:srgbClr val="FBAE40"/>
          </p15:clr>
        </p15:guide>
        <p15:guide id="3" orient="horz" pos="170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
    <p:bg>
      <p:bgRef idx="1001">
        <a:schemeClr val="bg1"/>
      </p:bgRef>
    </p:bg>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467544" y="1268413"/>
            <a:ext cx="3958208" cy="5256931"/>
          </a:xfrm>
          <a:prstGeom prst="rect">
            <a:avLst/>
          </a:prstGeom>
        </p:spPr>
        <p:txBody>
          <a:bodyPr/>
          <a:lstStyle>
            <a:lvl1pPr marL="285750" indent="-285750">
              <a:buFont typeface="Arial" panose="020B0604020202020204" pitchFamily="34" charset="0"/>
              <a:buChar char="•"/>
              <a:defRPr sz="1800"/>
            </a:lvl1pPr>
          </a:lstStyle>
          <a:p>
            <a:pPr lvl="0"/>
            <a:r>
              <a:rPr lang="en-US" dirty="0"/>
              <a:t>Always use at least size 18 font </a:t>
            </a:r>
          </a:p>
        </p:txBody>
      </p:sp>
      <p:sp>
        <p:nvSpPr>
          <p:cNvPr id="21" name="Title 20"/>
          <p:cNvSpPr>
            <a:spLocks noGrp="1"/>
          </p:cNvSpPr>
          <p:nvPr>
            <p:ph type="title"/>
          </p:nvPr>
        </p:nvSpPr>
        <p:spPr>
          <a:xfrm>
            <a:off x="467544" y="404664"/>
            <a:ext cx="8206680" cy="648072"/>
          </a:xfrm>
          <a:prstGeom prst="rect">
            <a:avLst/>
          </a:prstGeom>
        </p:spPr>
        <p:txBody>
          <a:bodyPr/>
          <a:lstStyle>
            <a:lvl1pPr>
              <a:defRPr sz="3200" b="1">
                <a:solidFill>
                  <a:schemeClr val="tx1"/>
                </a:solidFill>
              </a:defRPr>
            </a:lvl1pPr>
          </a:lstStyle>
          <a:p>
            <a:r>
              <a:rPr lang="en-US"/>
              <a:t>Click to edit Master title style</a:t>
            </a:r>
            <a:endParaRPr lang="en-GB" dirty="0"/>
          </a:p>
        </p:txBody>
      </p:sp>
      <p:sp>
        <p:nvSpPr>
          <p:cNvPr id="9" name="Content Placeholder 17"/>
          <p:cNvSpPr>
            <a:spLocks noGrp="1"/>
          </p:cNvSpPr>
          <p:nvPr>
            <p:ph sz="quarter" idx="13" hasCustomPrompt="1"/>
          </p:nvPr>
        </p:nvSpPr>
        <p:spPr>
          <a:xfrm>
            <a:off x="4716016" y="1268413"/>
            <a:ext cx="3958208" cy="5256931"/>
          </a:xfrm>
          <a:prstGeom prst="rect">
            <a:avLst/>
          </a:prstGeom>
        </p:spPr>
        <p:txBody>
          <a:bodyPr/>
          <a:lstStyle>
            <a:lvl1pPr marL="285750" indent="-285750">
              <a:buFont typeface="Arial" panose="020B0604020202020204" pitchFamily="34" charset="0"/>
              <a:buChar char="•"/>
              <a:defRPr sz="1800"/>
            </a:lvl1pPr>
          </a:lstStyle>
          <a:p>
            <a:pPr lvl="0"/>
            <a:r>
              <a:rPr lang="en-US" dirty="0"/>
              <a:t>Always use at least size 18 font </a:t>
            </a:r>
          </a:p>
        </p:txBody>
      </p:sp>
    </p:spTree>
    <p:extLst>
      <p:ext uri="{BB962C8B-B14F-4D97-AF65-F5344CB8AC3E}">
        <p14:creationId xmlns:p14="http://schemas.microsoft.com/office/powerpoint/2010/main" val="281849691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467544" y="1268413"/>
            <a:ext cx="8208144" cy="5256931"/>
          </a:xfrm>
          <a:prstGeom prst="rect">
            <a:avLst/>
          </a:prstGeom>
        </p:spPr>
        <p:txBody>
          <a:bodyPr/>
          <a:lstStyle>
            <a:lvl1pPr marL="285750" indent="-285750">
              <a:buFont typeface="Arial" panose="020B0604020202020204" pitchFamily="34" charset="0"/>
              <a:buChar char="•"/>
              <a:defRPr sz="1800"/>
            </a:lvl1pPr>
          </a:lstStyle>
          <a:p>
            <a:pPr lvl="0"/>
            <a:r>
              <a:rPr lang="en-US" dirty="0"/>
              <a:t>Always use at least size 18 font</a:t>
            </a:r>
          </a:p>
        </p:txBody>
      </p:sp>
      <p:sp>
        <p:nvSpPr>
          <p:cNvPr id="21" name="Title 20"/>
          <p:cNvSpPr>
            <a:spLocks noGrp="1"/>
          </p:cNvSpPr>
          <p:nvPr>
            <p:ph type="title"/>
          </p:nvPr>
        </p:nvSpPr>
        <p:spPr>
          <a:xfrm>
            <a:off x="467544" y="404664"/>
            <a:ext cx="8208144" cy="648072"/>
          </a:xfrm>
          <a:prstGeom prst="rect">
            <a:avLst/>
          </a:prstGeom>
        </p:spPr>
        <p:txBody>
          <a:bodyPr/>
          <a:lstStyle>
            <a:lvl1pPr>
              <a:defRPr sz="3200" b="1">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3339307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pyright Slide">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467544" y="1268413"/>
            <a:ext cx="8208144" cy="5256931"/>
          </a:xfrm>
          <a:prstGeom prst="rect">
            <a:avLst/>
          </a:prstGeom>
        </p:spPr>
        <p:txBody>
          <a:bodyPr/>
          <a:lstStyle>
            <a:lvl1pPr marL="285750" indent="-285750">
              <a:buFont typeface="Arial" panose="020B0604020202020204" pitchFamily="34" charset="0"/>
              <a:buChar char="•"/>
              <a:defRPr sz="1800"/>
            </a:lvl1pPr>
          </a:lstStyle>
          <a:p>
            <a:pPr lvl="0"/>
            <a:r>
              <a:rPr lang="en-US" dirty="0"/>
              <a:t>Always use at least size 18 font</a:t>
            </a:r>
          </a:p>
        </p:txBody>
      </p:sp>
      <p:sp>
        <p:nvSpPr>
          <p:cNvPr id="21" name="Title 20"/>
          <p:cNvSpPr>
            <a:spLocks noGrp="1"/>
          </p:cNvSpPr>
          <p:nvPr>
            <p:ph type="title"/>
          </p:nvPr>
        </p:nvSpPr>
        <p:spPr>
          <a:xfrm>
            <a:off x="467544" y="404664"/>
            <a:ext cx="8208144" cy="648072"/>
          </a:xfrm>
          <a:prstGeom prst="rect">
            <a:avLst/>
          </a:prstGeom>
        </p:spPr>
        <p:txBody>
          <a:bodyPr/>
          <a:lstStyle>
            <a:lvl1pPr>
              <a:defRPr sz="3200" b="1">
                <a:solidFill>
                  <a:schemeClr val="tx1"/>
                </a:solidFill>
              </a:defRPr>
            </a:lvl1pPr>
          </a:lstStyle>
          <a:p>
            <a:r>
              <a:rPr lang="en-US"/>
              <a:t>Click to edit Master title style</a:t>
            </a:r>
            <a:endParaRPr lang="en-GB" dirty="0"/>
          </a:p>
        </p:txBody>
      </p:sp>
      <p:sp>
        <p:nvSpPr>
          <p:cNvPr id="4" name="TextBox 3"/>
          <p:cNvSpPr txBox="1"/>
          <p:nvPr userDrawn="1"/>
        </p:nvSpPr>
        <p:spPr>
          <a:xfrm>
            <a:off x="7524328" y="6597352"/>
            <a:ext cx="1296144" cy="216024"/>
          </a:xfrm>
          <a:prstGeom prst="rect">
            <a:avLst/>
          </a:prstGeom>
          <a:noFill/>
        </p:spPr>
        <p:txBody>
          <a:bodyPr wrap="square" rtlCol="0">
            <a:spAutoFit/>
          </a:bodyPr>
          <a:lstStyle/>
          <a:p>
            <a:r>
              <a:rPr lang="en-US" sz="800" dirty="0">
                <a:latin typeface="+mn-lt"/>
              </a:rPr>
              <a:t>© Essex County Council</a:t>
            </a:r>
          </a:p>
        </p:txBody>
      </p:sp>
    </p:spTree>
    <p:extLst>
      <p:ext uri="{BB962C8B-B14F-4D97-AF65-F5344CB8AC3E}">
        <p14:creationId xmlns:p14="http://schemas.microsoft.com/office/powerpoint/2010/main" val="3951008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Black Logo">
    <p:bg>
      <p:bgPr>
        <a:solidFill>
          <a:schemeClr val="tx1"/>
        </a:solid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ctrTitle" hasCustomPrompt="1"/>
          </p:nvPr>
        </p:nvSpPr>
        <p:spPr>
          <a:xfrm>
            <a:off x="467544" y="1752600"/>
            <a:ext cx="8208144" cy="1388368"/>
          </a:xfrm>
          <a:prstGeom prst="rect">
            <a:avLst/>
          </a:prstGeom>
        </p:spPr>
        <p:txBody>
          <a:bodyPr/>
          <a:lstStyle>
            <a:lvl1pPr>
              <a:defRPr sz="4400" b="1" baseline="0">
                <a:solidFill>
                  <a:schemeClr val="bg1"/>
                </a:solidFill>
                <a:latin typeface="Arial Bold" panose="020B0704020202020204" pitchFamily="34" charset="0"/>
                <a:cs typeface="Arial Bold" panose="020B0704020202020204" pitchFamily="34" charset="0"/>
              </a:defRPr>
            </a:lvl1pPr>
          </a:lstStyle>
          <a:p>
            <a:pPr lvl="0"/>
            <a:r>
              <a:rPr lang="en-US" noProof="0" dirty="0"/>
              <a:t>Click to add title</a:t>
            </a:r>
          </a:p>
        </p:txBody>
      </p:sp>
      <p:sp>
        <p:nvSpPr>
          <p:cNvPr id="7172" name="Rectangle 4"/>
          <p:cNvSpPr>
            <a:spLocks noGrp="1" noChangeArrowheads="1"/>
          </p:cNvSpPr>
          <p:nvPr>
            <p:ph type="subTitle" idx="1" hasCustomPrompt="1"/>
          </p:nvPr>
        </p:nvSpPr>
        <p:spPr>
          <a:xfrm>
            <a:off x="467544" y="1303784"/>
            <a:ext cx="8208144" cy="448816"/>
          </a:xfrm>
          <a:prstGeom prst="rect">
            <a:avLst/>
          </a:prstGeom>
        </p:spPr>
        <p:txBody>
          <a:bodyPr/>
          <a:lstStyle>
            <a:lvl1pPr marL="0" indent="0">
              <a:buFontTx/>
              <a:buNone/>
              <a:defRPr sz="2000" b="0">
                <a:solidFill>
                  <a:schemeClr val="bg1"/>
                </a:solidFill>
                <a:latin typeface="+mn-lt"/>
                <a:cs typeface="Arial Bold" panose="020B0704020202020204" pitchFamily="34" charset="0"/>
              </a:defRPr>
            </a:lvl1pPr>
          </a:lstStyle>
          <a:p>
            <a:pPr lvl="0"/>
            <a:r>
              <a:rPr lang="en-US" noProof="0" dirty="0"/>
              <a:t>Click to add Service / Team</a:t>
            </a:r>
          </a:p>
        </p:txBody>
      </p:sp>
      <p:sp>
        <p:nvSpPr>
          <p:cNvPr id="7" name="Text Placeholder 6"/>
          <p:cNvSpPr>
            <a:spLocks noGrp="1"/>
          </p:cNvSpPr>
          <p:nvPr>
            <p:ph type="body" sz="quarter" idx="11" hasCustomPrompt="1"/>
          </p:nvPr>
        </p:nvSpPr>
        <p:spPr>
          <a:xfrm>
            <a:off x="467544" y="3593070"/>
            <a:ext cx="8208144" cy="1708138"/>
          </a:xfrm>
          <a:prstGeom prst="rect">
            <a:avLst/>
          </a:prstGeom>
        </p:spPr>
        <p:txBody>
          <a:bodyPr/>
          <a:lstStyle>
            <a:lvl1pPr marL="0" indent="0">
              <a:buNone/>
              <a:defRPr sz="1800" baseline="0">
                <a:solidFill>
                  <a:schemeClr val="bg1"/>
                </a:solidFill>
              </a:defRPr>
            </a:lvl1pPr>
          </a:lstStyle>
          <a:p>
            <a:pPr lvl="0"/>
            <a:r>
              <a:rPr lang="en-GB" dirty="0"/>
              <a:t>You can change a slides background colour, </a:t>
            </a:r>
            <a:br>
              <a:rPr lang="en-GB" dirty="0"/>
            </a:br>
            <a:r>
              <a:rPr lang="en-GB" dirty="0"/>
              <a:t>but always remember to consider accessibility!</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24328" y="5949280"/>
            <a:ext cx="1169368" cy="568882"/>
          </a:xfrm>
          <a:prstGeom prst="rect">
            <a:avLst/>
          </a:prstGeom>
        </p:spPr>
      </p:pic>
    </p:spTree>
    <p:extLst>
      <p:ext uri="{BB962C8B-B14F-4D97-AF65-F5344CB8AC3E}">
        <p14:creationId xmlns:p14="http://schemas.microsoft.com/office/powerpoint/2010/main" val="3836013202"/>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Red Logo">
    <p:bg>
      <p:bgRef idx="1001">
        <a:schemeClr val="bg1"/>
      </p:bgRef>
    </p:bg>
    <p:spTree>
      <p:nvGrpSpPr>
        <p:cNvPr id="1" name=""/>
        <p:cNvGrpSpPr/>
        <p:nvPr/>
      </p:nvGrpSpPr>
      <p:grpSpPr>
        <a:xfrm>
          <a:off x="0" y="0"/>
          <a:ext cx="0" cy="0"/>
          <a:chOff x="0" y="0"/>
          <a:chExt cx="0" cy="0"/>
        </a:xfrm>
      </p:grpSpPr>
      <p:sp>
        <p:nvSpPr>
          <p:cNvPr id="7171" name="Rectangle 3"/>
          <p:cNvSpPr>
            <a:spLocks noGrp="1" noChangeArrowheads="1"/>
          </p:cNvSpPr>
          <p:nvPr>
            <p:ph type="ctrTitle" hasCustomPrompt="1"/>
          </p:nvPr>
        </p:nvSpPr>
        <p:spPr>
          <a:xfrm>
            <a:off x="467544" y="1752600"/>
            <a:ext cx="8208144" cy="1388368"/>
          </a:xfrm>
          <a:prstGeom prst="rect">
            <a:avLst/>
          </a:prstGeom>
        </p:spPr>
        <p:txBody>
          <a:bodyPr/>
          <a:lstStyle>
            <a:lvl1pPr>
              <a:defRPr sz="4400" b="1" baseline="0">
                <a:solidFill>
                  <a:schemeClr val="tx1"/>
                </a:solidFill>
                <a:latin typeface="Arial Bold" panose="020B0704020202020204" pitchFamily="34" charset="0"/>
                <a:cs typeface="Arial Bold" panose="020B0704020202020204" pitchFamily="34" charset="0"/>
              </a:defRPr>
            </a:lvl1pPr>
          </a:lstStyle>
          <a:p>
            <a:pPr lvl="0"/>
            <a:r>
              <a:rPr lang="en-US" noProof="0" dirty="0"/>
              <a:t>Click to add title</a:t>
            </a:r>
          </a:p>
        </p:txBody>
      </p:sp>
      <p:sp>
        <p:nvSpPr>
          <p:cNvPr id="7172" name="Rectangle 4"/>
          <p:cNvSpPr>
            <a:spLocks noGrp="1" noChangeArrowheads="1"/>
          </p:cNvSpPr>
          <p:nvPr>
            <p:ph type="subTitle" idx="1" hasCustomPrompt="1"/>
          </p:nvPr>
        </p:nvSpPr>
        <p:spPr>
          <a:xfrm>
            <a:off x="467544" y="1303784"/>
            <a:ext cx="8208144" cy="448816"/>
          </a:xfrm>
          <a:prstGeom prst="rect">
            <a:avLst/>
          </a:prstGeom>
        </p:spPr>
        <p:txBody>
          <a:bodyPr/>
          <a:lstStyle>
            <a:lvl1pPr marL="0" indent="0">
              <a:buFontTx/>
              <a:buNone/>
              <a:defRPr sz="2000" b="0">
                <a:solidFill>
                  <a:schemeClr val="tx1"/>
                </a:solidFill>
                <a:latin typeface="+mn-lt"/>
                <a:cs typeface="Arial Bold" panose="020B0704020202020204" pitchFamily="34" charset="0"/>
              </a:defRPr>
            </a:lvl1pPr>
          </a:lstStyle>
          <a:p>
            <a:pPr lvl="0"/>
            <a:r>
              <a:rPr lang="en-US" noProof="0" dirty="0"/>
              <a:t>Click to add Service / Team</a:t>
            </a:r>
          </a:p>
        </p:txBody>
      </p:sp>
      <p:sp>
        <p:nvSpPr>
          <p:cNvPr id="7" name="Text Placeholder 6"/>
          <p:cNvSpPr>
            <a:spLocks noGrp="1"/>
          </p:cNvSpPr>
          <p:nvPr>
            <p:ph type="body" sz="quarter" idx="11" hasCustomPrompt="1"/>
          </p:nvPr>
        </p:nvSpPr>
        <p:spPr>
          <a:xfrm>
            <a:off x="467544" y="3593070"/>
            <a:ext cx="8208144" cy="1708138"/>
          </a:xfrm>
          <a:prstGeom prst="rect">
            <a:avLst/>
          </a:prstGeom>
        </p:spPr>
        <p:txBody>
          <a:bodyPr/>
          <a:lstStyle>
            <a:lvl1pPr marL="0" indent="0">
              <a:buNone/>
              <a:defRPr sz="1800" baseline="0">
                <a:solidFill>
                  <a:schemeClr val="tx1"/>
                </a:solidFill>
              </a:defRPr>
            </a:lvl1pPr>
          </a:lstStyle>
          <a:p>
            <a:pPr lvl="0"/>
            <a:r>
              <a:rPr lang="en-GB" dirty="0"/>
              <a:t>You can change a slides background colour, </a:t>
            </a:r>
            <a:br>
              <a:rPr lang="en-GB" dirty="0"/>
            </a:br>
            <a:r>
              <a:rPr lang="en-GB" dirty="0"/>
              <a:t>but always remember to consider accessibility!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24328" y="5947334"/>
            <a:ext cx="1169368" cy="568881"/>
          </a:xfrm>
          <a:prstGeom prst="rect">
            <a:avLst/>
          </a:prstGeom>
        </p:spPr>
      </p:pic>
    </p:spTree>
    <p:extLst>
      <p:ext uri="{BB962C8B-B14F-4D97-AF65-F5344CB8AC3E}">
        <p14:creationId xmlns:p14="http://schemas.microsoft.com/office/powerpoint/2010/main" val="336093709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0225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B43349A-016E-49BC-9F12-50415179B8F8}" type="datetimeFigureOut">
              <a:rPr lang="en-GB" smtClean="0"/>
              <a:pPr/>
              <a:t>05/01/2024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575A4F7-3154-4F5D-BBB2-720A0E1EBD65}" type="slidenum">
              <a:rPr lang="en-GB" smtClean="0"/>
              <a:pPr/>
              <a:t>‹#›</a:t>
            </a:fld>
            <a:endParaRPr lang="en-GB"/>
          </a:p>
        </p:txBody>
      </p:sp>
    </p:spTree>
    <p:extLst>
      <p:ext uri="{BB962C8B-B14F-4D97-AF65-F5344CB8AC3E}">
        <p14:creationId xmlns:p14="http://schemas.microsoft.com/office/powerpoint/2010/main" val="407935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6" r:id="rId1"/>
    <p:sldLayoutId id="2147483675" r:id="rId2"/>
    <p:sldLayoutId id="2147483689" r:id="rId3"/>
    <p:sldLayoutId id="2147483687" r:id="rId4"/>
    <p:sldLayoutId id="2147483695" r:id="rId5"/>
    <p:sldLayoutId id="2147483693" r:id="rId6"/>
    <p:sldLayoutId id="2147483692" r:id="rId7"/>
    <p:sldLayoutId id="2147483696" r:id="rId8"/>
    <p:sldLayoutId id="2147483697" r:id="rId9"/>
    <p:sldLayoutId id="2147483698" r:id="rId10"/>
  </p:sldLayoutIdLst>
  <p:hf hdr="0" ftr="0" dt="0"/>
  <p:txStyles>
    <p:titleStyle>
      <a:lvl1pPr algn="l" rtl="0" eaLnBrk="1" fontAlgn="base" hangingPunct="1">
        <a:spcBef>
          <a:spcPct val="0"/>
        </a:spcBef>
        <a:spcAft>
          <a:spcPct val="0"/>
        </a:spcAft>
        <a:defRPr sz="3500">
          <a:solidFill>
            <a:schemeClr val="tx1"/>
          </a:solidFill>
          <a:latin typeface="+mj-lt"/>
          <a:ea typeface="MS PGothic" pitchFamily="34" charset="-128"/>
          <a:cs typeface="+mj-cs"/>
        </a:defRPr>
      </a:lvl1pPr>
      <a:lvl2pPr algn="l" rtl="0" eaLnBrk="1" fontAlgn="base" hangingPunct="1">
        <a:spcBef>
          <a:spcPct val="0"/>
        </a:spcBef>
        <a:spcAft>
          <a:spcPct val="0"/>
        </a:spcAft>
        <a:defRPr sz="3500">
          <a:solidFill>
            <a:schemeClr val="tx1"/>
          </a:solidFill>
          <a:latin typeface="Arial" charset="0"/>
          <a:ea typeface="MS PGothic" pitchFamily="34" charset="-128"/>
        </a:defRPr>
      </a:lvl2pPr>
      <a:lvl3pPr algn="l" rtl="0" eaLnBrk="1" fontAlgn="base" hangingPunct="1">
        <a:spcBef>
          <a:spcPct val="0"/>
        </a:spcBef>
        <a:spcAft>
          <a:spcPct val="0"/>
        </a:spcAft>
        <a:defRPr sz="3500">
          <a:solidFill>
            <a:schemeClr val="tx1"/>
          </a:solidFill>
          <a:latin typeface="Arial" charset="0"/>
          <a:ea typeface="MS PGothic" pitchFamily="34" charset="-128"/>
        </a:defRPr>
      </a:lvl3pPr>
      <a:lvl4pPr algn="l" rtl="0" eaLnBrk="1" fontAlgn="base" hangingPunct="1">
        <a:spcBef>
          <a:spcPct val="0"/>
        </a:spcBef>
        <a:spcAft>
          <a:spcPct val="0"/>
        </a:spcAft>
        <a:defRPr sz="3500">
          <a:solidFill>
            <a:schemeClr val="tx1"/>
          </a:solidFill>
          <a:latin typeface="Arial" charset="0"/>
          <a:ea typeface="MS PGothic" pitchFamily="34" charset="-128"/>
        </a:defRPr>
      </a:lvl4pPr>
      <a:lvl5pPr algn="l" rtl="0" eaLnBrk="1" fontAlgn="base" hangingPunct="1">
        <a:spcBef>
          <a:spcPct val="0"/>
        </a:spcBef>
        <a:spcAft>
          <a:spcPct val="0"/>
        </a:spcAft>
        <a:defRPr sz="3500">
          <a:solidFill>
            <a:schemeClr val="tx1"/>
          </a:solidFill>
          <a:latin typeface="Arial" charset="0"/>
          <a:ea typeface="MS PGothic" pitchFamily="34" charset="-128"/>
        </a:defRPr>
      </a:lvl5pPr>
      <a:lvl6pPr marL="457200" algn="l" rtl="0" eaLnBrk="1" fontAlgn="base" hangingPunct="1">
        <a:spcBef>
          <a:spcPct val="0"/>
        </a:spcBef>
        <a:spcAft>
          <a:spcPct val="0"/>
        </a:spcAft>
        <a:defRPr sz="3500">
          <a:solidFill>
            <a:schemeClr val="tx1"/>
          </a:solidFill>
          <a:latin typeface="Arial" charset="0"/>
          <a:ea typeface="ＭＳ Ｐゴシック" charset="0"/>
        </a:defRPr>
      </a:lvl6pPr>
      <a:lvl7pPr marL="914400" algn="l" rtl="0" eaLnBrk="1" fontAlgn="base" hangingPunct="1">
        <a:spcBef>
          <a:spcPct val="0"/>
        </a:spcBef>
        <a:spcAft>
          <a:spcPct val="0"/>
        </a:spcAft>
        <a:defRPr sz="3500">
          <a:solidFill>
            <a:schemeClr val="tx1"/>
          </a:solidFill>
          <a:latin typeface="Arial" charset="0"/>
          <a:ea typeface="ＭＳ Ｐゴシック" charset="0"/>
        </a:defRPr>
      </a:lvl7pPr>
      <a:lvl8pPr marL="1371600" algn="l" rtl="0" eaLnBrk="1" fontAlgn="base" hangingPunct="1">
        <a:spcBef>
          <a:spcPct val="0"/>
        </a:spcBef>
        <a:spcAft>
          <a:spcPct val="0"/>
        </a:spcAft>
        <a:defRPr sz="3500">
          <a:solidFill>
            <a:schemeClr val="tx1"/>
          </a:solidFill>
          <a:latin typeface="Arial" charset="0"/>
          <a:ea typeface="ＭＳ Ｐゴシック" charset="0"/>
        </a:defRPr>
      </a:lvl8pPr>
      <a:lvl9pPr marL="1828800" algn="l" rtl="0" eaLnBrk="1" fontAlgn="base" hangingPunct="1">
        <a:spcBef>
          <a:spcPct val="0"/>
        </a:spcBef>
        <a:spcAft>
          <a:spcPct val="0"/>
        </a:spcAft>
        <a:defRPr sz="3500">
          <a:solidFill>
            <a:schemeClr val="tx1"/>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har char="–"/>
        <a:defRPr sz="2000">
          <a:solidFill>
            <a:schemeClr val="tx1"/>
          </a:solidFill>
          <a:latin typeface="+mn-lt"/>
          <a:ea typeface="MS PGothic" pitchFamily="34" charset="-128"/>
        </a:defRPr>
      </a:lvl2pPr>
      <a:lvl3pPr marL="1143000" indent="-228600" algn="l" rtl="0" eaLnBrk="1" fontAlgn="base" hangingPunct="1">
        <a:spcBef>
          <a:spcPct val="20000"/>
        </a:spcBef>
        <a:spcAft>
          <a:spcPct val="0"/>
        </a:spcAft>
        <a:buChar char="•"/>
        <a:defRPr sz="2000">
          <a:solidFill>
            <a:schemeClr val="tx1"/>
          </a:solidFill>
          <a:latin typeface="+mn-lt"/>
          <a:ea typeface="MS PGothic" pitchFamily="34" charset="-128"/>
        </a:defRPr>
      </a:lvl3pPr>
      <a:lvl4pPr marL="1562100" indent="-228600" algn="l" rtl="0" eaLnBrk="1" fontAlgn="base" hangingPunct="1">
        <a:spcBef>
          <a:spcPct val="20000"/>
        </a:spcBef>
        <a:spcAft>
          <a:spcPct val="0"/>
        </a:spcAft>
        <a:buChar char="–"/>
        <a:defRPr sz="2000">
          <a:solidFill>
            <a:schemeClr val="tx1"/>
          </a:solidFill>
          <a:latin typeface="+mn-lt"/>
          <a:ea typeface="MS PGothic" pitchFamily="34" charset="-128"/>
        </a:defRPr>
      </a:lvl4pPr>
      <a:lvl5pPr marL="1981200" indent="-228600" algn="l" rtl="0" eaLnBrk="1" fontAlgn="base" hangingPunct="1">
        <a:spcBef>
          <a:spcPct val="20000"/>
        </a:spcBef>
        <a:spcAft>
          <a:spcPct val="0"/>
        </a:spcAft>
        <a:buChar char="»"/>
        <a:defRPr sz="2000">
          <a:solidFill>
            <a:schemeClr val="tx1"/>
          </a:solidFill>
          <a:latin typeface="+mn-lt"/>
          <a:ea typeface="MS PGothic" pitchFamily="34" charset="-128"/>
        </a:defRPr>
      </a:lvl5pPr>
      <a:lvl6pPr marL="2438400" indent="-228600" algn="l" rtl="0" eaLnBrk="1" fontAlgn="base" hangingPunct="1">
        <a:spcBef>
          <a:spcPct val="20000"/>
        </a:spcBef>
        <a:spcAft>
          <a:spcPct val="0"/>
        </a:spcAft>
        <a:buChar char="»"/>
        <a:defRPr sz="2000">
          <a:solidFill>
            <a:schemeClr val="tx1"/>
          </a:solidFill>
          <a:latin typeface="+mn-lt"/>
          <a:ea typeface="+mn-ea"/>
        </a:defRPr>
      </a:lvl6pPr>
      <a:lvl7pPr marL="2895600" indent="-228600" algn="l" rtl="0" eaLnBrk="1" fontAlgn="base" hangingPunct="1">
        <a:spcBef>
          <a:spcPct val="20000"/>
        </a:spcBef>
        <a:spcAft>
          <a:spcPct val="0"/>
        </a:spcAft>
        <a:buChar char="»"/>
        <a:defRPr sz="2000">
          <a:solidFill>
            <a:schemeClr val="tx1"/>
          </a:solidFill>
          <a:latin typeface="+mn-lt"/>
          <a:ea typeface="+mn-ea"/>
        </a:defRPr>
      </a:lvl7pPr>
      <a:lvl8pPr marL="3352800" indent="-228600" algn="l" rtl="0" eaLnBrk="1" fontAlgn="base" hangingPunct="1">
        <a:spcBef>
          <a:spcPct val="20000"/>
        </a:spcBef>
        <a:spcAft>
          <a:spcPct val="0"/>
        </a:spcAft>
        <a:buChar char="»"/>
        <a:defRPr sz="2000">
          <a:solidFill>
            <a:schemeClr val="tx1"/>
          </a:solidFill>
          <a:latin typeface="+mn-lt"/>
          <a:ea typeface="+mn-ea"/>
        </a:defRPr>
      </a:lvl8pPr>
      <a:lvl9pPr marL="38100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29" userDrawn="1">
          <p15:clr>
            <a:srgbClr val="F26B43"/>
          </p15:clr>
        </p15:guide>
        <p15:guide id="2" pos="295" userDrawn="1">
          <p15:clr>
            <a:srgbClr val="F26B43"/>
          </p15:clr>
        </p15:guide>
        <p15:guide id="3" pos="5465" userDrawn="1">
          <p15:clr>
            <a:srgbClr val="F26B43"/>
          </p15:clr>
        </p15:guide>
        <p15:guide id="4" orient="horz" pos="79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nationalfgmcentre.org.uk/wp-content/uploads/2019/06/FGM-Schools-Guidance-National-FGM-Centre.pdf"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gov.uk/government/publications/early-years-foundation-stage-framework--2"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hyperlink" Target="https://www.escb.co.uk/2423" TargetMode="External"/><Relationship Id="rId5" Type="http://schemas.openxmlformats.org/officeDocument/2006/relationships/hyperlink" Target="https://www.gov.uk/government/publications/safeguarding-children-and-protecting-professionals-in-early-years-settings-online-safety-considerations/safeguarding-children-and-protecting-professionals-in-early-years-settings-online-safety-considerations-for-managers" TargetMode="External"/><Relationship Id="rId4" Type="http://schemas.openxmlformats.org/officeDocument/2006/relationships/hyperlink" Target="https://www.gov.uk/government/publications/inspecting-safeguarding-in-early-years-education-and-skills/inspecting-safeguarding-in-early-years-education-and-skills"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gov.uk/government/publications/keeping-children-safe-in-education--2" TargetMode="External"/><Relationship Id="rId3" Type="http://schemas.openxmlformats.org/officeDocument/2006/relationships/hyperlink" Target="https://www.gov.uk/government/publications/working-together-to-safeguard-children--2" TargetMode="External"/><Relationship Id="rId7" Type="http://schemas.openxmlformats.org/officeDocument/2006/relationships/hyperlink" Target="https://www.essex.gov.uk/resources-for-practitioners/effective-support-resources" TargetMode="External"/><Relationship Id="rId2" Type="http://schemas.openxmlformats.org/officeDocument/2006/relationships/notesSlide" Target="../notesSlides/notesSlide13.xml"/><Relationship Id="rId1" Type="http://schemas.openxmlformats.org/officeDocument/2006/relationships/slideLayout" Target="../slideLayouts/slideLayout10.xml"/><Relationship Id="rId6" Type="http://schemas.openxmlformats.org/officeDocument/2006/relationships/hyperlink" Target="Early%20Years/PREVENT%20Duty%20Guidance" TargetMode="External"/><Relationship Id="rId5" Type="http://schemas.openxmlformats.org/officeDocument/2006/relationships/hyperlink" Target="https://www.gov.uk/government/publications/what-to-do-if-youre-worried-a-child-is-being-abused--2" TargetMode="External"/><Relationship Id="rId4" Type="http://schemas.openxmlformats.org/officeDocument/2006/relationships/hyperlink" Target="https://assets.publishing.service.gov.uk/government/uploads/system/uploads/attachment_data/file/729914/Working_Together_to_Safeguard_Children-2018.pdf"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eycp.essex.gov.uk/safeguarding/"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educationsafeguarding@essex.gov.uk" TargetMode="External"/><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C183D7F6-B498-43B3-948B-1728B52AA6E4}">
                <adec:decorative xmlns:adec="http://schemas.microsoft.com/office/drawing/2017/decorative" val="1"/>
              </a:ext>
            </a:extLst>
          </p:cNvPr>
          <p:cNvPicPr>
            <a:picLocks noChangeAspect="1"/>
          </p:cNvPicPr>
          <p:nvPr/>
        </p:nvPicPr>
        <p:blipFill>
          <a:blip r:embed="rId3" cstate="print"/>
          <a:stretch>
            <a:fillRect/>
          </a:stretch>
        </p:blipFill>
        <p:spPr>
          <a:xfrm>
            <a:off x="755577" y="514351"/>
            <a:ext cx="735652" cy="1402482"/>
          </a:xfrm>
          <a:prstGeom prst="rect">
            <a:avLst/>
          </a:prstGeom>
          <a:noFill/>
          <a:ln>
            <a:noFill/>
          </a:ln>
          <a:effectLst>
            <a:softEdge rad="31750"/>
          </a:effectLst>
        </p:spPr>
      </p:pic>
      <p:sp>
        <p:nvSpPr>
          <p:cNvPr id="138244" name="Rectangle 2"/>
          <p:cNvSpPr>
            <a:spLocks noGrp="1" noChangeArrowheads="1"/>
          </p:cNvSpPr>
          <p:nvPr>
            <p:ph type="title" idx="4294967295"/>
          </p:nvPr>
        </p:nvSpPr>
        <p:spPr bwMode="auto">
          <a:xfrm>
            <a:off x="611560" y="1916833"/>
            <a:ext cx="7632848" cy="4331275"/>
          </a:xfrm>
          <a:prstGeom prst="rect">
            <a:avLst/>
          </a:prstGeom>
          <a:noFill/>
          <a:ln w="9525">
            <a:noFill/>
            <a:prstDash/>
            <a:miter lim="800000"/>
            <a:headEnd/>
            <a:tailEnd/>
          </a:ln>
          <a:effectLst/>
        </p:spPr>
        <p:txBody>
          <a:bodyPr rot="0" spcFirstLastPara="0" vertOverflow="overflow" horzOverflow="overflow" vert="horz" wrap="square" lIns="64859" tIns="32429" rIns="64859" bIns="32429" numCol="1" spcCol="0" rtlCol="0" fromWordArt="0" anchor="t" anchorCtr="0" forceAA="0" compatLnSpc="1">
            <a:prstTxWarp prst="textNoShape">
              <a:avLst/>
            </a:prstTxWarp>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GB" sz="3200" b="1" i="0" u="none" strike="noStrike" kern="1200" cap="none" spc="0" normalizeH="0" baseline="0" noProof="0" dirty="0">
                <a:ln>
                  <a:noFill/>
                </a:ln>
                <a:solidFill>
                  <a:srgbClr val="C00000"/>
                </a:solidFill>
                <a:effectLst/>
                <a:uLnTx/>
                <a:uFillTx/>
                <a:latin typeface="Lexend" pitchFamily="2" charset="0"/>
                <a:cs typeface="Arial" panose="020B0604020202020204" pitchFamily="34" charset="0"/>
              </a:rPr>
              <a:t>Level 2 Safeguarding Training for Early </a:t>
            </a:r>
            <a:r>
              <a:rPr kumimoji="0" lang="en-GB" sz="3200" b="1" i="0" u="none" strike="noStrike" kern="1200" cap="none" spc="0" normalizeH="0" baseline="0" noProof="0">
                <a:ln>
                  <a:noFill/>
                </a:ln>
                <a:solidFill>
                  <a:srgbClr val="C00000"/>
                </a:solidFill>
                <a:effectLst/>
                <a:uLnTx/>
                <a:uFillTx/>
                <a:latin typeface="Lexend" pitchFamily="2" charset="0"/>
                <a:cs typeface="Arial" panose="020B0604020202020204" pitchFamily="34" charset="0"/>
              </a:rPr>
              <a:t>Years 2023-24</a:t>
            </a:r>
            <a:endParaRPr kumimoji="0" lang="en-GB" sz="3200" b="1" i="0" u="none" strike="noStrike" kern="1200" cap="none" spc="0" normalizeH="0" baseline="0" noProof="0" dirty="0">
              <a:ln>
                <a:noFill/>
              </a:ln>
              <a:solidFill>
                <a:srgbClr val="C00000"/>
              </a:solidFill>
              <a:effectLst/>
              <a:uLnTx/>
              <a:uFillTx/>
              <a:latin typeface="Lexend" pitchFamily="2" charset="0"/>
              <a:cs typeface="Arial" panose="020B0604020202020204" pitchFamily="34" charset="0"/>
            </a:endParaRPr>
          </a:p>
          <a:p>
            <a:pPr marL="0" marR="0" lvl="0" indent="0" algn="l" defTabSz="914400" rtl="0" eaLnBrk="0" fontAlgn="base" latinLnBrk="0" hangingPunct="0">
              <a:lnSpc>
                <a:spcPct val="90000"/>
              </a:lnSpc>
              <a:spcBef>
                <a:spcPct val="0"/>
              </a:spcBef>
              <a:spcAft>
                <a:spcPct val="0"/>
              </a:spcAft>
              <a:buClrTx/>
              <a:buSzTx/>
              <a:buFontTx/>
              <a:buNone/>
              <a:tabLst/>
              <a:defRPr/>
            </a:pPr>
            <a:br>
              <a:rPr kumimoji="0" lang="en-GB" sz="3600" b="0" i="0" u="none" strike="noStrike" kern="1200" cap="none" spc="0" normalizeH="0" baseline="0" noProof="0" dirty="0">
                <a:ln>
                  <a:noFill/>
                </a:ln>
                <a:solidFill>
                  <a:srgbClr val="C00000"/>
                </a:solidFill>
                <a:effectLst/>
                <a:uLnTx/>
                <a:uFillTx/>
                <a:latin typeface="Lexend" pitchFamily="2" charset="0"/>
                <a:cs typeface="Arial" panose="020B0604020202020204" pitchFamily="34" charset="0"/>
              </a:rPr>
            </a:br>
            <a:r>
              <a:rPr kumimoji="0" lang="en-GB" sz="3200" b="0" i="0" u="none" strike="noStrike" kern="1200" cap="none" spc="0" normalizeH="0" baseline="0" noProof="0" dirty="0">
                <a:ln>
                  <a:noFill/>
                </a:ln>
                <a:solidFill>
                  <a:srgbClr val="C00000"/>
                </a:solidFill>
                <a:effectLst/>
                <a:uLnTx/>
                <a:uFillTx/>
                <a:latin typeface="Lexend" pitchFamily="2" charset="0"/>
                <a:cs typeface="Arial" panose="020B0604020202020204" pitchFamily="34" charset="0"/>
              </a:rPr>
              <a:t>Female Genital Mutilation (FGM) Awareness</a:t>
            </a:r>
          </a:p>
          <a:p>
            <a:pPr marL="0" marR="0" lvl="0" indent="0" algn="l" defTabSz="914400" rtl="0" eaLnBrk="0" fontAlgn="base" latinLnBrk="0" hangingPunct="0">
              <a:lnSpc>
                <a:spcPct val="90000"/>
              </a:lnSpc>
              <a:spcBef>
                <a:spcPct val="0"/>
              </a:spcBef>
              <a:spcAft>
                <a:spcPct val="0"/>
              </a:spcAft>
              <a:buClrTx/>
              <a:buSzTx/>
              <a:buFontTx/>
              <a:buNone/>
              <a:tabLst/>
              <a:defRPr/>
            </a:pPr>
            <a:br>
              <a:rPr kumimoji="0" lang="en-GB" sz="2000" b="0" i="1" u="none" strike="noStrike" kern="1200" cap="none" spc="0" normalizeH="0" baseline="0" noProof="0" dirty="0">
                <a:ln>
                  <a:noFill/>
                </a:ln>
                <a:solidFill>
                  <a:srgbClr val="C00000"/>
                </a:solidFill>
                <a:effectLst/>
                <a:uLnTx/>
                <a:uFillTx/>
                <a:latin typeface="Lexend" pitchFamily="2" charset="0"/>
                <a:cs typeface="Arial" panose="020B0604020202020204" pitchFamily="34" charset="0"/>
              </a:rPr>
            </a:br>
            <a:br>
              <a:rPr kumimoji="0" lang="en-GB" sz="2000" b="0" i="1" u="none" strike="noStrike" kern="1200" cap="none" spc="0" normalizeH="0" baseline="0" noProof="0" dirty="0">
                <a:ln>
                  <a:noFill/>
                </a:ln>
                <a:solidFill>
                  <a:srgbClr val="C00000"/>
                </a:solidFill>
                <a:effectLst/>
                <a:uLnTx/>
                <a:uFillTx/>
                <a:latin typeface="Lexend" pitchFamily="2" charset="0"/>
                <a:cs typeface="Arial" panose="020B0604020202020204" pitchFamily="34" charset="0"/>
              </a:rPr>
            </a:br>
            <a:r>
              <a:rPr kumimoji="0" lang="en-GB" sz="2000" b="0" i="1" u="none" strike="noStrike" kern="1200" cap="none" spc="0" normalizeH="0" baseline="0" noProof="0" dirty="0">
                <a:ln>
                  <a:noFill/>
                </a:ln>
                <a:solidFill>
                  <a:srgbClr val="C00000"/>
                </a:solidFill>
                <a:effectLst/>
                <a:uLnTx/>
                <a:uFillTx/>
                <a:latin typeface="Lexend" pitchFamily="2" charset="0"/>
                <a:cs typeface="Arial" panose="020B0604020202020204" pitchFamily="34" charset="0"/>
              </a:rPr>
              <a:t>Essex Education Safeguarding Team</a:t>
            </a:r>
            <a:br>
              <a:rPr kumimoji="0" lang="en-GB" sz="2000" b="0" i="1" u="none" strike="noStrike" kern="1200" cap="none" spc="0" normalizeH="0" baseline="0" noProof="0" dirty="0">
                <a:ln>
                  <a:noFill/>
                </a:ln>
                <a:solidFill>
                  <a:srgbClr val="C00000"/>
                </a:solidFill>
                <a:effectLst/>
                <a:uLnTx/>
                <a:uFillTx/>
                <a:latin typeface="Lexend" pitchFamily="2" charset="0"/>
                <a:cs typeface="Arial" panose="020B0604020202020204" pitchFamily="34" charset="0"/>
              </a:rPr>
            </a:br>
            <a:r>
              <a:rPr kumimoji="0" lang="en-GB" sz="2000" b="0" i="1" u="none" strike="noStrike" kern="1200" cap="none" spc="0" normalizeH="0" baseline="0" noProof="0" dirty="0">
                <a:ln>
                  <a:noFill/>
                </a:ln>
                <a:solidFill>
                  <a:srgbClr val="C00000"/>
                </a:solidFill>
                <a:effectLst/>
                <a:uLnTx/>
                <a:uFillTx/>
                <a:latin typeface="Lexend" pitchFamily="2" charset="0"/>
                <a:cs typeface="Arial" panose="020B0604020202020204" pitchFamily="34" charset="0"/>
              </a:rPr>
              <a:t>September 2023</a:t>
            </a:r>
            <a:br>
              <a:rPr kumimoji="0" lang="en-GB" sz="2000" b="0" i="1" u="none" strike="noStrike" kern="1200" cap="none" spc="0" normalizeH="0" baseline="0" noProof="0" dirty="0">
                <a:ln>
                  <a:noFill/>
                </a:ln>
                <a:solidFill>
                  <a:srgbClr val="C00000"/>
                </a:solidFill>
                <a:effectLst/>
                <a:uLnTx/>
                <a:uFillTx/>
                <a:latin typeface="Lexend" pitchFamily="2" charset="0"/>
                <a:cs typeface="Arial" panose="020B0604020202020204" pitchFamily="34" charset="0"/>
              </a:rPr>
            </a:br>
            <a:r>
              <a:rPr kumimoji="0" lang="en-GB" sz="1100" b="0" i="1" u="none" strike="noStrike" kern="0" cap="none" spc="0" normalizeH="0" baseline="0" noProof="0" dirty="0">
                <a:ln>
                  <a:noFill/>
                </a:ln>
                <a:solidFill>
                  <a:srgbClr val="000000"/>
                </a:solidFill>
                <a:effectLst/>
                <a:uLnTx/>
                <a:uFillTx/>
                <a:latin typeface="Lexend" pitchFamily="2" charset="0"/>
                <a:ea typeface="Calibri" panose="020F0502020204030204" pitchFamily="34" charset="0"/>
              </a:rPr>
              <a:t>Copyright © Essex County Council 2023</a:t>
            </a:r>
            <a:br>
              <a:rPr kumimoji="0" lang="en-GB" sz="1100" b="0" i="0" u="none" strike="noStrike" kern="0" cap="none" spc="0" normalizeH="0" baseline="0" noProof="0" dirty="0">
                <a:ln>
                  <a:noFill/>
                </a:ln>
                <a:solidFill>
                  <a:srgbClr val="000000"/>
                </a:solidFill>
                <a:effectLst/>
                <a:uLnTx/>
                <a:uFillTx/>
                <a:latin typeface="Lexend" pitchFamily="2" charset="0"/>
                <a:ea typeface="Calibri" panose="020F0502020204030204" pitchFamily="34" charset="0"/>
              </a:rPr>
            </a:br>
            <a:r>
              <a:rPr kumimoji="0" lang="en-GB" sz="1100" b="0" i="1" u="none" strike="noStrike" kern="0" cap="none" spc="0" normalizeH="0" baseline="0" noProof="0" dirty="0">
                <a:ln>
                  <a:noFill/>
                </a:ln>
                <a:solidFill>
                  <a:srgbClr val="000000"/>
                </a:solidFill>
                <a:effectLst/>
                <a:uLnTx/>
                <a:uFillTx/>
                <a:latin typeface="Lexend" pitchFamily="2" charset="0"/>
                <a:ea typeface="Calibri" panose="020F0502020204030204" pitchFamily="34" charset="0"/>
              </a:rPr>
              <a:t>No part of this publication may be reproduced, stored in a retrieval system of any nature, downloaded, transmitted or distributed in any form or by any means including photocopying and recording, without the prior written permission of Essex County Council, the copyright owner</a:t>
            </a:r>
            <a:endParaRPr kumimoji="0" lang="en-GB" sz="3600" b="0" i="0" u="none" strike="noStrike" kern="1200" cap="none" spc="0" normalizeH="0" baseline="0" noProof="0" dirty="0">
              <a:ln>
                <a:noFill/>
              </a:ln>
              <a:solidFill>
                <a:srgbClr val="C00000"/>
              </a:solidFill>
              <a:effectLst/>
              <a:uLnTx/>
              <a:uFillTx/>
              <a:latin typeface="Lexend" pitchFamily="2" charset="0"/>
              <a:cs typeface="Arial" panose="020B0604020202020204" pitchFamily="34" charset="0"/>
            </a:endParaRPr>
          </a:p>
          <a:p>
            <a:pPr marL="0" marR="0" lvl="0" indent="0" algn="l" defTabSz="914400" rtl="0" eaLnBrk="0" fontAlgn="base" latinLnBrk="0" hangingPunct="0">
              <a:lnSpc>
                <a:spcPct val="90000"/>
              </a:lnSpc>
              <a:spcBef>
                <a:spcPct val="0"/>
              </a:spcBef>
              <a:spcAft>
                <a:spcPct val="0"/>
              </a:spcAft>
              <a:buClrTx/>
              <a:buSzTx/>
              <a:buFontTx/>
              <a:buNone/>
              <a:tabLst/>
              <a:defRPr/>
            </a:pPr>
            <a:br>
              <a:rPr lang="en-GB" sz="1000" dirty="0">
                <a:effectLst/>
                <a:latin typeface="Calibri" panose="020F0502020204030204" pitchFamily="34" charset="0"/>
                <a:ea typeface="Calibri" panose="020F0502020204030204" pitchFamily="34" charset="0"/>
                <a:cs typeface="Times New Roman" panose="02020603050405020304" pitchFamily="18" charset="0"/>
              </a:rPr>
            </a:br>
            <a:endParaRPr kumimoji="0" lang="en-GB" sz="1000" b="1" i="0" u="none" strike="noStrike" kern="1200" cap="none" spc="0" normalizeH="0" baseline="0" noProof="0" dirty="0">
              <a:ln>
                <a:noFill/>
              </a:ln>
              <a:solidFill>
                <a:srgbClr val="C00000"/>
              </a:solidFill>
              <a:effectLst/>
              <a:uLnTx/>
              <a:uFillTx/>
              <a:latin typeface="Times" charset="0"/>
              <a:ea typeface="MS PGothic"/>
              <a:cs typeface="MS PGothic"/>
            </a:endParaRPr>
          </a:p>
        </p:txBody>
      </p:sp>
      <p:pic>
        <p:nvPicPr>
          <p:cNvPr id="6" name="Picture 5" descr="essex cc logo small red"/>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16216" y="677863"/>
            <a:ext cx="1892300" cy="882650"/>
          </a:xfrm>
          <a:prstGeom prst="rect">
            <a:avLst/>
          </a:prstGeom>
          <a:noFill/>
          <a:ln>
            <a:noFill/>
          </a:ln>
        </p:spPr>
      </p:pic>
      <p:pic>
        <p:nvPicPr>
          <p:cNvPr id="8" name="Picture 7">
            <a:extLst>
              <a:ext uri="{C183D7F6-B498-43B3-948B-1728B52AA6E4}">
                <adec:decorative xmlns:adec="http://schemas.microsoft.com/office/drawing/2017/decorative" val="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777" y="816769"/>
            <a:ext cx="3024336" cy="956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2024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8640"/>
            <a:ext cx="9144000" cy="6423302"/>
          </a:xfrm>
          <a:prstGeom prst="rect">
            <a:avLst/>
          </a:prstGeom>
        </p:spPr>
      </p:pic>
      <p:sp>
        <p:nvSpPr>
          <p:cNvPr id="2" name="Title 1">
            <a:extLst>
              <a:ext uri="{FF2B5EF4-FFF2-40B4-BE49-F238E27FC236}">
                <a16:creationId xmlns:a16="http://schemas.microsoft.com/office/drawing/2014/main" id="{5D5DA162-ECC9-4BAC-9EEB-DC8809849250}"/>
              </a:ext>
            </a:extLst>
          </p:cNvPr>
          <p:cNvSpPr>
            <a:spLocks noGrp="1"/>
          </p:cNvSpPr>
          <p:nvPr>
            <p:ph type="title"/>
          </p:nvPr>
        </p:nvSpPr>
        <p:spPr>
          <a:xfrm>
            <a:off x="467544" y="-648072"/>
            <a:ext cx="8208144" cy="648072"/>
          </a:xfrm>
        </p:spPr>
        <p:txBody>
          <a:bodyPr anchor="b"/>
          <a:lstStyle/>
          <a:p>
            <a:r>
              <a:rPr lang="en-GB" dirty="0"/>
              <a:t>Education, FGM, BF, CALFB pathway</a:t>
            </a:r>
            <a:br>
              <a:rPr lang="en-GB" dirty="0"/>
            </a:br>
            <a:endParaRPr lang="en-GB" dirty="0"/>
          </a:p>
        </p:txBody>
      </p:sp>
    </p:spTree>
    <p:extLst>
      <p:ext uri="{BB962C8B-B14F-4D97-AF65-F5344CB8AC3E}">
        <p14:creationId xmlns:p14="http://schemas.microsoft.com/office/powerpoint/2010/main" val="1642649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2" y="476672"/>
            <a:ext cx="8208144" cy="936104"/>
          </a:xfrm>
        </p:spPr>
        <p:txBody>
          <a:bodyPr>
            <a:normAutofit fontScale="90000"/>
          </a:bodyPr>
          <a:lstStyle/>
          <a:p>
            <a:r>
              <a:rPr lang="en-GB" b="0" dirty="0">
                <a:solidFill>
                  <a:srgbClr val="C00000"/>
                </a:solidFill>
                <a:latin typeface="Lexend" pitchFamily="2" charset="0"/>
              </a:rPr>
              <a:t>Working in Partnership with the National FGM Centre</a:t>
            </a:r>
          </a:p>
        </p:txBody>
      </p:sp>
      <p:sp>
        <p:nvSpPr>
          <p:cNvPr id="3" name="Content Placeholder 2"/>
          <p:cNvSpPr>
            <a:spLocks noGrp="1"/>
          </p:cNvSpPr>
          <p:nvPr>
            <p:ph idx="4294967295"/>
          </p:nvPr>
        </p:nvSpPr>
        <p:spPr>
          <a:xfrm>
            <a:off x="971600" y="1527448"/>
            <a:ext cx="7200800" cy="4853880"/>
          </a:xfrm>
          <a:prstGeom prst="rect">
            <a:avLst/>
          </a:prstGeom>
        </p:spPr>
        <p:txBody>
          <a:bodyPr>
            <a:normAutofit fontScale="92500"/>
          </a:bodyPr>
          <a:lstStyle/>
          <a:p>
            <a:pPr>
              <a:buFontTx/>
              <a:buChar char="-"/>
            </a:pPr>
            <a:r>
              <a:rPr lang="en-GB" sz="2400" dirty="0">
                <a:latin typeface="Lexend" pitchFamily="2" charset="0"/>
                <a:cs typeface="Arial" panose="020B0604020202020204" pitchFamily="34" charset="0"/>
              </a:rPr>
              <a:t>Provide advice and consultation</a:t>
            </a:r>
          </a:p>
          <a:p>
            <a:pPr>
              <a:buFontTx/>
              <a:buChar char="-"/>
            </a:pPr>
            <a:r>
              <a:rPr lang="en-GB" sz="2400" dirty="0">
                <a:latin typeface="Lexend" pitchFamily="2" charset="0"/>
                <a:cs typeface="Arial" panose="020B0604020202020204" pitchFamily="34" charset="0"/>
              </a:rPr>
              <a:t>Support for professionals on speaking to parents</a:t>
            </a:r>
          </a:p>
          <a:p>
            <a:pPr>
              <a:buFontTx/>
              <a:buChar char="-"/>
            </a:pPr>
            <a:r>
              <a:rPr lang="en-GB" sz="2400" dirty="0">
                <a:latin typeface="Lexend" pitchFamily="2" charset="0"/>
                <a:cs typeface="Arial" panose="020B0604020202020204" pitchFamily="34" charset="0"/>
              </a:rPr>
              <a:t>Advice on the risk indicators of potential FGM</a:t>
            </a:r>
          </a:p>
          <a:p>
            <a:pPr>
              <a:buFontTx/>
              <a:buChar char="-"/>
            </a:pPr>
            <a:r>
              <a:rPr lang="en-GB" sz="2400" dirty="0">
                <a:latin typeface="Lexend" pitchFamily="2" charset="0"/>
                <a:cs typeface="Arial" panose="020B0604020202020204" pitchFamily="34" charset="0"/>
              </a:rPr>
              <a:t>Support for families </a:t>
            </a:r>
          </a:p>
          <a:p>
            <a:pPr>
              <a:buFontTx/>
              <a:buChar char="-"/>
            </a:pPr>
            <a:r>
              <a:rPr lang="en-GB" sz="2400" dirty="0">
                <a:latin typeface="Lexend" pitchFamily="2" charset="0"/>
                <a:cs typeface="Arial" panose="020B0604020202020204" pitchFamily="34" charset="0"/>
              </a:rPr>
              <a:t>Support for settings around awareness/training</a:t>
            </a:r>
          </a:p>
          <a:p>
            <a:pPr>
              <a:buFontTx/>
              <a:buChar char="-"/>
            </a:pPr>
            <a:endParaRPr lang="en-GB" sz="2400" dirty="0">
              <a:latin typeface="Lexend" pitchFamily="2" charset="0"/>
              <a:cs typeface="Arial" panose="020B0604020202020204" pitchFamily="34" charset="0"/>
            </a:endParaRPr>
          </a:p>
          <a:p>
            <a:pPr marL="0" indent="0">
              <a:buNone/>
            </a:pPr>
            <a:r>
              <a:rPr lang="en-GB" sz="2400" dirty="0">
                <a:latin typeface="Lexend" pitchFamily="2" charset="0"/>
                <a:hlinkClick r:id="rId3"/>
              </a:rPr>
              <a:t>School Guidance (National FGM Centre, 2019)</a:t>
            </a:r>
            <a:endParaRPr lang="en-GB" sz="2400" dirty="0">
              <a:latin typeface="Lexend" pitchFamily="2" charset="0"/>
              <a:cs typeface="Arial" panose="020B0604020202020204" pitchFamily="34" charset="0"/>
            </a:endParaRPr>
          </a:p>
          <a:p>
            <a:pPr marL="0" indent="0" algn="ctr">
              <a:buNone/>
            </a:pPr>
            <a:endParaRPr lang="en-GB" sz="2400" i="1" dirty="0">
              <a:solidFill>
                <a:srgbClr val="FF0000"/>
              </a:solidFill>
              <a:latin typeface="Lexend" pitchFamily="2" charset="0"/>
              <a:cs typeface="Arial" panose="020B0604020202020204" pitchFamily="34" charset="0"/>
            </a:endParaRPr>
          </a:p>
          <a:p>
            <a:pPr marL="0" indent="0" algn="ctr">
              <a:buNone/>
            </a:pPr>
            <a:r>
              <a:rPr lang="en-GB" sz="2400" i="1" dirty="0">
                <a:solidFill>
                  <a:srgbClr val="C00000"/>
                </a:solidFill>
                <a:latin typeface="Lexend" pitchFamily="2" charset="0"/>
                <a:cs typeface="Arial" panose="020B0604020202020204" pitchFamily="34" charset="0"/>
              </a:rPr>
              <a:t>For further advice and guidance on FGM, you can contact the Essex Children &amp; Families Hub and ask to speak with the FGM Adviser</a:t>
            </a:r>
          </a:p>
        </p:txBody>
      </p:sp>
    </p:spTree>
    <p:extLst>
      <p:ext uri="{BB962C8B-B14F-4D97-AF65-F5344CB8AC3E}">
        <p14:creationId xmlns:p14="http://schemas.microsoft.com/office/powerpoint/2010/main" val="1001215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FE3A7B-4E39-49DE-9DF6-B9D0050CB85F}"/>
              </a:ext>
              <a:ext uri="{C183D7F6-B498-43B3-948B-1728B52AA6E4}">
                <adec:decorative xmlns:adec="http://schemas.microsoft.com/office/drawing/2017/decorative" val="1"/>
              </a:ext>
            </a:extLst>
          </p:cNvPr>
          <p:cNvSpPr>
            <a:spLocks noGrp="1"/>
          </p:cNvSpPr>
          <p:nvPr>
            <p:ph sz="quarter" idx="10"/>
          </p:nvPr>
        </p:nvSpPr>
        <p:spPr>
          <a:xfrm>
            <a:off x="467544" y="1058011"/>
            <a:ext cx="8206680" cy="5472609"/>
          </a:xfrm>
        </p:spPr>
        <p:txBody>
          <a:bodyPr/>
          <a:lstStyle/>
          <a:p>
            <a:pPr marL="0" indent="0">
              <a:buNone/>
            </a:pPr>
            <a:endParaRPr lang="en-GB" sz="2300" dirty="0">
              <a:latin typeface="Lexend" pitchFamily="2" charset="0"/>
              <a:ea typeface="Calibri" panose="020F0502020204030204" pitchFamily="34" charset="0"/>
              <a:hlinkClick r:id="rId3"/>
            </a:endParaRPr>
          </a:p>
          <a:p>
            <a:pPr marL="0" indent="0">
              <a:buNone/>
            </a:pPr>
            <a:r>
              <a:rPr lang="en-GB" sz="2300" dirty="0">
                <a:latin typeface="Lexend" pitchFamily="2" charset="0"/>
                <a:ea typeface="Calibri" panose="020F0502020204030204" pitchFamily="34" charset="0"/>
                <a:hlinkClick r:id="rId3"/>
              </a:rPr>
              <a:t>Statutory framework for the early years foundation stage</a:t>
            </a:r>
            <a:r>
              <a:rPr lang="en-GB" sz="2300" dirty="0">
                <a:latin typeface="Lexend" pitchFamily="2" charset="0"/>
                <a:ea typeface="Calibri" panose="020F0502020204030204" pitchFamily="34" charset="0"/>
              </a:rPr>
              <a:t> (DfE, 2023) </a:t>
            </a:r>
          </a:p>
          <a:p>
            <a:pPr marL="0" indent="0">
              <a:buNone/>
            </a:pPr>
            <a:r>
              <a:rPr lang="en-GB" sz="2300" i="1" dirty="0">
                <a:latin typeface="Lexend" pitchFamily="2" charset="0"/>
              </a:rPr>
              <a:t>Children learn best when they are healthy, safe and secure, when their individual needs are met, and when they have positive relationships with the adults caring for them</a:t>
            </a:r>
          </a:p>
          <a:p>
            <a:pPr marL="0" indent="0">
              <a:buNone/>
            </a:pPr>
            <a:endParaRPr lang="en-GB" sz="2300" u="sng" dirty="0">
              <a:solidFill>
                <a:srgbClr val="0070C0"/>
              </a:solidFill>
              <a:effectLst/>
              <a:latin typeface="Lexend" pitchFamily="2" charset="0"/>
              <a:ea typeface="Times New Roman" panose="02020603050405020304" pitchFamily="18" charset="0"/>
              <a:hlinkClick r:id="rId4"/>
            </a:endParaRPr>
          </a:p>
          <a:p>
            <a:pPr marL="0" indent="0">
              <a:buNone/>
            </a:pPr>
            <a:r>
              <a:rPr lang="en-GB" sz="2300" dirty="0">
                <a:latin typeface="Lexend" pitchFamily="2" charset="0"/>
                <a:hlinkClick r:id="rId5"/>
              </a:rPr>
              <a:t>Safeguarding children and protecting professionals in EY settings: online safety considerations for managers</a:t>
            </a:r>
            <a:r>
              <a:rPr lang="en-GB" sz="2300" dirty="0">
                <a:latin typeface="Lexend" pitchFamily="2" charset="0"/>
              </a:rPr>
              <a:t>  (DfE, 2019)</a:t>
            </a:r>
          </a:p>
          <a:p>
            <a:pPr marL="0" indent="0">
              <a:buNone/>
            </a:pPr>
            <a:endParaRPr lang="en-GB" sz="2300" dirty="0">
              <a:latin typeface="Lexend" pitchFamily="2" charset="0"/>
            </a:endParaRPr>
          </a:p>
          <a:p>
            <a:pPr marL="0" indent="0">
              <a:buNone/>
            </a:pPr>
            <a:r>
              <a:rPr lang="en-GB" sz="2400" dirty="0">
                <a:latin typeface="Lexend" pitchFamily="2" charset="0"/>
                <a:hlinkClick r:id="rId6"/>
              </a:rPr>
              <a:t>SET Procedures</a:t>
            </a:r>
            <a:r>
              <a:rPr lang="en-GB" sz="2400" dirty="0">
                <a:latin typeface="Lexend" pitchFamily="2" charset="0"/>
              </a:rPr>
              <a:t> </a:t>
            </a:r>
            <a:r>
              <a:rPr lang="en-GB" sz="2400" dirty="0">
                <a:solidFill>
                  <a:srgbClr val="002060"/>
                </a:solidFill>
                <a:latin typeface="Lexend" pitchFamily="2" charset="0"/>
              </a:rPr>
              <a:t>(ESCB, 2022)</a:t>
            </a:r>
          </a:p>
          <a:p>
            <a:pPr marL="0" indent="0">
              <a:buNone/>
            </a:pPr>
            <a:endParaRPr lang="en-GB" sz="2300" u="sng" dirty="0">
              <a:solidFill>
                <a:srgbClr val="0070C0"/>
              </a:solidFill>
              <a:effectLst/>
              <a:latin typeface="Lexend" pitchFamily="2" charset="0"/>
              <a:ea typeface="Times New Roman" panose="02020603050405020304" pitchFamily="18" charset="0"/>
              <a:hlinkClick r:id="rId4"/>
            </a:endParaRPr>
          </a:p>
          <a:p>
            <a:pPr marL="0" indent="0">
              <a:buNone/>
            </a:pPr>
            <a:endParaRPr lang="en-GB" sz="2800" u="sng" dirty="0">
              <a:solidFill>
                <a:srgbClr val="0070C0"/>
              </a:solidFill>
              <a:latin typeface="Arial" panose="020B0604020202020204" pitchFamily="34" charset="0"/>
              <a:ea typeface="Times New Roman" panose="02020603050405020304" pitchFamily="18" charset="0"/>
            </a:endParaRPr>
          </a:p>
          <a:p>
            <a:pPr marL="0" indent="0">
              <a:buNone/>
            </a:pPr>
            <a:endParaRPr lang="en-GB" sz="2800" u="sng" dirty="0">
              <a:solidFill>
                <a:srgbClr val="0070C0"/>
              </a:solidFill>
              <a:effectLst/>
              <a:latin typeface="Arial" panose="020B0604020202020204" pitchFamily="34" charset="0"/>
              <a:ea typeface="Times New Roman" panose="02020603050405020304" pitchFamily="18" charset="0"/>
            </a:endParaRPr>
          </a:p>
          <a:p>
            <a:endParaRPr lang="en-GB" sz="2400" dirty="0"/>
          </a:p>
        </p:txBody>
      </p:sp>
      <p:sp>
        <p:nvSpPr>
          <p:cNvPr id="3" name="Title 2">
            <a:extLst>
              <a:ext uri="{FF2B5EF4-FFF2-40B4-BE49-F238E27FC236}">
                <a16:creationId xmlns:a16="http://schemas.microsoft.com/office/drawing/2014/main" id="{46D97307-DEDF-4656-83EA-78AE3BEFE2F7}"/>
              </a:ext>
              <a:ext uri="{C183D7F6-B498-43B3-948B-1728B52AA6E4}">
                <adec:decorative xmlns:adec="http://schemas.microsoft.com/office/drawing/2017/decorative" val="1"/>
              </a:ext>
            </a:extLst>
          </p:cNvPr>
          <p:cNvSpPr>
            <a:spLocks noGrp="1"/>
          </p:cNvSpPr>
          <p:nvPr>
            <p:ph type="title"/>
          </p:nvPr>
        </p:nvSpPr>
        <p:spPr>
          <a:xfrm>
            <a:off x="467544" y="548680"/>
            <a:ext cx="8206680" cy="354764"/>
          </a:xfrm>
        </p:spPr>
        <p:txBody>
          <a:bodyPr/>
          <a:lstStyle/>
          <a:p>
            <a:r>
              <a:rPr lang="en-GB" sz="3000" b="0" dirty="0">
                <a:solidFill>
                  <a:schemeClr val="bg2"/>
                </a:solidFill>
                <a:latin typeface="Lexend" pitchFamily="2" charset="0"/>
              </a:rPr>
              <a:t>Early Years key safeguarding documents </a:t>
            </a:r>
            <a:endParaRPr lang="en-GB" sz="3000" b="0" dirty="0">
              <a:solidFill>
                <a:schemeClr val="bg1"/>
              </a:solidFill>
              <a:latin typeface="Lexend" pitchFamily="2" charset="0"/>
            </a:endParaRPr>
          </a:p>
        </p:txBody>
      </p:sp>
    </p:spTree>
    <p:extLst>
      <p:ext uri="{BB962C8B-B14F-4D97-AF65-F5344CB8AC3E}">
        <p14:creationId xmlns:p14="http://schemas.microsoft.com/office/powerpoint/2010/main" val="1962418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424936" cy="936104"/>
          </a:xfrm>
        </p:spPr>
        <p:txBody>
          <a:bodyPr/>
          <a:lstStyle/>
          <a:p>
            <a:r>
              <a:rPr kumimoji="0" lang="en-GB" sz="3000" b="0" i="0" u="none" strike="noStrike" kern="0" cap="none" spc="0" normalizeH="0" baseline="0" noProof="0" dirty="0">
                <a:ln>
                  <a:noFill/>
                </a:ln>
                <a:solidFill>
                  <a:schemeClr val="bg2"/>
                </a:solidFill>
                <a:effectLst/>
                <a:uLnTx/>
                <a:uFillTx/>
                <a:latin typeface="Lexend" pitchFamily="2" charset="0"/>
              </a:rPr>
              <a:t>Early Years key safeguarding documents </a:t>
            </a:r>
            <a:r>
              <a:rPr kumimoji="0" lang="en-GB" sz="3000" b="0" i="0" u="none" strike="noStrike" kern="0" cap="none" spc="0" normalizeH="0" baseline="0" noProof="0" dirty="0">
                <a:ln>
                  <a:noFill/>
                </a:ln>
                <a:solidFill>
                  <a:schemeClr val="bg1"/>
                </a:solidFill>
                <a:effectLst/>
                <a:uLnTx/>
                <a:uFillTx/>
                <a:latin typeface="Lexend" pitchFamily="2" charset="0"/>
              </a:rPr>
              <a:t>(2)</a:t>
            </a:r>
            <a:endParaRPr lang="en-GB" sz="3000" dirty="0">
              <a:solidFill>
                <a:schemeClr val="bg1"/>
              </a:solidFill>
              <a:latin typeface="Lexend" pitchFamily="2" charset="0"/>
            </a:endParaRPr>
          </a:p>
        </p:txBody>
      </p:sp>
      <p:sp>
        <p:nvSpPr>
          <p:cNvPr id="3" name="Content Placeholder 2"/>
          <p:cNvSpPr>
            <a:spLocks noGrp="1"/>
          </p:cNvSpPr>
          <p:nvPr>
            <p:ph idx="1"/>
          </p:nvPr>
        </p:nvSpPr>
        <p:spPr>
          <a:xfrm>
            <a:off x="683704" y="1129680"/>
            <a:ext cx="7848600" cy="4598640"/>
          </a:xfrm>
        </p:spPr>
        <p:txBody>
          <a:bodyPr/>
          <a:lstStyle/>
          <a:p>
            <a:pPr marL="0" indent="0">
              <a:buNone/>
            </a:pPr>
            <a:r>
              <a:rPr lang="en-US" sz="2200" dirty="0">
                <a:solidFill>
                  <a:srgbClr val="002060"/>
                </a:solidFill>
                <a:latin typeface="Lexend" pitchFamily="2" charset="0"/>
              </a:rPr>
              <a:t> </a:t>
            </a:r>
            <a:endParaRPr lang="en-GB" sz="2200" dirty="0">
              <a:solidFill>
                <a:srgbClr val="002060"/>
              </a:solidFill>
              <a:latin typeface="Lexend" pitchFamily="2" charset="0"/>
            </a:endParaRPr>
          </a:p>
          <a:p>
            <a:pPr marL="0" indent="0">
              <a:buNone/>
            </a:pPr>
            <a:r>
              <a:rPr lang="en-GB" sz="2200" dirty="0">
                <a:latin typeface="Lexend" pitchFamily="2" charset="0"/>
                <a:hlinkClick r:id="rId3"/>
              </a:rPr>
              <a:t>Working together to safeguard children</a:t>
            </a:r>
            <a:r>
              <a:rPr lang="en-GB" sz="2200" dirty="0">
                <a:latin typeface="Lexend" pitchFamily="2" charset="0"/>
              </a:rPr>
              <a:t> (HMG</a:t>
            </a:r>
            <a:r>
              <a:rPr lang="en-GB" sz="2200">
                <a:latin typeface="Lexend" pitchFamily="2" charset="0"/>
              </a:rPr>
              <a:t>, 2023)</a:t>
            </a:r>
            <a:endParaRPr lang="en-US" sz="2200" u="sng" dirty="0">
              <a:solidFill>
                <a:srgbClr val="002060"/>
              </a:solidFill>
              <a:latin typeface="Lexend" pitchFamily="2" charset="0"/>
              <a:hlinkClick r:id="rId4">
                <a:extLst>
                  <a:ext uri="{A12FA001-AC4F-418D-AE19-62706E023703}">
                    <ahyp:hlinkClr xmlns:ahyp="http://schemas.microsoft.com/office/drawing/2018/hyperlinkcolor" val="tx"/>
                  </a:ext>
                </a:extLst>
              </a:hlinkClick>
            </a:endParaRPr>
          </a:p>
          <a:p>
            <a:pPr marL="0" indent="0">
              <a:buNone/>
            </a:pPr>
            <a:endParaRPr lang="en-US" sz="2200" dirty="0">
              <a:solidFill>
                <a:srgbClr val="002060"/>
              </a:solidFill>
              <a:latin typeface="Lexend" pitchFamily="2" charset="0"/>
            </a:endParaRPr>
          </a:p>
          <a:p>
            <a:pPr marL="0" indent="0">
              <a:buNone/>
            </a:pPr>
            <a:r>
              <a:rPr lang="en-GB" sz="2200" dirty="0">
                <a:latin typeface="Lexend" pitchFamily="2" charset="0"/>
                <a:hlinkClick r:id="rId5"/>
              </a:rPr>
              <a:t>What to do if you're worried a child is being abused</a:t>
            </a:r>
            <a:r>
              <a:rPr lang="en-GB" sz="2200" dirty="0">
                <a:latin typeface="Lexend" pitchFamily="2" charset="0"/>
              </a:rPr>
              <a:t> (HMG, 2015)</a:t>
            </a:r>
          </a:p>
          <a:p>
            <a:pPr marL="0" indent="0">
              <a:buNone/>
            </a:pPr>
            <a:endParaRPr lang="en-GB" sz="2200" dirty="0">
              <a:solidFill>
                <a:srgbClr val="002060"/>
              </a:solidFill>
              <a:latin typeface="Lexend" pitchFamily="2" charset="0"/>
            </a:endParaRPr>
          </a:p>
          <a:p>
            <a:pPr marL="0" indent="0">
              <a:buNone/>
            </a:pPr>
            <a:r>
              <a:rPr lang="en-GB" sz="2200" dirty="0">
                <a:latin typeface="Lexend" pitchFamily="2" charset="0"/>
                <a:hlinkClick r:id="rId6"/>
              </a:rPr>
              <a:t>PREVENT Duty Guidance</a:t>
            </a:r>
            <a:r>
              <a:rPr lang="en-GB" sz="2200" dirty="0">
                <a:latin typeface="Lexend" pitchFamily="2" charset="0"/>
              </a:rPr>
              <a:t> (HMG, 2015)</a:t>
            </a:r>
          </a:p>
          <a:p>
            <a:pPr marL="0" indent="0">
              <a:buNone/>
            </a:pPr>
            <a:endParaRPr lang="en-GB" sz="2200" dirty="0">
              <a:solidFill>
                <a:srgbClr val="002060"/>
              </a:solidFill>
              <a:latin typeface="Lexend" pitchFamily="2" charset="0"/>
            </a:endParaRPr>
          </a:p>
          <a:p>
            <a:pPr marL="0" indent="0">
              <a:buNone/>
            </a:pPr>
            <a:r>
              <a:rPr lang="en-GB" sz="2200" dirty="0">
                <a:latin typeface="Lexend" pitchFamily="2" charset="0"/>
                <a:hlinkClick r:id="rId7"/>
              </a:rPr>
              <a:t>Essex Effective Support for Children and Families</a:t>
            </a:r>
            <a:r>
              <a:rPr lang="en-GB" sz="2200" dirty="0">
                <a:latin typeface="Lexend" pitchFamily="2" charset="0"/>
              </a:rPr>
              <a:t> (ESCB, 2021)</a:t>
            </a:r>
            <a:endParaRPr lang="en-GB" sz="2200" dirty="0">
              <a:solidFill>
                <a:srgbClr val="002060"/>
              </a:solidFill>
              <a:latin typeface="Lexend" pitchFamily="2" charset="0"/>
            </a:endParaRPr>
          </a:p>
          <a:p>
            <a:pPr marL="0" indent="0">
              <a:buNone/>
            </a:pPr>
            <a:endParaRPr lang="en-GB" sz="2200" dirty="0">
              <a:solidFill>
                <a:srgbClr val="002060"/>
              </a:solidFill>
              <a:latin typeface="Lexend" pitchFamily="2"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2200" b="0" i="0" u="none" strike="noStrike" kern="0" cap="none" spc="0" normalizeH="0" baseline="0" noProof="0" dirty="0">
                <a:ln>
                  <a:noFill/>
                </a:ln>
                <a:solidFill>
                  <a:srgbClr val="000000"/>
                </a:solidFill>
                <a:effectLst/>
                <a:uLnTx/>
                <a:uFillTx/>
                <a:latin typeface="Lexend" pitchFamily="2" charset="0"/>
                <a:hlinkClick r:id="rId8"/>
              </a:rPr>
              <a:t>Keeping children safe in education</a:t>
            </a:r>
            <a:r>
              <a:rPr kumimoji="0" lang="en-GB" sz="2200" b="0" i="0" u="none" strike="noStrike" kern="0" cap="none" spc="0" normalizeH="0" baseline="0" noProof="0" dirty="0">
                <a:ln>
                  <a:noFill/>
                </a:ln>
                <a:solidFill>
                  <a:srgbClr val="000000"/>
                </a:solidFill>
                <a:effectLst/>
                <a:uLnTx/>
                <a:uFillTx/>
                <a:latin typeface="Lexend" pitchFamily="2" charset="0"/>
              </a:rPr>
              <a:t> (DfE, 2023)</a:t>
            </a:r>
          </a:p>
          <a:p>
            <a:pPr marL="0" indent="0">
              <a:buNone/>
            </a:pPr>
            <a:endParaRPr lang="en-GB" sz="2400" dirty="0">
              <a:solidFill>
                <a:srgbClr val="002060"/>
              </a:solidFill>
            </a:endParaRPr>
          </a:p>
          <a:p>
            <a:pPr marL="0" indent="0">
              <a:buNone/>
            </a:pPr>
            <a:endParaRPr lang="en-GB" sz="2800" dirty="0">
              <a:solidFill>
                <a:srgbClr val="002060"/>
              </a:solidFill>
            </a:endParaRPr>
          </a:p>
          <a:p>
            <a:pPr marL="0" indent="0">
              <a:buNone/>
            </a:pPr>
            <a:endParaRPr lang="en-GB" sz="2800" dirty="0">
              <a:solidFill>
                <a:srgbClr val="002060"/>
              </a:solidFill>
            </a:endParaRPr>
          </a:p>
          <a:p>
            <a:endParaRPr lang="en-GB" sz="2400" dirty="0">
              <a:solidFill>
                <a:srgbClr val="002060"/>
              </a:solidFill>
            </a:endParaRP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394263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318568-DFE5-49D2-8F04-67EFE90ADF03}"/>
              </a:ext>
              <a:ext uri="{C183D7F6-B498-43B3-948B-1728B52AA6E4}">
                <adec:decorative xmlns:adec="http://schemas.microsoft.com/office/drawing/2017/decorative" val="1"/>
              </a:ext>
            </a:extLst>
          </p:cNvPr>
          <p:cNvSpPr>
            <a:spLocks noGrp="1"/>
          </p:cNvSpPr>
          <p:nvPr>
            <p:ph sz="quarter" idx="10"/>
          </p:nvPr>
        </p:nvSpPr>
        <p:spPr>
          <a:xfrm>
            <a:off x="469779" y="1772816"/>
            <a:ext cx="3958208" cy="5256931"/>
          </a:xfrm>
        </p:spPr>
        <p:txBody>
          <a:bodyPr/>
          <a:lstStyle/>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Model Child Protection Policy (for settings, and childminders)</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endParaRP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Level 2 training presentations (including this presentation)</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endParaRP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Key safeguarding information and documents</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endParaRP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Safeguarding audit</a:t>
            </a:r>
          </a:p>
          <a:p>
            <a:endParaRPr lang="en-GB" dirty="0"/>
          </a:p>
        </p:txBody>
      </p:sp>
      <p:sp>
        <p:nvSpPr>
          <p:cNvPr id="3" name="Title 2">
            <a:extLst>
              <a:ext uri="{FF2B5EF4-FFF2-40B4-BE49-F238E27FC236}">
                <a16:creationId xmlns:a16="http://schemas.microsoft.com/office/drawing/2014/main" id="{9ED9A7E7-36DF-4070-B6AC-EB19FCF83BA3}"/>
              </a:ext>
              <a:ext uri="{C183D7F6-B498-43B3-948B-1728B52AA6E4}">
                <adec:decorative xmlns:adec="http://schemas.microsoft.com/office/drawing/2017/decorative" val="1"/>
              </a:ext>
            </a:extLst>
          </p:cNvPr>
          <p:cNvSpPr>
            <a:spLocks noGrp="1"/>
          </p:cNvSpPr>
          <p:nvPr>
            <p:ph type="title"/>
          </p:nvPr>
        </p:nvSpPr>
        <p:spPr>
          <a:xfrm>
            <a:off x="468660" y="620688"/>
            <a:ext cx="8206680" cy="648072"/>
          </a:xfrm>
        </p:spPr>
        <p:txBody>
          <a:bodyPr/>
          <a:lstStyle/>
          <a:p>
            <a:r>
              <a:rPr kumimoji="0" lang="en-GB" sz="2800" b="0" i="0" u="none" strike="noStrike" kern="1200" cap="none" spc="0" normalizeH="0" baseline="0" noProof="0" dirty="0">
                <a:ln>
                  <a:noFill/>
                </a:ln>
                <a:solidFill>
                  <a:srgbClr val="C00000"/>
                </a:solidFill>
                <a:effectLst/>
                <a:uLnTx/>
                <a:uFillTx/>
                <a:latin typeface="Lexend" pitchFamily="2" charset="0"/>
                <a:ea typeface="+mj-ea"/>
                <a:cs typeface="Arial" panose="020B0604020202020204" pitchFamily="34" charset="0"/>
              </a:rPr>
              <a:t>Early Years and Childcare website</a:t>
            </a:r>
            <a:br>
              <a:rPr kumimoji="0" lang="en-GB" sz="2800" b="0" i="0" u="none" strike="noStrike" kern="1200" cap="none" spc="0" normalizeH="0" baseline="0" noProof="0" dirty="0">
                <a:ln>
                  <a:noFill/>
                </a:ln>
                <a:solidFill>
                  <a:srgbClr val="C00000"/>
                </a:solidFill>
                <a:effectLst/>
                <a:uLnTx/>
                <a:uFillTx/>
                <a:latin typeface="Lexend" pitchFamily="2" charset="0"/>
                <a:ea typeface="+mj-ea"/>
                <a:cs typeface="Arial" panose="020B0604020202020204" pitchFamily="34" charset="0"/>
              </a:rPr>
            </a:br>
            <a:r>
              <a:rPr kumimoji="0" lang="en-GB" sz="2800" b="0" i="0" u="none" strike="noStrike" kern="1200" cap="none" spc="0" normalizeH="0" baseline="0" noProof="0" dirty="0">
                <a:ln>
                  <a:noFill/>
                </a:ln>
                <a:solidFill>
                  <a:srgbClr val="4F81BD">
                    <a:lumMod val="75000"/>
                  </a:srgbClr>
                </a:solidFill>
                <a:effectLst/>
                <a:uLnTx/>
                <a:uFillTx/>
                <a:latin typeface="Lexend" pitchFamily="2" charset="0"/>
                <a:ea typeface="+mj-ea"/>
                <a:cs typeface="Arial" panose="020B0604020202020204" pitchFamily="34" charset="0"/>
                <a:hlinkClick r:id="rId2">
                  <a:extLst>
                    <a:ext uri="{A12FA001-AC4F-418D-AE19-62706E023703}">
                      <ahyp:hlinkClr xmlns:ahyp="http://schemas.microsoft.com/office/drawing/2018/hyperlinkcolor" val="tx"/>
                    </a:ext>
                  </a:extLst>
                </a:hlinkClick>
              </a:rPr>
              <a:t>safeguarding pages</a:t>
            </a:r>
            <a:r>
              <a:rPr kumimoji="0" lang="en-GB" sz="2800" b="0" i="0" u="none" strike="noStrike" kern="1200" cap="none" spc="0" normalizeH="0" baseline="0" noProof="0" dirty="0">
                <a:ln>
                  <a:noFill/>
                </a:ln>
                <a:solidFill>
                  <a:srgbClr val="4F81BD">
                    <a:lumMod val="75000"/>
                  </a:srgbClr>
                </a:solidFill>
                <a:effectLst/>
                <a:uLnTx/>
                <a:uFillTx/>
                <a:latin typeface="Lexend" pitchFamily="2" charset="0"/>
                <a:ea typeface="+mj-ea"/>
                <a:cs typeface="Arial" panose="020B0604020202020204" pitchFamily="34" charset="0"/>
              </a:rPr>
              <a:t>:</a:t>
            </a:r>
            <a:br>
              <a:rPr kumimoji="0" lang="en-GB" b="0" i="0" u="none" strike="noStrike" kern="1200" cap="none" spc="0" normalizeH="0" baseline="0" noProof="0" dirty="0">
                <a:ln>
                  <a:noFill/>
                </a:ln>
                <a:solidFill>
                  <a:srgbClr val="C00000"/>
                </a:solidFill>
                <a:effectLst/>
                <a:uLnTx/>
                <a:uFillTx/>
                <a:latin typeface="Lexend" pitchFamily="2" charset="0"/>
                <a:ea typeface="+mj-ea"/>
                <a:cs typeface="Arial" panose="020B0604020202020204" pitchFamily="34" charset="0"/>
              </a:rPr>
            </a:br>
            <a:br>
              <a:rPr kumimoji="0" lang="en-GB" b="0" i="0" u="none" strike="noStrike" kern="1200" cap="none" spc="0" normalizeH="0" baseline="0" noProof="0" dirty="0">
                <a:ln>
                  <a:noFill/>
                </a:ln>
                <a:solidFill>
                  <a:srgbClr val="C00000"/>
                </a:solidFill>
                <a:effectLst/>
                <a:uLnTx/>
                <a:uFillTx/>
                <a:latin typeface="Lexend" pitchFamily="2" charset="0"/>
                <a:ea typeface="+mj-ea"/>
                <a:cs typeface="Arial" panose="020B0604020202020204" pitchFamily="34" charset="0"/>
              </a:rPr>
            </a:br>
            <a:endParaRPr lang="en-GB" dirty="0"/>
          </a:p>
        </p:txBody>
      </p:sp>
      <p:sp>
        <p:nvSpPr>
          <p:cNvPr id="4" name="Content Placeholder 3">
            <a:extLst>
              <a:ext uri="{FF2B5EF4-FFF2-40B4-BE49-F238E27FC236}">
                <a16:creationId xmlns:a16="http://schemas.microsoft.com/office/drawing/2014/main" id="{8ED3043B-559B-4F6E-BF09-53C5411569C0}"/>
              </a:ext>
              <a:ext uri="{C183D7F6-B498-43B3-948B-1728B52AA6E4}">
                <adec:decorative xmlns:adec="http://schemas.microsoft.com/office/drawing/2017/decorative" val="1"/>
              </a:ext>
            </a:extLst>
          </p:cNvPr>
          <p:cNvSpPr>
            <a:spLocks noGrp="1"/>
          </p:cNvSpPr>
          <p:nvPr>
            <p:ph sz="quarter" idx="13"/>
          </p:nvPr>
        </p:nvSpPr>
        <p:spPr>
          <a:xfrm>
            <a:off x="4716015" y="1601069"/>
            <a:ext cx="3958208" cy="5256931"/>
          </a:xfrm>
        </p:spPr>
        <p:txBody>
          <a:bodyPr/>
          <a:lstStyle/>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Templates for reporting and recording concerns</a:t>
            </a:r>
          </a:p>
          <a:p>
            <a:pPr fontAlgn="auto">
              <a:spcAft>
                <a:spcPts val="0"/>
              </a:spcAft>
              <a:buFont typeface="Wingdings" panose="05000000000000000000" pitchFamily="2" charset="2"/>
              <a:buChar char="§"/>
              <a:defRPr/>
            </a:pPr>
            <a:endPar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endParaRP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Termly forum presentations and briefings </a:t>
            </a:r>
          </a:p>
          <a:p>
            <a:pPr fontAlgn="auto">
              <a:spcAft>
                <a:spcPts val="0"/>
              </a:spcAft>
              <a:buFont typeface="Wingdings" panose="05000000000000000000" pitchFamily="2" charset="2"/>
              <a:buChar char="§"/>
              <a:defRPr/>
            </a:pPr>
            <a:endPar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endParaRP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How to report a concern about a child</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endParaRP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How to report a concern about a member of the workforce</a:t>
            </a:r>
          </a:p>
          <a:p>
            <a:endParaRPr lang="en-GB" dirty="0"/>
          </a:p>
        </p:txBody>
      </p:sp>
    </p:spTree>
    <p:extLst>
      <p:ext uri="{BB962C8B-B14F-4D97-AF65-F5344CB8AC3E}">
        <p14:creationId xmlns:p14="http://schemas.microsoft.com/office/powerpoint/2010/main" val="3714169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8229600" cy="1008112"/>
          </a:xfrm>
        </p:spPr>
        <p:txBody>
          <a:bodyPr>
            <a:noAutofit/>
          </a:bodyPr>
          <a:lstStyle/>
          <a:p>
            <a:pPr algn="ctr"/>
            <a:r>
              <a:rPr lang="en-GB" sz="4000" b="1" i="1">
                <a:solidFill>
                  <a:srgbClr val="C00000"/>
                </a:solidFill>
                <a:latin typeface="Lexend" pitchFamily="2" charset="0"/>
                <a:cs typeface="Arial" panose="020B0604020202020204" pitchFamily="34" charset="0"/>
              </a:rPr>
              <a:t>Education Safeguarding Team</a:t>
            </a:r>
          </a:p>
        </p:txBody>
      </p:sp>
      <p:sp>
        <p:nvSpPr>
          <p:cNvPr id="3" name="Content Placeholder 2"/>
          <p:cNvSpPr>
            <a:spLocks noGrp="1"/>
          </p:cNvSpPr>
          <p:nvPr>
            <p:ph idx="1"/>
          </p:nvPr>
        </p:nvSpPr>
        <p:spPr>
          <a:xfrm>
            <a:off x="457200" y="1700808"/>
            <a:ext cx="8229600" cy="4608512"/>
          </a:xfrm>
        </p:spPr>
        <p:txBody>
          <a:bodyPr>
            <a:normAutofit fontScale="85000" lnSpcReduction="20000"/>
          </a:bodyPr>
          <a:lstStyle/>
          <a:p>
            <a:pPr marL="0" indent="0">
              <a:buNone/>
            </a:pPr>
            <a:r>
              <a:rPr lang="en-GB" sz="2800" b="1" dirty="0">
                <a:latin typeface="Lexend" pitchFamily="2" charset="0"/>
                <a:cs typeface="Arial" panose="020B0604020202020204" pitchFamily="34" charset="0"/>
              </a:rPr>
              <a:t>Head of Education Safeguarding and Wellbeing: </a:t>
            </a:r>
          </a:p>
          <a:p>
            <a:pPr marL="0" indent="0">
              <a:buNone/>
            </a:pPr>
            <a:r>
              <a:rPr lang="en-GB" sz="2800" dirty="0">
                <a:latin typeface="Lexend" pitchFamily="2" charset="0"/>
                <a:cs typeface="Arial" panose="020B0604020202020204" pitchFamily="34" charset="0"/>
              </a:rPr>
              <a:t>Jo Barclay</a:t>
            </a:r>
            <a:br>
              <a:rPr lang="en-GB" sz="2800" dirty="0">
                <a:solidFill>
                  <a:srgbClr val="FF0000"/>
                </a:solidFill>
                <a:latin typeface="Lexend" pitchFamily="2" charset="0"/>
                <a:cs typeface="Arial" panose="020B0604020202020204" pitchFamily="34" charset="0"/>
              </a:rPr>
            </a:br>
            <a:endParaRPr lang="en-GB" sz="2800" dirty="0">
              <a:solidFill>
                <a:srgbClr val="FF0000"/>
              </a:solidFill>
              <a:latin typeface="Lexend" pitchFamily="2" charset="0"/>
              <a:cs typeface="Arial" panose="020B0604020202020204" pitchFamily="34" charset="0"/>
            </a:endParaRPr>
          </a:p>
          <a:p>
            <a:pPr marL="0" indent="0">
              <a:buNone/>
            </a:pPr>
            <a:r>
              <a:rPr lang="en-GB" sz="2800" b="1" dirty="0">
                <a:latin typeface="Lexend" pitchFamily="2" charset="0"/>
                <a:cs typeface="Arial" panose="020B0604020202020204" pitchFamily="34" charset="0"/>
              </a:rPr>
              <a:t>Education Safeguarding Advisers:</a:t>
            </a:r>
          </a:p>
          <a:p>
            <a:pPr marL="0" indent="0">
              <a:buNone/>
            </a:pPr>
            <a:r>
              <a:rPr lang="en-GB" sz="2800" dirty="0">
                <a:latin typeface="Lexend" pitchFamily="2" charset="0"/>
                <a:cs typeface="Arial" panose="020B0604020202020204" pitchFamily="34" charset="0"/>
              </a:rPr>
              <a:t>Alex Darvill (South and West)</a:t>
            </a:r>
          </a:p>
          <a:p>
            <a:pPr marL="0" indent="0">
              <a:buNone/>
            </a:pPr>
            <a:r>
              <a:rPr lang="en-GB" sz="2800" dirty="0">
                <a:latin typeface="Lexend" pitchFamily="2" charset="0"/>
                <a:cs typeface="Arial" panose="020B0604020202020204" pitchFamily="34" charset="0"/>
              </a:rPr>
              <a:t>Derai Lewis-Jones (Mid and NE)</a:t>
            </a:r>
          </a:p>
          <a:p>
            <a:pPr marL="0" indent="0">
              <a:buNone/>
            </a:pPr>
            <a:r>
              <a:rPr lang="en-GB" sz="2800" dirty="0">
                <a:latin typeface="Lexend" pitchFamily="2" charset="0"/>
                <a:cs typeface="Arial" panose="020B0604020202020204" pitchFamily="34" charset="0"/>
              </a:rPr>
              <a:t>Matthew Lewis </a:t>
            </a:r>
          </a:p>
          <a:p>
            <a:pPr marL="0" indent="0">
              <a:buNone/>
            </a:pPr>
            <a:endParaRPr lang="en-GB" sz="2800" dirty="0">
              <a:latin typeface="Lexend" pitchFamily="2" charset="0"/>
              <a:cs typeface="Arial" panose="020B0604020202020204" pitchFamily="34" charset="0"/>
            </a:endParaRPr>
          </a:p>
          <a:p>
            <a:pPr marL="0" indent="0">
              <a:buNone/>
            </a:pPr>
            <a:r>
              <a:rPr lang="en-GB" sz="2800" b="1" dirty="0">
                <a:latin typeface="Lexend" pitchFamily="2" charset="0"/>
                <a:cs typeface="Arial" panose="020B0604020202020204" pitchFamily="34" charset="0"/>
              </a:rPr>
              <a:t>Education Safeguarding Officer (MARAC)</a:t>
            </a:r>
          </a:p>
          <a:p>
            <a:pPr marL="0" indent="0">
              <a:buNone/>
            </a:pPr>
            <a:r>
              <a:rPr lang="en-GB" sz="2800" dirty="0">
                <a:latin typeface="Lexend" pitchFamily="2" charset="0"/>
                <a:cs typeface="Arial" panose="020B0604020202020204" pitchFamily="34" charset="0"/>
              </a:rPr>
              <a:t>Gemma Harris</a:t>
            </a:r>
          </a:p>
          <a:p>
            <a:pPr marL="0" indent="0">
              <a:buNone/>
            </a:pPr>
            <a:endParaRPr lang="en-GB" sz="2800" dirty="0">
              <a:latin typeface="Lexend" pitchFamily="2" charset="0"/>
              <a:cs typeface="Arial" panose="020B0604020202020204" pitchFamily="34" charset="0"/>
            </a:endParaRPr>
          </a:p>
          <a:p>
            <a:pPr marL="0" indent="0" algn="ctr">
              <a:buNone/>
            </a:pPr>
            <a:r>
              <a:rPr lang="en-GB" sz="2800" dirty="0">
                <a:solidFill>
                  <a:srgbClr val="C00000"/>
                </a:solidFill>
                <a:latin typeface="Lexend" pitchFamily="2" charset="0"/>
                <a:cs typeface="Arial" panose="020B0604020202020204" pitchFamily="34" charset="0"/>
                <a:hlinkClick r:id="rId3">
                  <a:extLst>
                    <a:ext uri="{A12FA001-AC4F-418D-AE19-62706E023703}">
                      <ahyp:hlinkClr xmlns:ahyp="http://schemas.microsoft.com/office/drawing/2018/hyperlinkcolor" val="tx"/>
                    </a:ext>
                  </a:extLst>
                </a:hlinkClick>
              </a:rPr>
              <a:t>educationsafeguarding@essex.gov.uk</a:t>
            </a:r>
            <a:r>
              <a:rPr lang="en-GB" sz="2800" dirty="0">
                <a:solidFill>
                  <a:srgbClr val="C00000"/>
                </a:solidFill>
                <a:latin typeface="Lexend" pitchFamily="2" charset="0"/>
                <a:cs typeface="Arial" panose="020B0604020202020204" pitchFamily="34" charset="0"/>
              </a:rPr>
              <a:t> </a:t>
            </a:r>
          </a:p>
          <a:p>
            <a:pPr marL="0" indent="0" algn="ctr">
              <a:buNone/>
            </a:pPr>
            <a:endParaRPr lang="en-GB" dirty="0">
              <a:latin typeface="Lexend" pitchFamily="2" charset="0"/>
              <a:cs typeface="Arial" panose="020B0604020202020204" pitchFamily="34" charset="0"/>
            </a:endParaRPr>
          </a:p>
        </p:txBody>
      </p:sp>
    </p:spTree>
    <p:extLst>
      <p:ext uri="{BB962C8B-B14F-4D97-AF65-F5344CB8AC3E}">
        <p14:creationId xmlns:p14="http://schemas.microsoft.com/office/powerpoint/2010/main" val="3806235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C183D7F6-B498-43B3-948B-1728B52AA6E4}">
                <adec:decorative xmlns:adec="http://schemas.microsoft.com/office/drawing/2017/decorative" val="1"/>
              </a:ext>
            </a:extLst>
          </p:cNvPr>
          <p:cNvSpPr>
            <a:spLocks noGrp="1"/>
          </p:cNvSpPr>
          <p:nvPr>
            <p:ph sz="quarter" idx="10"/>
          </p:nvPr>
        </p:nvSpPr>
        <p:spPr>
          <a:xfrm>
            <a:off x="755576" y="1700809"/>
            <a:ext cx="7344048" cy="4536504"/>
          </a:xfrm>
        </p:spPr>
        <p:txBody>
          <a:bodyPr/>
          <a:lstStyle/>
          <a:p>
            <a:pPr marL="0" indent="0">
              <a:buNone/>
            </a:pPr>
            <a:r>
              <a:rPr lang="en-US" sz="2800" dirty="0">
                <a:latin typeface="Lexend" pitchFamily="2" charset="0"/>
              </a:rPr>
              <a:t>The World Health </a:t>
            </a:r>
            <a:r>
              <a:rPr lang="en-US" sz="2800" dirty="0" err="1">
                <a:latin typeface="Lexend" pitchFamily="2" charset="0"/>
              </a:rPr>
              <a:t>Organisation</a:t>
            </a:r>
            <a:r>
              <a:rPr lang="en-US" sz="2800" dirty="0">
                <a:latin typeface="Lexend" pitchFamily="2" charset="0"/>
              </a:rPr>
              <a:t> definition of FGM:</a:t>
            </a:r>
            <a:endParaRPr lang="en-US" sz="2800" b="1" dirty="0">
              <a:latin typeface="Lexend" pitchFamily="2" charset="0"/>
            </a:endParaRPr>
          </a:p>
          <a:p>
            <a:pPr marL="0" indent="0" algn="ctr">
              <a:buNone/>
            </a:pPr>
            <a:endParaRPr lang="en-US" sz="2800" b="1" dirty="0">
              <a:latin typeface="Lexend" pitchFamily="2" charset="0"/>
            </a:endParaRPr>
          </a:p>
          <a:p>
            <a:pPr marL="0" indent="0" algn="ctr">
              <a:buNone/>
            </a:pPr>
            <a:r>
              <a:rPr lang="en-US" sz="2800" dirty="0">
                <a:solidFill>
                  <a:srgbClr val="C00000"/>
                </a:solidFill>
                <a:latin typeface="Lexend" pitchFamily="2" charset="0"/>
              </a:rPr>
              <a:t>Female Genital Mutilation (FGM) </a:t>
            </a:r>
            <a:r>
              <a:rPr lang="en-US" sz="2800" dirty="0">
                <a:latin typeface="Lexend" pitchFamily="2" charset="0"/>
              </a:rPr>
              <a:t>comprises all procedures that involve partial or total removal of the external female genitalia, or other injury to the female genital organs for non-medical reasons.  </a:t>
            </a:r>
          </a:p>
          <a:p>
            <a:pPr marL="0" indent="0" algn="ctr">
              <a:buNone/>
            </a:pPr>
            <a:endParaRPr lang="en-US" sz="2800" dirty="0"/>
          </a:p>
          <a:p>
            <a:endParaRPr lang="en-US" sz="2800" dirty="0"/>
          </a:p>
          <a:p>
            <a:pPr marL="0" indent="0">
              <a:buNone/>
            </a:pPr>
            <a:endParaRPr lang="en-GB" sz="2800" dirty="0"/>
          </a:p>
        </p:txBody>
      </p:sp>
      <p:sp>
        <p:nvSpPr>
          <p:cNvPr id="5" name="Title 4">
            <a:extLst>
              <a:ext uri="{C183D7F6-B498-43B3-948B-1728B52AA6E4}">
                <adec:decorative xmlns:adec="http://schemas.microsoft.com/office/drawing/2017/decorative" val="1"/>
              </a:ext>
            </a:extLst>
          </p:cNvPr>
          <p:cNvSpPr>
            <a:spLocks noGrp="1"/>
          </p:cNvSpPr>
          <p:nvPr>
            <p:ph type="title"/>
          </p:nvPr>
        </p:nvSpPr>
        <p:spPr/>
        <p:txBody>
          <a:bodyPr/>
          <a:lstStyle/>
          <a:p>
            <a:r>
              <a:rPr lang="en-GB" b="0" dirty="0">
                <a:solidFill>
                  <a:srgbClr val="C00000"/>
                </a:solidFill>
                <a:latin typeface="Lexend" pitchFamily="2" charset="0"/>
              </a:rPr>
              <a:t>What is FGM?</a:t>
            </a:r>
          </a:p>
        </p:txBody>
      </p:sp>
    </p:spTree>
    <p:extLst>
      <p:ext uri="{BB962C8B-B14F-4D97-AF65-F5344CB8AC3E}">
        <p14:creationId xmlns:p14="http://schemas.microsoft.com/office/powerpoint/2010/main" val="2395414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b="0" dirty="0">
                <a:solidFill>
                  <a:srgbClr val="C00000"/>
                </a:solidFill>
                <a:latin typeface="Lexend" pitchFamily="2" charset="0"/>
              </a:rPr>
              <a:t>Types of FGM</a:t>
            </a:r>
          </a:p>
        </p:txBody>
      </p:sp>
      <p:pic>
        <p:nvPicPr>
          <p:cNvPr id="8" name="Picture 4">
            <a:extLst>
              <a:ext uri="{C183D7F6-B498-43B3-948B-1728B52AA6E4}">
                <adec:decorative xmlns:adec="http://schemas.microsoft.com/office/drawing/2017/decorative" val="1"/>
              </a:ext>
            </a:extLst>
          </p:cNvPr>
          <p:cNvPicPr>
            <a:picLocks noGrp="1" noChangeAspect="1" noChangeArrowheads="1"/>
          </p:cNvPicPr>
          <p:nvPr>
            <p:ph sz="quarter" idx="10"/>
          </p:nvPr>
        </p:nvPicPr>
        <p:blipFill>
          <a:blip r:embed="rId3">
            <a:extLst>
              <a:ext uri="{28A0092B-C50C-407E-A947-70E740481C1C}">
                <a14:useLocalDpi xmlns:a14="http://schemas.microsoft.com/office/drawing/2010/main" val="0"/>
              </a:ext>
            </a:extLst>
          </a:blip>
          <a:srcRect/>
          <a:stretch>
            <a:fillRect/>
          </a:stretch>
        </p:blipFill>
        <p:spPr bwMode="auto">
          <a:xfrm>
            <a:off x="755576" y="1340768"/>
            <a:ext cx="7776864" cy="4398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8937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54" y="188640"/>
            <a:ext cx="9009284" cy="619268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E5AFB7F-47BE-408E-805D-DC24E4CE99F9}"/>
              </a:ext>
            </a:extLst>
          </p:cNvPr>
          <p:cNvSpPr>
            <a:spLocks noGrp="1"/>
          </p:cNvSpPr>
          <p:nvPr>
            <p:ph type="title" idx="4294967295"/>
          </p:nvPr>
        </p:nvSpPr>
        <p:spPr>
          <a:xfrm>
            <a:off x="628650" y="-1325563"/>
            <a:ext cx="7886700" cy="1325563"/>
          </a:xfrm>
          <a:prstGeom prst="rect">
            <a:avLst/>
          </a:prstGeom>
        </p:spPr>
        <p:txBody>
          <a:bodyPr anchor="b"/>
          <a:lstStyle/>
          <a:p>
            <a:r>
              <a:rPr lang="en-GB" dirty="0"/>
              <a:t>Interactive map</a:t>
            </a:r>
            <a:br>
              <a:rPr lang="en-GB" dirty="0"/>
            </a:br>
            <a:endParaRPr lang="en-GB" dirty="0"/>
          </a:p>
        </p:txBody>
      </p:sp>
    </p:spTree>
    <p:extLst>
      <p:ext uri="{BB962C8B-B14F-4D97-AF65-F5344CB8AC3E}">
        <p14:creationId xmlns:p14="http://schemas.microsoft.com/office/powerpoint/2010/main" val="221877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C183D7F6-B498-43B3-948B-1728B52AA6E4}">
                <adec:decorative xmlns:adec="http://schemas.microsoft.com/office/drawing/2017/decorative" val="1"/>
              </a:ext>
            </a:extLst>
          </p:cNvPr>
          <p:cNvSpPr>
            <a:spLocks noGrp="1"/>
          </p:cNvSpPr>
          <p:nvPr>
            <p:ph sz="quarter" idx="10"/>
          </p:nvPr>
        </p:nvSpPr>
        <p:spPr>
          <a:xfrm>
            <a:off x="683568" y="1316843"/>
            <a:ext cx="7560840" cy="4224313"/>
          </a:xfrm>
        </p:spPr>
        <p:txBody>
          <a:bodyPr/>
          <a:lstStyle/>
          <a:p>
            <a:pPr marL="366713"/>
            <a:r>
              <a:rPr lang="en-GB" sz="2800" dirty="0">
                <a:latin typeface="Lexend" pitchFamily="2" charset="0"/>
              </a:rPr>
              <a:t>Preservation of the girl’s virginity</a:t>
            </a:r>
          </a:p>
          <a:p>
            <a:pPr marL="366713"/>
            <a:r>
              <a:rPr lang="en-GB" sz="2800" dirty="0">
                <a:latin typeface="Lexend" pitchFamily="2" charset="0"/>
              </a:rPr>
              <a:t>Protection of family honour</a:t>
            </a:r>
          </a:p>
          <a:p>
            <a:pPr marL="366713"/>
            <a:r>
              <a:rPr lang="en-GB" sz="2800" dirty="0">
                <a:latin typeface="Lexend" pitchFamily="2" charset="0"/>
              </a:rPr>
              <a:t>Rite of passage into womanhood</a:t>
            </a:r>
            <a:endParaRPr lang="en-GB" sz="2800" dirty="0">
              <a:solidFill>
                <a:srgbClr val="000000"/>
              </a:solidFill>
              <a:latin typeface="Lexend" pitchFamily="2" charset="0"/>
            </a:endParaRPr>
          </a:p>
          <a:p>
            <a:pPr marL="366713"/>
            <a:r>
              <a:rPr lang="en-GB" sz="2800" dirty="0">
                <a:solidFill>
                  <a:srgbClr val="000000"/>
                </a:solidFill>
                <a:latin typeface="Lexend" pitchFamily="2" charset="0"/>
              </a:rPr>
              <a:t>Marriage</a:t>
            </a:r>
          </a:p>
          <a:p>
            <a:pPr marL="366713"/>
            <a:r>
              <a:rPr lang="en-GB" sz="2800" dirty="0">
                <a:latin typeface="Lexend" pitchFamily="2" charset="0"/>
              </a:rPr>
              <a:t>Perceived health benefits</a:t>
            </a:r>
            <a:endParaRPr lang="en-GB" sz="2800" dirty="0">
              <a:solidFill>
                <a:srgbClr val="000000"/>
              </a:solidFill>
              <a:latin typeface="Lexend" pitchFamily="2" charset="0"/>
            </a:endParaRPr>
          </a:p>
          <a:p>
            <a:pPr marL="366713"/>
            <a:r>
              <a:rPr lang="en-GB" sz="2800" dirty="0">
                <a:latin typeface="Lexend" pitchFamily="2" charset="0"/>
              </a:rPr>
              <a:t>Cleanliness</a:t>
            </a:r>
          </a:p>
          <a:p>
            <a:pPr marL="366713"/>
            <a:r>
              <a:rPr lang="en-GB" sz="2800" dirty="0">
                <a:latin typeface="Lexend" pitchFamily="2" charset="0"/>
              </a:rPr>
              <a:t>Perceived religious justifications. </a:t>
            </a:r>
            <a:r>
              <a:rPr lang="en-GB" sz="2800" i="1" dirty="0">
                <a:latin typeface="Lexend" pitchFamily="2" charset="0"/>
              </a:rPr>
              <a:t>There are no religions that advocate for FGM.</a:t>
            </a:r>
            <a:endParaRPr lang="en-GB" sz="2800" i="1" dirty="0">
              <a:solidFill>
                <a:srgbClr val="000000"/>
              </a:solidFill>
              <a:latin typeface="Lexend" pitchFamily="2" charset="0"/>
            </a:endParaRPr>
          </a:p>
          <a:p>
            <a:pPr marL="366713"/>
            <a:r>
              <a:rPr lang="en-US" sz="2800" dirty="0">
                <a:latin typeface="Lexend" pitchFamily="2" charset="0"/>
              </a:rPr>
              <a:t>Safeguarding </a:t>
            </a:r>
            <a:endParaRPr lang="en-GB" sz="2800" dirty="0">
              <a:latin typeface="Lexend" pitchFamily="2" charset="0"/>
            </a:endParaRPr>
          </a:p>
          <a:p>
            <a:pPr marL="366713"/>
            <a:endParaRPr lang="en-GB" sz="2000" dirty="0"/>
          </a:p>
        </p:txBody>
      </p:sp>
      <p:sp>
        <p:nvSpPr>
          <p:cNvPr id="3" name="Title 2">
            <a:extLst>
              <a:ext uri="{C183D7F6-B498-43B3-948B-1728B52AA6E4}">
                <adec:decorative xmlns:adec="http://schemas.microsoft.com/office/drawing/2017/decorative" val="1"/>
              </a:ext>
            </a:extLst>
          </p:cNvPr>
          <p:cNvSpPr>
            <a:spLocks noGrp="1"/>
          </p:cNvSpPr>
          <p:nvPr>
            <p:ph type="title"/>
          </p:nvPr>
        </p:nvSpPr>
        <p:spPr/>
        <p:txBody>
          <a:bodyPr/>
          <a:lstStyle/>
          <a:p>
            <a:r>
              <a:rPr lang="en-GB" b="0" dirty="0">
                <a:solidFill>
                  <a:srgbClr val="C00000"/>
                </a:solidFill>
                <a:latin typeface="Lexend" pitchFamily="2" charset="0"/>
              </a:rPr>
              <a:t>Why is FGM practised?</a:t>
            </a:r>
          </a:p>
        </p:txBody>
      </p:sp>
    </p:spTree>
    <p:extLst>
      <p:ext uri="{BB962C8B-B14F-4D97-AF65-F5344CB8AC3E}">
        <p14:creationId xmlns:p14="http://schemas.microsoft.com/office/powerpoint/2010/main" val="1509749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C183D7F6-B498-43B3-948B-1728B52AA6E4}">
                <adec:decorative xmlns:adec="http://schemas.microsoft.com/office/drawing/2017/decorative" val="1"/>
              </a:ext>
            </a:extLst>
          </p:cNvPr>
          <p:cNvSpPr>
            <a:spLocks noGrp="1"/>
          </p:cNvSpPr>
          <p:nvPr>
            <p:ph sz="quarter" idx="10"/>
          </p:nvPr>
        </p:nvSpPr>
        <p:spPr>
          <a:xfrm>
            <a:off x="467544" y="1628800"/>
            <a:ext cx="3958208" cy="4176811"/>
          </a:xfrm>
          <a:ln>
            <a:solidFill>
              <a:schemeClr val="bg2"/>
            </a:solidFill>
          </a:ln>
        </p:spPr>
        <p:txBody>
          <a:bodyPr/>
          <a:lstStyle/>
          <a:p>
            <a:pPr marL="0" indent="0" algn="ctr">
              <a:buNone/>
            </a:pPr>
            <a:r>
              <a:rPr lang="en-GB" sz="2000" u="sng" dirty="0">
                <a:latin typeface="Lexend" pitchFamily="2" charset="0"/>
              </a:rPr>
              <a:t>Physical</a:t>
            </a:r>
            <a:endParaRPr lang="en-GB" u="sng" dirty="0">
              <a:latin typeface="Lexend" pitchFamily="2" charset="0"/>
            </a:endParaRPr>
          </a:p>
          <a:p>
            <a:pPr marL="0" indent="0" algn="ctr">
              <a:buNone/>
            </a:pPr>
            <a:endParaRPr lang="en-GB" u="sng" dirty="0">
              <a:latin typeface="Lexend" pitchFamily="2" charset="0"/>
            </a:endParaRPr>
          </a:p>
          <a:p>
            <a:r>
              <a:rPr lang="en-GB" dirty="0">
                <a:latin typeface="Lexend" pitchFamily="2" charset="0"/>
              </a:rPr>
              <a:t>Death</a:t>
            </a:r>
          </a:p>
          <a:p>
            <a:r>
              <a:rPr lang="en-GB" dirty="0">
                <a:latin typeface="Lexend" pitchFamily="2" charset="0"/>
              </a:rPr>
              <a:t>Severe pain and shock</a:t>
            </a:r>
          </a:p>
          <a:p>
            <a:r>
              <a:rPr lang="en-GB" dirty="0">
                <a:latin typeface="Lexend" pitchFamily="2" charset="0"/>
              </a:rPr>
              <a:t>Broken limbs from being held down</a:t>
            </a:r>
          </a:p>
          <a:p>
            <a:r>
              <a:rPr lang="en-GB" dirty="0">
                <a:latin typeface="Lexend" pitchFamily="2" charset="0"/>
              </a:rPr>
              <a:t>Injury to adjacent tissues</a:t>
            </a:r>
          </a:p>
          <a:p>
            <a:r>
              <a:rPr lang="en-GB" dirty="0">
                <a:latin typeface="Lexend" pitchFamily="2" charset="0"/>
              </a:rPr>
              <a:t>Urine retention</a:t>
            </a:r>
          </a:p>
          <a:p>
            <a:r>
              <a:rPr lang="en-GB" dirty="0">
                <a:latin typeface="Lexend" pitchFamily="2" charset="0"/>
              </a:rPr>
              <a:t>Increased risk of HIV and AIDS</a:t>
            </a:r>
          </a:p>
          <a:p>
            <a:r>
              <a:rPr lang="en-GB" dirty="0">
                <a:latin typeface="Lexend" pitchFamily="2" charset="0"/>
              </a:rPr>
              <a:t>Uterus, vaginal and pelvic infections</a:t>
            </a:r>
          </a:p>
          <a:p>
            <a:r>
              <a:rPr lang="en-GB" dirty="0">
                <a:latin typeface="Lexend" pitchFamily="2" charset="0"/>
              </a:rPr>
              <a:t>Infertility</a:t>
            </a:r>
          </a:p>
          <a:p>
            <a:pPr marL="0" indent="0" algn="ctr">
              <a:buNone/>
            </a:pPr>
            <a:endParaRPr lang="en-GB" u="sng" dirty="0"/>
          </a:p>
        </p:txBody>
      </p:sp>
      <p:sp>
        <p:nvSpPr>
          <p:cNvPr id="3" name="Title 2">
            <a:extLst>
              <a:ext uri="{C183D7F6-B498-43B3-948B-1728B52AA6E4}">
                <adec:decorative xmlns:adec="http://schemas.microsoft.com/office/drawing/2017/decorative" val="1"/>
              </a:ext>
            </a:extLst>
          </p:cNvPr>
          <p:cNvSpPr>
            <a:spLocks noGrp="1"/>
          </p:cNvSpPr>
          <p:nvPr>
            <p:ph type="title"/>
          </p:nvPr>
        </p:nvSpPr>
        <p:spPr>
          <a:xfrm>
            <a:off x="467544" y="404664"/>
            <a:ext cx="8206680" cy="1080120"/>
          </a:xfrm>
        </p:spPr>
        <p:txBody>
          <a:bodyPr/>
          <a:lstStyle/>
          <a:p>
            <a:r>
              <a:rPr lang="en-GB" b="0" dirty="0">
                <a:solidFill>
                  <a:srgbClr val="C00000"/>
                </a:solidFill>
                <a:latin typeface="Lexend" pitchFamily="2" charset="0"/>
              </a:rPr>
              <a:t>Health Implications</a:t>
            </a:r>
            <a:br>
              <a:rPr lang="en-GB" b="0" dirty="0">
                <a:solidFill>
                  <a:srgbClr val="FF0000"/>
                </a:solidFill>
                <a:latin typeface="Lexend" pitchFamily="2" charset="0"/>
              </a:rPr>
            </a:br>
            <a:r>
              <a:rPr lang="en-US" sz="2000" i="1" dirty="0">
                <a:latin typeface="Lexend" pitchFamily="2" charset="0"/>
              </a:rPr>
              <a:t>There are NO health benefits to FGM</a:t>
            </a:r>
            <a:endParaRPr lang="en-GB" sz="2000" i="1" dirty="0">
              <a:solidFill>
                <a:srgbClr val="FF0000"/>
              </a:solidFill>
              <a:latin typeface="Lexend" pitchFamily="2" charset="0"/>
            </a:endParaRPr>
          </a:p>
        </p:txBody>
      </p:sp>
      <p:sp>
        <p:nvSpPr>
          <p:cNvPr id="4" name="Content Placeholder 3">
            <a:extLst>
              <a:ext uri="{C183D7F6-B498-43B3-948B-1728B52AA6E4}">
                <adec:decorative xmlns:adec="http://schemas.microsoft.com/office/drawing/2017/decorative" val="1"/>
              </a:ext>
            </a:extLst>
          </p:cNvPr>
          <p:cNvSpPr>
            <a:spLocks noGrp="1"/>
          </p:cNvSpPr>
          <p:nvPr>
            <p:ph sz="quarter" idx="13"/>
          </p:nvPr>
        </p:nvSpPr>
        <p:spPr>
          <a:xfrm>
            <a:off x="4716016" y="1628800"/>
            <a:ext cx="3958208" cy="4176811"/>
          </a:xfrm>
          <a:ln>
            <a:solidFill>
              <a:schemeClr val="bg2"/>
            </a:solidFill>
          </a:ln>
        </p:spPr>
        <p:txBody>
          <a:bodyPr/>
          <a:lstStyle/>
          <a:p>
            <a:pPr marL="0" indent="0" algn="ctr">
              <a:buNone/>
            </a:pPr>
            <a:r>
              <a:rPr lang="en-GB" sz="2000" u="sng" dirty="0">
                <a:latin typeface="Lexend" pitchFamily="2" charset="0"/>
              </a:rPr>
              <a:t>Psychological</a:t>
            </a:r>
            <a:r>
              <a:rPr lang="en-GB" u="sng" dirty="0">
                <a:latin typeface="Lexend" pitchFamily="2" charset="0"/>
              </a:rPr>
              <a:t> </a:t>
            </a:r>
          </a:p>
          <a:p>
            <a:pPr marL="0" indent="0" algn="ctr">
              <a:buNone/>
            </a:pPr>
            <a:endParaRPr lang="en-GB" dirty="0">
              <a:latin typeface="Lexend" pitchFamily="2" charset="0"/>
            </a:endParaRPr>
          </a:p>
          <a:p>
            <a:r>
              <a:rPr lang="en-GB" dirty="0">
                <a:latin typeface="Lexend" pitchFamily="2" charset="0"/>
              </a:rPr>
              <a:t>Depression</a:t>
            </a:r>
          </a:p>
          <a:p>
            <a:r>
              <a:rPr lang="en-GB" dirty="0">
                <a:latin typeface="Lexend" pitchFamily="2" charset="0"/>
              </a:rPr>
              <a:t>Post-natal depression</a:t>
            </a:r>
          </a:p>
          <a:p>
            <a:r>
              <a:rPr lang="en-GB" dirty="0">
                <a:latin typeface="Lexend" pitchFamily="2" charset="0"/>
              </a:rPr>
              <a:t>Psychosexual problems</a:t>
            </a:r>
          </a:p>
          <a:p>
            <a:r>
              <a:rPr lang="en-GB" dirty="0">
                <a:latin typeface="Lexend" pitchFamily="2" charset="0"/>
              </a:rPr>
              <a:t>Sexual dysfunction</a:t>
            </a:r>
          </a:p>
          <a:p>
            <a:r>
              <a:rPr lang="en-GB" dirty="0">
                <a:latin typeface="Lexend" pitchFamily="2" charset="0"/>
              </a:rPr>
              <a:t>PTSD</a:t>
            </a:r>
          </a:p>
          <a:p>
            <a:r>
              <a:rPr lang="en-GB" dirty="0">
                <a:latin typeface="Lexend" pitchFamily="2" charset="0"/>
              </a:rPr>
              <a:t>Trauma and flashbacks</a:t>
            </a:r>
          </a:p>
          <a:p>
            <a:r>
              <a:rPr lang="en-GB" dirty="0">
                <a:latin typeface="Lexend" pitchFamily="2" charset="0"/>
              </a:rPr>
              <a:t>Anxiety</a:t>
            </a:r>
          </a:p>
          <a:p>
            <a:r>
              <a:rPr lang="en-GB" dirty="0">
                <a:latin typeface="Lexend" pitchFamily="2" charset="0"/>
              </a:rPr>
              <a:t>Claustrophobia </a:t>
            </a:r>
          </a:p>
          <a:p>
            <a:endParaRPr lang="en-GB" dirty="0"/>
          </a:p>
          <a:p>
            <a:pPr marL="0" indent="0" algn="ctr">
              <a:buNone/>
            </a:pPr>
            <a:endParaRPr lang="en-GB" dirty="0"/>
          </a:p>
        </p:txBody>
      </p:sp>
    </p:spTree>
    <p:extLst>
      <p:ext uri="{BB962C8B-B14F-4D97-AF65-F5344CB8AC3E}">
        <p14:creationId xmlns:p14="http://schemas.microsoft.com/office/powerpoint/2010/main" val="3510401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C183D7F6-B498-43B3-948B-1728B52AA6E4}">
                <adec:decorative xmlns:adec="http://schemas.microsoft.com/office/drawing/2017/decorative" val="1"/>
              </a:ext>
            </a:extLst>
          </p:cNvPr>
          <p:cNvSpPr>
            <a:spLocks noGrp="1"/>
          </p:cNvSpPr>
          <p:nvPr>
            <p:ph sz="quarter" idx="10"/>
          </p:nvPr>
        </p:nvSpPr>
        <p:spPr>
          <a:xfrm>
            <a:off x="539552" y="2204864"/>
            <a:ext cx="3312368" cy="3168352"/>
          </a:xfrm>
          <a:ln>
            <a:solidFill>
              <a:schemeClr val="bg2"/>
            </a:solidFill>
          </a:ln>
        </p:spPr>
        <p:txBody>
          <a:bodyPr/>
          <a:lstStyle/>
          <a:p>
            <a:pPr marL="0" indent="0" algn="ctr">
              <a:buNone/>
            </a:pPr>
            <a:r>
              <a:rPr lang="en-GB" sz="1600" b="1" dirty="0">
                <a:latin typeface="Lexend" pitchFamily="2" charset="0"/>
              </a:rPr>
              <a:t>FGM Act, 2003</a:t>
            </a:r>
          </a:p>
          <a:p>
            <a:pPr marL="0" indent="0" algn="ctr">
              <a:buNone/>
            </a:pPr>
            <a:endParaRPr lang="en-GB" b="1" dirty="0">
              <a:latin typeface="Lexend" pitchFamily="2" charset="0"/>
            </a:endParaRPr>
          </a:p>
          <a:p>
            <a:r>
              <a:rPr lang="en-GB" dirty="0">
                <a:latin typeface="Lexend" pitchFamily="2" charset="0"/>
              </a:rPr>
              <a:t>Illegal to perform in the UK</a:t>
            </a:r>
          </a:p>
          <a:p>
            <a:r>
              <a:rPr lang="en-GB" dirty="0">
                <a:latin typeface="Lexend" pitchFamily="2" charset="0"/>
              </a:rPr>
              <a:t>Illegal to perform outside the UK</a:t>
            </a:r>
          </a:p>
          <a:p>
            <a:r>
              <a:rPr lang="en-GB" dirty="0">
                <a:latin typeface="Lexend" pitchFamily="2" charset="0"/>
              </a:rPr>
              <a:t>Illegal to organise FGM (including to buy plane tickets</a:t>
            </a:r>
          </a:p>
          <a:p>
            <a:r>
              <a:rPr lang="en-GB" dirty="0">
                <a:latin typeface="Lexend" pitchFamily="2" charset="0"/>
              </a:rPr>
              <a:t>14 years imprisonment</a:t>
            </a:r>
          </a:p>
          <a:p>
            <a:pPr marL="0" indent="0" algn="ctr">
              <a:buNone/>
            </a:pPr>
            <a:endParaRPr lang="en-GB" dirty="0"/>
          </a:p>
        </p:txBody>
      </p:sp>
      <p:sp>
        <p:nvSpPr>
          <p:cNvPr id="3" name="Title 2">
            <a:extLst>
              <a:ext uri="{C183D7F6-B498-43B3-948B-1728B52AA6E4}">
                <adec:decorative xmlns:adec="http://schemas.microsoft.com/office/drawing/2017/decorative" val="1"/>
              </a:ext>
            </a:extLst>
          </p:cNvPr>
          <p:cNvSpPr>
            <a:spLocks noGrp="1"/>
          </p:cNvSpPr>
          <p:nvPr>
            <p:ph type="title"/>
          </p:nvPr>
        </p:nvSpPr>
        <p:spPr>
          <a:xfrm>
            <a:off x="467544" y="404664"/>
            <a:ext cx="8206680" cy="720080"/>
          </a:xfrm>
        </p:spPr>
        <p:txBody>
          <a:bodyPr/>
          <a:lstStyle/>
          <a:p>
            <a:r>
              <a:rPr lang="en-GB" b="0" dirty="0">
                <a:solidFill>
                  <a:srgbClr val="C00000"/>
                </a:solidFill>
                <a:latin typeface="Lexend" pitchFamily="2" charset="0"/>
              </a:rPr>
              <a:t>The Law and FGM</a:t>
            </a:r>
            <a:endParaRPr lang="en-GB" sz="2000" b="0" i="1" dirty="0">
              <a:solidFill>
                <a:srgbClr val="C00000"/>
              </a:solidFill>
              <a:latin typeface="Lexend" pitchFamily="2" charset="0"/>
            </a:endParaRPr>
          </a:p>
        </p:txBody>
      </p:sp>
      <p:sp>
        <p:nvSpPr>
          <p:cNvPr id="4" name="Content Placeholder 3">
            <a:extLst>
              <a:ext uri="{C183D7F6-B498-43B3-948B-1728B52AA6E4}">
                <adec:decorative xmlns:adec="http://schemas.microsoft.com/office/drawing/2017/decorative" val="1"/>
              </a:ext>
            </a:extLst>
          </p:cNvPr>
          <p:cNvSpPr>
            <a:spLocks noGrp="1"/>
          </p:cNvSpPr>
          <p:nvPr>
            <p:ph sz="quarter" idx="13"/>
          </p:nvPr>
        </p:nvSpPr>
        <p:spPr>
          <a:xfrm>
            <a:off x="5292080" y="2204864"/>
            <a:ext cx="3024336" cy="3168352"/>
          </a:xfrm>
          <a:ln>
            <a:solidFill>
              <a:schemeClr val="bg2"/>
            </a:solidFill>
          </a:ln>
        </p:spPr>
        <p:txBody>
          <a:bodyPr/>
          <a:lstStyle/>
          <a:p>
            <a:pPr marL="0" indent="0" algn="ctr">
              <a:buNone/>
            </a:pPr>
            <a:r>
              <a:rPr lang="en-GB" b="1" dirty="0">
                <a:latin typeface="Lexend" pitchFamily="2" charset="0"/>
              </a:rPr>
              <a:t>Serious Crime Act, 2015</a:t>
            </a:r>
          </a:p>
          <a:p>
            <a:pPr marL="0" indent="0" algn="ctr">
              <a:buNone/>
            </a:pPr>
            <a:endParaRPr lang="en-GB" sz="1600" dirty="0">
              <a:latin typeface="Lexend" pitchFamily="2" charset="0"/>
            </a:endParaRPr>
          </a:p>
          <a:p>
            <a:r>
              <a:rPr lang="en-GB" dirty="0">
                <a:latin typeface="Lexend" pitchFamily="2" charset="0"/>
              </a:rPr>
              <a:t>Mandatory reporting for certain professionals</a:t>
            </a:r>
          </a:p>
          <a:p>
            <a:r>
              <a:rPr lang="en-GB" dirty="0">
                <a:latin typeface="Lexend" pitchFamily="2" charset="0"/>
              </a:rPr>
              <a:t>FGM Protection Orders</a:t>
            </a:r>
          </a:p>
          <a:p>
            <a:r>
              <a:rPr lang="en-GB" dirty="0">
                <a:latin typeface="Lexend" pitchFamily="2" charset="0"/>
              </a:rPr>
              <a:t>Parental liability</a:t>
            </a:r>
          </a:p>
          <a:p>
            <a:r>
              <a:rPr lang="en-GB" dirty="0">
                <a:latin typeface="Lexend" pitchFamily="2" charset="0"/>
              </a:rPr>
              <a:t>Anonymity for survivors</a:t>
            </a:r>
          </a:p>
          <a:p>
            <a:endParaRPr lang="en-GB" dirty="0"/>
          </a:p>
          <a:p>
            <a:endParaRPr lang="en-GB" dirty="0"/>
          </a:p>
          <a:p>
            <a:pPr marL="0" indent="0" algn="ctr">
              <a:buNone/>
            </a:pPr>
            <a:endParaRPr lang="en-GB" dirty="0"/>
          </a:p>
        </p:txBody>
      </p:sp>
      <p:sp>
        <p:nvSpPr>
          <p:cNvPr id="17" name="Right Arrow 16">
            <a:extLst>
              <a:ext uri="{C183D7F6-B498-43B3-948B-1728B52AA6E4}">
                <adec:decorative xmlns:adec="http://schemas.microsoft.com/office/drawing/2017/decorative" val="1"/>
              </a:ext>
            </a:extLst>
          </p:cNvPr>
          <p:cNvSpPr/>
          <p:nvPr/>
        </p:nvSpPr>
        <p:spPr bwMode="auto">
          <a:xfrm>
            <a:off x="4211960" y="3032956"/>
            <a:ext cx="720080" cy="360040"/>
          </a:xfrm>
          <a:prstGeom prst="rightArrow">
            <a:avLst/>
          </a:prstGeom>
          <a:solidFill>
            <a:schemeClr val="bg2"/>
          </a:solid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charset="0"/>
              <a:ea typeface="ＭＳ Ｐゴシック" charset="0"/>
            </a:endParaRPr>
          </a:p>
        </p:txBody>
      </p:sp>
    </p:spTree>
    <p:extLst>
      <p:ext uri="{BB962C8B-B14F-4D97-AF65-F5344CB8AC3E}">
        <p14:creationId xmlns:p14="http://schemas.microsoft.com/office/powerpoint/2010/main" val="2395870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C183D7F6-B498-43B3-948B-1728B52AA6E4}">
                <adec:decorative xmlns:adec="http://schemas.microsoft.com/office/drawing/2017/decorative" val="1"/>
              </a:ext>
            </a:extLst>
          </p:cNvPr>
          <p:cNvSpPr>
            <a:spLocks noGrp="1"/>
          </p:cNvSpPr>
          <p:nvPr>
            <p:ph sz="quarter" idx="10"/>
          </p:nvPr>
        </p:nvSpPr>
        <p:spPr>
          <a:xfrm>
            <a:off x="467544" y="1268413"/>
            <a:ext cx="8136904" cy="4752875"/>
          </a:xfrm>
        </p:spPr>
        <p:txBody>
          <a:bodyPr/>
          <a:lstStyle/>
          <a:p>
            <a:pPr marL="0" indent="0">
              <a:buNone/>
            </a:pPr>
            <a:r>
              <a:rPr lang="en-GB" sz="2400" dirty="0">
                <a:latin typeface="Lexend" pitchFamily="2" charset="0"/>
              </a:rPr>
              <a:t>A child in your setting has told another child that she is excited to be going away to her ‘mum’s country’ for a holiday and that she has been told she will be meeting lots of family and getting lots of presents.</a:t>
            </a:r>
          </a:p>
          <a:p>
            <a:pPr marL="0" indent="0">
              <a:buNone/>
            </a:pPr>
            <a:r>
              <a:rPr lang="en-GB" sz="2400" dirty="0">
                <a:latin typeface="Lexend" pitchFamily="2" charset="0"/>
              </a:rPr>
              <a:t> </a:t>
            </a:r>
          </a:p>
          <a:p>
            <a:pPr marL="0" indent="0">
              <a:buNone/>
            </a:pPr>
            <a:r>
              <a:rPr lang="en-GB" sz="2400" dirty="0">
                <a:latin typeface="Lexend" pitchFamily="2" charset="0"/>
              </a:rPr>
              <a:t>You have a conversation with the girl, and she confirms the holiday, and says it’s for 4 weeks. She also mentions that her ‘mum’s country’ is Pakistan. She says she has never been before, but that her mum has told her ‘now is an important time’</a:t>
            </a:r>
          </a:p>
          <a:p>
            <a:pPr marL="0" indent="0">
              <a:buNone/>
            </a:pPr>
            <a:endParaRPr lang="en-GB" dirty="0">
              <a:latin typeface="Lexend" pitchFamily="2" charset="0"/>
            </a:endParaRPr>
          </a:p>
          <a:p>
            <a:pPr>
              <a:buFontTx/>
              <a:buChar char="-"/>
            </a:pPr>
            <a:r>
              <a:rPr lang="en-GB" sz="2400" i="1" dirty="0">
                <a:solidFill>
                  <a:srgbClr val="C00000"/>
                </a:solidFill>
                <a:latin typeface="Lexend" pitchFamily="2" charset="0"/>
              </a:rPr>
              <a:t>Does this warrant a referral to social care?</a:t>
            </a:r>
          </a:p>
          <a:p>
            <a:pPr>
              <a:buFontTx/>
              <a:buChar char="-"/>
            </a:pPr>
            <a:r>
              <a:rPr lang="en-GB" sz="2400" i="1" dirty="0">
                <a:solidFill>
                  <a:srgbClr val="C00000"/>
                </a:solidFill>
                <a:latin typeface="Lexend" pitchFamily="2" charset="0"/>
              </a:rPr>
              <a:t>What next steps should you take?</a:t>
            </a:r>
          </a:p>
        </p:txBody>
      </p:sp>
      <p:sp>
        <p:nvSpPr>
          <p:cNvPr id="3" name="Title 2">
            <a:extLst>
              <a:ext uri="{C183D7F6-B498-43B3-948B-1728B52AA6E4}">
                <adec:decorative xmlns:adec="http://schemas.microsoft.com/office/drawing/2017/decorative" val="1"/>
              </a:ext>
            </a:extLst>
          </p:cNvPr>
          <p:cNvSpPr>
            <a:spLocks noGrp="1"/>
          </p:cNvSpPr>
          <p:nvPr>
            <p:ph type="title"/>
          </p:nvPr>
        </p:nvSpPr>
        <p:spPr/>
        <p:txBody>
          <a:bodyPr/>
          <a:lstStyle/>
          <a:p>
            <a:r>
              <a:rPr lang="en-GB" b="0" dirty="0">
                <a:solidFill>
                  <a:srgbClr val="C00000"/>
                </a:solidFill>
                <a:latin typeface="Lexend" pitchFamily="2" charset="0"/>
              </a:rPr>
              <a:t>Case study </a:t>
            </a:r>
          </a:p>
        </p:txBody>
      </p:sp>
    </p:spTree>
    <p:extLst>
      <p:ext uri="{BB962C8B-B14F-4D97-AF65-F5344CB8AC3E}">
        <p14:creationId xmlns:p14="http://schemas.microsoft.com/office/powerpoint/2010/main" val="4276581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637603"/>
          </a:xfrm>
        </p:spPr>
        <p:txBody>
          <a:bodyPr/>
          <a:lstStyle/>
          <a:p>
            <a:r>
              <a:rPr lang="en-GB" b="0" dirty="0">
                <a:solidFill>
                  <a:srgbClr val="C00000"/>
                </a:solidFill>
                <a:latin typeface="Lexend" pitchFamily="2" charset="0"/>
              </a:rPr>
              <a:t>Talking to parents or carers:</a:t>
            </a:r>
          </a:p>
        </p:txBody>
      </p:sp>
      <p:sp>
        <p:nvSpPr>
          <p:cNvPr id="3" name="Content Placeholder 2"/>
          <p:cNvSpPr>
            <a:spLocks noGrp="1"/>
          </p:cNvSpPr>
          <p:nvPr>
            <p:ph idx="4294967295"/>
          </p:nvPr>
        </p:nvSpPr>
        <p:spPr>
          <a:xfrm>
            <a:off x="611560" y="1628800"/>
            <a:ext cx="7582009" cy="3705721"/>
          </a:xfrm>
          <a:prstGeom prst="rect">
            <a:avLst/>
          </a:prstGeom>
        </p:spPr>
        <p:txBody>
          <a:bodyPr>
            <a:normAutofit fontScale="25000" lnSpcReduction="20000"/>
          </a:bodyPr>
          <a:lstStyle/>
          <a:p>
            <a:r>
              <a:rPr lang="en-GB" sz="9600" dirty="0">
                <a:latin typeface="Lexend" pitchFamily="2" charset="0"/>
                <a:cs typeface="Arial" panose="020B0604020202020204" pitchFamily="34" charset="0"/>
              </a:rPr>
              <a:t>Always use a female worker where possible </a:t>
            </a:r>
          </a:p>
          <a:p>
            <a:endParaRPr lang="en-GB" sz="9600" dirty="0">
              <a:latin typeface="Lexend" pitchFamily="2" charset="0"/>
              <a:cs typeface="Arial" panose="020B0604020202020204" pitchFamily="34" charset="0"/>
            </a:endParaRPr>
          </a:p>
          <a:p>
            <a:r>
              <a:rPr lang="en-GB" sz="9600" dirty="0">
                <a:latin typeface="Lexend" pitchFamily="2" charset="0"/>
                <a:cs typeface="Arial" panose="020B0604020202020204" pitchFamily="34" charset="0"/>
              </a:rPr>
              <a:t>Research where the family is from, looking at ethnic groups and prevalence before your visit</a:t>
            </a:r>
          </a:p>
          <a:p>
            <a:endParaRPr lang="en-GB" sz="9600" dirty="0">
              <a:latin typeface="Lexend" pitchFamily="2" charset="0"/>
              <a:cs typeface="Arial" panose="020B0604020202020204" pitchFamily="34" charset="0"/>
            </a:endParaRPr>
          </a:p>
          <a:p>
            <a:r>
              <a:rPr lang="en-GB" sz="9600" dirty="0">
                <a:latin typeface="Lexend" pitchFamily="2" charset="0"/>
                <a:cs typeface="Arial" panose="020B0604020202020204" pitchFamily="34" charset="0"/>
              </a:rPr>
              <a:t>Use simple language and ask straightforward questions – be curious</a:t>
            </a:r>
          </a:p>
          <a:p>
            <a:endParaRPr lang="en-GB" sz="9600" dirty="0">
              <a:latin typeface="Lexend" pitchFamily="2" charset="0"/>
              <a:cs typeface="Arial" panose="020B0604020202020204" pitchFamily="34" charset="0"/>
            </a:endParaRPr>
          </a:p>
          <a:p>
            <a:r>
              <a:rPr lang="en-GB" sz="9600" dirty="0">
                <a:latin typeface="Lexend" pitchFamily="2" charset="0"/>
                <a:cs typeface="Arial" panose="020B0604020202020204" pitchFamily="34" charset="0"/>
              </a:rPr>
              <a:t>Use the term the family is familiar with for FGM (can be found on world map)</a:t>
            </a:r>
          </a:p>
          <a:p>
            <a:pPr marL="0" indent="0">
              <a:buNone/>
            </a:pPr>
            <a:endParaRPr lang="en-GB" sz="9600" dirty="0">
              <a:latin typeface="Lexend" pitchFamily="2" charset="0"/>
              <a:cs typeface="Arial" panose="020B0604020202020204" pitchFamily="34" charset="0"/>
            </a:endParaRPr>
          </a:p>
          <a:p>
            <a:r>
              <a:rPr lang="en-GB" sz="9600" dirty="0">
                <a:latin typeface="Lexend" pitchFamily="2" charset="0"/>
                <a:cs typeface="Arial" panose="020B0604020202020204" pitchFamily="34" charset="0"/>
              </a:rPr>
              <a:t>Always use a qualified trained female interpreter who speaks the </a:t>
            </a:r>
            <a:r>
              <a:rPr lang="en-GB" sz="9600" b="1" dirty="0">
                <a:latin typeface="Lexend" pitchFamily="2" charset="0"/>
                <a:cs typeface="Arial" panose="020B0604020202020204" pitchFamily="34" charset="0"/>
              </a:rPr>
              <a:t>same dialect   </a:t>
            </a:r>
          </a:p>
          <a:p>
            <a:endParaRPr lang="en-GB" sz="3400" dirty="0">
              <a:cs typeface="Arial" panose="020B0604020202020204" pitchFamily="34" charset="0"/>
            </a:endParaRPr>
          </a:p>
          <a:p>
            <a:endParaRPr lang="en-GB" sz="4300" dirty="0">
              <a:latin typeface="Arial" panose="020B0604020202020204" pitchFamily="34" charset="0"/>
              <a:cs typeface="Arial" panose="020B0604020202020204" pitchFamily="34" charset="0"/>
            </a:endParaRPr>
          </a:p>
          <a:p>
            <a:pPr marL="0" indent="0">
              <a:buNone/>
            </a:pPr>
            <a:endParaRPr lang="en-GB" sz="4300" dirty="0">
              <a:latin typeface="Arial" panose="020B0604020202020204" pitchFamily="34" charset="0"/>
              <a:cs typeface="Arial" panose="020B0604020202020204" pitchFamily="34" charset="0"/>
            </a:endParaRPr>
          </a:p>
          <a:p>
            <a:endParaRPr lang="en-GB" sz="4300" dirty="0">
              <a:latin typeface="Arial" panose="020B0604020202020204" pitchFamily="34" charset="0"/>
              <a:cs typeface="Arial" panose="020B0604020202020204" pitchFamily="34" charset="0"/>
            </a:endParaRPr>
          </a:p>
          <a:p>
            <a:endParaRPr lang="en-GB" sz="4300" u="sng" dirty="0">
              <a:latin typeface="Arial" panose="020B0604020202020204" pitchFamily="34" charset="0"/>
              <a:cs typeface="Arial" panose="020B0604020202020204" pitchFamily="34" charset="0"/>
            </a:endParaRPr>
          </a:p>
          <a:p>
            <a:endParaRPr lang="en-GB" sz="4300" b="1" dirty="0">
              <a:latin typeface="Arial" panose="020B0604020202020204" pitchFamily="34" charset="0"/>
              <a:cs typeface="Arial" panose="020B0604020202020204" pitchFamily="34" charset="0"/>
            </a:endParaRPr>
          </a:p>
          <a:p>
            <a:endParaRPr lang="en-GB" dirty="0"/>
          </a:p>
          <a:p>
            <a:endParaRPr lang="en-GB" dirty="0"/>
          </a:p>
          <a:p>
            <a:endParaRPr lang="en-GB" dirty="0"/>
          </a:p>
        </p:txBody>
      </p:sp>
    </p:spTree>
    <p:extLst>
      <p:ext uri="{BB962C8B-B14F-4D97-AF65-F5344CB8AC3E}">
        <p14:creationId xmlns:p14="http://schemas.microsoft.com/office/powerpoint/2010/main" val="323214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lank">
  <a:themeElements>
    <a:clrScheme name="ECC Default Colours">
      <a:dk1>
        <a:srgbClr val="000000"/>
      </a:dk1>
      <a:lt1>
        <a:srgbClr val="FFFFFF"/>
      </a:lt1>
      <a:dk2>
        <a:srgbClr val="E00069"/>
      </a:dk2>
      <a:lt2>
        <a:srgbClr val="E1291A"/>
      </a:lt2>
      <a:accent1>
        <a:srgbClr val="007A33"/>
      </a:accent1>
      <a:accent2>
        <a:srgbClr val="00A191"/>
      </a:accent2>
      <a:accent3>
        <a:srgbClr val="004899"/>
      </a:accent3>
      <a:accent4>
        <a:srgbClr val="00205B"/>
      </a:accent4>
      <a:accent5>
        <a:srgbClr val="682558"/>
      </a:accent5>
      <a:accent6>
        <a:srgbClr val="934D98"/>
      </a:accent6>
      <a:hlink>
        <a:srgbClr val="0645AD"/>
      </a:hlink>
      <a:folHlink>
        <a:srgbClr val="0645AD"/>
      </a:folHlink>
    </a:clrScheme>
    <a:fontScheme name="ECC defaul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txDef>
      <a:spPr>
        <a:noFill/>
      </a:spPr>
      <a:bodyPr wrap="square" rtlCol="0">
        <a:spAutoFit/>
      </a:bodyPr>
      <a:lstStyle>
        <a:defPPr>
          <a:defRPr sz="1800" dirty="0" smtClean="0">
            <a:latin typeface="+mn-lt"/>
          </a:defRPr>
        </a:defPPr>
      </a:lstStyle>
    </a:txDef>
  </a:objectDefaults>
  <a:extraClrSchemeLst>
    <a:extraClrScheme>
      <a:clrScheme name="Blank Presentation 1">
        <a:dk1>
          <a:srgbClr val="000000"/>
        </a:dk1>
        <a:lt1>
          <a:srgbClr val="FFFFFF"/>
        </a:lt1>
        <a:dk2>
          <a:srgbClr val="B3995D"/>
        </a:dk2>
        <a:lt2>
          <a:srgbClr val="D00F44"/>
        </a:lt2>
        <a:accent1>
          <a:srgbClr val="C75B12"/>
        </a:accent1>
        <a:accent2>
          <a:srgbClr val="850057"/>
        </a:accent2>
        <a:accent3>
          <a:srgbClr val="FFFFFF"/>
        </a:accent3>
        <a:accent4>
          <a:srgbClr val="000000"/>
        </a:accent4>
        <a:accent5>
          <a:srgbClr val="E0B5AA"/>
        </a:accent5>
        <a:accent6>
          <a:srgbClr val="78004E"/>
        </a:accent6>
        <a:hlink>
          <a:srgbClr val="4B306A"/>
        </a:hlink>
        <a:folHlink>
          <a:srgbClr val="0083BE"/>
        </a:folHlink>
      </a:clrScheme>
      <a:clrMap bg1="lt1" tx1="dk1" bg2="lt2" tx2="dk2" accent1="accent1" accent2="accent2" accent3="accent3" accent4="accent4" accent5="accent5" accent6="accent6" hlink="hlink" folHlink="folHlink"/>
    </a:extraClrScheme>
    <a:extraClrScheme>
      <a:clrScheme name="Blank Presentation 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3">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4">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5">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6">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9">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10">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11">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1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C0F3BD5-2828-4B01-9775-547067E9D20B}" vid="{D6AA8548-A859-4FEB-8288-206DB8D1E4B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34A7656483B74FB66C73ECEA17E281" ma:contentTypeVersion="18" ma:contentTypeDescription="Create a new document." ma:contentTypeScope="" ma:versionID="bfc9fa154c08e1e5145b229d00472440">
  <xsd:schema xmlns:xsd="http://www.w3.org/2001/XMLSchema" xmlns:xs="http://www.w3.org/2001/XMLSchema" xmlns:p="http://schemas.microsoft.com/office/2006/metadata/properties" xmlns:ns2="a9f12287-5f74-4593-92c9-e973669b9a71" xmlns:ns3="6a461f78-e7a2-485a-8a47-5fc604b04102" xmlns:ns4="6140e513-9c0e-4e73-9b29-9e780522eb94" targetNamespace="http://schemas.microsoft.com/office/2006/metadata/properties" ma:root="true" ma:fieldsID="9e7f344fbe0b1ed0b689cc7d925d6625" ns2:_="" ns3:_="" ns4:_="">
    <xsd:import namespace="a9f12287-5f74-4593-92c9-e973669b9a71"/>
    <xsd:import namespace="6a461f78-e7a2-485a-8a47-5fc604b04102"/>
    <xsd:import namespace="6140e513-9c0e-4e73-9b29-9e780522eb9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4:SharedWithUsers" minOccurs="0"/>
                <xsd:element ref="ns4:SharedWithDetails" minOccurs="0"/>
                <xsd:element ref="ns2:MediaLengthInSeconds" minOccurs="0"/>
                <xsd:element ref="ns2:MediaServiceDateTaken"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f12287-5f74-4593-92c9-e973669b9a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91de9a85-6517-4fbb-af6e-3d8f59a4cb5b"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element name="MediaServiceDateTaken" ma:index="22" nillable="true" ma:displayName="MediaServiceDateTaken" ma:hidden="true" ma:internalName="MediaServiceDateTaken"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a461f78-e7a2-485a-8a47-5fc604b0410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72a9f91b-5079-4527-b5e3-c34a34c91a8c}" ma:internalName="TaxCatchAll" ma:showField="CatchAllData" ma:web="6140e513-9c0e-4e73-9b29-9e780522eb9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140e513-9c0e-4e73-9b29-9e780522eb94"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a461f78-e7a2-485a-8a47-5fc604b04102" xsi:nil="true"/>
    <lcf76f155ced4ddcb4097134ff3c332f xmlns="a9f12287-5f74-4593-92c9-e973669b9a7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D14CE1A-431A-4F96-8A55-0AE3F1ABAB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f12287-5f74-4593-92c9-e973669b9a71"/>
    <ds:schemaRef ds:uri="6a461f78-e7a2-485a-8a47-5fc604b04102"/>
    <ds:schemaRef ds:uri="6140e513-9c0e-4e73-9b29-9e780522eb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29E8B5-8D26-455A-8A1C-1FB0A814F768}">
  <ds:schemaRefs>
    <ds:schemaRef ds:uri="http://schemas.microsoft.com/sharepoint/v3/contenttype/forms"/>
  </ds:schemaRefs>
</ds:datastoreItem>
</file>

<file path=customXml/itemProps3.xml><?xml version="1.0" encoding="utf-8"?>
<ds:datastoreItem xmlns:ds="http://schemas.openxmlformats.org/officeDocument/2006/customXml" ds:itemID="{B315817A-10D2-48CD-8439-12791F7B556B}">
  <ds:schemaRefs>
    <ds:schemaRef ds:uri="6140e513-9c0e-4e73-9b29-9e780522eb94"/>
    <ds:schemaRef ds:uri="http://purl.org/dc/elements/1.1/"/>
    <ds:schemaRef ds:uri="http://schemas.microsoft.com/office/2006/metadata/properties"/>
    <ds:schemaRef ds:uri="http://www.w3.org/XML/1998/namespace"/>
    <ds:schemaRef ds:uri="http://purl.org/dc/terms/"/>
    <ds:schemaRef ds:uri="http://schemas.microsoft.com/office/infopath/2007/PartnerControls"/>
    <ds:schemaRef ds:uri="6a461f78-e7a2-485a-8a47-5fc604b04102"/>
    <ds:schemaRef ds:uri="http://schemas.microsoft.com/office/2006/documentManagement/types"/>
    <ds:schemaRef ds:uri="http://schemas.openxmlformats.org/package/2006/metadata/core-properties"/>
    <ds:schemaRef ds:uri="a9f12287-5f74-4593-92c9-e973669b9a71"/>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blank</Template>
  <TotalTime>3229</TotalTime>
  <Words>1260</Words>
  <Application>Microsoft Office PowerPoint</Application>
  <PresentationFormat>On-screen Show (4:3)</PresentationFormat>
  <Paragraphs>187</Paragraphs>
  <Slides>15</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Bold</vt:lpstr>
      <vt:lpstr>Calibri</vt:lpstr>
      <vt:lpstr>Lexend</vt:lpstr>
      <vt:lpstr>Times</vt:lpstr>
      <vt:lpstr>Wingdings</vt:lpstr>
      <vt:lpstr>Blank</vt:lpstr>
      <vt:lpstr>Level 2 Safeguarding Training for Early Years 2023-24  Female Genital Mutilation (FGM) Awareness   Essex Education Safeguarding Team September 2023 Copyright © Essex County Council 2023 No part of this publication may be reproduced, stored in a retrieval system of any nature, downloaded, transmitted or distributed in any form or by any means including photocopying and recording, without the prior written permission of Essex County Council, the copyright owner  </vt:lpstr>
      <vt:lpstr>What is FGM?</vt:lpstr>
      <vt:lpstr>Types of FGM</vt:lpstr>
      <vt:lpstr>Interactive map </vt:lpstr>
      <vt:lpstr>Why is FGM practised?</vt:lpstr>
      <vt:lpstr>Health Implications There are NO health benefits to FGM</vt:lpstr>
      <vt:lpstr>The Law and FGM</vt:lpstr>
      <vt:lpstr>Case study </vt:lpstr>
      <vt:lpstr>Talking to parents or carers:</vt:lpstr>
      <vt:lpstr>Education, FGM, BF, CALFB pathway </vt:lpstr>
      <vt:lpstr>Working in Partnership with the National FGM Centre</vt:lpstr>
      <vt:lpstr>Early Years key safeguarding documents </vt:lpstr>
      <vt:lpstr>Early Years key safeguarding documents (2)</vt:lpstr>
      <vt:lpstr>Early Years and Childcare website safeguarding pages:  </vt:lpstr>
      <vt:lpstr>Education Safeguarding Team</vt:lpstr>
    </vt:vector>
  </TitlesOfParts>
  <Company>Essex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sue.powell</dc:creator>
  <cp:lastModifiedBy>Alex Darvill - Education Safeguarding Adviser</cp:lastModifiedBy>
  <cp:revision>67</cp:revision>
  <dcterms:created xsi:type="dcterms:W3CDTF">2018-01-18T19:03:13Z</dcterms:created>
  <dcterms:modified xsi:type="dcterms:W3CDTF">2024-01-05T09:39:23Z</dcterms:modified>
  <cp:version>1</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d8be9e-c8d9-4b9c-bd40-2c27cc7ea2e6_Enabled">
    <vt:lpwstr>true</vt:lpwstr>
  </property>
  <property fmtid="{D5CDD505-2E9C-101B-9397-08002B2CF9AE}" pid="3" name="MSIP_Label_39d8be9e-c8d9-4b9c-bd40-2c27cc7ea2e6_SetDate">
    <vt:lpwstr>2020-08-24T08:24:42Z</vt:lpwstr>
  </property>
  <property fmtid="{D5CDD505-2E9C-101B-9397-08002B2CF9AE}" pid="4" name="MSIP_Label_39d8be9e-c8d9-4b9c-bd40-2c27cc7ea2e6_Method">
    <vt:lpwstr>Standard</vt:lpwstr>
  </property>
  <property fmtid="{D5CDD505-2E9C-101B-9397-08002B2CF9AE}" pid="5" name="MSIP_Label_39d8be9e-c8d9-4b9c-bd40-2c27cc7ea2e6_Name">
    <vt:lpwstr>39d8be9e-c8d9-4b9c-bd40-2c27cc7ea2e6</vt:lpwstr>
  </property>
  <property fmtid="{D5CDD505-2E9C-101B-9397-08002B2CF9AE}" pid="6" name="MSIP_Label_39d8be9e-c8d9-4b9c-bd40-2c27cc7ea2e6_SiteId">
    <vt:lpwstr>a8b4324f-155c-4215-a0f1-7ed8cc9a992f</vt:lpwstr>
  </property>
  <property fmtid="{D5CDD505-2E9C-101B-9397-08002B2CF9AE}" pid="7" name="MSIP_Label_39d8be9e-c8d9-4b9c-bd40-2c27cc7ea2e6_ActionId">
    <vt:lpwstr>975eff7d-da30-4d6f-ba97-00008e5aaf61</vt:lpwstr>
  </property>
  <property fmtid="{D5CDD505-2E9C-101B-9397-08002B2CF9AE}" pid="8" name="MSIP_Label_39d8be9e-c8d9-4b9c-bd40-2c27cc7ea2e6_ContentBits">
    <vt:lpwstr>0</vt:lpwstr>
  </property>
  <property fmtid="{D5CDD505-2E9C-101B-9397-08002B2CF9AE}" pid="9" name="ContentTypeId">
    <vt:lpwstr>0x010100BB34A7656483B74FB66C73ECEA17E281</vt:lpwstr>
  </property>
  <property fmtid="{D5CDD505-2E9C-101B-9397-08002B2CF9AE}" pid="10" name="MediaServiceImageTags">
    <vt:lpwstr/>
  </property>
</Properties>
</file>