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88"/>
  </p:notesMasterIdLst>
  <p:handoutMasterIdLst>
    <p:handoutMasterId r:id="rId89"/>
  </p:handoutMasterIdLst>
  <p:sldIdLst>
    <p:sldId id="362" r:id="rId6"/>
    <p:sldId id="320" r:id="rId7"/>
    <p:sldId id="1441" r:id="rId8"/>
    <p:sldId id="308" r:id="rId9"/>
    <p:sldId id="1442" r:id="rId10"/>
    <p:sldId id="1443" r:id="rId11"/>
    <p:sldId id="1444" r:id="rId12"/>
    <p:sldId id="372" r:id="rId13"/>
    <p:sldId id="1467" r:id="rId14"/>
    <p:sldId id="1447" r:id="rId15"/>
    <p:sldId id="431" r:id="rId16"/>
    <p:sldId id="432" r:id="rId17"/>
    <p:sldId id="1448" r:id="rId18"/>
    <p:sldId id="1449" r:id="rId19"/>
    <p:sldId id="1450" r:id="rId20"/>
    <p:sldId id="1451" r:id="rId21"/>
    <p:sldId id="467" r:id="rId22"/>
    <p:sldId id="1452" r:id="rId23"/>
    <p:sldId id="1453" r:id="rId24"/>
    <p:sldId id="1438" r:id="rId25"/>
    <p:sldId id="1431" r:id="rId26"/>
    <p:sldId id="1434" r:id="rId27"/>
    <p:sldId id="1454" r:id="rId28"/>
    <p:sldId id="1433" r:id="rId29"/>
    <p:sldId id="1439" r:id="rId30"/>
    <p:sldId id="437" r:id="rId31"/>
    <p:sldId id="505" r:id="rId32"/>
    <p:sldId id="1455" r:id="rId33"/>
    <p:sldId id="428" r:id="rId34"/>
    <p:sldId id="461" r:id="rId35"/>
    <p:sldId id="341" r:id="rId36"/>
    <p:sldId id="342" r:id="rId37"/>
    <p:sldId id="414" r:id="rId38"/>
    <p:sldId id="415" r:id="rId39"/>
    <p:sldId id="456" r:id="rId40"/>
    <p:sldId id="343" r:id="rId41"/>
    <p:sldId id="344" r:id="rId42"/>
    <p:sldId id="1456" r:id="rId43"/>
    <p:sldId id="345" r:id="rId44"/>
    <p:sldId id="1457" r:id="rId45"/>
    <p:sldId id="346" r:id="rId46"/>
    <p:sldId id="1459" r:id="rId47"/>
    <p:sldId id="481" r:id="rId48"/>
    <p:sldId id="487" r:id="rId49"/>
    <p:sldId id="516" r:id="rId50"/>
    <p:sldId id="489" r:id="rId51"/>
    <p:sldId id="490" r:id="rId52"/>
    <p:sldId id="514" r:id="rId53"/>
    <p:sldId id="1440" r:id="rId54"/>
    <p:sldId id="1461" r:id="rId55"/>
    <p:sldId id="495" r:id="rId56"/>
    <p:sldId id="479" r:id="rId57"/>
    <p:sldId id="449" r:id="rId58"/>
    <p:sldId id="469" r:id="rId59"/>
    <p:sldId id="480" r:id="rId60"/>
    <p:sldId id="508" r:id="rId61"/>
    <p:sldId id="452" r:id="rId62"/>
    <p:sldId id="453" r:id="rId63"/>
    <p:sldId id="513" r:id="rId64"/>
    <p:sldId id="1463" r:id="rId65"/>
    <p:sldId id="439" r:id="rId66"/>
    <p:sldId id="441" r:id="rId67"/>
    <p:sldId id="1464" r:id="rId68"/>
    <p:sldId id="463" r:id="rId69"/>
    <p:sldId id="361" r:id="rId70"/>
    <p:sldId id="443" r:id="rId71"/>
    <p:sldId id="503" r:id="rId72"/>
    <p:sldId id="444" r:id="rId73"/>
    <p:sldId id="466" r:id="rId74"/>
    <p:sldId id="1466" r:id="rId75"/>
    <p:sldId id="405" r:id="rId76"/>
    <p:sldId id="399" r:id="rId77"/>
    <p:sldId id="502" r:id="rId78"/>
    <p:sldId id="400" r:id="rId79"/>
    <p:sldId id="401" r:id="rId80"/>
    <p:sldId id="402" r:id="rId81"/>
    <p:sldId id="403" r:id="rId82"/>
    <p:sldId id="426" r:id="rId83"/>
    <p:sldId id="1422" r:id="rId84"/>
    <p:sldId id="434" r:id="rId85"/>
    <p:sldId id="1465" r:id="rId86"/>
    <p:sldId id="373" r:id="rId8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arclay - School Safeguarding Manager" initials="JB-SSM" lastIdx="1" clrIdx="0">
    <p:extLst>
      <p:ext uri="{19B8F6BF-5375-455C-9EA6-DF929625EA0E}">
        <p15:presenceInfo xmlns:p15="http://schemas.microsoft.com/office/powerpoint/2012/main" userId="S::Jo.Barclay@essex.gov.uk::4a6f2e24-405c-4716-a5ae-a9075bb06ad2" providerId="AD"/>
      </p:ext>
    </p:extLst>
  </p:cmAuthor>
  <p:cmAuthor id="2" name="Matthew Lewis - Education Safeguarding Adviser" initials="MLESA" lastIdx="1" clrIdx="1">
    <p:extLst>
      <p:ext uri="{19B8F6BF-5375-455C-9EA6-DF929625EA0E}">
        <p15:presenceInfo xmlns:p15="http://schemas.microsoft.com/office/powerpoint/2012/main" userId="S::Matthew.Lewis@essex.gov.uk::c2a967a7-5af9-48e2-bbc3-c155c6344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9F79B-D666-47C4-AABC-FF08D6761615}" v="4" dt="2024-01-05T09:48:2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80674" autoAdjust="0"/>
  </p:normalViewPr>
  <p:slideViewPr>
    <p:cSldViewPr>
      <p:cViewPr varScale="1">
        <p:scale>
          <a:sx n="54" d="100"/>
          <a:sy n="54" d="100"/>
        </p:scale>
        <p:origin x="1548" y="40"/>
      </p:cViewPr>
      <p:guideLst>
        <p:guide orient="horz" pos="2160"/>
        <p:guide pos="2880"/>
      </p:guideLst>
    </p:cSldViewPr>
  </p:slideViewPr>
  <p:outlineViewPr>
    <p:cViewPr>
      <p:scale>
        <a:sx n="33" d="100"/>
        <a:sy n="33" d="100"/>
      </p:scale>
      <p:origin x="0" y="-81078"/>
    </p:cViewPr>
  </p:outlineViewPr>
  <p:notesTextViewPr>
    <p:cViewPr>
      <p:scale>
        <a:sx n="100" d="100"/>
        <a:sy n="100" d="100"/>
      </p:scale>
      <p:origin x="0" y="0"/>
    </p:cViewPr>
  </p:notesTextViewPr>
  <p:sorterViewPr>
    <p:cViewPr>
      <p:scale>
        <a:sx n="120" d="100"/>
        <a:sy n="120" d="100"/>
      </p:scale>
      <p:origin x="0" y="-4932"/>
    </p:cViewPr>
  </p:sorterViewPr>
  <p:notesViewPr>
    <p:cSldViewPr>
      <p:cViewPr varScale="1">
        <p:scale>
          <a:sx n="77" d="100"/>
          <a:sy n="77" d="100"/>
        </p:scale>
        <p:origin x="326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ai Lewis-Jones - Education Safeguarding Adviser" userId="e42ab23b-38cc-4f4c-b1a6-bab32ee76465" providerId="ADAL" clId="{5F6E21BB-3977-444B-B265-F5D979ED51DC}"/>
    <pc:docChg chg="undo custSel addSld delSld modSld">
      <pc:chgData name="Derai Lewis-Jones - Education Safeguarding Adviser" userId="e42ab23b-38cc-4f4c-b1a6-bab32ee76465" providerId="ADAL" clId="{5F6E21BB-3977-444B-B265-F5D979ED51DC}" dt="2023-08-31T13:29:17.787" v="399" actId="20577"/>
      <pc:docMkLst>
        <pc:docMk/>
      </pc:docMkLst>
      <pc:sldChg chg="modSp mod">
        <pc:chgData name="Derai Lewis-Jones - Education Safeguarding Adviser" userId="e42ab23b-38cc-4f4c-b1a6-bab32ee76465" providerId="ADAL" clId="{5F6E21BB-3977-444B-B265-F5D979ED51DC}" dt="2023-08-24T10:24:55.053" v="7" actId="20577"/>
        <pc:sldMkLst>
          <pc:docMk/>
          <pc:sldMk cId="1452182930" sldId="362"/>
        </pc:sldMkLst>
        <pc:spChg chg="mod">
          <ac:chgData name="Derai Lewis-Jones - Education Safeguarding Adviser" userId="e42ab23b-38cc-4f4c-b1a6-bab32ee76465" providerId="ADAL" clId="{5F6E21BB-3977-444B-B265-F5D979ED51DC}" dt="2023-08-24T10:24:55.053" v="7" actId="20577"/>
          <ac:spMkLst>
            <pc:docMk/>
            <pc:sldMk cId="1452182930" sldId="362"/>
            <ac:spMk id="138244" creationId="{00000000-0000-0000-0000-000000000000}"/>
          </ac:spMkLst>
        </pc:spChg>
      </pc:sldChg>
      <pc:sldChg chg="add">
        <pc:chgData name="Derai Lewis-Jones - Education Safeguarding Adviser" userId="e42ab23b-38cc-4f4c-b1a6-bab32ee76465" providerId="ADAL" clId="{5F6E21BB-3977-444B-B265-F5D979ED51DC}" dt="2023-08-24T11:49:11.791" v="29"/>
        <pc:sldMkLst>
          <pc:docMk/>
          <pc:sldMk cId="3806235081" sldId="373"/>
        </pc:sldMkLst>
      </pc:sldChg>
      <pc:sldChg chg="modSp mod">
        <pc:chgData name="Derai Lewis-Jones - Education Safeguarding Adviser" userId="e42ab23b-38cc-4f4c-b1a6-bab32ee76465" providerId="ADAL" clId="{5F6E21BB-3977-444B-B265-F5D979ED51DC}" dt="2023-08-24T11:47:22.183" v="27" actId="20577"/>
        <pc:sldMkLst>
          <pc:docMk/>
          <pc:sldMk cId="3394263864" sldId="434"/>
        </pc:sldMkLst>
        <pc:spChg chg="mod">
          <ac:chgData name="Derai Lewis-Jones - Education Safeguarding Adviser" userId="e42ab23b-38cc-4f4c-b1a6-bab32ee76465" providerId="ADAL" clId="{5F6E21BB-3977-444B-B265-F5D979ED51DC}" dt="2023-08-24T11:47:22.183" v="27" actId="20577"/>
          <ac:spMkLst>
            <pc:docMk/>
            <pc:sldMk cId="3394263864" sldId="434"/>
            <ac:spMk id="3" creationId="{00000000-0000-0000-0000-000000000000}"/>
          </ac:spMkLst>
        </pc:spChg>
      </pc:sldChg>
      <pc:sldChg chg="del">
        <pc:chgData name="Derai Lewis-Jones - Education Safeguarding Adviser" userId="e42ab23b-38cc-4f4c-b1a6-bab32ee76465" providerId="ADAL" clId="{5F6E21BB-3977-444B-B265-F5D979ED51DC}" dt="2023-08-31T13:24:11.256" v="320" actId="2696"/>
        <pc:sldMkLst>
          <pc:docMk/>
          <pc:sldMk cId="170849430" sldId="440"/>
        </pc:sldMkLst>
      </pc:sldChg>
      <pc:sldChg chg="modSp mod">
        <pc:chgData name="Derai Lewis-Jones - Education Safeguarding Adviser" userId="e42ab23b-38cc-4f4c-b1a6-bab32ee76465" providerId="ADAL" clId="{5F6E21BB-3977-444B-B265-F5D979ED51DC}" dt="2023-08-31T13:26:30.944" v="358" actId="1076"/>
        <pc:sldMkLst>
          <pc:docMk/>
          <pc:sldMk cId="2055756190" sldId="463"/>
        </pc:sldMkLst>
        <pc:spChg chg="mod">
          <ac:chgData name="Derai Lewis-Jones - Education Safeguarding Adviser" userId="e42ab23b-38cc-4f4c-b1a6-bab32ee76465" providerId="ADAL" clId="{5F6E21BB-3977-444B-B265-F5D979ED51DC}" dt="2023-08-31T13:26:30.944" v="358" actId="1076"/>
          <ac:spMkLst>
            <pc:docMk/>
            <pc:sldMk cId="2055756190" sldId="463"/>
            <ac:spMk id="2" creationId="{4A2D2AA7-8B73-4342-A3E4-BF76210C6749}"/>
          </ac:spMkLst>
        </pc:spChg>
      </pc:sldChg>
      <pc:sldChg chg="modSp mod">
        <pc:chgData name="Derai Lewis-Jones - Education Safeguarding Adviser" userId="e42ab23b-38cc-4f4c-b1a6-bab32ee76465" providerId="ADAL" clId="{5F6E21BB-3977-444B-B265-F5D979ED51DC}" dt="2023-08-31T13:27:25.746" v="359" actId="5793"/>
        <pc:sldMkLst>
          <pc:docMk/>
          <pc:sldMk cId="803159397" sldId="466"/>
        </pc:sldMkLst>
        <pc:spChg chg="mod">
          <ac:chgData name="Derai Lewis-Jones - Education Safeguarding Adviser" userId="e42ab23b-38cc-4f4c-b1a6-bab32ee76465" providerId="ADAL" clId="{5F6E21BB-3977-444B-B265-F5D979ED51DC}" dt="2023-08-31T13:27:25.746" v="359" actId="5793"/>
          <ac:spMkLst>
            <pc:docMk/>
            <pc:sldMk cId="803159397" sldId="466"/>
            <ac:spMk id="3" creationId="{7CCF6D6F-5090-48BB-AC14-36A84817F324}"/>
          </ac:spMkLst>
        </pc:spChg>
      </pc:sldChg>
      <pc:sldChg chg="modSp mod modNotesTx">
        <pc:chgData name="Derai Lewis-Jones - Education Safeguarding Adviser" userId="e42ab23b-38cc-4f4c-b1a6-bab32ee76465" providerId="ADAL" clId="{5F6E21BB-3977-444B-B265-F5D979ED51DC}" dt="2023-08-31T12:59:46.312" v="319" actId="20577"/>
        <pc:sldMkLst>
          <pc:docMk/>
          <pc:sldMk cId="3574997937" sldId="469"/>
        </pc:sldMkLst>
        <pc:spChg chg="mod">
          <ac:chgData name="Derai Lewis-Jones - Education Safeguarding Adviser" userId="e42ab23b-38cc-4f4c-b1a6-bab32ee76465" providerId="ADAL" clId="{5F6E21BB-3977-444B-B265-F5D979ED51DC}" dt="2023-08-31T12:58:11.320" v="158" actId="255"/>
          <ac:spMkLst>
            <pc:docMk/>
            <pc:sldMk cId="3574997937" sldId="469"/>
            <ac:spMk id="3" creationId="{8FE8E860-4226-43A4-A4D7-478124AA10C6}"/>
          </ac:spMkLst>
        </pc:spChg>
      </pc:sldChg>
      <pc:sldChg chg="del">
        <pc:chgData name="Derai Lewis-Jones - Education Safeguarding Adviser" userId="e42ab23b-38cc-4f4c-b1a6-bab32ee76465" providerId="ADAL" clId="{5F6E21BB-3977-444B-B265-F5D979ED51DC}" dt="2023-08-31T13:28:54.431" v="372" actId="2696"/>
        <pc:sldMkLst>
          <pc:docMk/>
          <pc:sldMk cId="610383859" sldId="499"/>
        </pc:sldMkLst>
      </pc:sldChg>
      <pc:sldChg chg="modNotesTx">
        <pc:chgData name="Derai Lewis-Jones - Education Safeguarding Adviser" userId="e42ab23b-38cc-4f4c-b1a6-bab32ee76465" providerId="ADAL" clId="{5F6E21BB-3977-444B-B265-F5D979ED51DC}" dt="2023-08-31T13:29:17.787" v="399" actId="20577"/>
        <pc:sldMkLst>
          <pc:docMk/>
          <pc:sldMk cId="4073764694" sldId="502"/>
        </pc:sldMkLst>
      </pc:sldChg>
      <pc:sldChg chg="modSp mod">
        <pc:chgData name="Derai Lewis-Jones - Education Safeguarding Adviser" userId="e42ab23b-38cc-4f4c-b1a6-bab32ee76465" providerId="ADAL" clId="{5F6E21BB-3977-444B-B265-F5D979ED51DC}" dt="2023-08-24T11:43:52.608" v="23" actId="20577"/>
        <pc:sldMkLst>
          <pc:docMk/>
          <pc:sldMk cId="3328034749" sldId="503"/>
        </pc:sldMkLst>
        <pc:spChg chg="mod">
          <ac:chgData name="Derai Lewis-Jones - Education Safeguarding Adviser" userId="e42ab23b-38cc-4f4c-b1a6-bab32ee76465" providerId="ADAL" clId="{5F6E21BB-3977-444B-B265-F5D979ED51DC}" dt="2023-08-24T11:43:52.608" v="23" actId="20577"/>
          <ac:spMkLst>
            <pc:docMk/>
            <pc:sldMk cId="3328034749" sldId="503"/>
            <ac:spMk id="3" creationId="{00000000-0000-0000-0000-000000000000}"/>
          </ac:spMkLst>
        </pc:spChg>
      </pc:sldChg>
      <pc:sldChg chg="modSp mod">
        <pc:chgData name="Derai Lewis-Jones - Education Safeguarding Adviser" userId="e42ab23b-38cc-4f4c-b1a6-bab32ee76465" providerId="ADAL" clId="{5F6E21BB-3977-444B-B265-F5D979ED51DC}" dt="2023-08-24T10:32:10.775" v="19" actId="20577"/>
        <pc:sldMkLst>
          <pc:docMk/>
          <pc:sldMk cId="3911723315" sldId="505"/>
        </pc:sldMkLst>
        <pc:spChg chg="mod">
          <ac:chgData name="Derai Lewis-Jones - Education Safeguarding Adviser" userId="e42ab23b-38cc-4f4c-b1a6-bab32ee76465" providerId="ADAL" clId="{5F6E21BB-3977-444B-B265-F5D979ED51DC}" dt="2023-08-24T10:32:10.775" v="19" actId="20577"/>
          <ac:spMkLst>
            <pc:docMk/>
            <pc:sldMk cId="3911723315" sldId="505"/>
            <ac:spMk id="2" creationId="{00000000-0000-0000-0000-000000000000}"/>
          </ac:spMkLst>
        </pc:spChg>
      </pc:sldChg>
      <pc:sldChg chg="modSp mod">
        <pc:chgData name="Derai Lewis-Jones - Education Safeguarding Adviser" userId="e42ab23b-38cc-4f4c-b1a6-bab32ee76465" providerId="ADAL" clId="{5F6E21BB-3977-444B-B265-F5D979ED51DC}" dt="2023-08-31T13:24:24.100" v="323" actId="115"/>
        <pc:sldMkLst>
          <pc:docMk/>
          <pc:sldMk cId="3011468468" sldId="508"/>
        </pc:sldMkLst>
        <pc:spChg chg="mod">
          <ac:chgData name="Derai Lewis-Jones - Education Safeguarding Adviser" userId="e42ab23b-38cc-4f4c-b1a6-bab32ee76465" providerId="ADAL" clId="{5F6E21BB-3977-444B-B265-F5D979ED51DC}" dt="2023-08-31T13:24:24.100" v="323" actId="115"/>
          <ac:spMkLst>
            <pc:docMk/>
            <pc:sldMk cId="3011468468" sldId="508"/>
            <ac:spMk id="3" creationId="{00000000-0000-0000-0000-000000000000}"/>
          </ac:spMkLst>
        </pc:spChg>
      </pc:sldChg>
      <pc:sldChg chg="modSp mod">
        <pc:chgData name="Derai Lewis-Jones - Education Safeguarding Adviser" userId="e42ab23b-38cc-4f4c-b1a6-bab32ee76465" providerId="ADAL" clId="{5F6E21BB-3977-444B-B265-F5D979ED51DC}" dt="2023-08-24T11:42:44.322" v="21" actId="20577"/>
        <pc:sldMkLst>
          <pc:docMk/>
          <pc:sldMk cId="423074470" sldId="513"/>
        </pc:sldMkLst>
        <pc:spChg chg="mod">
          <ac:chgData name="Derai Lewis-Jones - Education Safeguarding Adviser" userId="e42ab23b-38cc-4f4c-b1a6-bab32ee76465" providerId="ADAL" clId="{5F6E21BB-3977-444B-B265-F5D979ED51DC}" dt="2023-08-24T11:42:44.322" v="21" actId="20577"/>
          <ac:spMkLst>
            <pc:docMk/>
            <pc:sldMk cId="423074470" sldId="513"/>
            <ac:spMk id="3" creationId="{7CCF6D6F-5090-48BB-AC14-36A84817F324}"/>
          </ac:spMkLst>
        </pc:spChg>
      </pc:sldChg>
      <pc:sldChg chg="modSp mod">
        <pc:chgData name="Derai Lewis-Jones - Education Safeguarding Adviser" userId="e42ab23b-38cc-4f4c-b1a6-bab32ee76465" providerId="ADAL" clId="{5F6E21BB-3977-444B-B265-F5D979ED51DC}" dt="2023-08-24T11:45:04.624" v="25" actId="20577"/>
        <pc:sldMkLst>
          <pc:docMk/>
          <pc:sldMk cId="1962418679" sldId="1422"/>
        </pc:sldMkLst>
        <pc:spChg chg="mod">
          <ac:chgData name="Derai Lewis-Jones - Education Safeguarding Adviser" userId="e42ab23b-38cc-4f4c-b1a6-bab32ee76465" providerId="ADAL" clId="{5F6E21BB-3977-444B-B265-F5D979ED51DC}" dt="2023-08-24T11:45:04.624" v="25" actId="20577"/>
          <ac:spMkLst>
            <pc:docMk/>
            <pc:sldMk cId="1962418679" sldId="1422"/>
            <ac:spMk id="2" creationId="{42FE3A7B-4E39-49DE-9DF6-B9D0050CB85F}"/>
          </ac:spMkLst>
        </pc:spChg>
      </pc:sldChg>
      <pc:sldChg chg="modSp mod">
        <pc:chgData name="Derai Lewis-Jones - Education Safeguarding Adviser" userId="e42ab23b-38cc-4f4c-b1a6-bab32ee76465" providerId="ADAL" clId="{5F6E21BB-3977-444B-B265-F5D979ED51DC}" dt="2023-08-24T10:31:35.230" v="17" actId="20577"/>
        <pc:sldMkLst>
          <pc:docMk/>
          <pc:sldMk cId="3378091196" sldId="1439"/>
        </pc:sldMkLst>
        <pc:spChg chg="mod">
          <ac:chgData name="Derai Lewis-Jones - Education Safeguarding Adviser" userId="e42ab23b-38cc-4f4c-b1a6-bab32ee76465" providerId="ADAL" clId="{5F6E21BB-3977-444B-B265-F5D979ED51DC}" dt="2023-08-24T10:31:35.230" v="17" actId="20577"/>
          <ac:spMkLst>
            <pc:docMk/>
            <pc:sldMk cId="3378091196" sldId="1439"/>
            <ac:spMk id="3" creationId="{5F6C6D18-FF2C-45F3-8846-8898760A9985}"/>
          </ac:spMkLst>
        </pc:spChg>
      </pc:sldChg>
      <pc:sldChg chg="modSp mod">
        <pc:chgData name="Derai Lewis-Jones - Education Safeguarding Adviser" userId="e42ab23b-38cc-4f4c-b1a6-bab32ee76465" providerId="ADAL" clId="{5F6E21BB-3977-444B-B265-F5D979ED51DC}" dt="2023-08-31T12:55:03.349" v="30" actId="114"/>
        <pc:sldMkLst>
          <pc:docMk/>
          <pc:sldMk cId="3936778811" sldId="1440"/>
        </pc:sldMkLst>
        <pc:spChg chg="mod">
          <ac:chgData name="Derai Lewis-Jones - Education Safeguarding Adviser" userId="e42ab23b-38cc-4f4c-b1a6-bab32ee76465" providerId="ADAL" clId="{5F6E21BB-3977-444B-B265-F5D979ED51DC}" dt="2023-08-31T12:55:03.349" v="30" actId="114"/>
          <ac:spMkLst>
            <pc:docMk/>
            <pc:sldMk cId="3936778811" sldId="1440"/>
            <ac:spMk id="3" creationId="{8D681159-6B47-4420-83C9-10418EA064D6}"/>
          </ac:spMkLst>
        </pc:spChg>
      </pc:sldChg>
      <pc:sldChg chg="modSp mod">
        <pc:chgData name="Derai Lewis-Jones - Education Safeguarding Adviser" userId="e42ab23b-38cc-4f4c-b1a6-bab32ee76465" providerId="ADAL" clId="{5F6E21BB-3977-444B-B265-F5D979ED51DC}" dt="2023-08-24T10:26:57.031" v="11" actId="20577"/>
        <pc:sldMkLst>
          <pc:docMk/>
          <pc:sldMk cId="595058868" sldId="1443"/>
        </pc:sldMkLst>
        <pc:spChg chg="mod">
          <ac:chgData name="Derai Lewis-Jones - Education Safeguarding Adviser" userId="e42ab23b-38cc-4f4c-b1a6-bab32ee76465" providerId="ADAL" clId="{5F6E21BB-3977-444B-B265-F5D979ED51DC}" dt="2023-08-24T10:26:57.031" v="11" actId="20577"/>
          <ac:spMkLst>
            <pc:docMk/>
            <pc:sldMk cId="595058868" sldId="1443"/>
            <ac:spMk id="3" creationId="{1FF892C1-71EB-4430-921E-EDB8190AA6F5}"/>
          </ac:spMkLst>
        </pc:spChg>
      </pc:sldChg>
      <pc:sldChg chg="modSp mod">
        <pc:chgData name="Derai Lewis-Jones - Education Safeguarding Adviser" userId="e42ab23b-38cc-4f4c-b1a6-bab32ee76465" providerId="ADAL" clId="{5F6E21BB-3977-444B-B265-F5D979ED51DC}" dt="2023-08-24T10:28:46.270" v="13" actId="20577"/>
        <pc:sldMkLst>
          <pc:docMk/>
          <pc:sldMk cId="1887701930" sldId="1452"/>
        </pc:sldMkLst>
        <pc:spChg chg="mod">
          <ac:chgData name="Derai Lewis-Jones - Education Safeguarding Adviser" userId="e42ab23b-38cc-4f4c-b1a6-bab32ee76465" providerId="ADAL" clId="{5F6E21BB-3977-444B-B265-F5D979ED51DC}" dt="2023-08-24T10:28:46.270" v="13" actId="20577"/>
          <ac:spMkLst>
            <pc:docMk/>
            <pc:sldMk cId="1887701930" sldId="1452"/>
            <ac:spMk id="3" creationId="{5F6C6D18-FF2C-45F3-8846-8898760A9985}"/>
          </ac:spMkLst>
        </pc:spChg>
      </pc:sldChg>
      <pc:sldChg chg="modSp mod">
        <pc:chgData name="Derai Lewis-Jones - Education Safeguarding Adviser" userId="e42ab23b-38cc-4f4c-b1a6-bab32ee76465" providerId="ADAL" clId="{5F6E21BB-3977-444B-B265-F5D979ED51DC}" dt="2023-08-24T10:29:03.566" v="15" actId="20577"/>
        <pc:sldMkLst>
          <pc:docMk/>
          <pc:sldMk cId="929794161" sldId="1453"/>
        </pc:sldMkLst>
        <pc:spChg chg="mod">
          <ac:chgData name="Derai Lewis-Jones - Education Safeguarding Adviser" userId="e42ab23b-38cc-4f4c-b1a6-bab32ee76465" providerId="ADAL" clId="{5F6E21BB-3977-444B-B265-F5D979ED51DC}" dt="2023-08-24T10:29:03.566" v="15" actId="20577"/>
          <ac:spMkLst>
            <pc:docMk/>
            <pc:sldMk cId="929794161" sldId="1453"/>
            <ac:spMk id="2" creationId="{00000000-0000-0000-0000-000000000000}"/>
          </ac:spMkLst>
        </pc:spChg>
      </pc:sldChg>
      <pc:sldChg chg="delSp modSp add mod">
        <pc:chgData name="Derai Lewis-Jones - Education Safeguarding Adviser" userId="e42ab23b-38cc-4f4c-b1a6-bab32ee76465" providerId="ADAL" clId="{5F6E21BB-3977-444B-B265-F5D979ED51DC}" dt="2023-08-31T13:28:49.214" v="371" actId="21"/>
        <pc:sldMkLst>
          <pc:docMk/>
          <pc:sldMk cId="78171046" sldId="1466"/>
        </pc:sldMkLst>
        <pc:spChg chg="del mod">
          <ac:chgData name="Derai Lewis-Jones - Education Safeguarding Adviser" userId="e42ab23b-38cc-4f4c-b1a6-bab32ee76465" providerId="ADAL" clId="{5F6E21BB-3977-444B-B265-F5D979ED51DC}" dt="2023-08-31T13:28:49.214" v="371" actId="21"/>
          <ac:spMkLst>
            <pc:docMk/>
            <pc:sldMk cId="78171046" sldId="1466"/>
            <ac:spMk id="2" creationId="{D05666B1-BAB5-4A04-9D94-54810503C1D3}"/>
          </ac:spMkLst>
        </pc:spChg>
        <pc:spChg chg="mod">
          <ac:chgData name="Derai Lewis-Jones - Education Safeguarding Adviser" userId="e42ab23b-38cc-4f4c-b1a6-bab32ee76465" providerId="ADAL" clId="{5F6E21BB-3977-444B-B265-F5D979ED51DC}" dt="2023-08-31T13:28:32.843" v="370" actId="255"/>
          <ac:spMkLst>
            <pc:docMk/>
            <pc:sldMk cId="78171046" sldId="1466"/>
            <ac:spMk id="3" creationId="{7CCF6D6F-5090-48BB-AC14-36A84817F324}"/>
          </ac:spMkLst>
        </pc:spChg>
      </pc:sldChg>
      <pc:sldChg chg="del">
        <pc:chgData name="Derai Lewis-Jones - Education Safeguarding Adviser" userId="e42ab23b-38cc-4f4c-b1a6-bab32ee76465" providerId="ADAL" clId="{5F6E21BB-3977-444B-B265-F5D979ED51DC}" dt="2023-08-24T11:48:48.129" v="28" actId="2696"/>
        <pc:sldMkLst>
          <pc:docMk/>
          <pc:sldMk cId="535259297" sldId="1466"/>
        </pc:sldMkLst>
      </pc:sldChg>
    </pc:docChg>
  </pc:docChgLst>
  <pc:docChgLst>
    <pc:chgData name="Jo Barclay - Head of Education Safeguarding and Wellbeing" userId="4a6f2e24-405c-4716-a5ae-a9075bb06ad2" providerId="ADAL" clId="{9B05887C-79E9-40F1-AE3A-71CFCF177CB4}"/>
    <pc:docChg chg="modSld">
      <pc:chgData name="Jo Barclay - Head of Education Safeguarding and Wellbeing" userId="4a6f2e24-405c-4716-a5ae-a9075bb06ad2" providerId="ADAL" clId="{9B05887C-79E9-40F1-AE3A-71CFCF177CB4}" dt="2023-09-11T15:57:24.459" v="7" actId="6549"/>
      <pc:docMkLst>
        <pc:docMk/>
      </pc:docMkLst>
      <pc:sldChg chg="modSp mod">
        <pc:chgData name="Jo Barclay - Head of Education Safeguarding and Wellbeing" userId="4a6f2e24-405c-4716-a5ae-a9075bb06ad2" providerId="ADAL" clId="{9B05887C-79E9-40F1-AE3A-71CFCF177CB4}" dt="2023-09-11T15:57:14.335" v="1" actId="21"/>
        <pc:sldMkLst>
          <pc:docMk/>
          <pc:sldMk cId="3394263864" sldId="434"/>
        </pc:sldMkLst>
        <pc:spChg chg="mod">
          <ac:chgData name="Jo Barclay - Head of Education Safeguarding and Wellbeing" userId="4a6f2e24-405c-4716-a5ae-a9075bb06ad2" providerId="ADAL" clId="{9B05887C-79E9-40F1-AE3A-71CFCF177CB4}" dt="2023-09-11T15:57:14.335" v="1" actId="21"/>
          <ac:spMkLst>
            <pc:docMk/>
            <pc:sldMk cId="3394263864" sldId="434"/>
            <ac:spMk id="3" creationId="{00000000-0000-0000-0000-000000000000}"/>
          </ac:spMkLst>
        </pc:spChg>
      </pc:sldChg>
      <pc:sldChg chg="modSp mod">
        <pc:chgData name="Jo Barclay - Head of Education Safeguarding and Wellbeing" userId="4a6f2e24-405c-4716-a5ae-a9075bb06ad2" providerId="ADAL" clId="{9B05887C-79E9-40F1-AE3A-71CFCF177CB4}" dt="2023-09-11T15:57:24.459" v="7" actId="6549"/>
        <pc:sldMkLst>
          <pc:docMk/>
          <pc:sldMk cId="1962418679" sldId="1422"/>
        </pc:sldMkLst>
        <pc:spChg chg="mod">
          <ac:chgData name="Jo Barclay - Head of Education Safeguarding and Wellbeing" userId="4a6f2e24-405c-4716-a5ae-a9075bb06ad2" providerId="ADAL" clId="{9B05887C-79E9-40F1-AE3A-71CFCF177CB4}" dt="2023-09-11T15:57:24.459" v="7" actId="6549"/>
          <ac:spMkLst>
            <pc:docMk/>
            <pc:sldMk cId="1962418679" sldId="1422"/>
            <ac:spMk id="2" creationId="{42FE3A7B-4E39-49DE-9DF6-B9D0050CB85F}"/>
          </ac:spMkLst>
        </pc:spChg>
      </pc:sldChg>
    </pc:docChg>
  </pc:docChgLst>
  <pc:docChgLst>
    <pc:chgData name="Alex Darvill - Education Safeguarding Adviser" userId="624883b4-1e9b-4e2d-9c7d-7cb1dff1ea78" providerId="ADAL" clId="{37E9F79B-D666-47C4-AABC-FF08D6761615}"/>
    <pc:docChg chg="undo custSel addSld delSld modSld sldOrd delMainMaster">
      <pc:chgData name="Alex Darvill - Education Safeguarding Adviser" userId="624883b4-1e9b-4e2d-9c7d-7cb1dff1ea78" providerId="ADAL" clId="{37E9F79B-D666-47C4-AABC-FF08D6761615}" dt="2024-01-05T09:57:37.157" v="392" actId="122"/>
      <pc:docMkLst>
        <pc:docMk/>
      </pc:docMkLst>
      <pc:sldChg chg="addSp delSp modSp add mod ord">
        <pc:chgData name="Alex Darvill - Education Safeguarding Adviser" userId="624883b4-1e9b-4e2d-9c7d-7cb1dff1ea78" providerId="ADAL" clId="{37E9F79B-D666-47C4-AABC-FF08D6761615}" dt="2024-01-05T09:57:14.894" v="391"/>
        <pc:sldMkLst>
          <pc:docMk/>
          <pc:sldMk cId="1528556752" sldId="372"/>
        </pc:sldMkLst>
        <pc:spChg chg="mod">
          <ac:chgData name="Alex Darvill - Education Safeguarding Adviser" userId="624883b4-1e9b-4e2d-9c7d-7cb1dff1ea78" providerId="ADAL" clId="{37E9F79B-D666-47C4-AABC-FF08D6761615}" dt="2024-01-05T09:44:43.582" v="73" actId="114"/>
          <ac:spMkLst>
            <pc:docMk/>
            <pc:sldMk cId="1528556752" sldId="372"/>
            <ac:spMk id="3" creationId="{00000000-0000-0000-0000-000000000000}"/>
          </ac:spMkLst>
        </pc:spChg>
        <pc:spChg chg="add del mod">
          <ac:chgData name="Alex Darvill - Education Safeguarding Adviser" userId="624883b4-1e9b-4e2d-9c7d-7cb1dff1ea78" providerId="ADAL" clId="{37E9F79B-D666-47C4-AABC-FF08D6761615}" dt="2024-01-05T09:44:35.740" v="71" actId="478"/>
          <ac:spMkLst>
            <pc:docMk/>
            <pc:sldMk cId="1528556752" sldId="372"/>
            <ac:spMk id="5" creationId="{B7F46A0C-FBCC-433E-90FB-8504E046289F}"/>
          </ac:spMkLst>
        </pc:spChg>
      </pc:sldChg>
      <pc:sldChg chg="modSp del mod">
        <pc:chgData name="Alex Darvill - Education Safeguarding Adviser" userId="624883b4-1e9b-4e2d-9c7d-7cb1dff1ea78" providerId="ADAL" clId="{37E9F79B-D666-47C4-AABC-FF08D6761615}" dt="2024-01-05T09:41:29.648" v="7" actId="47"/>
        <pc:sldMkLst>
          <pc:docMk/>
          <pc:sldMk cId="2504448572" sldId="372"/>
        </pc:sldMkLst>
        <pc:spChg chg="mod">
          <ac:chgData name="Alex Darvill - Education Safeguarding Adviser" userId="624883b4-1e9b-4e2d-9c7d-7cb1dff1ea78" providerId="ADAL" clId="{37E9F79B-D666-47C4-AABC-FF08D6761615}" dt="2024-01-05T09:40:32.257" v="3" actId="20577"/>
          <ac:spMkLst>
            <pc:docMk/>
            <pc:sldMk cId="2504448572" sldId="372"/>
            <ac:spMk id="2" creationId="{00000000-0000-0000-0000-000000000000}"/>
          </ac:spMkLst>
        </pc:spChg>
        <pc:spChg chg="mod">
          <ac:chgData name="Alex Darvill - Education Safeguarding Adviser" userId="624883b4-1e9b-4e2d-9c7d-7cb1dff1ea78" providerId="ADAL" clId="{37E9F79B-D666-47C4-AABC-FF08D6761615}" dt="2024-01-05T09:41:27.812" v="6" actId="20577"/>
          <ac:spMkLst>
            <pc:docMk/>
            <pc:sldMk cId="2504448572" sldId="372"/>
            <ac:spMk id="3" creationId="{00000000-0000-0000-0000-000000000000}"/>
          </ac:spMkLst>
        </pc:spChg>
      </pc:sldChg>
      <pc:sldChg chg="modSp mod">
        <pc:chgData name="Alex Darvill - Education Safeguarding Adviser" userId="624883b4-1e9b-4e2d-9c7d-7cb1dff1ea78" providerId="ADAL" clId="{37E9F79B-D666-47C4-AABC-FF08D6761615}" dt="2024-01-05T09:47:58.673" v="366" actId="20577"/>
        <pc:sldMkLst>
          <pc:docMk/>
          <pc:sldMk cId="595058868" sldId="1443"/>
        </pc:sldMkLst>
        <pc:spChg chg="mod">
          <ac:chgData name="Alex Darvill - Education Safeguarding Adviser" userId="624883b4-1e9b-4e2d-9c7d-7cb1dff1ea78" providerId="ADAL" clId="{37E9F79B-D666-47C4-AABC-FF08D6761615}" dt="2024-01-05T09:47:58.673" v="366" actId="20577"/>
          <ac:spMkLst>
            <pc:docMk/>
            <pc:sldMk cId="595058868" sldId="1443"/>
            <ac:spMk id="3" creationId="{1FF892C1-71EB-4430-921E-EDB8190AA6F5}"/>
          </ac:spMkLst>
        </pc:spChg>
      </pc:sldChg>
      <pc:sldChg chg="modSp mod">
        <pc:chgData name="Alex Darvill - Education Safeguarding Adviser" userId="624883b4-1e9b-4e2d-9c7d-7cb1dff1ea78" providerId="ADAL" clId="{37E9F79B-D666-47C4-AABC-FF08D6761615}" dt="2024-01-05T09:56:00.730" v="381" actId="122"/>
        <pc:sldMkLst>
          <pc:docMk/>
          <pc:sldMk cId="4088402258" sldId="1444"/>
        </pc:sldMkLst>
        <pc:spChg chg="mod">
          <ac:chgData name="Alex Darvill - Education Safeguarding Adviser" userId="624883b4-1e9b-4e2d-9c7d-7cb1dff1ea78" providerId="ADAL" clId="{37E9F79B-D666-47C4-AABC-FF08D6761615}" dt="2024-01-05T09:48:29.056" v="375" actId="20577"/>
          <ac:spMkLst>
            <pc:docMk/>
            <pc:sldMk cId="4088402258" sldId="1444"/>
            <ac:spMk id="2" creationId="{00000000-0000-0000-0000-000000000000}"/>
          </ac:spMkLst>
        </pc:spChg>
        <pc:spChg chg="mod">
          <ac:chgData name="Alex Darvill - Education Safeguarding Adviser" userId="624883b4-1e9b-4e2d-9c7d-7cb1dff1ea78" providerId="ADAL" clId="{37E9F79B-D666-47C4-AABC-FF08D6761615}" dt="2024-01-05T09:56:00.730" v="381" actId="122"/>
          <ac:spMkLst>
            <pc:docMk/>
            <pc:sldMk cId="4088402258" sldId="1444"/>
            <ac:spMk id="3" creationId="{00000000-0000-0000-0000-000000000000}"/>
          </ac:spMkLst>
        </pc:spChg>
      </pc:sldChg>
      <pc:sldChg chg="addSp delSp modSp add mod ord modNotesTx">
        <pc:chgData name="Alex Darvill - Education Safeguarding Adviser" userId="624883b4-1e9b-4e2d-9c7d-7cb1dff1ea78" providerId="ADAL" clId="{37E9F79B-D666-47C4-AABC-FF08D6761615}" dt="2024-01-05T09:57:37.157" v="392" actId="122"/>
        <pc:sldMkLst>
          <pc:docMk/>
          <pc:sldMk cId="3336443762" sldId="1467"/>
        </pc:sldMkLst>
        <pc:spChg chg="del mod">
          <ac:chgData name="Alex Darvill - Education Safeguarding Adviser" userId="624883b4-1e9b-4e2d-9c7d-7cb1dff1ea78" providerId="ADAL" clId="{37E9F79B-D666-47C4-AABC-FF08D6761615}" dt="2024-01-05T09:43:17.655" v="28" actId="478"/>
          <ac:spMkLst>
            <pc:docMk/>
            <pc:sldMk cId="3336443762" sldId="1467"/>
            <ac:spMk id="3" creationId="{00000000-0000-0000-0000-000000000000}"/>
          </ac:spMkLst>
        </pc:spChg>
        <pc:spChg chg="add del mod">
          <ac:chgData name="Alex Darvill - Education Safeguarding Adviser" userId="624883b4-1e9b-4e2d-9c7d-7cb1dff1ea78" providerId="ADAL" clId="{37E9F79B-D666-47C4-AABC-FF08D6761615}" dt="2024-01-05T09:57:37.157" v="392" actId="122"/>
          <ac:spMkLst>
            <pc:docMk/>
            <pc:sldMk cId="3336443762" sldId="1467"/>
            <ac:spMk id="5" creationId="{B7F46A0C-FBCC-433E-90FB-8504E046289F}"/>
          </ac:spMkLst>
        </pc:spChg>
      </pc:sldChg>
      <pc:sldMasterChg chg="del delSldLayout">
        <pc:chgData name="Alex Darvill - Education Safeguarding Adviser" userId="624883b4-1e9b-4e2d-9c7d-7cb1dff1ea78" providerId="ADAL" clId="{37E9F79B-D666-47C4-AABC-FF08D6761615}" dt="2024-01-05T09:41:29.648" v="7" actId="47"/>
        <pc:sldMasterMkLst>
          <pc:docMk/>
          <pc:sldMasterMk cId="8346217" sldId="2147483687"/>
        </pc:sldMasterMkLst>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2734016873" sldId="2147483688"/>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1148336500" sldId="2147483689"/>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340637323" sldId="2147483690"/>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1606505730" sldId="2147483691"/>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948602255" sldId="2147483692"/>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691309367" sldId="2147483693"/>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1073633269" sldId="2147483694"/>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3230872602" sldId="2147483695"/>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1860178994" sldId="2147483696"/>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732413726" sldId="2147483697"/>
          </pc:sldLayoutMkLst>
        </pc:sldLayoutChg>
        <pc:sldLayoutChg chg="del">
          <pc:chgData name="Alex Darvill - Education Safeguarding Adviser" userId="624883b4-1e9b-4e2d-9c7d-7cb1dff1ea78" providerId="ADAL" clId="{37E9F79B-D666-47C4-AABC-FF08D6761615}" dt="2024-01-05T09:41:29.648" v="7" actId="47"/>
          <pc:sldLayoutMkLst>
            <pc:docMk/>
            <pc:sldMasterMk cId="8346217" sldId="2147483687"/>
            <pc:sldLayoutMk cId="1817557585" sldId="21474836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BD45BA-F7EF-4E4A-BE58-EC44BDF07F96}" type="datetimeFigureOut">
              <a:rPr lang="en-GB" smtClean="0"/>
              <a:t>05/01/2024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3F24D03-964E-4F0B-BD70-8936D2639D7E}" type="slidenum">
              <a:rPr lang="en-GB" smtClean="0"/>
              <a:t>‹#›</a:t>
            </a:fld>
            <a:endParaRPr lang="en-GB"/>
          </a:p>
        </p:txBody>
      </p:sp>
    </p:spTree>
    <p:extLst>
      <p:ext uri="{BB962C8B-B14F-4D97-AF65-F5344CB8AC3E}">
        <p14:creationId xmlns:p14="http://schemas.microsoft.com/office/powerpoint/2010/main" val="249508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4F29AB-0269-47AA-A879-4593E3013DDB}" type="datetimeFigureOut">
              <a:rPr lang="en-GB" smtClean="0"/>
              <a:t>05/01/2024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F8A2FE-DE86-4A33-AF36-D15B87A8CC57}" type="slidenum">
              <a:rPr lang="en-GB" smtClean="0"/>
              <a:t>‹#›</a:t>
            </a:fld>
            <a:endParaRPr lang="en-GB"/>
          </a:p>
        </p:txBody>
      </p:sp>
    </p:spTree>
    <p:extLst>
      <p:ext uri="{BB962C8B-B14F-4D97-AF65-F5344CB8AC3E}">
        <p14:creationId xmlns:p14="http://schemas.microsoft.com/office/powerpoint/2010/main" val="370680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chools.essex.gov.uk/pupils/Safeguarding/Managing_allegations_in_the_Childrens_Workforce/Pages/ManagingAllegationsInTheChildrensWorkforce.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ycp.essex.gov.uk/safeguardin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overnment/publications/homelessness-reduction-bill-policy-factsheet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gov.uk/government/publications/teaching-online-safety-in-schools"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gov.uk/guidance/meeting-digital-and-technology-standards-in-schools-and-colleges/filtering-and-monitoring-standards-for-schools-and-colleges" TargetMode="External"/><Relationship Id="rId4" Type="http://schemas.openxmlformats.org/officeDocument/2006/relationships/hyperlink" Target="https://www.escb.co.uk/campaigns/online-safe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essex.gov.uk/resources-for-practitioners/effective-support-resource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eycp.essex.gov.uk/safeguarding/early-years-child-protection-resource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Acknowledge that this is a sensitive matter and that some aspects of this presentation may be upsetting, either due to their personal circumstances or history, or because they may recognise abuse in children they have worked with in the past and have not previously done so – provide attendees with the opportunity to discuss any concerns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FDE8D14-F69D-4B58-B94A-D06257403E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Make the point that all staff in Essex have to work to the SET procedures – these are our local safeguarding procedures and you can explain to staff that you are going to cover the main points for Education settings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88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SET procedures set out expectations for all agencies in terms of safeguarding </a:t>
            </a:r>
          </a:p>
          <a:p>
            <a:endParaRPr lang="en-GB" dirty="0"/>
          </a:p>
          <a:p>
            <a:r>
              <a:rPr lang="en-GB" dirty="0"/>
              <a:t>You may want to pause for discussion here – how is this achieved in your setting? How do all staff contribute to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92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16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Role initially introduced within ‘Working Together to Safeguard Children’ guidance in 2006 – reflected in SET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4 LADOs in Essex within the Children Safeguarding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Further information on Early Years and Childcare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hlinkClick r:id="rId3"/>
              </a:rPr>
              <a:t>https://schools.essex.gov.uk/pupils/Safeguarding/Managing_allegations_in_the_Childrens_Workforce/Pages/ManagingAllegationsInTheChildrensWorkforce.aspx</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66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baseline="0" dirty="0">
                <a:solidFill>
                  <a:schemeClr val="tx1"/>
                </a:solidFill>
                <a:latin typeface="+mn-lt"/>
                <a:ea typeface="+mn-ea"/>
                <a:cs typeface="+mn-cs"/>
              </a:rPr>
              <a:t>Do staff think about additional difficulties for families with larger sibling groups? What are the additional complexities and potential risks?  How are concerns shared / checked across larger sibling groups ( across year groups / between schools – including between infant and junior sites?)  How could family benefit from early help?</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Ambivalence</a:t>
            </a:r>
            <a:r>
              <a:rPr lang="en-GB" sz="1200" b="0" i="0" u="none" strike="noStrike" kern="1200" baseline="0" dirty="0">
                <a:solidFill>
                  <a:schemeClr val="tx1"/>
                </a:solidFill>
                <a:latin typeface="+mn-lt"/>
                <a:ea typeface="+mn-ea"/>
                <a:cs typeface="+mn-cs"/>
              </a:rPr>
              <a:t>: can be seen when people are always late for appointments, or repeatedly make excuses for missing them; when they change the conversation away from uncomfortable topics and when they use dismissive body language. Ambivalence is the most common reaction and may not amount to uncooperativeness. All service users are ambivalent at some stage in the helping process which is related to the dependence involved in being helped by others. It may reflect cultural differences, being unclear what is expected, or poor experiences of previous involvement with professionals. Ambivalence may need to be acknowledged, but it can be worked through; </a:t>
            </a:r>
          </a:p>
          <a:p>
            <a:r>
              <a:rPr lang="en-GB" sz="1200" b="1" i="0" u="none" strike="noStrike" kern="1200" baseline="0" dirty="0">
                <a:solidFill>
                  <a:schemeClr val="tx1"/>
                </a:solidFill>
                <a:latin typeface="+mn-lt"/>
                <a:ea typeface="+mn-ea"/>
                <a:cs typeface="+mn-cs"/>
              </a:rPr>
              <a:t> Avoidance</a:t>
            </a:r>
            <a:r>
              <a:rPr lang="en-GB" sz="1200" b="0" i="0" u="none" strike="noStrike" kern="1200" baseline="0" dirty="0">
                <a:solidFill>
                  <a:schemeClr val="tx1"/>
                </a:solidFill>
                <a:latin typeface="+mn-lt"/>
                <a:ea typeface="+mn-ea"/>
                <a:cs typeface="+mn-cs"/>
              </a:rPr>
              <a:t>: a very common method of uncooperativeness, including avoiding appointments, missing meetings, and cutting visits short due to other apparently important activity (often because the prospect of involvement makes the person anxious and they hope to escape it).  They may have a difficulty, have something to hide, resent outside interference or find staff changes another painful loss. They may face up to the contact as they realise the professional is resolute in their intention, and may become more able to engage as they perceive the professional's concern for them and their wish to help; </a:t>
            </a:r>
          </a:p>
          <a:p>
            <a:r>
              <a:rPr lang="en-GB" sz="1200" b="1" i="0" u="none" strike="noStrike" kern="1200" baseline="0" dirty="0">
                <a:solidFill>
                  <a:schemeClr val="tx1"/>
                </a:solidFill>
                <a:latin typeface="+mn-lt"/>
                <a:ea typeface="+mn-ea"/>
                <a:cs typeface="+mn-cs"/>
              </a:rPr>
              <a:t> Confrontation</a:t>
            </a:r>
            <a:r>
              <a:rPr lang="en-GB" sz="1200" b="0" i="0" u="none" strike="noStrike" kern="1200" baseline="0" dirty="0">
                <a:solidFill>
                  <a:schemeClr val="tx1"/>
                </a:solidFill>
                <a:latin typeface="+mn-lt"/>
                <a:ea typeface="+mn-ea"/>
                <a:cs typeface="+mn-cs"/>
              </a:rPr>
              <a:t>: includes challenging professionals, provoking arguments, extreme avoidance (e.g. not answering the door as opposed to not being in) and often indicates a deep-seated lack of trust leading to a 'fight' rather than 'flight' response to difficult situations. Parents may fear, perhaps realistically, that their children may be taken away or they may be reacting to them having been taken away. They may have difficulty in consistently seeing the professional's good intent and be suspicious of their motives. It is important for the professional to be clear about their role and purpose, demonstrate a concern to help, but not to expect an open relationship to begin with. However, the parent's uncooperativeness must be challenged, so they become aware the professional/agency will not give up. This may require the professional to cope with numerous displays of confrontation and aggression until eventual co-operation may be achieved; </a:t>
            </a:r>
          </a:p>
          <a:p>
            <a:r>
              <a:rPr lang="en-GB" sz="1200" b="1" i="0" u="none" strike="noStrike" kern="1200" baseline="0" dirty="0">
                <a:solidFill>
                  <a:schemeClr val="tx1"/>
                </a:solidFill>
                <a:latin typeface="+mn-lt"/>
                <a:ea typeface="+mn-ea"/>
                <a:cs typeface="+mn-cs"/>
              </a:rPr>
              <a:t> Violence</a:t>
            </a:r>
            <a:r>
              <a:rPr lang="en-GB" sz="1200" b="0" i="0" u="none" strike="noStrike" kern="1200" baseline="0" dirty="0">
                <a:solidFill>
                  <a:schemeClr val="tx1"/>
                </a:solidFill>
                <a:latin typeface="+mn-lt"/>
                <a:ea typeface="+mn-ea"/>
                <a:cs typeface="+mn-cs"/>
              </a:rPr>
              <a:t>: threatened or actual violence by a small minority of people is the most difficult of uncooperative behaviours for the professional/agency to engage with. It may reflect a deep and longstanding fear and projected hatred of authority figures. People may have experience of getting their way through intimidation and violent behaviour. The professional/agency should be realistic about the child or parent's capacity for change in the context of an offer of help with the areas that need to be addressed.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are a variety of reasons why some families may be </a:t>
            </a:r>
            <a:r>
              <a:rPr lang="en-GB" sz="1200" b="0" i="0" u="none" strike="noStrike" kern="1200" baseline="0" dirty="0" err="1">
                <a:solidFill>
                  <a:schemeClr val="tx1"/>
                </a:solidFill>
                <a:latin typeface="+mn-lt"/>
                <a:ea typeface="+mn-ea"/>
                <a:cs typeface="+mn-cs"/>
              </a:rPr>
              <a:t>unco</a:t>
            </a:r>
            <a:r>
              <a:rPr lang="en-GB" sz="1200" b="0" i="0" u="none" strike="noStrike" kern="1200" baseline="0" dirty="0">
                <a:solidFill>
                  <a:schemeClr val="tx1"/>
                </a:solidFill>
                <a:latin typeface="+mn-lt"/>
                <a:ea typeface="+mn-ea"/>
                <a:cs typeface="+mn-cs"/>
              </a:rPr>
              <a:t>-operative with professionals, including the fact that they: </a:t>
            </a:r>
          </a:p>
          <a:p>
            <a:r>
              <a:rPr lang="en-GB" sz="1200" b="0" i="0" u="none" strike="noStrike" kern="1200" baseline="0" dirty="0">
                <a:solidFill>
                  <a:schemeClr val="tx1"/>
                </a:solidFill>
                <a:latin typeface="+mn-lt"/>
                <a:ea typeface="+mn-ea"/>
                <a:cs typeface="+mn-cs"/>
              </a:rPr>
              <a:t> Do not want their privacy invaded; </a:t>
            </a:r>
          </a:p>
          <a:p>
            <a:r>
              <a:rPr lang="en-GB" sz="1200" b="0" i="0" u="none" strike="noStrike" kern="1200" baseline="0" dirty="0">
                <a:solidFill>
                  <a:schemeClr val="tx1"/>
                </a:solidFill>
                <a:latin typeface="+mn-lt"/>
                <a:ea typeface="+mn-ea"/>
                <a:cs typeface="+mn-cs"/>
              </a:rPr>
              <a:t> Have something to hide; </a:t>
            </a:r>
          </a:p>
          <a:p>
            <a:r>
              <a:rPr lang="en-GB" sz="1200" b="0" i="0" u="none" strike="noStrike" kern="1200" baseline="0" dirty="0">
                <a:solidFill>
                  <a:schemeClr val="tx1"/>
                </a:solidFill>
                <a:latin typeface="+mn-lt"/>
                <a:ea typeface="+mn-ea"/>
                <a:cs typeface="+mn-cs"/>
              </a:rPr>
              <a:t> Refuse to believe they have a problem; </a:t>
            </a:r>
          </a:p>
          <a:p>
            <a:r>
              <a:rPr lang="en-GB" sz="1200" b="0" i="0" u="none" strike="noStrike" kern="1200" baseline="0" dirty="0">
                <a:solidFill>
                  <a:schemeClr val="tx1"/>
                </a:solidFill>
                <a:latin typeface="+mn-lt"/>
                <a:ea typeface="+mn-ea"/>
                <a:cs typeface="+mn-cs"/>
              </a:rPr>
              <a:t> Resent outside interference; </a:t>
            </a:r>
          </a:p>
          <a:p>
            <a:r>
              <a:rPr lang="en-GB" sz="1200" b="0" i="0" u="none" strike="noStrike" kern="1200" baseline="0" dirty="0">
                <a:solidFill>
                  <a:schemeClr val="tx1"/>
                </a:solidFill>
                <a:latin typeface="+mn-lt"/>
                <a:ea typeface="+mn-ea"/>
                <a:cs typeface="+mn-cs"/>
              </a:rPr>
              <a:t> Have cultural differences; </a:t>
            </a:r>
          </a:p>
          <a:p>
            <a:r>
              <a:rPr lang="en-GB" sz="1200" b="0" i="0" u="none" strike="noStrike" kern="1200" baseline="0" dirty="0">
                <a:solidFill>
                  <a:schemeClr val="tx1"/>
                </a:solidFill>
                <a:latin typeface="+mn-lt"/>
                <a:ea typeface="+mn-ea"/>
                <a:cs typeface="+mn-cs"/>
              </a:rPr>
              <a:t> Lack understanding about what is being expected of them; </a:t>
            </a:r>
          </a:p>
          <a:p>
            <a:r>
              <a:rPr lang="en-GB" sz="1200" b="0" i="0" u="none" strike="noStrike" kern="1200" baseline="0" dirty="0">
                <a:solidFill>
                  <a:schemeClr val="tx1"/>
                </a:solidFill>
                <a:latin typeface="+mn-lt"/>
                <a:ea typeface="+mn-ea"/>
                <a:cs typeface="+mn-cs"/>
              </a:rPr>
              <a:t> Have poor previous experience of professional involvement; </a:t>
            </a:r>
          </a:p>
          <a:p>
            <a:r>
              <a:rPr lang="en-GB" sz="1200" b="0" i="0" u="none" strike="noStrike" kern="1200" baseline="0" dirty="0">
                <a:solidFill>
                  <a:schemeClr val="tx1"/>
                </a:solidFill>
                <a:latin typeface="+mn-lt"/>
                <a:ea typeface="+mn-ea"/>
                <a:cs typeface="+mn-cs"/>
              </a:rPr>
              <a:t> Resent staff changes; </a:t>
            </a:r>
          </a:p>
          <a:p>
            <a:r>
              <a:rPr lang="en-GB" sz="1200" b="0" i="0" u="none" strike="noStrike" kern="1200" baseline="0" dirty="0">
                <a:solidFill>
                  <a:schemeClr val="tx1"/>
                </a:solidFill>
                <a:latin typeface="+mn-lt"/>
                <a:ea typeface="+mn-ea"/>
                <a:cs typeface="+mn-cs"/>
              </a:rPr>
              <a:t> Dislike or fear of authority figures; </a:t>
            </a:r>
          </a:p>
          <a:p>
            <a:r>
              <a:rPr lang="en-GB" sz="1200" b="0" i="0" u="none" strike="noStrike" kern="1200" baseline="0" dirty="0">
                <a:solidFill>
                  <a:schemeClr val="tx1"/>
                </a:solidFill>
                <a:latin typeface="+mn-lt"/>
                <a:ea typeface="+mn-ea"/>
                <a:cs typeface="+mn-cs"/>
              </a:rPr>
              <a:t> Fear their children will be taken away; </a:t>
            </a:r>
          </a:p>
          <a:p>
            <a:r>
              <a:rPr lang="en-GB" sz="1200" b="0" i="0" u="none" strike="noStrike" kern="1200" baseline="0" dirty="0">
                <a:solidFill>
                  <a:schemeClr val="tx1"/>
                </a:solidFill>
                <a:latin typeface="+mn-lt"/>
                <a:ea typeface="+mn-ea"/>
                <a:cs typeface="+mn-cs"/>
              </a:rPr>
              <a:t> Fear being judged to be poor parents because of substance misuse, mental health problems; </a:t>
            </a:r>
          </a:p>
          <a:p>
            <a:r>
              <a:rPr lang="en-GB" sz="1200" b="0" i="0" u="none" strike="noStrike" kern="1200" baseline="0" dirty="0">
                <a:solidFill>
                  <a:schemeClr val="tx1"/>
                </a:solidFill>
                <a:latin typeface="+mn-lt"/>
                <a:ea typeface="+mn-ea"/>
                <a:cs typeface="+mn-cs"/>
              </a:rPr>
              <a:t> Feel they have nothing to lose (e.g. where the children have already been removed)</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parent may be coerced where there is domestic abuse to avoid professionals or be evasive.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01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may not impact on capacity to parent, but settings should consider support through the Early Help process where appropriate – or, of course, referral to Social Care where concerns meet the threshold for significant harm</a:t>
            </a:r>
          </a:p>
          <a:p>
            <a:endParaRPr lang="en-GB" dirty="0"/>
          </a:p>
          <a:p>
            <a:r>
              <a:rPr lang="en-GB" b="1" u="sng" dirty="0">
                <a:highlight>
                  <a:srgbClr val="FFFF00"/>
                </a:highlight>
              </a:rPr>
              <a:t>DISCUSSION</a:t>
            </a:r>
            <a:r>
              <a:rPr lang="en-GB" b="1" dirty="0">
                <a:highlight>
                  <a:srgbClr val="FFFF00"/>
                </a:highlight>
              </a:rPr>
              <a:t>:</a:t>
            </a:r>
          </a:p>
          <a:p>
            <a:endParaRPr lang="en-GB" dirty="0"/>
          </a:p>
          <a:p>
            <a:r>
              <a:rPr lang="en-GB" dirty="0"/>
              <a:t>What are some of the indicators of issues affecting ability to parent?</a:t>
            </a:r>
          </a:p>
          <a:p>
            <a:r>
              <a:rPr lang="en-GB" dirty="0"/>
              <a:t>Do staff always recognise this as a potential safeguarding concern?</a:t>
            </a:r>
          </a:p>
          <a:p>
            <a:r>
              <a:rPr lang="en-GB" dirty="0"/>
              <a:t>What are the arrangements for reporting and recording this in your setting? When should staff be making you aware of concerns?</a:t>
            </a:r>
          </a:p>
          <a:p>
            <a:r>
              <a:rPr lang="en-GB" dirty="0"/>
              <a:t>How can early help support with this – how is it applied in your setting?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 such discussions the confidentiality of the family concerned must be respected </a:t>
            </a:r>
            <a:r>
              <a:rPr lang="en-GB" sz="1200" i="1"/>
              <a:t>- </a:t>
            </a:r>
            <a:r>
              <a:rPr lang="en-GB" sz="1200" b="1" i="0"/>
              <a:t>i</a:t>
            </a:r>
            <a:r>
              <a:rPr lang="en-GB" b="1"/>
              <a:t>t</a:t>
            </a:r>
            <a:r>
              <a:rPr lang="en-GB" b="1" baseline="0"/>
              <a:t> is vital to remember potential risk where seeking advice around forced marriage – this could put a young person / couple at further risk if sharing information or concerns within the community</a:t>
            </a:r>
          </a:p>
          <a:p>
            <a:endParaRPr lang="en-GB" baseline="0"/>
          </a:p>
          <a:p>
            <a:r>
              <a:rPr lang="en-GB" baseline="0"/>
              <a:t>Do not use siblings or family members as interpreters – efforts must be made to speak to the child independently</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74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You should make the point that there are escalation procedures written within the SET procedures</a:t>
            </a:r>
          </a:p>
          <a:p>
            <a:endParaRPr lang="en-GB" dirty="0"/>
          </a:p>
          <a:p>
            <a:r>
              <a:rPr lang="en-GB" dirty="0"/>
              <a:t>In most circumstances, there is mutual agreement between professionals working together to safeguard children and young people. However, when there are professional concerns or disagreements over another professional’s decisions, actions or lack of actions in relation to a referral, an enquiry or assessment / intervention, the repercussions can be extremely serious for the children and young people concerned.</a:t>
            </a:r>
          </a:p>
          <a:p>
            <a:endParaRPr lang="en-GB" dirty="0"/>
          </a:p>
          <a:p>
            <a:r>
              <a:rPr lang="en-GB" b="1" dirty="0"/>
              <a:t>Stage One: Direct Professional to Professional Discussion: </a:t>
            </a:r>
            <a:r>
              <a:rPr lang="en-GB" dirty="0"/>
              <a:t>Differences of opinion or judgement should be discussed between frontline professionals to achieve a shared understanding and agree a resolution and plan. If professionals are unable to resolve differences within time scale, the disagreement should be escalated to stage two. </a:t>
            </a:r>
          </a:p>
          <a:p>
            <a:endParaRPr lang="en-GB" dirty="0"/>
          </a:p>
          <a:p>
            <a:r>
              <a:rPr lang="en-GB" b="1" dirty="0"/>
              <a:t>Stage Two: Direct First Line Manager to First Line Manager Discussion: </a:t>
            </a:r>
            <a:r>
              <a:rPr lang="en-GB" b="0" dirty="0"/>
              <a:t>I</a:t>
            </a:r>
            <a:r>
              <a:rPr lang="en-GB" dirty="0"/>
              <a:t>f stage one fails to resolve the issue then each professional should discuss the issue with their first line manager. The first line manager should then liaise with the other professional’s line manager in an attempt to reach a resolution. If a resolution cannot be reached, the disagreement should be escalated to stage three. </a:t>
            </a:r>
          </a:p>
          <a:p>
            <a:endParaRPr lang="en-GB" dirty="0"/>
          </a:p>
          <a:p>
            <a:r>
              <a:rPr lang="en-GB" b="1" dirty="0"/>
              <a:t>Stage Three: Senior Manager to Senior Manager Discussion: </a:t>
            </a:r>
            <a:r>
              <a:rPr lang="en-GB" dirty="0"/>
              <a:t>If concerns remain unresolved at this stage a senior manager to senior manager discussion should take place to discuss the concerns, and if necessary, call a joint meeting with the involved practitioners and first line managers. Advice and support should also be sought from the designated safeguarding children professional within their agency. </a:t>
            </a:r>
          </a:p>
          <a:p>
            <a:endParaRPr lang="en-GB" dirty="0"/>
          </a:p>
          <a:p>
            <a:r>
              <a:rPr lang="en-GB" b="1" dirty="0"/>
              <a:t>Stage Four: Multi-Agency Safeguarding Partnership/Board: </a:t>
            </a:r>
            <a:r>
              <a:rPr lang="en-GB" dirty="0"/>
              <a:t>In the unlikely event that the issue is not resolved by the steps described above and/or the discussions raise significant policy issues, the matter should be referred in a timely way to the Multi-Agency Safeguarding Partnership/Board (former LSCB). This should include forwarding a written account of the dispute and what attempts have been made to resolve this, and if necessary a meeting will be convened to seek resolution.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18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document for Early Years providers – covers the standards for learning, development and care for children in Early Years (birth to five)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2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safeguarding and welfare requirements, specified in this section, are designed to help providers create high quality settings which are welcoming, safe and stimulating, and where children are able to enjoy learning and grow in confidence</a:t>
            </a:r>
            <a:endParaRPr lang="en-US" baseline="0" dirty="0">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want to ask staff to discuss what safeguarding means to them / in your setting, before moving on to the next slide</a:t>
            </a:r>
          </a:p>
        </p:txBody>
      </p:sp>
      <p:sp>
        <p:nvSpPr>
          <p:cNvPr id="4" name="Slide Number Placeholder 3"/>
          <p:cNvSpPr>
            <a:spLocks noGrp="1"/>
          </p:cNvSpPr>
          <p:nvPr>
            <p:ph type="sldNum" sz="quarter" idx="5"/>
          </p:nvPr>
        </p:nvSpPr>
        <p:spPr/>
        <p:txBody>
          <a:bodyPr/>
          <a:lstStyle/>
          <a:p>
            <a:fld id="{C1F8A2FE-DE86-4A33-AF36-D15B87A8CC57}" type="slidenum">
              <a:rPr lang="en-GB" smtClean="0"/>
              <a:t>2</a:t>
            </a:fld>
            <a:endParaRPr lang="en-GB"/>
          </a:p>
        </p:txBody>
      </p:sp>
    </p:spTree>
    <p:extLst>
      <p:ext uri="{BB962C8B-B14F-4D97-AF65-F5344CB8AC3E}">
        <p14:creationId xmlns:p14="http://schemas.microsoft.com/office/powerpoint/2010/main" val="206517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LSP – Local Safeguarding Partners, as stated previously, in Essex this is the Essex Safeguarding Children Board</a:t>
            </a:r>
          </a:p>
          <a:p>
            <a:endParaRPr lang="en-GB" dirty="0"/>
          </a:p>
          <a:p>
            <a:r>
              <a:rPr lang="en-GB" dirty="0"/>
              <a:t>You may want to discuss together what steps are taken to keep children safe and well at your setting</a:t>
            </a:r>
          </a:p>
          <a:p>
            <a:endParaRPr lang="en-GB" dirty="0"/>
          </a:p>
          <a:p>
            <a:r>
              <a:rPr lang="en-GB" dirty="0"/>
              <a:t>You could ask staff what they think might be issues of concern – this is not a test rather to aid discussion during the training</a:t>
            </a:r>
          </a:p>
          <a:p>
            <a:endParaRPr lang="en-GB" dirty="0"/>
          </a:p>
          <a:p>
            <a:r>
              <a:rPr lang="en-GB" dirty="0"/>
              <a:t>You could also ask staff what policies they think might be relevant to safeguarding</a:t>
            </a:r>
          </a:p>
        </p:txBody>
      </p:sp>
      <p:sp>
        <p:nvSpPr>
          <p:cNvPr id="4" name="Slide Number Placeholder 3"/>
          <p:cNvSpPr>
            <a:spLocks noGrp="1"/>
          </p:cNvSpPr>
          <p:nvPr>
            <p:ph type="sldNum" sz="quarter" idx="5"/>
          </p:nvPr>
        </p:nvSpPr>
        <p:spPr/>
        <p:txBody>
          <a:bodyPr/>
          <a:lstStyle/>
          <a:p>
            <a:fld id="{C1F8A2FE-DE86-4A33-AF36-D15B87A8CC57}" type="slidenum">
              <a:rPr lang="en-GB" smtClean="0"/>
              <a:t>20</a:t>
            </a:fld>
            <a:endParaRPr lang="en-GB"/>
          </a:p>
        </p:txBody>
      </p:sp>
    </p:spTree>
    <p:extLst>
      <p:ext uri="{BB962C8B-B14F-4D97-AF65-F5344CB8AC3E}">
        <p14:creationId xmlns:p14="http://schemas.microsoft.com/office/powerpoint/2010/main" val="667153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emphasise that all staff must act on their concerns promptly, by letting you know / Deputy Lead Practitioner – those concerns can then be referred to statutory agencies as may be appropriate</a:t>
            </a:r>
          </a:p>
          <a:p>
            <a:endParaRPr lang="en-GB" dirty="0"/>
          </a:p>
          <a:p>
            <a:r>
              <a:rPr lang="en-GB" dirty="0"/>
              <a:t>Sections 3.9 to 3.13 of the Statutory framework explains the requirements around ensuring that people looking after children are suitable to fulfil the requirements of their roles</a:t>
            </a:r>
          </a:p>
        </p:txBody>
      </p:sp>
      <p:sp>
        <p:nvSpPr>
          <p:cNvPr id="4" name="Slide Number Placeholder 3"/>
          <p:cNvSpPr>
            <a:spLocks noGrp="1"/>
          </p:cNvSpPr>
          <p:nvPr>
            <p:ph type="sldNum" sz="quarter" idx="5"/>
          </p:nvPr>
        </p:nvSpPr>
        <p:spPr/>
        <p:txBody>
          <a:bodyPr/>
          <a:lstStyle/>
          <a:p>
            <a:fld id="{C1F8A2FE-DE86-4A33-AF36-D15B87A8CC57}" type="slidenum">
              <a:rPr lang="en-GB" smtClean="0"/>
              <a:t>21</a:t>
            </a:fld>
            <a:endParaRPr lang="en-GB"/>
          </a:p>
        </p:txBody>
      </p:sp>
    </p:spTree>
    <p:extLst>
      <p:ext uri="{BB962C8B-B14F-4D97-AF65-F5344CB8AC3E}">
        <p14:creationId xmlns:p14="http://schemas.microsoft.com/office/powerpoint/2010/main" val="372692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essential that safeguarding information is provided to new staff and volunteers as part of their induction – so that they know what to do about concerns that may arise</a:t>
            </a:r>
          </a:p>
        </p:txBody>
      </p:sp>
      <p:sp>
        <p:nvSpPr>
          <p:cNvPr id="4" name="Slide Number Placeholder 3"/>
          <p:cNvSpPr>
            <a:spLocks noGrp="1"/>
          </p:cNvSpPr>
          <p:nvPr>
            <p:ph type="sldNum" sz="quarter" idx="5"/>
          </p:nvPr>
        </p:nvSpPr>
        <p:spPr/>
        <p:txBody>
          <a:bodyPr/>
          <a:lstStyle/>
          <a:p>
            <a:fld id="{C1F8A2FE-DE86-4A33-AF36-D15B87A8CC57}" type="slidenum">
              <a:rPr lang="en-GB" smtClean="0"/>
              <a:t>22</a:t>
            </a:fld>
            <a:endParaRPr lang="en-GB"/>
          </a:p>
        </p:txBody>
      </p:sp>
    </p:spTree>
    <p:extLst>
      <p:ext uri="{BB962C8B-B14F-4D97-AF65-F5344CB8AC3E}">
        <p14:creationId xmlns:p14="http://schemas.microsoft.com/office/powerpoint/2010/main" val="1888446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go through the types of abuse in slides 29 – 41. This slide is the wording on the signs of possible abuse and neglect from the Statutory framework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71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24</a:t>
            </a:fld>
            <a:endParaRPr lang="en-GB"/>
          </a:p>
        </p:txBody>
      </p:sp>
    </p:spTree>
    <p:extLst>
      <p:ext uri="{BB962C8B-B14F-4D97-AF65-F5344CB8AC3E}">
        <p14:creationId xmlns:p14="http://schemas.microsoft.com/office/powerpoint/2010/main" val="307575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Statutory Framework refers to the DfE guidance ‘Keeping Children Safe in Education’ and its use and relevance to all childcare providers. The document contains best practice around safeguarding and provides more detailed advice and direction to settings than the Statutory Framework, hence we are covering it as part of this training</a:t>
            </a:r>
          </a:p>
        </p:txBody>
      </p:sp>
      <p:sp>
        <p:nvSpPr>
          <p:cNvPr id="4" name="Slide Number Placeholder 3"/>
          <p:cNvSpPr>
            <a:spLocks noGrp="1"/>
          </p:cNvSpPr>
          <p:nvPr>
            <p:ph type="sldNum" sz="quarter" idx="5"/>
          </p:nvPr>
        </p:nvSpPr>
        <p:spPr/>
        <p:txBody>
          <a:bodyPr/>
          <a:lstStyle/>
          <a:p>
            <a:fld id="{C1F8A2FE-DE86-4A33-AF36-D15B87A8CC57}" type="slidenum">
              <a:rPr lang="en-GB" smtClean="0"/>
              <a:t>25</a:t>
            </a:fld>
            <a:endParaRPr lang="en-GB" dirty="0"/>
          </a:p>
        </p:txBody>
      </p:sp>
    </p:spTree>
    <p:extLst>
      <p:ext uri="{BB962C8B-B14F-4D97-AF65-F5344CB8AC3E}">
        <p14:creationId xmlns:p14="http://schemas.microsoft.com/office/powerpoint/2010/main" val="2927147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Highlight that mental health was introduced to the 2020 update of the Keeping children safe in education guidance – was previously ‘health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Safeguarding is </a:t>
            </a:r>
            <a:r>
              <a:rPr kumimoji="0" lang="en-GB" sz="1200" b="1" i="0" u="none" strike="noStrike" kern="1200" cap="none" spc="0" normalizeH="0" baseline="0" noProof="0" dirty="0">
                <a:ln>
                  <a:noFill/>
                </a:ln>
                <a:solidFill>
                  <a:prstClr val="black"/>
                </a:solidFill>
                <a:effectLst/>
                <a:uLnTx/>
                <a:uFillTx/>
                <a:latin typeface="Calibri"/>
                <a:ea typeface="+mn-ea"/>
                <a:cs typeface="+mn-cs"/>
              </a:rPr>
              <a:t>EVERYONE’S</a:t>
            </a:r>
            <a:r>
              <a:rPr kumimoji="0" lang="en-GB" sz="1200" b="0" i="0" u="none" strike="noStrike" kern="1200" cap="none" spc="0" normalizeH="0" baseline="0" noProof="0" dirty="0">
                <a:ln>
                  <a:noFill/>
                </a:ln>
                <a:solidFill>
                  <a:prstClr val="black"/>
                </a:solidFill>
                <a:effectLst/>
                <a:uLnTx/>
                <a:uFillTx/>
                <a:latin typeface="Calibri"/>
                <a:ea typeface="+mn-ea"/>
                <a:cs typeface="+mn-cs"/>
              </a:rPr>
              <a:t> responsibility - everyone who comes into contact with children and their families has a role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98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11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All staff should be aware of the Early Help process, and understand their role in it:  </a:t>
            </a:r>
            <a:r>
              <a:rPr lang="en-GB" sz="1200" b="0" i="1" dirty="0"/>
              <a:t>you will cover</a:t>
            </a:r>
            <a:r>
              <a:rPr lang="en-GB" sz="1200" b="0" i="1" baseline="0" dirty="0"/>
              <a:t> this later in the training (Essex Effective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a:p>
            <a:r>
              <a:rPr lang="en-GB" dirty="0"/>
              <a:t>Any child may benefit from early help, but all setting staff should be particularly alert to the potential need for early help for a child who:</a:t>
            </a:r>
          </a:p>
          <a:p>
            <a:endParaRPr lang="en-GB" dirty="0"/>
          </a:p>
          <a:p>
            <a:r>
              <a:rPr lang="en-GB" dirty="0"/>
              <a:t>(you can make the point that some of the following circumstances may be unlikely to apply directly to children at early years settings, but children could be impacted by these issues occurring to siblings or within their wider family)</a:t>
            </a:r>
          </a:p>
          <a:p>
            <a:endParaRPr lang="en-GB" dirty="0"/>
          </a:p>
          <a:p>
            <a:r>
              <a:rPr lang="en-GB" dirty="0"/>
              <a:t>• is disabled and has specific additional needs;</a:t>
            </a:r>
          </a:p>
          <a:p>
            <a:r>
              <a:rPr lang="en-GB" dirty="0"/>
              <a:t>• has special educational needs (whether or not they have a statutory Education, Health and Care Plan);</a:t>
            </a:r>
          </a:p>
          <a:p>
            <a:r>
              <a:rPr lang="en-GB" dirty="0"/>
              <a:t>• is a young carer;</a:t>
            </a:r>
          </a:p>
          <a:p>
            <a:r>
              <a:rPr lang="en-GB" dirty="0"/>
              <a:t>• is showing signs of being drawn in to anti-social or criminal behaviour, including gang involvement and association with organised crime groups;</a:t>
            </a:r>
          </a:p>
          <a:p>
            <a:r>
              <a:rPr lang="en-GB" dirty="0"/>
              <a:t>• is frequently missing/goes missing from care or from home;</a:t>
            </a:r>
          </a:p>
          <a:p>
            <a:r>
              <a:rPr lang="en-GB" dirty="0"/>
              <a:t>• is misusing drugs or alcohol themselves;</a:t>
            </a:r>
          </a:p>
          <a:p>
            <a:r>
              <a:rPr lang="en-GB" dirty="0"/>
              <a:t>• Is at risk of modern slavery, trafficking or exploitation;</a:t>
            </a:r>
          </a:p>
          <a:p>
            <a:r>
              <a:rPr lang="en-GB" dirty="0"/>
              <a:t>• Is in a family circumstance presenting challenges for the child, such as substance abuse, adult mental health problems or domestic abuse;</a:t>
            </a:r>
          </a:p>
          <a:p>
            <a:r>
              <a:rPr lang="en-GB" dirty="0"/>
              <a:t>• has returned home to their family from care;</a:t>
            </a:r>
          </a:p>
          <a:p>
            <a:r>
              <a:rPr lang="en-GB" dirty="0"/>
              <a:t>• is showing early signs of abuse and/or neglect;</a:t>
            </a:r>
          </a:p>
          <a:p>
            <a:r>
              <a:rPr lang="en-GB" dirty="0"/>
              <a:t>• is at risk of being radicalised or exploited;</a:t>
            </a:r>
          </a:p>
          <a:p>
            <a:r>
              <a:rPr lang="en-GB" dirty="0"/>
              <a:t>• is a privately fostered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All staff should be aware of the process for making requests for support to Children’s Social Care:  </a:t>
            </a:r>
            <a:r>
              <a:rPr lang="en-US" sz="1200" i="1" dirty="0"/>
              <a:t>where</a:t>
            </a:r>
            <a:r>
              <a:rPr lang="en-US" sz="1200" i="1" baseline="0" dirty="0"/>
              <a:t> are the contact details for this in your setting?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Open Sans"/>
                <a:ea typeface="+mn-ea"/>
                <a:cs typeface="+mn-cs"/>
              </a:rPr>
              <a:t>Contextual Safeguarding is an approach to understanding, and responding to, young people’s experiences of significant harm beyond their families. It recognises that the different relationships that young people form in their neighbourhoods, schools and online can feature violence and abuse. Parents and carers have little influence over these contexts, and young people’s experiences of extra-familial abuse can undermine parent-child relationships.</a:t>
            </a:r>
          </a:p>
        </p:txBody>
      </p:sp>
      <p:sp>
        <p:nvSpPr>
          <p:cNvPr id="4" name="Slide Number Placeholder 3"/>
          <p:cNvSpPr>
            <a:spLocks noGrp="1"/>
          </p:cNvSpPr>
          <p:nvPr>
            <p:ph type="sldNum" sz="quarter" idx="10"/>
          </p:nvPr>
        </p:nvSpPr>
        <p:spPr/>
        <p:txBody>
          <a:bodyPr/>
          <a:lstStyle/>
          <a:p>
            <a:fld id="{C1F8A2FE-DE86-4A33-AF36-D15B87A8CC57}" type="slidenum">
              <a:rPr lang="en-GB" smtClean="0"/>
              <a:t>29</a:t>
            </a:fld>
            <a:endParaRPr lang="en-GB"/>
          </a:p>
        </p:txBody>
      </p:sp>
    </p:spTree>
    <p:extLst>
      <p:ext uri="{BB962C8B-B14F-4D97-AF65-F5344CB8AC3E}">
        <p14:creationId xmlns:p14="http://schemas.microsoft.com/office/powerpoint/2010/main" val="14072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DC74F6-0F8B-4C49-89D7-D416D153CA48}" type="slidenum">
              <a:rPr kumimoji="0" lang="en-US" alt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a:ea typeface="+mn-ea"/>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staff to think about safeguarding in a childcare setting and all the different areas of work that involves – leadership must have oversight of all these areas of work and ensure all statutory requirements are met – huge area of work</a:t>
            </a:r>
          </a:p>
          <a:p>
            <a:pPr eaLnBrk="1" hangingPunct="1"/>
            <a:endParaRPr lang="en-GB" altLang="en-US" sz="1100" dirty="0">
              <a:latin typeface="Arial" panose="020B0604020202020204" pitchFamily="34" charset="0"/>
              <a:cs typeface="Arial" panose="020B0604020202020204" pitchFamily="34" charset="0"/>
            </a:endParaRPr>
          </a:p>
          <a:p>
            <a:pPr eaLnBrk="1" hangingPunct="1"/>
            <a:endParaRPr lang="en-GB"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068A8B4-E26C-4B52-98F2-2E00AE041102}"/>
              </a:ext>
            </a:extLst>
          </p:cNvPr>
          <p:cNvSpPr>
            <a:spLocks noGrp="1"/>
          </p:cNvSpPr>
          <p:nvPr>
            <p:ph type="body" idx="1"/>
          </p:nvPr>
        </p:nvSpPr>
        <p:spPr/>
        <p:txBody>
          <a:bodyPr/>
          <a:lstStyle/>
          <a:p>
            <a:r>
              <a:rPr lang="en-GB" dirty="0"/>
              <a:t>Inform staff that you will now go through the categories of abuse, with definitions and information about the signs that this abuse may be taking place</a:t>
            </a:r>
          </a:p>
          <a:p>
            <a:endParaRPr lang="en-GB" dirty="0"/>
          </a:p>
          <a:p>
            <a:r>
              <a:rPr lang="en-GB" dirty="0"/>
              <a:t>As you go through, it may be possible to use anonymised examples of concerns that have occurred at your setting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8C8239-5663-4F3E-B2DE-BCB08DC164DA}"/>
              </a:ext>
            </a:extLst>
          </p:cNvPr>
          <p:cNvSpPr>
            <a:spLocks noGrp="1"/>
          </p:cNvSpPr>
          <p:nvPr>
            <p:ph type="body" idx="1"/>
          </p:nvPr>
        </p:nvSpPr>
        <p:spPr/>
        <p:txBody>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44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30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make the point that the setting could become aware of safeguarding concerns in relation to a child’s sibling or siblings / wider family – that may be impacting on the child and need to be addressed. </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43</a:t>
            </a:fld>
            <a:endParaRPr lang="en-GB"/>
          </a:p>
        </p:txBody>
      </p:sp>
    </p:spTree>
    <p:extLst>
      <p:ext uri="{BB962C8B-B14F-4D97-AF65-F5344CB8AC3E}">
        <p14:creationId xmlns:p14="http://schemas.microsoft.com/office/powerpoint/2010/main" val="564299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separate training presentation about FGM is available on the Early Years and Childcare website: </a:t>
            </a:r>
            <a:r>
              <a:rPr lang="en-GB" dirty="0">
                <a:hlinkClick r:id="rId3"/>
              </a:rPr>
              <a:t>Safeguarding (essex.gov.uk)</a:t>
            </a:r>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44</a:t>
            </a:fld>
            <a:endParaRPr lang="en-GB"/>
          </a:p>
        </p:txBody>
      </p:sp>
    </p:spTree>
    <p:extLst>
      <p:ext uri="{BB962C8B-B14F-4D97-AF65-F5344CB8AC3E}">
        <p14:creationId xmlns:p14="http://schemas.microsoft.com/office/powerpoint/2010/main" val="423171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Act (HMG, 2004)</a:t>
            </a:r>
          </a:p>
          <a:p>
            <a:endParaRPr lang="en-GB" dirty="0"/>
          </a:p>
          <a:p>
            <a:r>
              <a:rPr lang="en-GB" dirty="0"/>
              <a:t>Safeguarding is not new – government concept of ‘safeguarding children’ from 2004/05</a:t>
            </a:r>
          </a:p>
          <a:p>
            <a:endParaRPr lang="en-GB" dirty="0"/>
          </a:p>
          <a:p>
            <a:r>
              <a:rPr lang="en-GB" dirty="0"/>
              <a:t>These slides will help to make the distinction between safeguarding, and child protection</a:t>
            </a:r>
          </a:p>
          <a:p>
            <a:endParaRPr lang="en-GB" dirty="0"/>
          </a:p>
          <a:p>
            <a:r>
              <a:rPr lang="en-GB" dirty="0"/>
              <a:t>Early years providers have a duty under section 40 of the Childcare Act 2006 to comply with the welfare requirements of the early years foundation stage (EYFS), under which they are required to take necessary steps to safeguard and promote the welfare of young children</a:t>
            </a:r>
          </a:p>
          <a:p>
            <a:endParaRPr lang="en-GB" dirty="0"/>
          </a:p>
          <a:p>
            <a:r>
              <a:rPr lang="en-GB" dirty="0"/>
              <a:t>Multi-agency working:  ‘no single practitioner can have a full picture of a child’s needs and circumstances’ (</a:t>
            </a:r>
            <a:r>
              <a:rPr lang="en-GB" i="1" dirty="0"/>
              <a:t>Keeping children safe in education</a:t>
            </a:r>
            <a:r>
              <a:rPr lang="en-GB" dirty="0"/>
              <a:t>, DfE 2022)</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a:t>
            </a:fld>
            <a:endParaRPr lang="en-GB"/>
          </a:p>
        </p:txBody>
      </p:sp>
    </p:spTree>
    <p:extLst>
      <p:ext uri="{BB962C8B-B14F-4D97-AF65-F5344CB8AC3E}">
        <p14:creationId xmlns:p14="http://schemas.microsoft.com/office/powerpoint/2010/main" val="880906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45</a:t>
            </a:fld>
            <a:endParaRPr lang="en-GB"/>
          </a:p>
        </p:txBody>
      </p:sp>
    </p:spTree>
    <p:extLst>
      <p:ext uri="{BB962C8B-B14F-4D97-AF65-F5344CB8AC3E}">
        <p14:creationId xmlns:p14="http://schemas.microsoft.com/office/powerpoint/2010/main" val="36718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46</a:t>
            </a:fld>
            <a:endParaRPr lang="en-GB"/>
          </a:p>
        </p:txBody>
      </p:sp>
    </p:spTree>
    <p:extLst>
      <p:ext uri="{BB962C8B-B14F-4D97-AF65-F5344CB8AC3E}">
        <p14:creationId xmlns:p14="http://schemas.microsoft.com/office/powerpoint/2010/main" val="249283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Are there or have there been instances of child on child abuse at your setting, and how has this been managed?</a:t>
            </a:r>
          </a:p>
          <a:p>
            <a:r>
              <a:rPr lang="en-GB" dirty="0"/>
              <a:t>This is important in the context of educating children on how to have friendly, respectful relationships with each other, and in the context of how the setting responds to instances of child on child abuse at the setting</a:t>
            </a:r>
          </a:p>
        </p:txBody>
      </p:sp>
      <p:sp>
        <p:nvSpPr>
          <p:cNvPr id="4" name="Slide Number Placeholder 3"/>
          <p:cNvSpPr>
            <a:spLocks noGrp="1"/>
          </p:cNvSpPr>
          <p:nvPr>
            <p:ph type="sldNum" sz="quarter" idx="10"/>
          </p:nvPr>
        </p:nvSpPr>
        <p:spPr/>
        <p:txBody>
          <a:bodyPr/>
          <a:lstStyle/>
          <a:p>
            <a:fld id="{C1F8A2FE-DE86-4A33-AF36-D15B87A8CC57}" type="slidenum">
              <a:rPr lang="en-GB" smtClean="0"/>
              <a:t>47</a:t>
            </a:fld>
            <a:endParaRPr lang="en-GB"/>
          </a:p>
        </p:txBody>
      </p:sp>
    </p:spTree>
    <p:extLst>
      <p:ext uri="{BB962C8B-B14F-4D97-AF65-F5344CB8AC3E}">
        <p14:creationId xmlns:p14="http://schemas.microsoft.com/office/powerpoint/2010/main" val="1943249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Although these behaviours would tend to occur more in schools than in Early Years settings, they can occur in Early Years settings, and Early Years children could be affected by the experiences of their older siblings in schools. </a:t>
            </a:r>
          </a:p>
          <a:p>
            <a:endParaRPr lang="en-GB" dirty="0"/>
          </a:p>
          <a:p>
            <a:r>
              <a:rPr lang="en-GB" dirty="0"/>
              <a:t>It is essential that all staff understand the importance of challenging inappropriate behaviours between children, many of which are listed below, that are actually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 </a:t>
            </a:r>
          </a:p>
          <a:p>
            <a:endParaRPr lang="en-GB" dirty="0"/>
          </a:p>
          <a:p>
            <a:r>
              <a:rPr lang="en-GB" dirty="0"/>
              <a:t>Child on child abuse is most likely to include, but may not be limited to: • bullying (including cyberbullying, prejudice-based and discriminatory bullying); • abuse in intimate personal relationships between children; • physical abuse such as hitting, kicking, shaking, biting, hair pulling, or otherwise causing physical harm (this may include an online element which facilitates, threatens and/or encourages physical abuse); • sexual violence, such as rape, assault by penetration and sexual assault; (this may include an online element which facilitates, threatens and/or encourages sexual violence); • sexual harassment, such as sexual comments, remarks, jokes and online sexual harassment, which may be standalone or part of a broader pattern of abuse; • causing someone to engage in sexual activity without consent, such as forcing someone to strip, touch themselves sexually, or to engage in sexual activity with a third party; • consensual and non-consensual sharing of nudes and semi nudes images and or videos (also known as sexting or youth produced sexual imagery); • upskirting, which typically involves taking a picture under a person’s clothing without their permission, with the intention of viewing their genitals or buttocks to obtain sexual gratification, or cause the victim humiliation, distress or alarm; and • initiation/hazing type violence and rituals (this could include activities involving harassment, abuse or humiliation used as a way of initiating a person into a group and may also include an online element). </a:t>
            </a:r>
          </a:p>
          <a:p>
            <a:endParaRPr lang="en-GB" dirty="0"/>
          </a:p>
          <a:p>
            <a:r>
              <a:rPr lang="en-GB" b="1" u="sng" dirty="0"/>
              <a:t>DISCUSSION</a:t>
            </a:r>
            <a:r>
              <a:rPr lang="en-GB" b="1" dirty="0"/>
              <a:t>:</a:t>
            </a:r>
          </a:p>
          <a:p>
            <a:endParaRPr lang="en-GB" dirty="0"/>
          </a:p>
          <a:p>
            <a:pPr marL="171450" indent="-171450">
              <a:buFont typeface="Arial" panose="020B0604020202020204" pitchFamily="34" charset="0"/>
              <a:buChar char="•"/>
            </a:pPr>
            <a:r>
              <a:rPr lang="en-GB" dirty="0"/>
              <a:t>Are you confident that children know how to report child on child abuse, within the context of an Early Years setting?</a:t>
            </a:r>
          </a:p>
          <a:p>
            <a:pPr marL="171450" indent="-171450">
              <a:buFont typeface="Arial" panose="020B0604020202020204" pitchFamily="34" charset="0"/>
              <a:buChar char="•"/>
            </a:pPr>
            <a:r>
              <a:rPr lang="en-GB" dirty="0"/>
              <a:t>Are you confident all staff recognise child on child abuse (and do not dismiss it as inappropriate behaviour)?</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48</a:t>
            </a:fld>
            <a:endParaRPr lang="en-GB"/>
          </a:p>
        </p:txBody>
      </p:sp>
    </p:spTree>
    <p:extLst>
      <p:ext uri="{BB962C8B-B14F-4D97-AF65-F5344CB8AC3E}">
        <p14:creationId xmlns:p14="http://schemas.microsoft.com/office/powerpoint/2010/main" val="1011504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49</a:t>
            </a:fld>
            <a:endParaRPr lang="en-GB"/>
          </a:p>
        </p:txBody>
      </p:sp>
    </p:spTree>
    <p:extLst>
      <p:ext uri="{BB962C8B-B14F-4D97-AF65-F5344CB8AC3E}">
        <p14:creationId xmlns:p14="http://schemas.microsoft.com/office/powerpoint/2010/main" val="4049521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000000"/>
              </a:solidFill>
              <a:effectLst/>
              <a:latin typeface="arial" panose="020B0604020202020204" pitchFamily="34" charset="0"/>
            </a:endParaRPr>
          </a:p>
          <a:p>
            <a:endParaRPr lang="en-GB" sz="1200" i="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41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can witness and be adversely affected by domestic abuse in the context of their home life where domestic abuse occurs between family members. Experiencing domestic abuse and/or violence can have a serious, long lasting emotional and psychological impact on children. In some cases, a child may blame themselves for the abuse or may have had to leave the family home as a result.</a:t>
            </a:r>
          </a:p>
          <a:p>
            <a:endParaRPr lang="en-GB" dirty="0"/>
          </a:p>
          <a:p>
            <a:r>
              <a:rPr lang="en-GB" b="1" u="sng" dirty="0"/>
              <a:t>DISCUSSION:</a:t>
            </a:r>
          </a:p>
          <a:p>
            <a:endParaRPr lang="en-GB" b="1" u="sng" dirty="0"/>
          </a:p>
          <a:p>
            <a:r>
              <a:rPr lang="en-GB" dirty="0"/>
              <a:t>Think about impact of DA on the child – what safeguarding concerns may be relevant as a result of witnessing 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926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282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Homelessness Reduction Act 2017 places a new legal duty on English councils so that everyone who is homeless or at risk of homelessness will have access to meaningful help including an assessment of their needs and circumstances, the development of a personalised housing plan, and work to help them retain their accommodation or find a new place to live. The following factsheets usefully summarise the new duties: </a:t>
            </a:r>
          </a:p>
          <a:p>
            <a:endParaRPr lang="en-GB" dirty="0"/>
          </a:p>
          <a:p>
            <a:r>
              <a:rPr lang="en-GB" dirty="0">
                <a:hlinkClick r:id="rId3"/>
              </a:rPr>
              <a:t>Homelessness Reduction Act: policy factsheets - GOV.UK (www.gov.uk)</a:t>
            </a:r>
            <a:endParaRPr lang="en-GB" dirty="0"/>
          </a:p>
          <a:p>
            <a:endParaRPr lang="en-GB" dirty="0"/>
          </a:p>
          <a:p>
            <a:r>
              <a:rPr lang="en-GB" dirty="0"/>
              <a:t>The new duties shift focus to early intervention and encourage those at risk to seek support as soon as possible, before they are facing a homelessness crisis.</a:t>
            </a:r>
          </a:p>
          <a:p>
            <a:endParaRPr lang="en-GB" dirty="0"/>
          </a:p>
          <a:p>
            <a:r>
              <a:rPr lang="en-GB" dirty="0"/>
              <a:t>In most cases setting staff will be considering homelessness in the context of children who live with their families, and intervention will be on that basis. However, it should also be recognised that in some cases 16 and 17 year olds could be living independently from their parents or guardians, for example through their exclusion from the family home, and will require a different level of intervention and support. Children’s services will be the lead agency for these young people and the Lead Practitioner (or Deputy) should ensure appropriate referrals are made based on the child’s circumstances. The department and the Ministry of Housing, Communities and Local Government have published joint statutory guidance on the provision of accommodation for 16 and 17 year olds who may be homeless and / or require accommodation</a:t>
            </a:r>
          </a:p>
        </p:txBody>
      </p:sp>
      <p:sp>
        <p:nvSpPr>
          <p:cNvPr id="4" name="Slide Number Placeholder 3"/>
          <p:cNvSpPr>
            <a:spLocks noGrp="1"/>
          </p:cNvSpPr>
          <p:nvPr>
            <p:ph type="sldNum" sz="quarter" idx="10"/>
          </p:nvPr>
        </p:nvSpPr>
        <p:spPr/>
        <p:txBody>
          <a:bodyPr/>
          <a:lstStyle/>
          <a:p>
            <a:fld id="{C1F8A2FE-DE86-4A33-AF36-D15B87A8CC57}" type="slidenum">
              <a:rPr lang="en-GB" smtClean="0"/>
              <a:t>53</a:t>
            </a:fld>
            <a:endParaRPr lang="en-GB"/>
          </a:p>
        </p:txBody>
      </p:sp>
    </p:spTree>
    <p:extLst>
      <p:ext uri="{BB962C8B-B14F-4D97-AF65-F5344CB8AC3E}">
        <p14:creationId xmlns:p14="http://schemas.microsoft.com/office/powerpoint/2010/main" val="2299893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Teaching online safety in schools (DfE, 2019): </a:t>
            </a:r>
            <a:r>
              <a:rPr kumimoji="0" lang="en-GB" sz="1800" b="0" i="0" u="none" strike="noStrike" kern="0" cap="none" spc="0" normalizeH="0" baseline="0" noProof="0" dirty="0">
                <a:ln>
                  <a:noFill/>
                </a:ln>
                <a:solidFill>
                  <a:sysClr val="windowText" lastClr="000000"/>
                </a:solidFill>
                <a:effectLst/>
                <a:uLnTx/>
                <a:uFillTx/>
                <a:hlinkClick r:id="rId3"/>
              </a:rPr>
              <a:t>https://www.gov.uk/government/publications/teaching-online-safety-in-schools</a:t>
            </a:r>
            <a:r>
              <a:rPr kumimoji="0" lang="en-GB" sz="1800" b="0" i="0" u="none" strike="noStrike" kern="0" cap="none" spc="0" normalizeH="0" baseline="0" noProof="0" dirty="0">
                <a:ln>
                  <a:noFill/>
                </a:ln>
                <a:solidFill>
                  <a:sysClr val="windowText" lastClr="000000"/>
                </a:solidFill>
                <a:effectLst/>
                <a:uLnTx/>
                <a:uFillTx/>
              </a:rPr>
              <a:t> - guidance for schools but may be useful for Early Years settings</a:t>
            </a:r>
          </a:p>
          <a:p>
            <a:endParaRPr kumimoji="0" lang="en-GB" sz="1800" b="0" i="0" u="none" strike="noStrike" kern="0" cap="none" spc="0" normalizeH="0" baseline="0" noProof="0" dirty="0">
              <a:ln>
                <a:noFill/>
              </a:ln>
              <a:solidFill>
                <a:sysClr val="windowText" lastClr="000000"/>
              </a:solidFill>
              <a:effectLst/>
              <a:uLnTx/>
              <a:uFillTx/>
            </a:endParaRPr>
          </a:p>
          <a:p>
            <a:r>
              <a:rPr lang="en-GB" dirty="0">
                <a:hlinkClick r:id="rId4"/>
              </a:rPr>
              <a:t>Online Safety (escb.co.uk)</a:t>
            </a:r>
            <a:endParaRPr lang="en-GB" dirty="0"/>
          </a:p>
          <a:p>
            <a:endParaRPr lang="en-GB" dirty="0"/>
          </a:p>
          <a:p>
            <a:r>
              <a:rPr lang="en-GB" dirty="0">
                <a:hlinkClick r:id="rId5"/>
              </a:rPr>
              <a:t>Meeting digital and technology standards in schools and colleges - Filtering and monitoring standards for schools and colleges - Guidance - GOV.UK (www.gov.uk)</a:t>
            </a:r>
            <a:r>
              <a:rPr lang="en-GB" dirty="0"/>
              <a:t> – Settings may wish to review this document in line with their online safety policy (although it is mainly directed at schools and colleges)</a:t>
            </a:r>
          </a:p>
        </p:txBody>
      </p:sp>
      <p:sp>
        <p:nvSpPr>
          <p:cNvPr id="4" name="Slide Number Placeholder 3"/>
          <p:cNvSpPr>
            <a:spLocks noGrp="1"/>
          </p:cNvSpPr>
          <p:nvPr>
            <p:ph type="sldNum" sz="quarter" idx="5"/>
          </p:nvPr>
        </p:nvSpPr>
        <p:spPr/>
        <p:txBody>
          <a:bodyPr/>
          <a:lstStyle/>
          <a:p>
            <a:fld id="{C1F8A2FE-DE86-4A33-AF36-D15B87A8CC57}" type="slidenum">
              <a:rPr lang="en-GB" smtClean="0"/>
              <a:t>54</a:t>
            </a:fld>
            <a:endParaRPr lang="en-GB"/>
          </a:p>
        </p:txBody>
      </p:sp>
    </p:spTree>
    <p:extLst>
      <p:ext uri="{BB962C8B-B14F-4D97-AF65-F5344CB8AC3E}">
        <p14:creationId xmlns:p14="http://schemas.microsoft.com/office/powerpoint/2010/main" val="342784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Staff should be aware of the Essex Safeguarding Children Board and how it works with the statutory partners (Social Care, Health and Police) – the Board also works closely with Education in Essex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Children Act 2004 required every local authority to set up a Local Safeguarding Children Board - </a:t>
            </a: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In Essex, the ‘Local Safeguarding Childrens Board’ (LSCB) is the ‘Essex Safeguarding Children Board’ (ESCB).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Working Together 2018 removed statutory requirement for LSCBs – in Essex, ESCB name and brand was retained as part of multi-agency safeguarding arrangements (from September 2019)</a:t>
            </a: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www.escb.co.uk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Stay Safe Groups are sub-committee of ESCB – they are quadrant-based multi-agency groups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19078-A8D6-4068-BB27-104522B8F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189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is a separate presentation on PREVENT which you may which to use with this (or at a later date to develop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Protecting children from risk of radicalisation should be seen as part of settings’ wider safeguarding duties -  similar to protecting children from other forms of harm and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is no single way of identifying whether a child is likely to be susceptible to an extremist ideology. Background factors combined with specific influences such as family and friends may contribute to a child’s vulnerability. Similarly, radicalisation can occur through many different methods (such as social media or the internet) and settings (such as within the home). However, it is possible to protect vulnerable people from extremist ideology and intervene to prevent those at risk of radicalisation being radicalised. As with other safeguarding risks, staff should be alert to changes in children’s behaviour, which could indicate that they may be in need of help or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Lead Practitioner (and any deputies) should be aware of local procedures for making a Prevent referral.</a:t>
            </a:r>
          </a:p>
        </p:txBody>
      </p:sp>
      <p:sp>
        <p:nvSpPr>
          <p:cNvPr id="4" name="Slide Number Placeholder 3"/>
          <p:cNvSpPr>
            <a:spLocks noGrp="1"/>
          </p:cNvSpPr>
          <p:nvPr>
            <p:ph type="sldNum" sz="quarter" idx="10"/>
          </p:nvPr>
        </p:nvSpPr>
        <p:spPr/>
        <p:txBody>
          <a:bodyPr/>
          <a:lstStyle/>
          <a:p>
            <a:fld id="{C1F8A2FE-DE86-4A33-AF36-D15B87A8CC57}" type="slidenum">
              <a:rPr lang="en-GB" smtClean="0"/>
              <a:t>55</a:t>
            </a:fld>
            <a:endParaRPr lang="en-GB"/>
          </a:p>
        </p:txBody>
      </p:sp>
    </p:spTree>
    <p:extLst>
      <p:ext uri="{BB962C8B-B14F-4D97-AF65-F5344CB8AC3E}">
        <p14:creationId xmlns:p14="http://schemas.microsoft.com/office/powerpoint/2010/main" val="3824006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video to illustrate</a:t>
            </a:r>
            <a:r>
              <a:rPr lang="en-GB" baseline="0" dirty="0"/>
              <a:t> what PREVENT is</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56</a:t>
            </a:fld>
            <a:endParaRPr lang="en-GB"/>
          </a:p>
        </p:txBody>
      </p:sp>
    </p:spTree>
    <p:extLst>
      <p:ext uri="{BB962C8B-B14F-4D97-AF65-F5344CB8AC3E}">
        <p14:creationId xmlns:p14="http://schemas.microsoft.com/office/powerpoint/2010/main" val="2650326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Channel is a programme which focuses on providing support at an early stage to people who are identified as being vulnerable to being drawn into terrorism. It provides a mechanism for settings to make referrals if they are concerned that an individual might be vulnerable to radicalisation. An individual’s engagement with the programme is entirely voluntary at all stages. Guidance on Channel is available at: Channel guidance, and a Channel awareness e-learning programme is available for staff at: Channel General Awareness. The Lead Practitioner (and any Deputy) should be aware of local procedures for making a Channel referral. As a Channel partner, the setting may be asked to attend a Channel panel to discuss the individual referred to determine whether they are vulnerable to being drawn into terrorism and consider the appropriate support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lgn="just">
              <a:buFont typeface="Arial" panose="020B0604020202020204" pitchFamily="34" charset="0"/>
              <a:buChar char="•"/>
            </a:pPr>
            <a:r>
              <a:rPr lang="en-GB" sz="1200" dirty="0"/>
              <a:t>Voluntary support programme to provide support at early stage to people identified as vulnerable to being drawn into terrorism</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Multi-agency panel (Head of Education Safeguarding and Wellbeing sits on panel for Education)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Education setting invited to join meeting to contribute information and be involved in plan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Young person could refuse to consent, but that may constitute a child protection concern if not willing to work with agencies and considered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57</a:t>
            </a:fld>
            <a:endParaRPr lang="en-GB"/>
          </a:p>
        </p:txBody>
      </p:sp>
    </p:spTree>
    <p:extLst>
      <p:ext uri="{BB962C8B-B14F-4D97-AF65-F5344CB8AC3E}">
        <p14:creationId xmlns:p14="http://schemas.microsoft.com/office/powerpoint/2010/main" val="688827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use this slide to emphasise that Prevent concerns are child protection concerns like any other – progress through Children and Families Hub</a:t>
            </a:r>
          </a:p>
        </p:txBody>
      </p:sp>
      <p:sp>
        <p:nvSpPr>
          <p:cNvPr id="4" name="Slide Number Placeholder 3"/>
          <p:cNvSpPr>
            <a:spLocks noGrp="1"/>
          </p:cNvSpPr>
          <p:nvPr>
            <p:ph type="sldNum" sz="quarter" idx="5"/>
          </p:nvPr>
        </p:nvSpPr>
        <p:spPr/>
        <p:txBody>
          <a:bodyPr/>
          <a:lstStyle/>
          <a:p>
            <a:fld id="{C1F8A2FE-DE86-4A33-AF36-D15B87A8CC57}" type="slidenum">
              <a:rPr lang="en-GB" smtClean="0"/>
              <a:t>58</a:t>
            </a:fld>
            <a:endParaRPr lang="en-GB"/>
          </a:p>
        </p:txBody>
      </p:sp>
    </p:spTree>
    <p:extLst>
      <p:ext uri="{BB962C8B-B14F-4D97-AF65-F5344CB8AC3E}">
        <p14:creationId xmlns:p14="http://schemas.microsoft.com/office/powerpoint/2010/main" val="1807136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safeguarding issues highlighted in this presentation are not exhaustive! </a:t>
            </a:r>
          </a:p>
        </p:txBody>
      </p:sp>
      <p:sp>
        <p:nvSpPr>
          <p:cNvPr id="4" name="Slide Number Placeholder 3"/>
          <p:cNvSpPr>
            <a:spLocks noGrp="1"/>
          </p:cNvSpPr>
          <p:nvPr>
            <p:ph type="sldNum" sz="quarter" idx="5"/>
          </p:nvPr>
        </p:nvSpPr>
        <p:spPr/>
        <p:txBody>
          <a:bodyPr/>
          <a:lstStyle/>
          <a:p>
            <a:fld id="{C1F8A2FE-DE86-4A33-AF36-D15B87A8CC57}" type="slidenum">
              <a:rPr lang="en-GB" smtClean="0"/>
              <a:t>59</a:t>
            </a:fld>
            <a:endParaRPr lang="en-GB"/>
          </a:p>
        </p:txBody>
      </p:sp>
    </p:spTree>
    <p:extLst>
      <p:ext uri="{BB962C8B-B14F-4D97-AF65-F5344CB8AC3E}">
        <p14:creationId xmlns:p14="http://schemas.microsoft.com/office/powerpoint/2010/main" val="3602876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60</a:t>
            </a:fld>
            <a:endParaRPr lang="en-GB"/>
          </a:p>
        </p:txBody>
      </p:sp>
    </p:spTree>
    <p:extLst>
      <p:ext uri="{BB962C8B-B14F-4D97-AF65-F5344CB8AC3E}">
        <p14:creationId xmlns:p14="http://schemas.microsoft.com/office/powerpoint/2010/main" val="1890049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06A95A-1569-4E55-ABF3-F8A1F222FD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Be clear that the expectation is for staff members to work in accordance with the setting policy and procedures (in that any concerns should be reported to the Lead Practitioner or Deputy). We would not expect staff to be making referrals to Social Care in isolation – this is in the statutory guidance for situations where concerns are not being responded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Refer staff to contact details for the Children and Families Hub – process chart available on Essex County Council website, effective support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Resources for practitioners: Effective support resources - Essex County Council</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Lead Practitioner or Deputy should always be available to discuss safeguarding concerns. If in exceptional circumstances, they are not available, this should not delay appropriate action being taken. Staff should consider speaking to a member of setting management, if applicable, and/or take advice from Children’s Social Care. In these circumstances, any action taken should be shared with the Lead Practitioner or Deputy as soon as is practically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How do you feed back to staff on the outcome of a concern they have raised?</a:t>
            </a:r>
          </a:p>
        </p:txBody>
      </p:sp>
    </p:spTree>
    <p:extLst>
      <p:ext uri="{BB962C8B-B14F-4D97-AF65-F5344CB8AC3E}">
        <p14:creationId xmlns:p14="http://schemas.microsoft.com/office/powerpoint/2010/main" val="3588533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Refer back to Essex Effective Support and make staff aware of the Directory of Services</a:t>
            </a:r>
          </a:p>
          <a:p>
            <a:endParaRPr lang="en-GB" baseline="0" dirty="0"/>
          </a:p>
          <a:p>
            <a:r>
              <a:rPr lang="en-GB" baseline="0" dirty="0"/>
              <a:t>Early help may occur at any point in a child or young person’s life and includes both interventions early in life as well as interventions early in the development of a problem. Essex Children’s Social Care seek to offer support early to help families solve problems or to reduce the impact of problems that have already emerged.</a:t>
            </a:r>
          </a:p>
          <a:p>
            <a:endParaRPr lang="en-GB" baseline="0" dirty="0"/>
          </a:p>
          <a:p>
            <a:r>
              <a:rPr lang="en-GB" baseline="0" dirty="0"/>
              <a:t>The Essex Effective Support booklet contains more information about Early Help, and useful templates: Early Help Plan / Team Around the Family template are in the appendices.</a:t>
            </a:r>
          </a:p>
          <a:p>
            <a:endParaRPr lang="en-GB" baseline="0" dirty="0"/>
          </a:p>
          <a:p>
            <a:r>
              <a:rPr lang="en-GB" baseline="0" dirty="0"/>
              <a:t>An Early Help Plan is a tool to use with the family to discuss and record the needs, strengths, goals and views that they identify, leading to a plan to support them</a:t>
            </a:r>
          </a:p>
          <a:p>
            <a:endParaRPr lang="en-GB" baseline="0" dirty="0"/>
          </a:p>
          <a:p>
            <a:r>
              <a:rPr lang="en-GB" b="1" u="sng" baseline="0" dirty="0"/>
              <a:t>DISCUSSION:</a:t>
            </a:r>
          </a:p>
          <a:p>
            <a:endParaRPr lang="en-GB" baseline="0" dirty="0"/>
          </a:p>
          <a:p>
            <a:r>
              <a:rPr lang="en-GB" baseline="0" dirty="0"/>
              <a:t>How are cases reviewed in your setting?  </a:t>
            </a:r>
          </a:p>
          <a:p>
            <a:r>
              <a:rPr lang="en-GB" baseline="0" dirty="0"/>
              <a:t>Is there a process for this so nothing is missed?</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62</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after a referral, the child’s situation does not appear to be improving, the referrer should consider following local escalation procedures to ensure their concerns have been addressed and, most importantly, that the child’s situation improves</a:t>
            </a:r>
          </a:p>
          <a:p>
            <a:endParaRPr lang="en-GB" dirty="0"/>
          </a:p>
          <a:p>
            <a:r>
              <a:rPr lang="en-GB" b="1" u="sng" dirty="0"/>
              <a:t>DISCUSSION</a:t>
            </a:r>
            <a:r>
              <a:rPr lang="en-GB" b="1" dirty="0"/>
              <a:t>:</a:t>
            </a:r>
          </a:p>
          <a:p>
            <a:endParaRPr lang="en-GB" dirty="0"/>
          </a:p>
          <a:p>
            <a:r>
              <a:rPr lang="en-GB" dirty="0"/>
              <a:t>Do staff feel confident to escalate? What may be a barrier to that? Why is it important?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760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21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Statutory framework for the early years foundation stage </a:t>
            </a:r>
            <a:r>
              <a:rPr lang="en-GB" dirty="0"/>
              <a:t>refers to </a:t>
            </a:r>
            <a:r>
              <a:rPr lang="en-GB" i="1" dirty="0"/>
              <a:t>Keeping children safe in education</a:t>
            </a:r>
            <a:r>
              <a:rPr lang="en-GB" dirty="0"/>
              <a:t>, the statutory safeguarding guidance for schools - stating that other childcare providers may find it helpful to refer to this guidance. You can make this point and highlight that it contains more detailed information about safeguarding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727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7992AD-8992-44B5-9A7A-B5C471A987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Ensure staff are clear about how to record appropriately (is there a template for recording)</a:t>
            </a:r>
          </a:p>
          <a:p>
            <a:endParaRPr lang="en-GB" dirty="0"/>
          </a:p>
        </p:txBody>
      </p:sp>
    </p:spTree>
    <p:extLst>
      <p:ext uri="{BB962C8B-B14F-4D97-AF65-F5344CB8AC3E}">
        <p14:creationId xmlns:p14="http://schemas.microsoft.com/office/powerpoint/2010/main" val="502879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0" dirty="0"/>
              <a:t>Regardless of whether you use and electronic or paper system for reporting and recording concerns, the same principles apply</a:t>
            </a:r>
          </a:p>
          <a:p>
            <a:endParaRPr lang="en-GB" b="1" dirty="0"/>
          </a:p>
          <a:p>
            <a:r>
              <a:rPr lang="en-GB" b="1" u="sng" dirty="0"/>
              <a:t>DISCUSSION</a:t>
            </a:r>
            <a:r>
              <a:rPr lang="en-GB" b="1" dirty="0"/>
              <a:t>:</a:t>
            </a:r>
          </a:p>
          <a:p>
            <a:endParaRPr lang="en-GB" dirty="0"/>
          </a:p>
          <a:p>
            <a:r>
              <a:rPr lang="en-GB" dirty="0"/>
              <a:t>What</a:t>
            </a:r>
            <a:r>
              <a:rPr lang="en-GB" baseline="0" dirty="0"/>
              <a:t> are the processes for record keeping in your setting?  What are the expectations?  </a:t>
            </a:r>
          </a:p>
          <a:p>
            <a:endParaRPr lang="en-GB" baseline="0" dirty="0"/>
          </a:p>
          <a:p>
            <a:pPr marL="342900" lvl="0" indent="-342900">
              <a:buFont typeface="Arial" panose="020B0604020202020204" pitchFamily="34" charset="0"/>
              <a:buChar char="•"/>
            </a:pPr>
            <a:r>
              <a:rPr lang="en-GB" sz="1200" i="1" dirty="0">
                <a:solidFill>
                  <a:srgbClr val="FF0000"/>
                </a:solidFill>
              </a:rPr>
              <a:t>How do staff report concerns and how are they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rationale for decisions / action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What happens then with the information?</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there feedback to staff about their referral?</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Has all appropriate action been taken?</a:t>
            </a:r>
          </a:p>
          <a:p>
            <a:pPr marL="342900" lvl="0" indent="-342900">
              <a:buFont typeface="Arial" panose="020B0604020202020204" pitchFamily="34" charset="0"/>
              <a:buChar char="•"/>
            </a:pPr>
            <a:endParaRPr lang="en-GB" sz="1200" i="1" dirty="0">
              <a:solidFill>
                <a:srgbClr val="FF0000"/>
              </a:solidFill>
            </a:endParaRPr>
          </a:p>
          <a:p>
            <a:pPr marL="0" lvl="0" indent="0">
              <a:buFont typeface="Arial" panose="020B0604020202020204" pitchFamily="34" charset="0"/>
              <a:buNone/>
            </a:pPr>
            <a:r>
              <a:rPr lang="en-GB" sz="1200" i="1" dirty="0">
                <a:solidFill>
                  <a:srgbClr val="FF0000"/>
                </a:solidFill>
              </a:rPr>
              <a:t>See </a:t>
            </a:r>
            <a:r>
              <a:rPr kumimoji="0" lang="en-GB" sz="1800" b="0" i="0" u="none" strike="noStrike" kern="0" cap="none" spc="0" normalizeH="0" baseline="0" noProof="0" dirty="0">
                <a:ln>
                  <a:noFill/>
                </a:ln>
                <a:solidFill>
                  <a:sysClr val="windowText" lastClr="000000"/>
                </a:solidFill>
                <a:effectLst/>
                <a:uLnTx/>
                <a:uFillTx/>
                <a:hlinkClick r:id="rId3"/>
              </a:rPr>
              <a:t>https://eycp.essex.gov.uk/safeguarding/early-years-child-protection-resources/</a:t>
            </a:r>
            <a:r>
              <a:rPr kumimoji="0" lang="en-GB" sz="1800" b="0" i="0" u="none" strike="noStrike" kern="0" cap="none" spc="0" normalizeH="0" baseline="0" noProof="0" dirty="0">
                <a:ln>
                  <a:noFill/>
                </a:ln>
                <a:solidFill>
                  <a:sysClr val="windowText" lastClr="000000"/>
                </a:solidFill>
                <a:effectLst/>
                <a:uLnTx/>
                <a:uFillTx/>
              </a:rPr>
              <a:t> (Early Years and Childcare website – for useful templates including a form for recording and reporting child protection concerns)</a:t>
            </a:r>
            <a:endParaRPr lang="en-GB" sz="1200" i="1" dirty="0">
              <a:solidFill>
                <a:srgbClr val="FF0000"/>
              </a:solidFill>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66</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081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9E43FA-41E4-4FC6-89C2-10B3052ABB11}"/>
              </a:ext>
            </a:extLst>
          </p:cNvPr>
          <p:cNvSpPr>
            <a:spLocks noGrp="1"/>
          </p:cNvSpPr>
          <p:nvPr>
            <p:ph type="body" idx="1"/>
          </p:nvPr>
        </p:nvSpPr>
        <p:spPr/>
        <p:txBody>
          <a:bodyPr/>
          <a:lstStyle/>
          <a:p>
            <a:r>
              <a:rPr lang="en-GB" dirty="0"/>
              <a:t>We want and expect the right people to work at our setting – we have clear expectations about appropriate staff behaviour and conduct</a:t>
            </a:r>
          </a:p>
          <a:p>
            <a:endParaRPr lang="en-GB" dirty="0"/>
          </a:p>
          <a:p>
            <a:r>
              <a:rPr lang="en-GB" dirty="0"/>
              <a:t>Early Years staff working with children are in a position of trust</a:t>
            </a:r>
          </a:p>
          <a:p>
            <a:endParaRPr lang="en-GB" dirty="0"/>
          </a:p>
          <a:p>
            <a:r>
              <a:rPr lang="en-GB" dirty="0"/>
              <a:t>Staff should feel able to raise any concerns – to the Manager or, if concern is about the Manager, to the management committee or other body with responsibility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71</a:t>
            </a:fld>
            <a:endParaRPr lang="en-GB"/>
          </a:p>
        </p:txBody>
      </p:sp>
    </p:spTree>
    <p:extLst>
      <p:ext uri="{BB962C8B-B14F-4D97-AF65-F5344CB8AC3E}">
        <p14:creationId xmlns:p14="http://schemas.microsoft.com/office/powerpoint/2010/main" val="8943208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a:t>From ‘</a:t>
            </a:r>
            <a:r>
              <a:rPr lang="en-GB" dirty="0"/>
              <a:t>Effective</a:t>
            </a:r>
            <a:r>
              <a:rPr lang="en-GB" baseline="0" dirty="0"/>
              <a:t> Support for Children and Families in Essex’ (ESCB, 2021)</a:t>
            </a:r>
          </a:p>
          <a:p>
            <a:endParaRPr lang="en-GB" baseline="0" dirty="0"/>
          </a:p>
          <a:p>
            <a:r>
              <a:rPr lang="en-GB" dirty="0"/>
              <a:t>The conceptual model and windscreen is a way of developing a shared understanding and explaining the Essex approach across all services and partnerships, ensuring a consistent approach is applied by all practitioners and managers. The model illustrates how services will respond to the requirements of children and families across four levels of need (Universal, Additional, Intensive and Specialist). In this model, all services and interventions seek to work openly with the family (or with young people on their own where it is age appropriate) in order to support them to address their needs at the lowest possible level. Services should actively work with children and families to prevent their needs escalating to a higher level. Services at a higher level should only be sought after everything possible to meet need has been undertaken at the current level.</a:t>
            </a:r>
          </a:p>
        </p:txBody>
      </p:sp>
      <p:sp>
        <p:nvSpPr>
          <p:cNvPr id="4" name="Slide Number Placeholder 3"/>
          <p:cNvSpPr>
            <a:spLocks noGrp="1"/>
          </p:cNvSpPr>
          <p:nvPr>
            <p:ph type="sldNum" sz="quarter" idx="5"/>
          </p:nvPr>
        </p:nvSpPr>
        <p:spPr/>
        <p:txBody>
          <a:bodyPr/>
          <a:lstStyle/>
          <a:p>
            <a:pPr>
              <a:defRPr/>
            </a:pPr>
            <a:fld id="{9085AE9F-5C58-4BDC-B982-3543940A5B2E}" type="slidenum">
              <a:rPr lang="en-US" smtClean="0">
                <a:solidFill>
                  <a:prstClr val="black"/>
                </a:solidFill>
              </a:rPr>
              <a:pPr>
                <a:defRPr/>
              </a:pPr>
              <a:t>72</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CFH is the central point for requests for support and Child Protection work – it covers the whole of Essex</a:t>
            </a:r>
          </a:p>
          <a:p>
            <a:endParaRPr lang="en-GB" dirty="0"/>
          </a:p>
          <a:p>
            <a:r>
              <a:rPr lang="en-GB" dirty="0"/>
              <a:t>This slide contains a link to a 9 minute video presentation – Welcome to the Children and Families Hub – which talks about the role of the CFH, should you wish to share this with staff during the session</a:t>
            </a:r>
          </a:p>
        </p:txBody>
      </p:sp>
      <p:sp>
        <p:nvSpPr>
          <p:cNvPr id="4" name="Slide Number Placeholder 3"/>
          <p:cNvSpPr>
            <a:spLocks noGrp="1"/>
          </p:cNvSpPr>
          <p:nvPr>
            <p:ph type="sldNum" sz="quarter" idx="5"/>
          </p:nvPr>
        </p:nvSpPr>
        <p:spPr/>
        <p:txBody>
          <a:bodyPr/>
          <a:lstStyle/>
          <a:p>
            <a:fld id="{C1F8A2FE-DE86-4A33-AF36-D15B87A8CC57}" type="slidenum">
              <a:rPr lang="en-GB" smtClean="0"/>
              <a:t>73</a:t>
            </a:fld>
            <a:endParaRPr lang="en-GB"/>
          </a:p>
        </p:txBody>
      </p:sp>
    </p:spTree>
    <p:extLst>
      <p:ext uri="{BB962C8B-B14F-4D97-AF65-F5344CB8AC3E}">
        <p14:creationId xmlns:p14="http://schemas.microsoft.com/office/powerpoint/2010/main" val="1078892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1200" dirty="0">
                <a:latin typeface="Arial" panose="020B0604020202020204" pitchFamily="34" charset="0"/>
                <a:cs typeface="Arial" panose="020B0604020202020204" pitchFamily="34" charset="0"/>
              </a:rPr>
              <a:t>Indicators</a:t>
            </a:r>
            <a:r>
              <a:rPr lang="en-GB" sz="1200" baseline="0" dirty="0">
                <a:latin typeface="Arial" panose="020B0604020202020204" pitchFamily="34" charset="0"/>
                <a:cs typeface="Arial" panose="020B0604020202020204" pitchFamily="34" charset="0"/>
              </a:rPr>
              <a:t> of possible need (‘</a:t>
            </a:r>
            <a:r>
              <a:rPr lang="en-GB" sz="1200" dirty="0">
                <a:latin typeface="Arial" panose="020B0604020202020204" pitchFamily="34" charset="0"/>
                <a:cs typeface="Arial" panose="020B0604020202020204" pitchFamily="34" charset="0"/>
              </a:rPr>
              <a:t>Effective</a:t>
            </a:r>
            <a:r>
              <a:rPr lang="en-GB" sz="1200" baseline="0" dirty="0">
                <a:latin typeface="Arial" panose="020B0604020202020204" pitchFamily="34" charset="0"/>
                <a:cs typeface="Arial" panose="020B0604020202020204" pitchFamily="34" charset="0"/>
              </a:rPr>
              <a:t> Support for Children and Families in Essex’, ESCB, 2021 – p.23)</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E5FB0F0-F70F-4D68-9193-D6B88B7E17CC}" type="slidenum">
              <a:rPr lang="en-US" smtClean="0">
                <a:solidFill>
                  <a:prstClr val="black"/>
                </a:solidFill>
              </a:rPr>
              <a:pPr>
                <a:defRPr/>
              </a:pPr>
              <a:t>74</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p.24)</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66913D0C-230E-40E8-BCC6-EDCEB8551926}" type="slidenum">
              <a:rPr lang="en-US" smtClean="0">
                <a:solidFill>
                  <a:prstClr val="black"/>
                </a:solidFill>
              </a:rPr>
              <a:pPr>
                <a:defRPr/>
              </a:pPr>
              <a:t>75</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p:spPr>
      </p:sp>
      <p:sp>
        <p:nvSpPr>
          <p:cNvPr id="2467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p.26)</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77F5F599-C199-4267-9A9A-FE79267F6CD9}" type="slidenum">
              <a:rPr lang="en-US" smtClean="0">
                <a:solidFill>
                  <a:prstClr val="black"/>
                </a:solidFill>
              </a:rPr>
              <a:pPr>
                <a:defRPr/>
              </a:pPr>
              <a:t>76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Everyone</a:t>
            </a:r>
            <a:r>
              <a:rPr lang="en-GB" dirty="0"/>
              <a:t> who comes into contact with children and families has a role to play</a:t>
            </a:r>
          </a:p>
          <a:p>
            <a:endParaRPr lang="en-GB" dirty="0"/>
          </a:p>
          <a:p>
            <a:r>
              <a:rPr lang="en-GB" dirty="0"/>
              <a:t>This child centred approach is fundamental to safeguarding and promoting the welfare of every child. A child centred approach means keeping the child in focus when making decisions about their lives and working in partnership with them and their families. All practitioners should follow the principles of the Children Acts 1989 and 2004 - that state that the welfare of children is paramount and that they are best looked after within their families, with their parents playing a full part in their lives, unless compulsory intervention in family life is necessary.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0545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p:spPr>
      </p:sp>
      <p:sp>
        <p:nvSpPr>
          <p:cNvPr id="248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p.28)</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1E3015ED-822E-4B74-A273-464FAD76F7F9}" type="slidenum">
              <a:rPr lang="en-US" smtClean="0">
                <a:solidFill>
                  <a:prstClr val="black"/>
                </a:solidFill>
              </a:rPr>
              <a:pPr>
                <a:defRPr/>
              </a:pPr>
              <a:t>77</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GB" b="1" u="sng" dirty="0"/>
              <a:t>DISCUSSION</a:t>
            </a:r>
            <a:r>
              <a:rPr lang="en-GB" b="1" dirty="0"/>
              <a:t>:</a:t>
            </a:r>
          </a:p>
          <a:p>
            <a:pPr defTabSz="914305">
              <a:defRPr/>
            </a:pPr>
            <a:endParaRPr lang="en-GB" dirty="0"/>
          </a:p>
          <a:p>
            <a:pPr defTabSz="914305">
              <a:defRPr/>
            </a:pPr>
            <a:r>
              <a:rPr lang="en-GB" dirty="0"/>
              <a:t>You may want to invite comments on this slide – why is this important?  (This will test some understanding of what you have already discussed)</a:t>
            </a:r>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2150002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79</a:t>
            </a:fld>
            <a:endParaRPr lang="en-US"/>
          </a:p>
        </p:txBody>
      </p:sp>
    </p:spTree>
    <p:extLst>
      <p:ext uri="{BB962C8B-B14F-4D97-AF65-F5344CB8AC3E}">
        <p14:creationId xmlns:p14="http://schemas.microsoft.com/office/powerpoint/2010/main" val="76305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80</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366066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200" b="0" i="0" dirty="0">
                <a:solidFill>
                  <a:srgbClr val="525455"/>
                </a:solidFill>
                <a:effectLst/>
                <a:latin typeface="NSPCC-Regular"/>
              </a:rPr>
              <a:t>multi-agency expectations for all practitioners</a:t>
            </a:r>
          </a:p>
          <a:p>
            <a:pPr algn="l">
              <a:buFont typeface="Arial" panose="020B0604020202020204" pitchFamily="34" charset="0"/>
              <a:buChar char="•"/>
            </a:pPr>
            <a:r>
              <a:rPr lang="en-GB" sz="1200" b="0" i="0" dirty="0">
                <a:solidFill>
                  <a:srgbClr val="525455"/>
                </a:solidFill>
                <a:effectLst/>
                <a:latin typeface="NSPCC-Regular"/>
              </a:rPr>
              <a:t>working with parents and families</a:t>
            </a:r>
          </a:p>
          <a:p>
            <a:pPr algn="l">
              <a:buFont typeface="Arial" panose="020B0604020202020204" pitchFamily="34" charset="0"/>
              <a:buChar char="•"/>
            </a:pPr>
            <a:r>
              <a:rPr lang="en-GB" sz="1200" b="0" i="0" dirty="0">
                <a:solidFill>
                  <a:srgbClr val="525455"/>
                </a:solidFill>
                <a:effectLst/>
                <a:latin typeface="NSPCC-Regular"/>
              </a:rPr>
              <a:t>clarifying the roles and responsibilities of safeguarding partners</a:t>
            </a:r>
          </a:p>
          <a:p>
            <a:pPr algn="l">
              <a:buFont typeface="Arial" panose="020B0604020202020204" pitchFamily="34" charset="0"/>
              <a:buChar char="•"/>
            </a:pPr>
            <a:r>
              <a:rPr lang="en-GB" sz="1200" b="0" i="0" dirty="0">
                <a:solidFill>
                  <a:srgbClr val="525455"/>
                </a:solidFill>
                <a:effectLst/>
                <a:latin typeface="NSPCC-Regular"/>
              </a:rPr>
              <a:t>the role of education and childcare providers</a:t>
            </a:r>
          </a:p>
          <a:p>
            <a:pPr algn="l">
              <a:buFont typeface="Arial" panose="020B0604020202020204" pitchFamily="34" charset="0"/>
              <a:buChar char="•"/>
            </a:pPr>
            <a:r>
              <a:rPr lang="en-GB" sz="1200" b="0" i="0" dirty="0">
                <a:solidFill>
                  <a:srgbClr val="525455"/>
                </a:solidFill>
                <a:effectLst/>
                <a:latin typeface="NSPCC-Regular"/>
              </a:rPr>
              <a:t>multi-agency practice standards</a:t>
            </a:r>
          </a:p>
          <a:p>
            <a:pPr algn="l">
              <a:buFont typeface="Arial" panose="020B0604020202020204" pitchFamily="34" charset="0"/>
              <a:buChar char="•"/>
            </a:pPr>
            <a:r>
              <a:rPr lang="en-GB" sz="1200" b="0" i="0" dirty="0">
                <a:solidFill>
                  <a:srgbClr val="525455"/>
                </a:solidFill>
                <a:effectLst/>
                <a:latin typeface="NSPCC-Regular"/>
              </a:rPr>
              <a:t>support for disabled children</a:t>
            </a:r>
          </a:p>
          <a:p>
            <a:pPr algn="l">
              <a:buFont typeface="Arial" panose="020B0604020202020204" pitchFamily="34" charset="0"/>
              <a:buChar char="•"/>
            </a:pPr>
            <a:r>
              <a:rPr lang="en-GB" sz="1200" b="0" i="0" dirty="0">
                <a:solidFill>
                  <a:srgbClr val="525455"/>
                </a:solidFill>
                <a:effectLst/>
                <a:latin typeface="NSPCC-Regular"/>
              </a:rPr>
              <a:t>tackling harm that occurs outside the home.</a:t>
            </a:r>
          </a:p>
          <a:p>
            <a:pPr algn="l">
              <a:buFont typeface="Arial" panose="020B0604020202020204" pitchFamily="34" charset="0"/>
              <a:buChar char="•"/>
            </a:pPr>
            <a:endParaRPr lang="en-GB" sz="1200" b="0" i="0" dirty="0">
              <a:solidFill>
                <a:srgbClr val="525455"/>
              </a:solidFill>
              <a:effectLst/>
              <a:latin typeface="NSPCC-Regular"/>
            </a:endParaRPr>
          </a:p>
          <a:p>
            <a:pPr algn="l">
              <a:buFont typeface="Arial" panose="020B0604020202020204" pitchFamily="34" charset="0"/>
              <a:buChar char="•"/>
            </a:pPr>
            <a:endParaRPr lang="en-GB" sz="1200" b="0" i="0" dirty="0">
              <a:solidFill>
                <a:srgbClr val="525455"/>
              </a:solidFill>
              <a:effectLst/>
              <a:latin typeface="NSPCC-Regular"/>
            </a:endParaRPr>
          </a:p>
          <a:p>
            <a:pPr algn="l">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6069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100" b="0" i="0" dirty="0">
                <a:solidFill>
                  <a:srgbClr val="525455"/>
                </a:solidFill>
                <a:effectLst/>
                <a:latin typeface="NSPCC-Regular"/>
              </a:rPr>
              <a:t>multi-agency expectations for all practitioners including sharing the same goals, learning with and from each other, having what they need to help families, acknowledge and appreciate difference and challenge each other structured across 3 levels (strategic, senior and middle managers and those in direct practice)</a:t>
            </a:r>
          </a:p>
          <a:p>
            <a:pPr algn="l">
              <a:buFont typeface="Arial" panose="020B0604020202020204" pitchFamily="34" charset="0"/>
              <a:buChar char="•"/>
            </a:pPr>
            <a:r>
              <a:rPr lang="en-GB" sz="1100" b="0" i="0" dirty="0">
                <a:solidFill>
                  <a:srgbClr val="525455"/>
                </a:solidFill>
                <a:effectLst/>
                <a:latin typeface="NSPCC-Regular"/>
              </a:rPr>
              <a:t>working with parents and families </a:t>
            </a:r>
          </a:p>
          <a:p>
            <a:pPr algn="l">
              <a:buFont typeface="Arial" panose="020B0604020202020204" pitchFamily="34" charset="0"/>
              <a:buChar char="•"/>
            </a:pPr>
            <a:r>
              <a:rPr lang="en-GB" sz="1100" b="0" i="0" dirty="0">
                <a:solidFill>
                  <a:srgbClr val="525455"/>
                </a:solidFill>
                <a:effectLst/>
                <a:latin typeface="NSPCC-Regular"/>
              </a:rPr>
              <a:t>clarifying the roles and responsibilities of safeguarding partners</a:t>
            </a:r>
          </a:p>
          <a:p>
            <a:pPr algn="l">
              <a:buFont typeface="Arial" panose="020B0604020202020204" pitchFamily="34" charset="0"/>
              <a:buChar char="•"/>
            </a:pPr>
            <a:r>
              <a:rPr lang="en-GB" sz="1100" b="0" i="0" dirty="0">
                <a:solidFill>
                  <a:srgbClr val="525455"/>
                </a:solidFill>
                <a:effectLst/>
                <a:latin typeface="NSPCC-Regular"/>
              </a:rPr>
              <a:t>the role of education and childcare providers</a:t>
            </a:r>
          </a:p>
          <a:p>
            <a:pPr algn="l">
              <a:buFont typeface="Arial" panose="020B0604020202020204" pitchFamily="34" charset="0"/>
              <a:buChar char="•"/>
            </a:pPr>
            <a:r>
              <a:rPr lang="en-GB" sz="1100" b="0" i="0" dirty="0">
                <a:solidFill>
                  <a:srgbClr val="525455"/>
                </a:solidFill>
                <a:effectLst/>
                <a:latin typeface="NSPCC-Regular"/>
              </a:rPr>
              <a:t>multi-agency practice standards</a:t>
            </a:r>
          </a:p>
          <a:p>
            <a:pPr algn="l">
              <a:buFont typeface="Arial" panose="020B0604020202020204" pitchFamily="34" charset="0"/>
              <a:buChar char="•"/>
            </a:pPr>
            <a:r>
              <a:rPr lang="en-GB" sz="1100" b="0" i="0" dirty="0">
                <a:solidFill>
                  <a:srgbClr val="525455"/>
                </a:solidFill>
                <a:effectLst/>
                <a:latin typeface="NSPCC-Regular"/>
              </a:rPr>
              <a:t>support for disabled children</a:t>
            </a:r>
          </a:p>
          <a:p>
            <a:pPr algn="l">
              <a:buFont typeface="Arial" panose="020B0604020202020204" pitchFamily="34" charset="0"/>
              <a:buChar char="•"/>
            </a:pPr>
            <a:r>
              <a:rPr lang="en-GB" sz="1100" b="0" i="0" dirty="0">
                <a:solidFill>
                  <a:srgbClr val="525455"/>
                </a:solidFill>
                <a:effectLst/>
                <a:latin typeface="NSPCC-Regular"/>
              </a:rPr>
              <a:t>tackling harm that occurs outside the home.</a:t>
            </a:r>
          </a:p>
          <a:p>
            <a:pPr algn="l">
              <a:buFont typeface="Arial" panose="020B0604020202020204" pitchFamily="34" charset="0"/>
              <a:buChar char="•"/>
            </a:pPr>
            <a:endParaRPr lang="en-GB" sz="1100" b="0" i="0" dirty="0">
              <a:solidFill>
                <a:srgbClr val="525455"/>
              </a:solidFill>
              <a:effectLst/>
              <a:latin typeface="NSPCC-Regular"/>
            </a:endParaRPr>
          </a:p>
          <a:p>
            <a:pPr algn="l">
              <a:buFont typeface="Arial" panose="020B0604020202020204" pitchFamily="34" charset="0"/>
              <a:buChar char="•"/>
            </a:pPr>
            <a:endParaRPr lang="en-GB" sz="1100" b="0" i="0" dirty="0">
              <a:solidFill>
                <a:srgbClr val="525455"/>
              </a:solidFill>
              <a:effectLst/>
              <a:latin typeface="NSPCC-Regular"/>
            </a:endParaRPr>
          </a:p>
          <a:p>
            <a:pPr algn="l">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2522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27996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4209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4221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30602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80149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53168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1002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9688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9644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046772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6881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7077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595377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64258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5230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9" r:id="rId13"/>
    <p:sldLayoutId id="2147483700" r:id="rId14"/>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schools.essex.gov.uk/pupils/Safeguarding/Managing_allegations_in_the_Childrens_Workforce/Pages/ManagingAllegationsInTheChildrensWorkforce.asp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nationalfgmcentre.org.uk/about-us/"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mailto:fmu@fco.gov.uk"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refuge.org.uk/"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s://setdab.org/" TargetMode="External"/><Relationship Id="rId5" Type="http://schemas.openxmlformats.org/officeDocument/2006/relationships/hyperlink" Target="http://www.safelives.org.uk/knowledge-hub/spotlights/spotlight-3-young-people-and-domestic-abuse" TargetMode="External"/><Relationship Id="rId4" Type="http://schemas.openxmlformats.org/officeDocument/2006/relationships/hyperlink" Target="https://www.nspcc.org.uk/preventing-abuse/child-abuse-and-neglect/domestic-abuse/signs-symptoms-effect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safeguarding-children-and-protecting-professionals-in-early-years-settings-online-safety-considerations"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70088/51859_Cm9148_Accessible.pdf"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hyperlink" Target="https://www.legislation.gov.uk/ukpga/2000/11/contents" TargetMode="External"/><Relationship Id="rId4" Type="http://schemas.openxmlformats.org/officeDocument/2006/relationships/hyperlink" Target="https://assets.publishing.service.gov.uk/government/uploads/system/uploads/attachment_data/file/445977/3799_Revised_Prevent_Duty_Guidance__England_Wales_V2-Interactive.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Otc2eaRY32s"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s://www.escb.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ssex.gov.uk/directory-of-services"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learning.nspcc.org.uk/research-resources/2019/let-children-know-you-re-listening/" TargetMode="External"/><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hyperlink" Target="https://eycp.essex.gov.uk/safeguarding/early-years-child-protection-resources/"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mailto:help@nspcc.org.uk" TargetMode="External"/><Relationship Id="rId2" Type="http://schemas.openxmlformats.org/officeDocument/2006/relationships/hyperlink" Target="https://www.nspcc.org.uk/what-you-can-do/report-abuse/dedicated-helplines/whistleblowing-advice-lin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www.escb.co.uk/2414"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nbRLAQRJY2Y"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72.xml"/><Relationship Id="rId1" Type="http://schemas.openxmlformats.org/officeDocument/2006/relationships/slideLayout" Target="../slideLayouts/slideLayout24.xml"/><Relationship Id="rId6" Type="http://schemas.openxmlformats.org/officeDocument/2006/relationships/hyperlink" Target="https://www.escb.co.uk/2423" TargetMode="External"/><Relationship Id="rId5" Type="http://schemas.openxmlformats.org/officeDocument/2006/relationships/hyperlink" Target="https://www.gov.uk/government/publications/safeguarding-children-and-protecting-professionals-in-early-years-settings-online-safety-considerations/safeguarding-children-and-protecting-professionals-in-early-years-settings-online-safety-considerations-for-managers" TargetMode="External"/><Relationship Id="rId4" Type="http://schemas.openxmlformats.org/officeDocument/2006/relationships/hyperlink" Target="https://www.gov.uk/government/publications/inspecting-safeguarding-in-early-years-education-and-skills/inspecting-safeguarding-in-early-years-education-and-skill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gov.uk/government/publications/keeping-children-safe-in-education--2" TargetMode="External"/><Relationship Id="rId3" Type="http://schemas.openxmlformats.org/officeDocument/2006/relationships/hyperlink" Target="https://www.gov.uk/government/publications/working-together-to-safeguard-children--2" TargetMode="External"/><Relationship Id="rId7" Type="http://schemas.openxmlformats.org/officeDocument/2006/relationships/hyperlink" Target="https://www.essex.gov.uk/resources-for-practitioners/effective-support-resources"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hyperlink" Target="Early%20Years/PREVENT%20Duty%20Guidance" TargetMode="External"/><Relationship Id="rId5" Type="http://schemas.openxmlformats.org/officeDocument/2006/relationships/hyperlink" Target="https://www.gov.uk/government/publications/what-to-do-if-youre-worried-a-child-is-being-abused--2" TargetMode="External"/><Relationship Id="rId4" Type="http://schemas.openxmlformats.org/officeDocument/2006/relationships/hyperlink" Target="https://assets.publishing.service.gov.uk/government/uploads/system/uploads/attachment_data/file/729914/Working_Together_to_Safeguard_Children-2018.pdf"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s://eycp.essex.gov.uk/safeguarding/" TargetMode="Externa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hyperlink" Target="mailto:educationsafeguarding@essex.gov.uk"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755576" y="514350"/>
            <a:ext cx="924285" cy="1762101"/>
          </a:xfrm>
          <a:prstGeom prst="rect">
            <a:avLst/>
          </a:prstGeom>
          <a:noFill/>
          <a:ln>
            <a:noFill/>
          </a:ln>
          <a:effectLst>
            <a:softEdge rad="31750"/>
          </a:effectLst>
        </p:spPr>
      </p:pic>
      <p:sp>
        <p:nvSpPr>
          <p:cNvPr id="138242" name="Rectangle 61">
            <a:extLst>
              <a:ext uri="{C183D7F6-B498-43B3-948B-1728B52AA6E4}">
                <adec:decorative xmlns:adec="http://schemas.microsoft.com/office/drawing/2017/decorative" val="1"/>
              </a:ext>
            </a:extLst>
          </p:cNvPr>
          <p:cNvSpPr>
            <a:spLocks noChangeArrowheads="1"/>
          </p:cNvSpPr>
          <p:nvPr/>
        </p:nvSpPr>
        <p:spPr bwMode="auto">
          <a:xfrm>
            <a:off x="0" y="-46038"/>
            <a:ext cx="131763" cy="419101"/>
          </a:xfrm>
          <a:prstGeom prst="rect">
            <a:avLst/>
          </a:prstGeom>
          <a:noFill/>
          <a:ln w="9525">
            <a:noFill/>
            <a:miter lim="800000"/>
            <a:headEnd/>
            <a:tailEnd/>
          </a:ln>
        </p:spPr>
        <p:txBody>
          <a:bodyPr wrap="none" lIns="64859" tIns="32429" rIns="64859" bIns="32429" anchor="ctr">
            <a:spAutoFit/>
          </a:bodyPr>
          <a:lstStyle/>
          <a:p>
            <a:pPr eaLnBrk="0" hangingPunct="0"/>
            <a:endParaRPr lang="en-GB" sz="2300" dirty="0">
              <a:solidFill>
                <a:srgbClr val="000000"/>
              </a:solidFill>
              <a:latin typeface="Times" pitchFamily="18" charset="0"/>
              <a:ea typeface="MS PGothic"/>
              <a:cs typeface="MS PGothic"/>
            </a:endParaRPr>
          </a:p>
        </p:txBody>
      </p:sp>
      <p:sp>
        <p:nvSpPr>
          <p:cNvPr id="138243" name="Rectangle 65">
            <a:extLst>
              <a:ext uri="{C183D7F6-B498-43B3-948B-1728B52AA6E4}">
                <adec:decorative xmlns:adec="http://schemas.microsoft.com/office/drawing/2017/decorative" val="1"/>
              </a:ext>
            </a:extLst>
          </p:cNvPr>
          <p:cNvSpPr>
            <a:spLocks noChangeArrowheads="1"/>
          </p:cNvSpPr>
          <p:nvPr/>
        </p:nvSpPr>
        <p:spPr bwMode="auto">
          <a:xfrm>
            <a:off x="0" y="514350"/>
            <a:ext cx="131763" cy="604838"/>
          </a:xfrm>
          <a:prstGeom prst="rect">
            <a:avLst/>
          </a:prstGeom>
          <a:noFill/>
          <a:ln w="9525">
            <a:noFill/>
            <a:miter lim="800000"/>
            <a:headEnd/>
            <a:tailEnd/>
          </a:ln>
        </p:spPr>
        <p:txBody>
          <a:bodyPr wrap="none" lIns="64859" tIns="32429" rIns="64859" bIns="32429" anchor="ctr">
            <a:spAutoFit/>
          </a:bodyPr>
          <a:lstStyle/>
          <a:p>
            <a:pPr defTabSz="647700"/>
            <a:br>
              <a:rPr lang="en-GB" sz="900" dirty="0">
                <a:solidFill>
                  <a:srgbClr val="000000"/>
                </a:solidFill>
                <a:ea typeface="MS PGothic"/>
                <a:cs typeface="Arial" charset="0"/>
              </a:rPr>
            </a:br>
            <a:endParaRPr lang="en-GB" sz="1300" dirty="0">
              <a:solidFill>
                <a:srgbClr val="000000"/>
              </a:solidFill>
              <a:ea typeface="MS PGothic"/>
              <a:cs typeface="Arial" charset="0"/>
            </a:endParaRPr>
          </a:p>
          <a:p>
            <a:pPr defTabSz="647700" eaLnBrk="0" hangingPunct="0"/>
            <a:endParaRPr lang="en-GB" sz="1300" dirty="0">
              <a:solidFill>
                <a:srgbClr val="000000"/>
              </a:solidFill>
              <a:ea typeface="MS PGothic"/>
              <a:cs typeface="Arial" charset="0"/>
            </a:endParaRPr>
          </a:p>
        </p:txBody>
      </p:sp>
      <p:sp>
        <p:nvSpPr>
          <p:cNvPr id="138244" name="Rectangle 2"/>
          <p:cNvSpPr>
            <a:spLocks noGrp="1" noChangeArrowheads="1"/>
          </p:cNvSpPr>
          <p:nvPr>
            <p:ph type="title" idx="4294967295"/>
          </p:nvPr>
        </p:nvSpPr>
        <p:spPr bwMode="auto">
          <a:xfrm>
            <a:off x="760632" y="2780927"/>
            <a:ext cx="8024812" cy="6284117"/>
          </a:xfrm>
          <a:prstGeom prst="rect">
            <a:avLst/>
          </a:prstGeom>
          <a:noFill/>
          <a:ln w="9525">
            <a:noFill/>
            <a:prstDash/>
            <a:miter lim="800000"/>
            <a:headEnd/>
            <a:tailEnd/>
          </a:ln>
          <a:effectLst/>
        </p:spPr>
        <p:txBody>
          <a:bodyPr rot="0" spcFirstLastPara="0" vertOverflow="overflow" horzOverflow="overflow" vert="horz" wrap="square" lIns="64859" tIns="32429" rIns="64859" bIns="32429"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Level 2 Safeguarding Training for Early Years 2023-24</a:t>
            </a: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br>
            <a:r>
              <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Keeping Children Safe in Early Years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Essex Education Safeguarding Team</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September 2023</a:t>
            </a: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j-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t>Copyright © Essex County Council 2023</a:t>
            </a:r>
            <a:br>
              <a:rPr kumimoji="0" lang="en-GB" sz="1200" b="0" i="0"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br>
            <a:r>
              <a:rPr kumimoji="0" lang="en-GB" sz="1200" b="0" i="1"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b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b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b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br>
            <a:endParaRPr kumimoji="0" lang="en-GB" sz="3100" b="1" i="0" u="none" strike="noStrike" kern="1200" cap="none" spc="0" normalizeH="0" baseline="0" noProof="0" dirty="0">
              <a:ln>
                <a:noFill/>
              </a:ln>
              <a:solidFill>
                <a:srgbClr val="C00000"/>
              </a:solidFill>
              <a:effectLst/>
              <a:uLnTx/>
              <a:uFillTx/>
              <a:latin typeface="+mn-lt"/>
              <a:ea typeface="MS PGothic"/>
              <a:cs typeface="MS PGothic"/>
            </a:endParaRPr>
          </a:p>
        </p:txBody>
      </p:sp>
      <p:pic>
        <p:nvPicPr>
          <p:cNvPr id="6" name="Picture 5" descr="essex cc logo small r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124" y="677863"/>
            <a:ext cx="1892300" cy="882650"/>
          </a:xfrm>
          <a:prstGeom prst="rect">
            <a:avLst/>
          </a:prstGeom>
          <a:noFill/>
          <a:ln>
            <a:noFill/>
          </a:ln>
        </p:spPr>
      </p:pic>
    </p:spTree>
    <p:extLst>
      <p:ext uri="{BB962C8B-B14F-4D97-AF65-F5344CB8AC3E}">
        <p14:creationId xmlns:p14="http://schemas.microsoft.com/office/powerpoint/2010/main" val="145218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116632"/>
            <a:ext cx="8355160" cy="1224136"/>
          </a:xfrm>
        </p:spPr>
        <p:txBody>
          <a:bodyPr/>
          <a:lstStyle/>
          <a:p>
            <a:br>
              <a:rPr lang="en-GB" dirty="0">
                <a:solidFill>
                  <a:srgbClr val="FF0000"/>
                </a:solidFill>
              </a:rPr>
            </a:br>
            <a:r>
              <a:rPr kumimoji="0" lang="en-GB" sz="4400" b="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SET Procedures (ESCB, 2022)</a:t>
            </a:r>
            <a:br>
              <a:rPr kumimoji="0" lang="en-GB" sz="4400" b="0" u="none" strike="noStrike" kern="0" cap="none" spc="0" normalizeH="0" baseline="0" noProof="0" dirty="0">
                <a:ln>
                  <a:noFill/>
                </a:ln>
                <a:solidFill>
                  <a:srgbClr val="C00000"/>
                </a:solidFill>
                <a:effectLst/>
                <a:uLnTx/>
                <a:uFillTx/>
                <a:latin typeface="Lexend" pitchFamily="2" charset="0"/>
                <a:ea typeface="MS PGothic" pitchFamily="34" charset="-128"/>
                <a:cs typeface="+mj-cs"/>
              </a:rPr>
            </a:br>
            <a:endParaRPr lang="en-GB" sz="3400" dirty="0">
              <a:solidFill>
                <a:srgbClr val="C00000"/>
              </a:solidFill>
              <a:latin typeface="Lexend" pitchFamily="2" charset="0"/>
            </a:endParaRPr>
          </a:p>
        </p:txBody>
      </p:sp>
      <p:sp>
        <p:nvSpPr>
          <p:cNvPr id="3" name="Content Placeholder 2"/>
          <p:cNvSpPr>
            <a:spLocks noGrp="1"/>
          </p:cNvSpPr>
          <p:nvPr>
            <p:ph idx="1"/>
          </p:nvPr>
        </p:nvSpPr>
        <p:spPr>
          <a:xfrm>
            <a:off x="537456" y="913656"/>
            <a:ext cx="8066856" cy="5030688"/>
          </a:xfrm>
        </p:spPr>
        <p:txBody>
          <a:bodyPr/>
          <a:lstStyle/>
          <a:p>
            <a:pPr marL="0" indent="0">
              <a:buNone/>
            </a:pPr>
            <a:endParaRPr lang="en-GB" sz="2800" dirty="0">
              <a:latin typeface="Lexend" pitchFamily="2" charset="0"/>
            </a:endParaRPr>
          </a:p>
          <a:p>
            <a:pPr marL="0" indent="0">
              <a:buNone/>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The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outhend,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E</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ssex and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T</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hurrock (SET) Procedures set out how agencies and individuals should work together to safeguard and promote the welfare of children and young people</a:t>
            </a:r>
          </a:p>
          <a:p>
            <a:pPr marL="0" indent="0">
              <a:buNone/>
            </a:pPr>
            <a:endParaRPr lang="en-GB" sz="2400" dirty="0">
              <a:solidFill>
                <a:srgbClr val="000000"/>
              </a:solidFill>
              <a:latin typeface="Lexend" pitchFamily="2" charset="0"/>
              <a:cs typeface="+mj-cs"/>
            </a:endParaRPr>
          </a:p>
          <a:p>
            <a:pPr>
              <a:buFont typeface="Wingdings" panose="05000000000000000000" pitchFamily="2" charset="2"/>
              <a:buChar cha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Sections on specific safeguarding issues</a:t>
            </a:r>
            <a:endParaRPr lang="en-GB" sz="2400" dirty="0">
              <a:solidFill>
                <a:srgbClr val="000000"/>
              </a:solidFill>
              <a:latin typeface="Lexend" pitchFamily="2" charset="0"/>
              <a:cs typeface="+mj-cs"/>
            </a:endParaRPr>
          </a:p>
          <a:p>
            <a:pPr>
              <a:buFont typeface="Wingdings" panose="05000000000000000000" pitchFamily="2" charset="2"/>
              <a:buChar cha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endParaRPr>
          </a:p>
          <a:p>
            <a:pPr>
              <a:buFont typeface="Wingdings" panose="05000000000000000000" pitchFamily="2" charset="2"/>
              <a:buChar cha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Includes the four-stage process to follow to resolve professional disagreements</a:t>
            </a:r>
          </a:p>
          <a:p>
            <a:pPr marL="0" indent="0">
              <a:buNone/>
            </a:pPr>
            <a:endParaRPr lang="en-GB" sz="2400" dirty="0">
              <a:solidFill>
                <a:srgbClr val="000000"/>
              </a:solidFill>
              <a:latin typeface="Lexend" pitchFamily="2" charset="0"/>
              <a:cs typeface="+mj-cs"/>
            </a:endParaRPr>
          </a:p>
          <a:p>
            <a:pPr marL="0" indent="0">
              <a:buNone/>
            </a:pPr>
            <a:endParaRPr lang="en-GB" sz="2400" dirty="0"/>
          </a:p>
          <a:p>
            <a:endParaRPr lang="en-GB" sz="2400" dirty="0"/>
          </a:p>
        </p:txBody>
      </p:sp>
    </p:spTree>
    <p:extLst>
      <p:ext uri="{BB962C8B-B14F-4D97-AF65-F5344CB8AC3E}">
        <p14:creationId xmlns:p14="http://schemas.microsoft.com/office/powerpoint/2010/main" val="202582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251520" y="1268760"/>
            <a:ext cx="8062664" cy="3231232"/>
          </a:xfrm>
        </p:spPr>
        <p:txBody>
          <a:bodyPr/>
          <a:lstStyle/>
          <a:p>
            <a:pPr algn="ctr"/>
            <a:r>
              <a:rPr lang="en-GB" sz="2000" i="1" dirty="0">
                <a:solidFill>
                  <a:srgbClr val="C00000"/>
                </a:solidFill>
                <a:latin typeface="Lexend" pitchFamily="2" charset="0"/>
              </a:rPr>
              <a:t>Early years providers have a duty under section 40 of the Childcare Act 2006 to comply with the welfare requirements of the Early Years Foundation Stage. Providers must:</a:t>
            </a:r>
          </a:p>
          <a:p>
            <a:pPr marL="342900" indent="-342900" algn="ctr">
              <a:buFont typeface="Wingdings" panose="05000000000000000000" pitchFamily="2" charset="2"/>
              <a:buChar char="§"/>
            </a:pPr>
            <a:endParaRPr lang="en-GB"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take necessary steps to safeguard and promote the welfare of children;</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ensure that adults looking after children, or having unsupervised access to them, are suitable to do so;</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maintain records, policies and procedures in line with the guidance and procedures of the local Multi-Agency Safeguarding Partnership/Board;</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everyone working in early years services should know how to recognise and respond to signs of possible abuse or neglect.</a:t>
            </a:r>
          </a:p>
          <a:p>
            <a:pPr marL="342900" indent="-342900" algn="just">
              <a:buFont typeface="Arial" panose="020B0604020202020204" pitchFamily="34" charset="0"/>
              <a:buChar char="•"/>
            </a:pPr>
            <a:endParaRPr lang="en-GB" dirty="0">
              <a:latin typeface="Lexend" pitchFamily="2" charset="0"/>
            </a:endParaRPr>
          </a:p>
          <a:p>
            <a:pPr marL="342900" indent="-342900" algn="just">
              <a:buFont typeface="Arial" panose="020B0604020202020204" pitchFamily="34" charset="0"/>
              <a:buChar char="•"/>
            </a:pPr>
            <a:endParaRPr lang="en-GB" dirty="0">
              <a:latin typeface="Lexend" pitchFamily="2" charset="0"/>
            </a:endParaRPr>
          </a:p>
          <a:p>
            <a:pPr marL="342900" indent="-342900" algn="just">
              <a:buFont typeface="Arial" panose="020B0604020202020204" pitchFamily="34" charset="0"/>
              <a:buChar char="•"/>
            </a:pPr>
            <a:endParaRPr lang="en-GB" dirty="0">
              <a:latin typeface="Lexend" pitchFamily="2" charset="0"/>
            </a:endParaRPr>
          </a:p>
          <a:p>
            <a:pPr marL="342900" indent="-342900">
              <a:buFont typeface="Arial" panose="020B0604020202020204" pitchFamily="34" charset="0"/>
              <a:buChar char="•"/>
            </a:pPr>
            <a:endParaRPr lang="en-GB" dirty="0"/>
          </a:p>
        </p:txBody>
      </p:sp>
      <p:sp>
        <p:nvSpPr>
          <p:cNvPr id="2" name="Title 1">
            <a:extLst>
              <a:ext uri="{C183D7F6-B498-43B3-948B-1728B52AA6E4}">
                <adec:decorative xmlns:adec="http://schemas.microsoft.com/office/drawing/2017/decorative" val="1"/>
              </a:ext>
            </a:extLst>
          </p:cNvPr>
          <p:cNvSpPr>
            <a:spLocks noGrp="1"/>
          </p:cNvSpPr>
          <p:nvPr>
            <p:ph type="ctrTitle"/>
          </p:nvPr>
        </p:nvSpPr>
        <p:spPr>
          <a:xfrm>
            <a:off x="414899" y="157808"/>
            <a:ext cx="8062664" cy="936104"/>
          </a:xfrm>
        </p:spPr>
        <p:txBody>
          <a:bodyPr/>
          <a:lstStyle/>
          <a:p>
            <a:r>
              <a:rPr lang="en-GB" sz="3200" dirty="0">
                <a:solidFill>
                  <a:srgbClr val="C00000"/>
                </a:solidFill>
                <a:latin typeface="Lexend" pitchFamily="2" charset="0"/>
              </a:rPr>
              <a:t>SET Procedures – duty to safeguard and promote welfare of children </a:t>
            </a:r>
            <a:r>
              <a:rPr lang="en-GB" sz="3200" dirty="0">
                <a:solidFill>
                  <a:schemeClr val="bg1"/>
                </a:solidFill>
                <a:latin typeface="Lexend" pitchFamily="2" charset="0"/>
              </a:rPr>
              <a:t>one</a:t>
            </a:r>
            <a:endParaRPr lang="en-GB" sz="3200" dirty="0">
              <a:solidFill>
                <a:srgbClr val="C00000"/>
              </a:solidFill>
              <a:latin typeface="Lexend" pitchFamily="2" charset="0"/>
            </a:endParaRPr>
          </a:p>
        </p:txBody>
      </p:sp>
    </p:spTree>
    <p:extLst>
      <p:ext uri="{BB962C8B-B14F-4D97-AF65-F5344CB8AC3E}">
        <p14:creationId xmlns:p14="http://schemas.microsoft.com/office/powerpoint/2010/main" val="164312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9860" y="40986"/>
            <a:ext cx="8424936" cy="3591272"/>
          </a:xfrm>
        </p:spPr>
        <p:txBody>
          <a:bodyPr/>
          <a:lstStyle/>
          <a:p>
            <a:pPr algn="ctr"/>
            <a:endParaRPr lang="en-GB" sz="2000" i="1" dirty="0">
              <a:solidFill>
                <a:srgbClr val="C00000"/>
              </a:solidFill>
            </a:endParaRPr>
          </a:p>
          <a:p>
            <a:pPr algn="ctr"/>
            <a:endParaRPr lang="en-GB" sz="1600" i="1" dirty="0">
              <a:solidFill>
                <a:srgbClr val="C00000"/>
              </a:solidFill>
              <a:latin typeface="Lexend" pitchFamily="2" charset="0"/>
            </a:endParaRPr>
          </a:p>
          <a:p>
            <a:pPr algn="ctr"/>
            <a:r>
              <a:rPr lang="en-GB" i="1" dirty="0">
                <a:solidFill>
                  <a:srgbClr val="C00000"/>
                </a:solidFill>
                <a:latin typeface="Lexend" pitchFamily="2" charset="0"/>
              </a:rPr>
              <a:t>A professional must be designated to take lead responsibility for safeguarding children in every setting. Childminders must take the lead responsibility themselves.  </a:t>
            </a:r>
          </a:p>
          <a:p>
            <a:pPr marL="342900" indent="-342900" algn="just">
              <a:buFont typeface="Arial" panose="020B0604020202020204" pitchFamily="34" charset="0"/>
              <a:buChar char="•"/>
            </a:pPr>
            <a:endParaRPr lang="en-GB" sz="1600" dirty="0"/>
          </a:p>
          <a:p>
            <a:pPr algn="just"/>
            <a:r>
              <a:rPr lang="en-GB" sz="1800" dirty="0">
                <a:latin typeface="Lexend" pitchFamily="2" charset="0"/>
              </a:rPr>
              <a:t>The lead professional is responsible for liaison with local statutory children’s services agencies, and must:</a:t>
            </a:r>
          </a:p>
          <a:p>
            <a:pPr marL="342900" indent="-342900" algn="just">
              <a:buFont typeface="Wingdings" panose="05000000000000000000" pitchFamily="2" charset="2"/>
              <a:buChar char="§"/>
            </a:pPr>
            <a:r>
              <a:rPr lang="en-GB" sz="1800" dirty="0">
                <a:latin typeface="Lexend" pitchFamily="2" charset="0"/>
              </a:rPr>
              <a:t>provide support, advice and guidance to any other staff on an ongoing basis, and on any specific safeguarding issue as required;</a:t>
            </a:r>
          </a:p>
          <a:p>
            <a:pPr marL="342900" indent="-342900" algn="just">
              <a:buFont typeface="Wingdings" panose="05000000000000000000" pitchFamily="2" charset="2"/>
              <a:buChar char="§"/>
            </a:pPr>
            <a:r>
              <a:rPr lang="en-GB" sz="1800" dirty="0">
                <a:latin typeface="Lexend" pitchFamily="2" charset="0"/>
              </a:rPr>
              <a:t>attend a child protection training course that enables them to identify, understand and respond appropriately to signs of possible abuse and neglect;</a:t>
            </a:r>
          </a:p>
          <a:p>
            <a:pPr marL="342900" indent="-342900" algn="just">
              <a:buFont typeface="Wingdings" panose="05000000000000000000" pitchFamily="2" charset="2"/>
              <a:buChar char="§"/>
            </a:pPr>
            <a:r>
              <a:rPr lang="en-GB" sz="1800" dirty="0">
                <a:latin typeface="Lexend" pitchFamily="2" charset="0"/>
              </a:rPr>
              <a:t>ensure that all staff are trained to understand their safeguarding policy and procedures, and ensure that all staff have up to date knowledge of safeguarding issues; </a:t>
            </a:r>
          </a:p>
          <a:p>
            <a:pPr marL="342900" indent="-342900" algn="just">
              <a:buFont typeface="Wingdings" panose="05000000000000000000" pitchFamily="2" charset="2"/>
              <a:buChar char="§"/>
            </a:pPr>
            <a:r>
              <a:rPr lang="en-GB" sz="1800" dirty="0">
                <a:latin typeface="Lexend" pitchFamily="2" charset="0"/>
              </a:rPr>
              <a:t>ensure that children in the setting are made aware of their right to be safe from abuse and are listened to, taken seriously and responded to appropriately.</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
        <p:nvSpPr>
          <p:cNvPr id="2" name="Title 1"/>
          <p:cNvSpPr>
            <a:spLocks noGrp="1"/>
          </p:cNvSpPr>
          <p:nvPr>
            <p:ph type="ctrTitle"/>
          </p:nvPr>
        </p:nvSpPr>
        <p:spPr>
          <a:xfrm>
            <a:off x="319860" y="122925"/>
            <a:ext cx="8134672" cy="469168"/>
          </a:xfrm>
        </p:spPr>
        <p:txBody>
          <a:bodyPr/>
          <a:lstStyle/>
          <a:p>
            <a:r>
              <a:rPr lang="en-GB" sz="3200" dirty="0">
                <a:solidFill>
                  <a:srgbClr val="C00000"/>
                </a:solidFill>
                <a:latin typeface="Lexend" pitchFamily="2" charset="0"/>
              </a:rPr>
              <a:t>SET Procedures – Lead Practitioner </a:t>
            </a:r>
          </a:p>
        </p:txBody>
      </p:sp>
    </p:spTree>
    <p:extLst>
      <p:ext uri="{BB962C8B-B14F-4D97-AF65-F5344CB8AC3E}">
        <p14:creationId xmlns:p14="http://schemas.microsoft.com/office/powerpoint/2010/main" val="254924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33C1-93F2-4640-870C-477C0063859C}"/>
              </a:ext>
            </a:extLst>
          </p:cNvPr>
          <p:cNvSpPr>
            <a:spLocks noGrp="1"/>
          </p:cNvSpPr>
          <p:nvPr>
            <p:ph type="title"/>
          </p:nvPr>
        </p:nvSpPr>
        <p:spPr>
          <a:xfrm>
            <a:off x="470992" y="191526"/>
            <a:ext cx="8352928" cy="1008112"/>
          </a:xfrm>
        </p:spPr>
        <p:txBody>
          <a:bodyPr/>
          <a:lstStyle/>
          <a:p>
            <a:r>
              <a:rPr lang="en-GB" sz="3600" dirty="0">
                <a:solidFill>
                  <a:srgbClr val="C00000"/>
                </a:solidFill>
                <a:latin typeface="Lexend" pitchFamily="2" charset="0"/>
              </a:rPr>
              <a:t>The role of the Local Authority Designated Officer (LADO)</a:t>
            </a:r>
          </a:p>
        </p:txBody>
      </p:sp>
      <p:sp>
        <p:nvSpPr>
          <p:cNvPr id="3" name="Content Placeholder 2">
            <a:extLst>
              <a:ext uri="{FF2B5EF4-FFF2-40B4-BE49-F238E27FC236}">
                <a16:creationId xmlns:a16="http://schemas.microsoft.com/office/drawing/2014/main" id="{0DBFF828-D080-4DB8-B399-D5F6C08827A9}"/>
              </a:ext>
            </a:extLst>
          </p:cNvPr>
          <p:cNvSpPr>
            <a:spLocks noGrp="1"/>
          </p:cNvSpPr>
          <p:nvPr>
            <p:ph idx="1"/>
          </p:nvPr>
        </p:nvSpPr>
        <p:spPr>
          <a:xfrm>
            <a:off x="470992" y="1449892"/>
            <a:ext cx="8352928" cy="5202882"/>
          </a:xfrm>
        </p:spPr>
        <p:txBody>
          <a:bodyPr/>
          <a:lstStyle/>
          <a:p>
            <a:pPr marL="0" indent="0">
              <a:buNone/>
            </a:pPr>
            <a:r>
              <a:rPr lang="en-GB" sz="2400" dirty="0">
                <a:latin typeface="Lexend" pitchFamily="2" charset="0"/>
              </a:rPr>
              <a:t>LADO is involved where there is a concern or allegation that someone working or volunteering with children has:</a:t>
            </a:r>
          </a:p>
          <a:p>
            <a:pPr marL="0" indent="0">
              <a:buNone/>
            </a:pPr>
            <a:endParaRPr lang="en-GB" sz="2400" dirty="0">
              <a:latin typeface="Lexend" pitchFamily="2" charset="0"/>
            </a:endParaRPr>
          </a:p>
          <a:p>
            <a:pPr algn="l" fontAlgn="base">
              <a:buFont typeface="Wingdings" panose="05000000000000000000" pitchFamily="2" charset="2"/>
              <a:buChar char="§"/>
            </a:pPr>
            <a:r>
              <a:rPr lang="en-GB" sz="2000" b="0" i="1" dirty="0">
                <a:effectLst/>
                <a:latin typeface="Lexend" pitchFamily="2" charset="0"/>
              </a:rPr>
              <a:t>behaved in a way that has harmed a child, or may have harmed a child;</a:t>
            </a:r>
          </a:p>
          <a:p>
            <a:pPr algn="l" fontAlgn="base">
              <a:buFont typeface="Wingdings" panose="05000000000000000000" pitchFamily="2" charset="2"/>
              <a:buChar char="§"/>
            </a:pPr>
            <a:r>
              <a:rPr lang="en-GB" sz="2000" b="0" i="1" dirty="0">
                <a:effectLst/>
                <a:latin typeface="Lexend" pitchFamily="2" charset="0"/>
              </a:rPr>
              <a:t>possibly committed a criminal offence against or related to a child;</a:t>
            </a:r>
          </a:p>
          <a:p>
            <a:pPr algn="l" fontAlgn="base">
              <a:buFont typeface="Wingdings" panose="05000000000000000000" pitchFamily="2" charset="2"/>
              <a:buChar char="§"/>
            </a:pPr>
            <a:r>
              <a:rPr lang="en-GB" sz="2000" b="0" i="1" dirty="0">
                <a:effectLst/>
                <a:latin typeface="Lexend" pitchFamily="2" charset="0"/>
              </a:rPr>
              <a:t>behaved towards a child or children in a way that indicates he or she may pose a risk of harm to children; or</a:t>
            </a:r>
          </a:p>
          <a:p>
            <a:pPr algn="l" fontAlgn="base">
              <a:buFont typeface="Wingdings" panose="05000000000000000000" pitchFamily="2" charset="2"/>
              <a:buChar char="§"/>
            </a:pPr>
            <a:r>
              <a:rPr lang="en-GB" sz="2000" b="0" i="1" dirty="0">
                <a:effectLst/>
                <a:latin typeface="Lexend" pitchFamily="2" charset="0"/>
              </a:rPr>
              <a:t>behaved or may have behaved in a way that indicates they may not be suitable to work with children</a:t>
            </a:r>
          </a:p>
          <a:p>
            <a:endParaRPr lang="en-GB" sz="2400" dirty="0">
              <a:latin typeface="Lexend" pitchFamily="2" charset="0"/>
            </a:endParaRPr>
          </a:p>
          <a:p>
            <a:pPr marL="0" indent="0">
              <a:buNone/>
            </a:pPr>
            <a:r>
              <a:rPr lang="en-GB" sz="2400" dirty="0">
                <a:latin typeface="Lexend" pitchFamily="2" charset="0"/>
                <a:hlinkClick r:id="rId3"/>
              </a:rPr>
              <a:t>Early Years and Childcare / LADO</a:t>
            </a:r>
            <a:endParaRPr lang="en-GB" sz="2400" dirty="0">
              <a:latin typeface="Lexend" pitchFamily="2" charset="0"/>
            </a:endParaRPr>
          </a:p>
          <a:p>
            <a:pPr marL="0" indent="0">
              <a:buNone/>
            </a:pPr>
            <a:endParaRPr lang="en-GB" sz="2400" dirty="0"/>
          </a:p>
          <a:p>
            <a:pPr marL="0" indent="0">
              <a:buNone/>
            </a:pPr>
            <a:r>
              <a:rPr lang="en-GB" sz="2400" dirty="0"/>
              <a:t> </a:t>
            </a:r>
          </a:p>
        </p:txBody>
      </p:sp>
    </p:spTree>
    <p:extLst>
      <p:ext uri="{BB962C8B-B14F-4D97-AF65-F5344CB8AC3E}">
        <p14:creationId xmlns:p14="http://schemas.microsoft.com/office/powerpoint/2010/main" val="147082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82880" cy="936104"/>
          </a:xfrm>
        </p:spPr>
        <p:txBody>
          <a:bodyPr/>
          <a:lstStyle/>
          <a:p>
            <a:r>
              <a:rPr lang="en-GB" sz="3600">
                <a:solidFill>
                  <a:srgbClr val="C00000"/>
                </a:solidFill>
                <a:latin typeface="Lexend" pitchFamily="2" charset="0"/>
              </a:rPr>
              <a:t>Families where there are obstacles and resistance </a:t>
            </a:r>
          </a:p>
        </p:txBody>
      </p:sp>
      <p:sp>
        <p:nvSpPr>
          <p:cNvPr id="3" name="Content Placeholder 2"/>
          <p:cNvSpPr>
            <a:spLocks noGrp="1"/>
          </p:cNvSpPr>
          <p:nvPr>
            <p:ph idx="1"/>
          </p:nvPr>
        </p:nvSpPr>
        <p:spPr>
          <a:xfrm>
            <a:off x="395536" y="1340768"/>
            <a:ext cx="8138864" cy="4526632"/>
          </a:xfrm>
        </p:spPr>
        <p:txBody>
          <a:bodyPr/>
          <a:lstStyle/>
          <a:p>
            <a:pPr>
              <a:buFont typeface="Wingdings" panose="05000000000000000000" pitchFamily="2" charset="2"/>
              <a:buChar char="§"/>
            </a:pPr>
            <a:r>
              <a:rPr lang="en-GB" sz="2400" kern="1200" dirty="0">
                <a:latin typeface="Lexend" pitchFamily="2" charset="0"/>
              </a:rPr>
              <a:t>Large sibling groups / multiple children in family </a:t>
            </a:r>
            <a:r>
              <a:rPr lang="en-GB" sz="2400" i="1" kern="1200" dirty="0">
                <a:latin typeface="Lexend" pitchFamily="2" charset="0"/>
              </a:rPr>
              <a:t>(additional pressures on parents)</a:t>
            </a:r>
            <a:endParaRPr lang="en-GB" sz="2400" dirty="0">
              <a:latin typeface="Lexend" pitchFamily="2" charset="0"/>
            </a:endParaRPr>
          </a:p>
          <a:p>
            <a:pPr>
              <a:buFont typeface="Wingdings" panose="05000000000000000000" pitchFamily="2" charset="2"/>
              <a:buChar char="§"/>
            </a:pPr>
            <a:endParaRPr lang="en-GB" sz="2400" dirty="0">
              <a:latin typeface="Lexend" pitchFamily="2" charset="0"/>
            </a:endParaRPr>
          </a:p>
          <a:p>
            <a:pPr>
              <a:buFont typeface="Wingdings" panose="05000000000000000000" pitchFamily="2" charset="2"/>
              <a:buChar char="§"/>
            </a:pPr>
            <a:r>
              <a:rPr lang="en-GB" sz="2400" dirty="0">
                <a:latin typeface="Lexend" pitchFamily="2" charset="0"/>
              </a:rPr>
              <a:t>Range of uncooperative behaviour by families towards professionals - f</a:t>
            </a:r>
            <a:r>
              <a:rPr lang="en-GB" sz="2400" kern="1200" dirty="0">
                <a:latin typeface="Lexend" pitchFamily="2" charset="0"/>
              </a:rPr>
              <a:t>our types of uncooperativeness:</a:t>
            </a:r>
          </a:p>
          <a:p>
            <a:pPr lvl="1"/>
            <a:r>
              <a:rPr lang="en-GB" sz="2400" kern="1200" dirty="0">
                <a:latin typeface="Lexend" pitchFamily="2" charset="0"/>
              </a:rPr>
              <a:t>Ambivalence</a:t>
            </a:r>
          </a:p>
          <a:p>
            <a:pPr lvl="1"/>
            <a:r>
              <a:rPr lang="en-GB" sz="2400" kern="1200" dirty="0">
                <a:latin typeface="Lexend" pitchFamily="2" charset="0"/>
              </a:rPr>
              <a:t>Avoidance</a:t>
            </a:r>
          </a:p>
          <a:p>
            <a:pPr lvl="1"/>
            <a:r>
              <a:rPr lang="en-GB" sz="2400" kern="1200" dirty="0">
                <a:latin typeface="Lexend" pitchFamily="2" charset="0"/>
              </a:rPr>
              <a:t>Confrontation</a:t>
            </a:r>
          </a:p>
          <a:p>
            <a:pPr lvl="1"/>
            <a:r>
              <a:rPr lang="en-GB" sz="2400" kern="1200" dirty="0">
                <a:latin typeface="Lexend" pitchFamily="2" charset="0"/>
              </a:rPr>
              <a:t>Violence</a:t>
            </a:r>
          </a:p>
          <a:p>
            <a:pPr marL="0" indent="0">
              <a:buNone/>
            </a:pPr>
            <a:endParaRPr lang="en-GB" sz="2400" kern="1200" dirty="0">
              <a:latin typeface="Lexend" pitchFamily="2" charset="0"/>
            </a:endParaRPr>
          </a:p>
          <a:p>
            <a:pPr>
              <a:buFont typeface="Wingdings" panose="05000000000000000000" pitchFamily="2" charset="2"/>
              <a:buChar char="§"/>
            </a:pPr>
            <a:r>
              <a:rPr lang="en-GB" sz="2400" kern="1200" dirty="0">
                <a:latin typeface="Lexend" pitchFamily="2" charset="0"/>
              </a:rPr>
              <a:t>Disguised compliance</a:t>
            </a:r>
          </a:p>
          <a:p>
            <a:endParaRPr lang="en-GB" sz="2400" kern="1200" dirty="0"/>
          </a:p>
          <a:p>
            <a:pPr lvl="1"/>
            <a:endParaRPr lang="en-GB" sz="2400" dirty="0"/>
          </a:p>
        </p:txBody>
      </p:sp>
    </p:spTree>
    <p:extLst>
      <p:ext uri="{BB962C8B-B14F-4D97-AF65-F5344CB8AC3E}">
        <p14:creationId xmlns:p14="http://schemas.microsoft.com/office/powerpoint/2010/main" val="95322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38864" cy="936104"/>
          </a:xfrm>
        </p:spPr>
        <p:txBody>
          <a:bodyPr/>
          <a:lstStyle/>
          <a:p>
            <a:r>
              <a:rPr lang="en-GB" sz="3600" dirty="0">
                <a:solidFill>
                  <a:srgbClr val="C00000"/>
                </a:solidFill>
                <a:latin typeface="Lexend" pitchFamily="2" charset="0"/>
              </a:rPr>
              <a:t>Parenting capacity:</a:t>
            </a:r>
          </a:p>
        </p:txBody>
      </p:sp>
      <p:sp>
        <p:nvSpPr>
          <p:cNvPr id="3" name="Content Placeholder 2"/>
          <p:cNvSpPr>
            <a:spLocks noGrp="1"/>
          </p:cNvSpPr>
          <p:nvPr>
            <p:ph idx="1"/>
          </p:nvPr>
        </p:nvSpPr>
        <p:spPr>
          <a:xfrm>
            <a:off x="539552" y="1628800"/>
            <a:ext cx="7994848" cy="4238600"/>
          </a:xfrm>
        </p:spPr>
        <p:txBody>
          <a:bodyPr/>
          <a:lstStyle/>
          <a:p>
            <a:pPr marL="0" indent="0">
              <a:buNone/>
            </a:pPr>
            <a:r>
              <a:rPr lang="en-GB" sz="3200" kern="1200" dirty="0">
                <a:latin typeface="Lexend" pitchFamily="2" charset="0"/>
              </a:rPr>
              <a:t>There are many factors which can impact on parenting capacity:</a:t>
            </a:r>
            <a:endParaRPr lang="en-GB" sz="3200" dirty="0">
              <a:latin typeface="Lexend" pitchFamily="2" charset="0"/>
            </a:endParaRPr>
          </a:p>
          <a:p>
            <a:endParaRPr lang="en-GB" sz="3200" dirty="0">
              <a:latin typeface="Lexend" pitchFamily="2" charset="0"/>
            </a:endParaRPr>
          </a:p>
          <a:p>
            <a:pPr>
              <a:buFont typeface="Wingdings" panose="05000000000000000000" pitchFamily="2" charset="2"/>
              <a:buChar char="§"/>
            </a:pPr>
            <a:r>
              <a:rPr lang="en-GB" sz="3200" kern="1200" dirty="0">
                <a:latin typeface="Lexend" pitchFamily="2" charset="0"/>
              </a:rPr>
              <a:t>Substance misuse</a:t>
            </a:r>
          </a:p>
          <a:p>
            <a:pPr>
              <a:buFont typeface="Wingdings" panose="05000000000000000000" pitchFamily="2" charset="2"/>
              <a:buChar char="§"/>
            </a:pPr>
            <a:r>
              <a:rPr lang="en-GB" sz="3200" kern="1200" dirty="0">
                <a:latin typeface="Lexend" pitchFamily="2" charset="0"/>
              </a:rPr>
              <a:t>Mental health </a:t>
            </a:r>
          </a:p>
          <a:p>
            <a:pPr>
              <a:buFont typeface="Wingdings" panose="05000000000000000000" pitchFamily="2" charset="2"/>
              <a:buChar char="§"/>
            </a:pPr>
            <a:r>
              <a:rPr lang="en-GB" sz="3200" kern="1200" dirty="0">
                <a:latin typeface="Lexend" pitchFamily="2" charset="0"/>
              </a:rPr>
              <a:t>Learning disability</a:t>
            </a:r>
          </a:p>
          <a:p>
            <a:endParaRPr lang="en-GB" sz="2400" kern="1200" dirty="0">
              <a:latin typeface="Lexend" pitchFamily="2" charset="0"/>
            </a:endParaRPr>
          </a:p>
          <a:p>
            <a:endParaRPr lang="en-GB" sz="2400" kern="1200" dirty="0">
              <a:latin typeface="Lexend" pitchFamily="2" charset="0"/>
            </a:endParaRPr>
          </a:p>
          <a:p>
            <a:pPr lvl="1"/>
            <a:endParaRPr lang="en-GB" sz="2400" dirty="0"/>
          </a:p>
        </p:txBody>
      </p:sp>
    </p:spTree>
    <p:extLst>
      <p:ext uri="{BB962C8B-B14F-4D97-AF65-F5344CB8AC3E}">
        <p14:creationId xmlns:p14="http://schemas.microsoft.com/office/powerpoint/2010/main" val="3028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66856" cy="908720"/>
          </a:xfrm>
        </p:spPr>
        <p:txBody>
          <a:bodyPr/>
          <a:lstStyle/>
          <a:p>
            <a:r>
              <a:rPr lang="en-GB" sz="3600">
                <a:solidFill>
                  <a:srgbClr val="C00000"/>
                </a:solidFill>
                <a:latin typeface="Lexend" pitchFamily="2" charset="0"/>
              </a:rPr>
              <a:t>Cultural issues to consider:</a:t>
            </a:r>
          </a:p>
        </p:txBody>
      </p:sp>
      <p:sp>
        <p:nvSpPr>
          <p:cNvPr id="3" name="Content Placeholder 2"/>
          <p:cNvSpPr>
            <a:spLocks noGrp="1"/>
          </p:cNvSpPr>
          <p:nvPr>
            <p:ph idx="1"/>
          </p:nvPr>
        </p:nvSpPr>
        <p:spPr>
          <a:xfrm>
            <a:off x="395536" y="908720"/>
            <a:ext cx="8280920" cy="4958680"/>
          </a:xfrm>
        </p:spPr>
        <p:txBody>
          <a:bodyPr/>
          <a:lstStyle/>
          <a:p>
            <a:pPr marL="0" indent="0" algn="just">
              <a:buNone/>
            </a:pPr>
            <a:r>
              <a:rPr lang="en-GB" sz="2200" dirty="0">
                <a:latin typeface="Lexend" pitchFamily="2" charset="0"/>
              </a:rPr>
              <a:t>Professionals should seek advice to gain better understanding, where there is a possibility of cultural factors  making a family resistant to having professionals involved. </a:t>
            </a:r>
          </a:p>
          <a:p>
            <a:pPr marL="0" indent="0" algn="just">
              <a:buNone/>
            </a:pPr>
            <a:endParaRPr lang="en-GB" sz="2200" dirty="0">
              <a:latin typeface="Lexend" pitchFamily="2" charset="0"/>
            </a:endParaRPr>
          </a:p>
          <a:p>
            <a:pPr marL="0" indent="0" algn="just">
              <a:buNone/>
            </a:pPr>
            <a:r>
              <a:rPr lang="en-GB" sz="2200" dirty="0">
                <a:latin typeface="Lexend" pitchFamily="2" charset="0"/>
              </a:rPr>
              <a:t>Professionals should: </a:t>
            </a:r>
          </a:p>
          <a:p>
            <a:pPr lvl="1" algn="just"/>
            <a:r>
              <a:rPr lang="en-GB" sz="2200" dirty="0">
                <a:latin typeface="Lexend" pitchFamily="2" charset="0"/>
              </a:rPr>
              <a:t>be aware of dates of the key religious events and customs;</a:t>
            </a:r>
          </a:p>
          <a:p>
            <a:pPr lvl="1" algn="just"/>
            <a:r>
              <a:rPr lang="en-GB" sz="2200" dirty="0">
                <a:latin typeface="Lexend" pitchFamily="2" charset="0"/>
              </a:rPr>
              <a:t>be aware of the cultural implications of gender; </a:t>
            </a:r>
          </a:p>
          <a:p>
            <a:pPr lvl="1" algn="just"/>
            <a:r>
              <a:rPr lang="en-GB" sz="2200" dirty="0">
                <a:latin typeface="Lexend" pitchFamily="2" charset="0"/>
              </a:rPr>
              <a:t>acknowledge cultural sensitivities and taboos e.g. dress codes</a:t>
            </a:r>
          </a:p>
          <a:p>
            <a:pPr lvl="1" algn="just"/>
            <a:r>
              <a:rPr lang="en-GB" sz="2200" dirty="0">
                <a:latin typeface="Lexend" pitchFamily="2" charset="0"/>
              </a:rPr>
              <a:t>consider asking for advice from local experts, who have links with the culture </a:t>
            </a:r>
            <a:r>
              <a:rPr lang="en-GB" sz="2200" i="1" dirty="0">
                <a:latin typeface="Lexend" pitchFamily="2" charset="0"/>
              </a:rPr>
              <a:t>(be aware of potential </a:t>
            </a:r>
          </a:p>
          <a:p>
            <a:pPr marL="457200" lvl="1" indent="0" algn="just">
              <a:buNone/>
            </a:pPr>
            <a:r>
              <a:rPr lang="en-GB" sz="2200" i="1" dirty="0">
                <a:latin typeface="Lexend" pitchFamily="2" charset="0"/>
              </a:rPr>
              <a:t>   risks around forced marriage)</a:t>
            </a:r>
          </a:p>
        </p:txBody>
      </p:sp>
    </p:spTree>
    <p:extLst>
      <p:ext uri="{BB962C8B-B14F-4D97-AF65-F5344CB8AC3E}">
        <p14:creationId xmlns:p14="http://schemas.microsoft.com/office/powerpoint/2010/main" val="330983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F811-A10D-4426-B334-139577541554}"/>
              </a:ext>
            </a:extLst>
          </p:cNvPr>
          <p:cNvSpPr>
            <a:spLocks noGrp="1"/>
          </p:cNvSpPr>
          <p:nvPr>
            <p:ph type="title"/>
          </p:nvPr>
        </p:nvSpPr>
        <p:spPr>
          <a:xfrm>
            <a:off x="251520" y="0"/>
            <a:ext cx="8282880" cy="990600"/>
          </a:xfrm>
        </p:spPr>
        <p:txBody>
          <a:bodyPr/>
          <a:lstStyle/>
          <a:p>
            <a:r>
              <a:rPr lang="en-GB" sz="3600">
                <a:solidFill>
                  <a:srgbClr val="C00000"/>
                </a:solidFill>
                <a:latin typeface="Lexend" pitchFamily="2" charset="0"/>
              </a:rPr>
              <a:t>Professional conflict resolution</a:t>
            </a:r>
          </a:p>
        </p:txBody>
      </p:sp>
      <p:sp>
        <p:nvSpPr>
          <p:cNvPr id="3" name="Content Placeholder 2">
            <a:extLst>
              <a:ext uri="{FF2B5EF4-FFF2-40B4-BE49-F238E27FC236}">
                <a16:creationId xmlns:a16="http://schemas.microsoft.com/office/drawing/2014/main" id="{D4AADA84-1EC1-4A01-BD58-7081D5E5B9E4}"/>
              </a:ext>
            </a:extLst>
          </p:cNvPr>
          <p:cNvSpPr>
            <a:spLocks noGrp="1"/>
          </p:cNvSpPr>
          <p:nvPr>
            <p:ph idx="1"/>
          </p:nvPr>
        </p:nvSpPr>
        <p:spPr>
          <a:xfrm>
            <a:off x="251520" y="990600"/>
            <a:ext cx="8282880" cy="4876800"/>
          </a:xfrm>
        </p:spPr>
        <p:txBody>
          <a:bodyPr/>
          <a:lstStyle/>
          <a:p>
            <a:pPr marL="0" indent="0" algn="just">
              <a:buNone/>
            </a:pPr>
            <a:r>
              <a:rPr lang="en-GB" sz="2400" i="1" dirty="0">
                <a:latin typeface="Lexend" pitchFamily="2" charset="0"/>
              </a:rPr>
              <a:t>Professionals providing services to children and their families should work co-operatively across all agencies, using their skills and experience to make a robust contribution to safeguarding children and promoting their welfare within the framework of discussions, meetings, conferences and case management</a:t>
            </a:r>
            <a:endParaRPr lang="en-GB" sz="2400" dirty="0">
              <a:latin typeface="Lexend" pitchFamily="2" charset="0"/>
            </a:endParaRPr>
          </a:p>
          <a:p>
            <a:pPr marL="0" indent="0" algn="just">
              <a:buNone/>
            </a:pPr>
            <a:endParaRPr lang="en-GB" sz="2400" dirty="0">
              <a:latin typeface="Lexend" pitchFamily="2" charset="0"/>
            </a:endParaRPr>
          </a:p>
          <a:p>
            <a:pPr marL="0" indent="0" algn="just">
              <a:buNone/>
            </a:pPr>
            <a:r>
              <a:rPr lang="en-GB" sz="2400" dirty="0">
                <a:latin typeface="Lexend" pitchFamily="2" charset="0"/>
              </a:rPr>
              <a:t>Concern or disagreement may arise over another professional's decisions, actions or lack of actions - professionals should attempt to resolve differences in line with SET procedures (S.11)</a:t>
            </a:r>
          </a:p>
        </p:txBody>
      </p:sp>
    </p:spTree>
    <p:extLst>
      <p:ext uri="{BB962C8B-B14F-4D97-AF65-F5344CB8AC3E}">
        <p14:creationId xmlns:p14="http://schemas.microsoft.com/office/powerpoint/2010/main" val="159277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C6D18-FF2C-45F3-8846-8898760A9985}"/>
              </a:ext>
            </a:extLst>
          </p:cNvPr>
          <p:cNvSpPr>
            <a:spLocks noGrp="1"/>
          </p:cNvSpPr>
          <p:nvPr>
            <p:ph type="title" idx="4294967295"/>
          </p:nvPr>
        </p:nvSpPr>
        <p:spPr bwMode="auto">
          <a:xfrm>
            <a:off x="827088" y="1700213"/>
            <a:ext cx="7707312" cy="41671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Statutory framework for the early years foundation stage (DfE, 2023)</a:t>
            </a:r>
            <a:endParaRPr kumimoji="0" lang="en-GB" sz="5400" b="0" i="1"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p:txBody>
      </p:sp>
    </p:spTree>
    <p:extLst>
      <p:ext uri="{BB962C8B-B14F-4D97-AF65-F5344CB8AC3E}">
        <p14:creationId xmlns:p14="http://schemas.microsoft.com/office/powerpoint/2010/main" val="188770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10872" cy="1152128"/>
          </a:xfrm>
        </p:spPr>
        <p:txBody>
          <a:bodyPr/>
          <a:lstStyle/>
          <a:p>
            <a:r>
              <a:rPr lang="en-GB" sz="3200" dirty="0">
                <a:solidFill>
                  <a:srgbClr val="C00000"/>
                </a:solidFill>
                <a:latin typeface="Lexend" pitchFamily="2" charset="0"/>
              </a:rPr>
              <a:t>Statutory framework for the early years foundation stage (DfE, September 2023)</a:t>
            </a:r>
          </a:p>
        </p:txBody>
      </p:sp>
      <p:sp>
        <p:nvSpPr>
          <p:cNvPr id="3" name="Content Placeholder 2"/>
          <p:cNvSpPr>
            <a:spLocks noGrp="1"/>
          </p:cNvSpPr>
          <p:nvPr>
            <p:ph idx="1"/>
          </p:nvPr>
        </p:nvSpPr>
        <p:spPr>
          <a:xfrm>
            <a:off x="647700" y="1628800"/>
            <a:ext cx="7848600" cy="4752528"/>
          </a:xfrm>
        </p:spPr>
        <p:txBody>
          <a:bodyPr/>
          <a:lstStyle/>
          <a:p>
            <a:pPr marL="0" indent="0" algn="ctr">
              <a:buNone/>
            </a:pPr>
            <a:r>
              <a:rPr lang="en-GB" sz="3200" b="1" i="1" dirty="0">
                <a:latin typeface="Lexend" pitchFamily="2" charset="0"/>
              </a:rPr>
              <a:t>‘Children learn best when they are healthy, safe and secure, when their individual needs are met, and when they have positive relationships with the adults caring for them’</a:t>
            </a:r>
          </a:p>
          <a:p>
            <a:pPr marL="0" indent="0" algn="just">
              <a:buNone/>
            </a:pPr>
            <a:endParaRPr lang="en-GB" sz="2400" dirty="0">
              <a:latin typeface="Lexend" pitchFamily="2" charset="0"/>
            </a:endParaRPr>
          </a:p>
          <a:p>
            <a:pPr marL="0" indent="0">
              <a:buNone/>
            </a:pPr>
            <a:r>
              <a:rPr lang="en-GB" sz="3200" dirty="0">
                <a:latin typeface="Lexend" pitchFamily="2" charset="0"/>
              </a:rPr>
              <a:t>Safeguarding and welfare requirements in Section 3 of the framework</a:t>
            </a:r>
          </a:p>
          <a:p>
            <a:pPr marL="0" indent="0" algn="just">
              <a:buNone/>
            </a:pPr>
            <a:endParaRPr lang="en-GB" sz="2400" dirty="0"/>
          </a:p>
          <a:p>
            <a:pPr algn="just"/>
            <a:endParaRPr lang="en-GB" dirty="0"/>
          </a:p>
        </p:txBody>
      </p:sp>
    </p:spTree>
    <p:extLst>
      <p:ext uri="{BB962C8B-B14F-4D97-AF65-F5344CB8AC3E}">
        <p14:creationId xmlns:p14="http://schemas.microsoft.com/office/powerpoint/2010/main" val="92979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title" idx="4294967295"/>
          </p:nvPr>
        </p:nvSpPr>
        <p:spPr>
          <a:xfrm>
            <a:off x="457200" y="1557338"/>
            <a:ext cx="8229600" cy="4568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0" b="0" i="1"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What is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0" b="0" i="1"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safeguarding?</a:t>
            </a:r>
          </a:p>
        </p:txBody>
      </p:sp>
    </p:spTree>
    <p:extLst>
      <p:ext uri="{BB962C8B-B14F-4D97-AF65-F5344CB8AC3E}">
        <p14:creationId xmlns:p14="http://schemas.microsoft.com/office/powerpoint/2010/main" val="74773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215516" y="980728"/>
            <a:ext cx="8712968" cy="5472608"/>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GB" sz="2200" b="0" i="0" u="none" strike="noStrike" kern="0" cap="none" spc="0" normalizeH="0" baseline="0" noProof="0" dirty="0">
                <a:ln>
                  <a:noFill/>
                </a:ln>
                <a:solidFill>
                  <a:srgbClr val="000000"/>
                </a:solidFill>
                <a:effectLst/>
                <a:uLnTx/>
                <a:uFillTx/>
                <a:latin typeface="Arial"/>
                <a:ea typeface="MS PGothic" pitchFamily="34" charset="-128"/>
                <a:cs typeface="+mn-cs"/>
              </a:rPr>
              <a:t>      </a:t>
            </a:r>
            <a:r>
              <a:rPr kumimoji="0" lang="en-GB" sz="2200" b="0" i="0" u="sng" strike="noStrike" kern="0" cap="none" spc="0" normalizeH="0" baseline="0" noProof="0" dirty="0">
                <a:ln>
                  <a:noFill/>
                </a:ln>
                <a:solidFill>
                  <a:srgbClr val="000000"/>
                </a:solidFill>
                <a:effectLst/>
                <a:uLnTx/>
                <a:uFillTx/>
                <a:latin typeface="Lexend" pitchFamily="2" charset="0"/>
              </a:rPr>
              <a:t>Providers must:</a:t>
            </a:r>
            <a:endParaRPr lang="en-GB" sz="2200" u="sng" dirty="0">
              <a:solidFill>
                <a:srgbClr val="000000"/>
              </a:solidFill>
              <a:latin typeface="Lexend" pitchFamily="2"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take all necessary steps to keep children safe and well</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be alert to any issues of concern in the child’s life at home or elsewhere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have and implement a policy, and procedures, to safeguard children (in line with procedures of LSP)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GB" sz="2200" dirty="0">
              <a:solidFill>
                <a:srgbClr val="000000"/>
              </a:solidFill>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train all staff to understand their safeguarding policy and procedures, and ensure that all staff have up to date knowledge of safeguarding issues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GB" sz="2200" b="0" i="0" u="none" strike="noStrike" kern="0" cap="none" spc="0" normalizeH="0" baseline="0" noProof="0" dirty="0">
              <a:ln>
                <a:noFill/>
              </a:ln>
              <a:solidFill>
                <a:srgbClr val="000000"/>
              </a:solidFill>
              <a:effectLst/>
              <a:uLnTx/>
              <a:uFillTx/>
              <a:latin typeface="Arial"/>
              <a:ea typeface="MS PGothic" pitchFamily="34" charset="-128"/>
            </a:endParaRPr>
          </a:p>
          <a:p>
            <a:pPr marL="457200" lvl="1"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467928" y="168762"/>
            <a:ext cx="8208144" cy="648072"/>
          </a:xfrm>
        </p:spPr>
        <p:txBody>
          <a:bodyPr/>
          <a:lstStyle/>
          <a:p>
            <a:r>
              <a:rPr lang="en-GB" sz="3200" b="0" dirty="0">
                <a:solidFill>
                  <a:srgbClr val="C00000"/>
                </a:solidFill>
                <a:latin typeface="Lexend" pitchFamily="2" charset="0"/>
              </a:rPr>
              <a:t>Early Years Statutory Framework</a:t>
            </a:r>
            <a:endParaRPr lang="en-GB" b="0" dirty="0">
              <a:solidFill>
                <a:srgbClr val="C00000"/>
              </a:solidFill>
              <a:latin typeface="Lexend" pitchFamily="2" charset="0"/>
            </a:endParaRPr>
          </a:p>
        </p:txBody>
      </p:sp>
    </p:spTree>
    <p:extLst>
      <p:ext uri="{BB962C8B-B14F-4D97-AF65-F5344CB8AC3E}">
        <p14:creationId xmlns:p14="http://schemas.microsoft.com/office/powerpoint/2010/main" val="297942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180528" y="908720"/>
            <a:ext cx="9145016" cy="5472608"/>
          </a:xfrm>
        </p:spPr>
        <p:txBody>
          <a:bodyPr/>
          <a:lstStyle/>
          <a:p>
            <a:pPr marL="0" indent="0">
              <a:buNone/>
            </a:pPr>
            <a:r>
              <a:rPr lang="en-GB" sz="2000" dirty="0"/>
              <a:t>       </a:t>
            </a:r>
            <a:r>
              <a:rPr lang="en-GB" sz="2400" u="sng" dirty="0">
                <a:latin typeface="Lexend" pitchFamily="2" charset="0"/>
              </a:rPr>
              <a:t>Providers must</a:t>
            </a:r>
            <a:r>
              <a:rPr lang="en-GB" sz="2400" dirty="0">
                <a:latin typeface="Lexend" pitchFamily="2" charset="0"/>
              </a:rPr>
              <a:t>:</a:t>
            </a:r>
          </a:p>
          <a:p>
            <a:pPr marL="0" indent="0">
              <a:buNone/>
            </a:pPr>
            <a:endParaRPr lang="en-GB" sz="2400" dirty="0">
              <a:latin typeface="Lexend" pitchFamily="2" charset="0"/>
            </a:endParaRPr>
          </a:p>
          <a:p>
            <a:pPr lvl="1"/>
            <a:r>
              <a:rPr lang="en-GB" sz="2400" dirty="0">
                <a:latin typeface="Lexend" pitchFamily="2" charset="0"/>
              </a:rPr>
              <a:t>notify statutory agencies (Police / Social Care) of any concerns for a child’s safety or welfare, without delay</a:t>
            </a:r>
          </a:p>
          <a:p>
            <a:pPr lvl="1"/>
            <a:endParaRPr lang="en-GB" sz="2400" dirty="0">
              <a:latin typeface="Lexend" pitchFamily="2" charset="0"/>
            </a:endParaRPr>
          </a:p>
          <a:p>
            <a:pPr lvl="1"/>
            <a:r>
              <a:rPr lang="en-GB" sz="2400" dirty="0">
                <a:latin typeface="Lexend" pitchFamily="2" charset="0"/>
              </a:rPr>
              <a:t>ensure that people looking after children are suitable to fulfil the requirements of their roles</a:t>
            </a:r>
          </a:p>
          <a:p>
            <a:pPr marL="457200" lvl="1" indent="0">
              <a:buNone/>
            </a:pPr>
            <a:endParaRPr lang="en-GB" sz="2400" dirty="0">
              <a:latin typeface="Lexend" pitchFamily="2" charset="0"/>
            </a:endParaRPr>
          </a:p>
          <a:p>
            <a:pPr lvl="1"/>
            <a:r>
              <a:rPr lang="en-GB" sz="2400" dirty="0">
                <a:latin typeface="Lexend" pitchFamily="2" charset="0"/>
              </a:rPr>
              <a:t>have effective systems in place to ensure that practitioners, and any other person who may have regular contact with children (including those living or working on the premises), are suitable</a:t>
            </a:r>
          </a:p>
          <a:p>
            <a:pPr marL="0"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251520" y="137325"/>
            <a:ext cx="8424552" cy="648072"/>
          </a:xfrm>
        </p:spPr>
        <p:txBody>
          <a:bodyPr/>
          <a:lstStyle/>
          <a:p>
            <a:r>
              <a:rPr lang="en-GB" sz="3200" b="0" dirty="0">
                <a:solidFill>
                  <a:srgbClr val="C00000"/>
                </a:solidFill>
                <a:latin typeface="Lexend" pitchFamily="2" charset="0"/>
              </a:rPr>
              <a:t>Early Years Statutory Framework </a:t>
            </a:r>
            <a:endParaRPr lang="en-GB" b="0" dirty="0">
              <a:solidFill>
                <a:srgbClr val="C00000"/>
              </a:solidFill>
              <a:latin typeface="Lexend" pitchFamily="2" charset="0"/>
            </a:endParaRPr>
          </a:p>
        </p:txBody>
      </p:sp>
    </p:spTree>
    <p:extLst>
      <p:ext uri="{BB962C8B-B14F-4D97-AF65-F5344CB8AC3E}">
        <p14:creationId xmlns:p14="http://schemas.microsoft.com/office/powerpoint/2010/main" val="14719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143508" y="774614"/>
            <a:ext cx="8856984" cy="5472608"/>
          </a:xfrm>
        </p:spPr>
        <p:txBody>
          <a:bodyPr/>
          <a:lstStyle/>
          <a:p>
            <a:pPr marL="0" indent="0">
              <a:buNone/>
            </a:pPr>
            <a:r>
              <a:rPr lang="en-GB" sz="2000" dirty="0"/>
              <a:t>     </a:t>
            </a:r>
            <a:r>
              <a:rPr lang="en-GB" sz="2250" u="sng" dirty="0">
                <a:latin typeface="Lexend" pitchFamily="2" charset="0"/>
              </a:rPr>
              <a:t>Providers must</a:t>
            </a:r>
            <a:r>
              <a:rPr lang="en-GB" sz="2250" dirty="0">
                <a:latin typeface="Lexend" pitchFamily="2" charset="0"/>
              </a:rPr>
              <a:t>:</a:t>
            </a:r>
          </a:p>
          <a:p>
            <a:pPr marL="0" indent="0">
              <a:buNone/>
            </a:pPr>
            <a:endParaRPr lang="en-GB" sz="2250" dirty="0">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ensure that all staff receive induction training to help them understand their roles and responsibilities (including safeguarding / child protection / Health &amp; Safety, emergency evacuation procedures)</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5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put appropriate arrangements in place for the supervision of staff who have contact with children and families</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5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ensure that they take all reasonable steps to ensure staff and children in their care are not exposed to risks</a:t>
            </a:r>
          </a:p>
          <a:p>
            <a:pPr marL="0"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467928" y="82135"/>
            <a:ext cx="8208144" cy="648072"/>
          </a:xfrm>
        </p:spPr>
        <p:txBody>
          <a:bodyPr/>
          <a:lstStyle/>
          <a:p>
            <a:r>
              <a:rPr lang="en-GB" sz="3200" b="0" dirty="0">
                <a:solidFill>
                  <a:srgbClr val="C00000"/>
                </a:solidFill>
                <a:latin typeface="Lexend" pitchFamily="2" charset="0"/>
              </a:rPr>
              <a:t>Early Years Statutory Framework  </a:t>
            </a:r>
            <a:endParaRPr lang="en-GB" b="0" dirty="0">
              <a:solidFill>
                <a:srgbClr val="C00000"/>
              </a:solidFill>
              <a:latin typeface="Lexend" pitchFamily="2" charset="0"/>
            </a:endParaRPr>
          </a:p>
        </p:txBody>
      </p:sp>
    </p:spTree>
    <p:extLst>
      <p:ext uri="{BB962C8B-B14F-4D97-AF65-F5344CB8AC3E}">
        <p14:creationId xmlns:p14="http://schemas.microsoft.com/office/powerpoint/2010/main" val="87583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338"/>
            <a:ext cx="7704584" cy="1080120"/>
          </a:xfrm>
        </p:spPr>
        <p:txBody>
          <a:bodyPr/>
          <a:lstStyle/>
          <a:p>
            <a:r>
              <a:rPr lang="en-GB" sz="2800" dirty="0">
                <a:solidFill>
                  <a:srgbClr val="C00000"/>
                </a:solidFill>
                <a:latin typeface="Lexend" pitchFamily="2" charset="0"/>
              </a:rPr>
              <a:t>Statutory framework: signs of possible abuse and neglect </a:t>
            </a:r>
          </a:p>
        </p:txBody>
      </p:sp>
      <p:sp>
        <p:nvSpPr>
          <p:cNvPr id="3" name="Content Placeholder 2"/>
          <p:cNvSpPr>
            <a:spLocks noGrp="1"/>
          </p:cNvSpPr>
          <p:nvPr>
            <p:ph idx="1"/>
          </p:nvPr>
        </p:nvSpPr>
        <p:spPr>
          <a:xfrm>
            <a:off x="395536" y="1196752"/>
            <a:ext cx="8138864" cy="4238600"/>
          </a:xfrm>
        </p:spPr>
        <p:txBody>
          <a:bodyPr/>
          <a:lstStyle/>
          <a:p>
            <a:pPr algn="just">
              <a:buFont typeface="Wingdings" panose="05000000000000000000" pitchFamily="2" charset="2"/>
              <a:buChar char="§"/>
            </a:pPr>
            <a:r>
              <a:rPr lang="en-GB" sz="2050" dirty="0">
                <a:latin typeface="Lexend" pitchFamily="2" charset="0"/>
              </a:rPr>
              <a:t>significant changes in children's behaviour</a:t>
            </a:r>
          </a:p>
          <a:p>
            <a:pPr algn="just">
              <a:buFont typeface="Wingdings" panose="05000000000000000000" pitchFamily="2" charset="2"/>
              <a:buChar char="§"/>
            </a:pPr>
            <a:r>
              <a:rPr lang="en-GB" sz="2050" dirty="0">
                <a:latin typeface="Lexend" pitchFamily="2" charset="0"/>
              </a:rPr>
              <a:t>deterioration in children’s general wellbeing</a:t>
            </a:r>
          </a:p>
          <a:p>
            <a:pPr algn="just">
              <a:buFont typeface="Wingdings" panose="05000000000000000000" pitchFamily="2" charset="2"/>
              <a:buChar char="§"/>
            </a:pPr>
            <a:r>
              <a:rPr lang="en-GB" sz="2050" dirty="0">
                <a:latin typeface="Lexend" pitchFamily="2" charset="0"/>
              </a:rPr>
              <a:t>unexplained bruising, marks or signs of possible abuse or neglect</a:t>
            </a:r>
          </a:p>
          <a:p>
            <a:pPr algn="just">
              <a:buFont typeface="Wingdings" panose="05000000000000000000" pitchFamily="2" charset="2"/>
              <a:buChar char="§"/>
            </a:pPr>
            <a:r>
              <a:rPr lang="en-GB" sz="2050" dirty="0">
                <a:latin typeface="Lexend" pitchFamily="2" charset="0"/>
              </a:rPr>
              <a:t>children’s comments which give cause for concern</a:t>
            </a:r>
          </a:p>
          <a:p>
            <a:pPr algn="just">
              <a:buFont typeface="Wingdings" panose="05000000000000000000" pitchFamily="2" charset="2"/>
              <a:buChar char="§"/>
            </a:pPr>
            <a:r>
              <a:rPr lang="en-GB" sz="2050" dirty="0">
                <a:latin typeface="Lexend" pitchFamily="2" charset="0"/>
              </a:rPr>
              <a:t>any reasons to suspect neglect or abuse outside the setting, for example in the child’s home or that a girl may have been subjected to (or is at risk of) female genital mutilation</a:t>
            </a:r>
          </a:p>
          <a:p>
            <a:pPr algn="just">
              <a:buFont typeface="Wingdings" panose="05000000000000000000" pitchFamily="2" charset="2"/>
              <a:buChar char="§"/>
            </a:pPr>
            <a:r>
              <a:rPr lang="en-GB" sz="2050" dirty="0">
                <a:latin typeface="Lexend" pitchFamily="2" charset="0"/>
              </a:rPr>
              <a:t>inappropriate behaviour displayed by other members of staff, or any other person working with the children, for example: inappropriate sexual comments; excessive one-to-one attention beyond the requirements of their usual role and responsibilities; or inappropriate sharing of images</a:t>
            </a:r>
          </a:p>
        </p:txBody>
      </p:sp>
    </p:spTree>
    <p:extLst>
      <p:ext uri="{BB962C8B-B14F-4D97-AF65-F5344CB8AC3E}">
        <p14:creationId xmlns:p14="http://schemas.microsoft.com/office/powerpoint/2010/main" val="392869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04584" cy="936104"/>
          </a:xfrm>
        </p:spPr>
        <p:txBody>
          <a:bodyPr/>
          <a:lstStyle/>
          <a:p>
            <a:r>
              <a:rPr lang="en-GB" sz="2800" b="0" dirty="0">
                <a:solidFill>
                  <a:srgbClr val="C00000"/>
                </a:solidFill>
                <a:latin typeface="Lexend" pitchFamily="2" charset="0"/>
              </a:rPr>
              <a:t>Early Years Statutory Framework   </a:t>
            </a:r>
            <a:endParaRPr lang="en-GB" sz="2800" dirty="0">
              <a:solidFill>
                <a:srgbClr val="C00000"/>
              </a:solidFill>
              <a:latin typeface="Lexend" pitchFamily="2" charset="0"/>
            </a:endParaRPr>
          </a:p>
        </p:txBody>
      </p:sp>
      <p:sp>
        <p:nvSpPr>
          <p:cNvPr id="3" name="Content Placeholder 2"/>
          <p:cNvSpPr>
            <a:spLocks noGrp="1"/>
          </p:cNvSpPr>
          <p:nvPr>
            <p:ph idx="1"/>
          </p:nvPr>
        </p:nvSpPr>
        <p:spPr>
          <a:xfrm>
            <a:off x="395536" y="1124744"/>
            <a:ext cx="8138864" cy="3991508"/>
          </a:xfrm>
        </p:spPr>
        <p:txBody>
          <a:bodyPr/>
          <a:lstStyle/>
          <a:p>
            <a:pPr marL="0" indent="0" algn="just">
              <a:buNone/>
            </a:pPr>
            <a:r>
              <a:rPr lang="en-GB" sz="2200" dirty="0">
                <a:latin typeface="Lexend" pitchFamily="2" charset="0"/>
              </a:rPr>
              <a:t>Registered providers must inform Ofsted or their childminder agency of any allegations of serious harm or abuse by any person living, working, or looking after children at the premises (whether the allegations relate to harm or abuse committed on the premises or elsewhere). </a:t>
            </a:r>
          </a:p>
          <a:p>
            <a:pPr marL="0" indent="0" algn="just">
              <a:buNone/>
            </a:pPr>
            <a:endParaRPr lang="en-GB" sz="2200" dirty="0">
              <a:latin typeface="Lexend" pitchFamily="2" charset="0"/>
            </a:endParaRPr>
          </a:p>
          <a:p>
            <a:pPr marL="0" indent="0" algn="just">
              <a:buNone/>
            </a:pPr>
            <a:r>
              <a:rPr lang="en-GB" sz="2200" dirty="0">
                <a:latin typeface="Lexend" pitchFamily="2" charset="0"/>
              </a:rPr>
              <a:t>Registered providers must also notify Ofsted or their childminder agency of the action taken in respect of the allegations. These notifications must be made as soon as is reasonably practicable, but at the latest within 14 days of the allegations being made. A registered provider who, without reasonable excuse, fails to comply with this requirement, commits an offence. </a:t>
            </a:r>
          </a:p>
        </p:txBody>
      </p:sp>
    </p:spTree>
    <p:extLst>
      <p:ext uri="{BB962C8B-B14F-4D97-AF65-F5344CB8AC3E}">
        <p14:creationId xmlns:p14="http://schemas.microsoft.com/office/powerpoint/2010/main" val="287633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C6D18-FF2C-45F3-8846-8898760A9985}"/>
              </a:ext>
            </a:extLst>
          </p:cNvPr>
          <p:cNvSpPr>
            <a:spLocks noGrp="1"/>
          </p:cNvSpPr>
          <p:nvPr>
            <p:ph type="title" idx="4294967295"/>
          </p:nvPr>
        </p:nvSpPr>
        <p:spPr bwMode="auto">
          <a:xfrm>
            <a:off x="1042988" y="1844675"/>
            <a:ext cx="7273925" cy="24479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4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Keeping children safe in education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4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(DfE, 2023)</a:t>
            </a:r>
            <a:endParaRPr kumimoji="0" lang="en-GB" sz="44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p:txBody>
      </p:sp>
    </p:spTree>
    <p:extLst>
      <p:ext uri="{BB962C8B-B14F-4D97-AF65-F5344CB8AC3E}">
        <p14:creationId xmlns:p14="http://schemas.microsoft.com/office/powerpoint/2010/main" val="337809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9206"/>
            <a:ext cx="7704584" cy="1080120"/>
          </a:xfrm>
        </p:spPr>
        <p:txBody>
          <a:bodyPr/>
          <a:lstStyle/>
          <a:p>
            <a:r>
              <a:rPr lang="en-GB" sz="3200" dirty="0">
                <a:solidFill>
                  <a:srgbClr val="C00000"/>
                </a:solidFill>
                <a:latin typeface="Lexend" pitchFamily="2" charset="0"/>
              </a:rPr>
              <a:t>A child-centred and co-ordinated approach to safeguarding:</a:t>
            </a:r>
          </a:p>
        </p:txBody>
      </p:sp>
      <p:sp>
        <p:nvSpPr>
          <p:cNvPr id="3" name="Content Placeholder 2"/>
          <p:cNvSpPr>
            <a:spLocks noGrp="1"/>
          </p:cNvSpPr>
          <p:nvPr>
            <p:ph idx="1"/>
          </p:nvPr>
        </p:nvSpPr>
        <p:spPr>
          <a:xfrm>
            <a:off x="395536" y="1276436"/>
            <a:ext cx="8138864" cy="4382616"/>
          </a:xfrm>
        </p:spPr>
        <p:txBody>
          <a:bodyPr/>
          <a:lstStyle/>
          <a:p>
            <a:pPr algn="just">
              <a:buFont typeface="Wingdings" panose="05000000000000000000" pitchFamily="2" charset="2"/>
              <a:buChar char="§"/>
            </a:pPr>
            <a:r>
              <a:rPr lang="en-GB" dirty="0">
                <a:latin typeface="Lexend" pitchFamily="2" charset="0"/>
              </a:rPr>
              <a:t>Safeguarding and promoting the welfare of children (up to age 18) is </a:t>
            </a:r>
            <a:r>
              <a:rPr lang="en-GB" b="1" dirty="0">
                <a:latin typeface="Lexend" pitchFamily="2" charset="0"/>
              </a:rPr>
              <a:t>everyone’s</a:t>
            </a:r>
            <a:r>
              <a:rPr lang="en-GB" dirty="0">
                <a:latin typeface="Lexend" pitchFamily="2" charset="0"/>
              </a:rPr>
              <a:t> responsibility</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All practitioners should ensure their approach is child-centred and consider, at all times, what is in the best interests of the child</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No single practitioner can have a full picture of a child’s needs and circumstances</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If children and families are to receive the right help at the right time, </a:t>
            </a:r>
            <a:r>
              <a:rPr lang="en-GB" b="1" dirty="0">
                <a:latin typeface="Lexend" pitchFamily="2" charset="0"/>
              </a:rPr>
              <a:t>everyone</a:t>
            </a:r>
            <a:r>
              <a:rPr lang="en-GB" dirty="0">
                <a:latin typeface="Lexend" pitchFamily="2" charset="0"/>
              </a:rPr>
              <a:t> who comes into contact with them has a role to play in identifying concerns, sharing information and taking prompt action</a:t>
            </a:r>
          </a:p>
        </p:txBody>
      </p:sp>
    </p:spTree>
    <p:extLst>
      <p:ext uri="{BB962C8B-B14F-4D97-AF65-F5344CB8AC3E}">
        <p14:creationId xmlns:p14="http://schemas.microsoft.com/office/powerpoint/2010/main" val="105028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0510"/>
            <a:ext cx="7704584" cy="1080120"/>
          </a:xfrm>
        </p:spPr>
        <p:txBody>
          <a:bodyPr/>
          <a:lstStyle/>
          <a:p>
            <a:r>
              <a:rPr kumimoji="0" lang="en-GB" sz="2400" b="0" i="0" u="none" strike="noStrike" kern="1200" cap="none" spc="0" normalizeH="0" baseline="0" noProof="0" dirty="0">
                <a:ln>
                  <a:noFill/>
                </a:ln>
                <a:solidFill>
                  <a:srgbClr val="C00000"/>
                </a:solidFill>
                <a:effectLst/>
                <a:uLnTx/>
                <a:uFillTx/>
                <a:latin typeface="Lexend" pitchFamily="2" charset="0"/>
                <a:ea typeface="+mj-ea"/>
                <a:cs typeface="+mj-cs"/>
              </a:rPr>
              <a:t>Safeguarding and promoting the welfare of children is defined in Keeping Children Safe in Education (DfE, 2023) as:</a:t>
            </a:r>
            <a:endParaRPr lang="en-GB" sz="2400" dirty="0">
              <a:solidFill>
                <a:srgbClr val="C00000"/>
              </a:solidFill>
              <a:latin typeface="Lexend" pitchFamily="2" charset="0"/>
            </a:endParaRPr>
          </a:p>
        </p:txBody>
      </p:sp>
      <p:sp>
        <p:nvSpPr>
          <p:cNvPr id="3" name="Content Placeholder 2"/>
          <p:cNvSpPr>
            <a:spLocks noGrp="1"/>
          </p:cNvSpPr>
          <p:nvPr>
            <p:ph idx="1"/>
          </p:nvPr>
        </p:nvSpPr>
        <p:spPr>
          <a:xfrm>
            <a:off x="322412" y="1829558"/>
            <a:ext cx="8138864" cy="4382616"/>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protecting children from maltreatment</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preventing impairment of children’s mental and physical health or development</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ensuring that children grow up in circumstances consistent with the provision of safe and effective care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taking action to enable all children to have the best outcomes</a:t>
            </a:r>
          </a:p>
        </p:txBody>
      </p:sp>
    </p:spTree>
    <p:extLst>
      <p:ext uri="{BB962C8B-B14F-4D97-AF65-F5344CB8AC3E}">
        <p14:creationId xmlns:p14="http://schemas.microsoft.com/office/powerpoint/2010/main" val="3911723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585"/>
            <a:ext cx="8282880" cy="1268760"/>
          </a:xfrm>
        </p:spPr>
        <p:txBody>
          <a:bodyPr/>
          <a:lstStyle/>
          <a:p>
            <a:r>
              <a:rPr lang="en-GB" sz="3200" dirty="0">
                <a:solidFill>
                  <a:srgbClr val="C00000"/>
                </a:solidFill>
                <a:latin typeface="Lexend" pitchFamily="2" charset="0"/>
              </a:rPr>
              <a:t>What staff need to know: </a:t>
            </a:r>
            <a:r>
              <a:rPr lang="en-GB" sz="3200" dirty="0">
                <a:solidFill>
                  <a:schemeClr val="bg1"/>
                </a:solidFill>
                <a:latin typeface="Lexend" pitchFamily="2" charset="0"/>
              </a:rPr>
              <a:t>(1)</a:t>
            </a:r>
            <a:endParaRPr lang="en-GB" sz="3200" dirty="0">
              <a:solidFill>
                <a:srgbClr val="C00000"/>
              </a:solidFill>
              <a:latin typeface="Lexend" pitchFamily="2" charset="0"/>
            </a:endParaRPr>
          </a:p>
        </p:txBody>
      </p:sp>
      <p:sp>
        <p:nvSpPr>
          <p:cNvPr id="3" name="Content Placeholder 2"/>
          <p:cNvSpPr>
            <a:spLocks noGrp="1"/>
          </p:cNvSpPr>
          <p:nvPr>
            <p:ph idx="1"/>
          </p:nvPr>
        </p:nvSpPr>
        <p:spPr>
          <a:xfrm>
            <a:off x="251520" y="980728"/>
            <a:ext cx="8424936" cy="5102696"/>
          </a:xfrm>
        </p:spPr>
        <p:txBody>
          <a:bodyPr/>
          <a:lstStyle/>
          <a:p>
            <a:pPr algn="just">
              <a:buFont typeface="Wingdings" panose="05000000000000000000" pitchFamily="2" charset="2"/>
              <a:buChar char="§"/>
            </a:pPr>
            <a:r>
              <a:rPr lang="en-US" sz="2200" dirty="0">
                <a:latin typeface="Lexend" pitchFamily="2" charset="0"/>
              </a:rPr>
              <a:t>All staff should be aware of systems in the setting which support safeguarding (should be part of staff induction). This includes: </a:t>
            </a:r>
          </a:p>
          <a:p>
            <a:pPr marL="0" indent="0" algn="just">
              <a:buNone/>
            </a:pPr>
            <a:endParaRPr lang="en-US" sz="2200" dirty="0">
              <a:latin typeface="Lexend" pitchFamily="2" charset="0"/>
            </a:endParaRPr>
          </a:p>
          <a:p>
            <a:pPr lvl="1" algn="just">
              <a:buFontTx/>
              <a:buChar char="-"/>
            </a:pPr>
            <a:r>
              <a:rPr lang="en-US" sz="2200" i="1" dirty="0">
                <a:latin typeface="Lexend" pitchFamily="2" charset="0"/>
              </a:rPr>
              <a:t>the Safeguarding / Child Protection Policy </a:t>
            </a:r>
          </a:p>
          <a:p>
            <a:pPr lvl="1" algn="just">
              <a:buFontTx/>
              <a:buChar char="-"/>
            </a:pPr>
            <a:r>
              <a:rPr lang="en-US" sz="2200" i="1" dirty="0">
                <a:latin typeface="Lexend" pitchFamily="2" charset="0"/>
              </a:rPr>
              <a:t>the Behaviour Policy</a:t>
            </a:r>
          </a:p>
          <a:p>
            <a:pPr lvl="1" algn="just">
              <a:buFontTx/>
              <a:buChar char="-"/>
            </a:pPr>
            <a:r>
              <a:rPr lang="en-US" sz="2200" i="1" dirty="0">
                <a:latin typeface="Lexend" pitchFamily="2" charset="0"/>
              </a:rPr>
              <a:t>the Staff Behaviour Policy (sometimes called a code of conduct)</a:t>
            </a:r>
          </a:p>
          <a:p>
            <a:pPr lvl="1" algn="just">
              <a:buFontTx/>
              <a:buChar char="-"/>
            </a:pPr>
            <a:r>
              <a:rPr lang="en-US" sz="2200" i="1" dirty="0">
                <a:latin typeface="Lexend" pitchFamily="2" charset="0"/>
              </a:rPr>
              <a:t>the role of the Lead Practitioner for Safeguarding, and any deputies)</a:t>
            </a:r>
          </a:p>
          <a:p>
            <a:endParaRPr lang="en-GB" sz="2200" dirty="0">
              <a:latin typeface="Lexend" pitchFamily="2" charset="0"/>
            </a:endParaRPr>
          </a:p>
          <a:p>
            <a:pPr>
              <a:buFont typeface="Wingdings" panose="05000000000000000000" pitchFamily="2" charset="2"/>
              <a:buChar char="§"/>
            </a:pPr>
            <a:r>
              <a:rPr lang="en-GB" sz="2200" dirty="0">
                <a:latin typeface="Lexend" pitchFamily="2" charset="0"/>
              </a:rPr>
              <a:t>The above documentation should be provided to staff at Induction</a:t>
            </a:r>
          </a:p>
        </p:txBody>
      </p:sp>
    </p:spTree>
    <p:extLst>
      <p:ext uri="{BB962C8B-B14F-4D97-AF65-F5344CB8AC3E}">
        <p14:creationId xmlns:p14="http://schemas.microsoft.com/office/powerpoint/2010/main" val="141180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bwMode="auto">
          <a:xfrm>
            <a:off x="250825" y="188913"/>
            <a:ext cx="8189913" cy="579596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All staff </a:t>
            </a:r>
            <a:r>
              <a:rPr kumimoji="0" lang="en-US"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should:</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know what to do if a child tells them they are being abused, exploited or neglected (</a:t>
            </a:r>
            <a:r>
              <a:rPr kumimoji="0" lang="en-US" sz="1700" b="0" i="1" u="none" strike="noStrike" kern="0" cap="none" spc="0" normalizeH="0" baseline="0" noProof="0" dirty="0">
                <a:ln>
                  <a:noFill/>
                </a:ln>
                <a:solidFill>
                  <a:schemeClr val="tx1"/>
                </a:solidFill>
                <a:effectLst/>
                <a:uLnTx/>
                <a:uFillTx/>
                <a:latin typeface="Lexend" pitchFamily="2" charset="0"/>
                <a:ea typeface="MS PGothic" pitchFamily="34" charset="-128"/>
                <a:cs typeface="+mn-cs"/>
              </a:rPr>
              <a:t>involve the Lead Practitioner</a:t>
            </a: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aware of the Early Help process, and understand their role in it (being particularly alert to children with additional vulnerability or needs)</a:t>
            </a: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aware of the process for making requests for support to Children’s Social Care</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able to reassure children they are being taken seriously and that they will be supported and kept safe</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understand that abuse can occur in or outside the home (risk in the community / contextual safeguarding)</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understand confidentiality and share information only with those who need to be involved (the Lead Practitioner or Deputy)</a:t>
            </a: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17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2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26110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743200" y="2819400"/>
            <a:ext cx="3276600" cy="641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chemeClr val="bg2"/>
                </a:solidFill>
                <a:effectLst>
                  <a:outerShdw blurRad="38100" dist="38100" dir="2700000" algn="tl">
                    <a:srgbClr val="C0C0C0"/>
                  </a:outerShdw>
                </a:effectLst>
                <a:uLnTx/>
                <a:uFillTx/>
                <a:latin typeface="Arial" charset="0"/>
                <a:ea typeface="+mn-ea"/>
                <a:cs typeface="+mn-cs"/>
              </a:rPr>
              <a:t>Safeguarding</a:t>
            </a:r>
            <a:endParaRPr kumimoji="0" lang="en-US" altLang="en-US" sz="1800" b="1" i="0" u="none" strike="noStrike" kern="1200" cap="none" spc="0" normalizeH="0" baseline="0" noProof="0" dirty="0">
              <a:ln>
                <a:noFill/>
              </a:ln>
              <a:solidFill>
                <a:schemeClr val="bg2"/>
              </a:solidFill>
              <a:effectLst>
                <a:outerShdw blurRad="38100" dist="38100" dir="2700000" algn="tl">
                  <a:srgbClr val="C0C0C0"/>
                </a:outerShdw>
              </a:effectLst>
              <a:uLnTx/>
              <a:uFillTx/>
              <a:latin typeface="Arial" charset="0"/>
              <a:ea typeface="+mn-ea"/>
              <a:cs typeface="+mn-cs"/>
            </a:endParaRPr>
          </a:p>
        </p:txBody>
      </p:sp>
      <p:sp>
        <p:nvSpPr>
          <p:cNvPr id="87043" name="Line 3">
            <a:extLst>
              <a:ext uri="{C183D7F6-B498-43B3-948B-1728B52AA6E4}">
                <adec:decorative xmlns:adec="http://schemas.microsoft.com/office/drawing/2017/decorative" val="1"/>
              </a:ext>
            </a:extLst>
          </p:cNvPr>
          <p:cNvSpPr>
            <a:spLocks noChangeShapeType="1"/>
          </p:cNvSpPr>
          <p:nvPr/>
        </p:nvSpPr>
        <p:spPr bwMode="auto">
          <a:xfrm flipH="1" flipV="1">
            <a:off x="4800598" y="1416050"/>
            <a:ext cx="43545" cy="1403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4" name="Text Box 4">
            <a:extLst>
              <a:ext uri="{C183D7F6-B498-43B3-948B-1728B52AA6E4}">
                <adec:decorative xmlns:adec="http://schemas.microsoft.com/office/drawing/2017/decorative" val="1"/>
              </a:ext>
            </a:extLst>
          </p:cNvPr>
          <p:cNvSpPr txBox="1">
            <a:spLocks noChangeArrowheads="1"/>
          </p:cNvSpPr>
          <p:nvPr/>
        </p:nvSpPr>
        <p:spPr bwMode="auto">
          <a:xfrm>
            <a:off x="4114800" y="996771"/>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Child protection</a:t>
            </a:r>
          </a:p>
        </p:txBody>
      </p:sp>
      <p:sp>
        <p:nvSpPr>
          <p:cNvPr id="87045" name="Line 5">
            <a:extLst>
              <a:ext uri="{C183D7F6-B498-43B3-948B-1728B52AA6E4}">
                <adec:decorative xmlns:adec="http://schemas.microsoft.com/office/drawing/2017/decorative" val="1"/>
              </a:ext>
            </a:extLst>
          </p:cNvPr>
          <p:cNvSpPr>
            <a:spLocks noChangeShapeType="1"/>
          </p:cNvSpPr>
          <p:nvPr/>
        </p:nvSpPr>
        <p:spPr bwMode="auto">
          <a:xfrm flipV="1">
            <a:off x="5181600" y="18288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6" name="Text Box 6">
            <a:extLst>
              <a:ext uri="{C183D7F6-B498-43B3-948B-1728B52AA6E4}">
                <adec:decorative xmlns:adec="http://schemas.microsoft.com/office/drawing/2017/decorative" val="1"/>
              </a:ext>
            </a:extLst>
          </p:cNvPr>
          <p:cNvSpPr txBox="1">
            <a:spLocks noChangeArrowheads="1"/>
          </p:cNvSpPr>
          <p:nvPr/>
        </p:nvSpPr>
        <p:spPr bwMode="auto">
          <a:xfrm>
            <a:off x="6019800" y="1447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Staff conduct</a:t>
            </a:r>
          </a:p>
        </p:txBody>
      </p:sp>
      <p:sp>
        <p:nvSpPr>
          <p:cNvPr id="87047" name="Line 7">
            <a:extLst>
              <a:ext uri="{C183D7F6-B498-43B3-948B-1728B52AA6E4}">
                <adec:decorative xmlns:adec="http://schemas.microsoft.com/office/drawing/2017/decorative" val="1"/>
              </a:ext>
            </a:extLst>
          </p:cNvPr>
          <p:cNvSpPr>
            <a:spLocks noChangeShapeType="1"/>
          </p:cNvSpPr>
          <p:nvPr/>
        </p:nvSpPr>
        <p:spPr bwMode="auto">
          <a:xfrm flipV="1">
            <a:off x="6019800" y="2819400"/>
            <a:ext cx="838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8" name="Text Box 8">
            <a:extLst>
              <a:ext uri="{C183D7F6-B498-43B3-948B-1728B52AA6E4}">
                <adec:decorative xmlns:adec="http://schemas.microsoft.com/office/drawing/2017/decorative" val="1"/>
              </a:ext>
            </a:extLst>
          </p:cNvPr>
          <p:cNvSpPr txBox="1">
            <a:spLocks noChangeArrowheads="1"/>
          </p:cNvSpPr>
          <p:nvPr/>
        </p:nvSpPr>
        <p:spPr bwMode="auto">
          <a:xfrm>
            <a:off x="68580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EYFS</a:t>
            </a:r>
          </a:p>
        </p:txBody>
      </p:sp>
      <p:sp>
        <p:nvSpPr>
          <p:cNvPr id="87049" name="Line 9">
            <a:extLst>
              <a:ext uri="{C183D7F6-B498-43B3-948B-1728B52AA6E4}">
                <adec:decorative xmlns:adec="http://schemas.microsoft.com/office/drawing/2017/decorative" val="1"/>
              </a:ext>
            </a:extLst>
          </p:cNvPr>
          <p:cNvSpPr>
            <a:spLocks noChangeShapeType="1"/>
          </p:cNvSpPr>
          <p:nvPr/>
        </p:nvSpPr>
        <p:spPr bwMode="auto">
          <a:xfrm>
            <a:off x="5638800" y="3505200"/>
            <a:ext cx="1219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0" name="Text Box 10">
            <a:extLst>
              <a:ext uri="{C183D7F6-B498-43B3-948B-1728B52AA6E4}">
                <adec:decorative xmlns:adec="http://schemas.microsoft.com/office/drawing/2017/decorative" val="1"/>
              </a:ext>
            </a:extLst>
          </p:cNvPr>
          <p:cNvSpPr txBox="1">
            <a:spLocks noChangeArrowheads="1"/>
          </p:cNvSpPr>
          <p:nvPr/>
        </p:nvSpPr>
        <p:spPr bwMode="auto">
          <a:xfrm>
            <a:off x="6858000" y="3460750"/>
            <a:ext cx="213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Managing allegations against staff</a:t>
            </a:r>
          </a:p>
        </p:txBody>
      </p:sp>
      <p:sp>
        <p:nvSpPr>
          <p:cNvPr id="87051" name="Line 11">
            <a:extLst>
              <a:ext uri="{C183D7F6-B498-43B3-948B-1728B52AA6E4}">
                <adec:decorative xmlns:adec="http://schemas.microsoft.com/office/drawing/2017/decorative" val="1"/>
              </a:ext>
            </a:extLst>
          </p:cNvPr>
          <p:cNvSpPr>
            <a:spLocks noChangeShapeType="1"/>
          </p:cNvSpPr>
          <p:nvPr/>
        </p:nvSpPr>
        <p:spPr bwMode="auto">
          <a:xfrm>
            <a:off x="4889500" y="3581400"/>
            <a:ext cx="749300" cy="1889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2" name="Text Box 12">
            <a:extLst>
              <a:ext uri="{C183D7F6-B498-43B3-948B-1728B52AA6E4}">
                <adec:decorative xmlns:adec="http://schemas.microsoft.com/office/drawing/2017/decorative" val="1"/>
              </a:ext>
            </a:extLst>
          </p:cNvPr>
          <p:cNvSpPr txBox="1">
            <a:spLocks noChangeArrowheads="1"/>
          </p:cNvSpPr>
          <p:nvPr/>
        </p:nvSpPr>
        <p:spPr bwMode="auto">
          <a:xfrm>
            <a:off x="5003799" y="5470525"/>
            <a:ext cx="19413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Safer recruitment</a:t>
            </a:r>
          </a:p>
        </p:txBody>
      </p:sp>
      <p:sp>
        <p:nvSpPr>
          <p:cNvPr id="87053" name="Line 13">
            <a:extLst>
              <a:ext uri="{C183D7F6-B498-43B3-948B-1728B52AA6E4}">
                <adec:decorative xmlns:adec="http://schemas.microsoft.com/office/drawing/2017/decorative" val="1"/>
              </a:ext>
            </a:extLst>
          </p:cNvPr>
          <p:cNvSpPr>
            <a:spLocks noChangeShapeType="1"/>
          </p:cNvSpPr>
          <p:nvPr/>
        </p:nvSpPr>
        <p:spPr bwMode="auto">
          <a:xfrm flipH="1">
            <a:off x="1981200" y="3505200"/>
            <a:ext cx="1752600" cy="1660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4" name="Text Box 14">
            <a:extLst>
              <a:ext uri="{C183D7F6-B498-43B3-948B-1728B52AA6E4}">
                <adec:decorative xmlns:adec="http://schemas.microsoft.com/office/drawing/2017/decorative" val="1"/>
              </a:ext>
            </a:extLst>
          </p:cNvPr>
          <p:cNvSpPr txBox="1">
            <a:spLocks noChangeArrowheads="1"/>
          </p:cNvSpPr>
          <p:nvPr/>
        </p:nvSpPr>
        <p:spPr bwMode="auto">
          <a:xfrm>
            <a:off x="685800" y="4934129"/>
            <a:ext cx="1181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Health and Safety</a:t>
            </a:r>
          </a:p>
        </p:txBody>
      </p:sp>
      <p:sp>
        <p:nvSpPr>
          <p:cNvPr id="87055" name="Line 15">
            <a:extLst>
              <a:ext uri="{C183D7F6-B498-43B3-948B-1728B52AA6E4}">
                <adec:decorative xmlns:adec="http://schemas.microsoft.com/office/drawing/2017/decorative" val="1"/>
              </a:ext>
            </a:extLst>
          </p:cNvPr>
          <p:cNvSpPr>
            <a:spLocks noChangeShapeType="1"/>
          </p:cNvSpPr>
          <p:nvPr/>
        </p:nvSpPr>
        <p:spPr bwMode="auto">
          <a:xfrm flipH="1">
            <a:off x="1676400" y="3429000"/>
            <a:ext cx="1752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6" name="Text Box 16">
            <a:extLst>
              <a:ext uri="{C183D7F6-B498-43B3-948B-1728B52AA6E4}">
                <adec:decorative xmlns:adec="http://schemas.microsoft.com/office/drawing/2017/decorative" val="1"/>
              </a:ext>
            </a:extLst>
          </p:cNvPr>
          <p:cNvSpPr txBox="1">
            <a:spLocks noChangeArrowheads="1"/>
          </p:cNvSpPr>
          <p:nvPr/>
        </p:nvSpPr>
        <p:spPr bwMode="auto">
          <a:xfrm>
            <a:off x="215900" y="396240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Behaviour</a:t>
            </a:r>
          </a:p>
        </p:txBody>
      </p:sp>
      <p:sp>
        <p:nvSpPr>
          <p:cNvPr id="87057" name="Line 17">
            <a:extLst>
              <a:ext uri="{C183D7F6-B498-43B3-948B-1728B52AA6E4}">
                <adec:decorative xmlns:adec="http://schemas.microsoft.com/office/drawing/2017/decorative" val="1"/>
              </a:ext>
            </a:extLst>
          </p:cNvPr>
          <p:cNvSpPr>
            <a:spLocks noChangeShapeType="1"/>
          </p:cNvSpPr>
          <p:nvPr/>
        </p:nvSpPr>
        <p:spPr bwMode="auto">
          <a:xfrm flipH="1">
            <a:off x="1981200" y="3200400"/>
            <a:ext cx="8001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8" name="Text Box 18">
            <a:extLst>
              <a:ext uri="{C183D7F6-B498-43B3-948B-1728B52AA6E4}">
                <adec:decorative xmlns:adec="http://schemas.microsoft.com/office/drawing/2017/decorative" val="1"/>
              </a:ext>
            </a:extLst>
          </p:cNvPr>
          <p:cNvSpPr txBox="1">
            <a:spLocks noChangeArrowheads="1"/>
          </p:cNvSpPr>
          <p:nvPr/>
        </p:nvSpPr>
        <p:spPr bwMode="auto">
          <a:xfrm>
            <a:off x="152400" y="2971800"/>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Attendance</a:t>
            </a:r>
          </a:p>
        </p:txBody>
      </p:sp>
      <p:sp>
        <p:nvSpPr>
          <p:cNvPr id="87059" name="Line 19">
            <a:extLst>
              <a:ext uri="{C183D7F6-B498-43B3-948B-1728B52AA6E4}">
                <adec:decorative xmlns:adec="http://schemas.microsoft.com/office/drawing/2017/decorative" val="1"/>
              </a:ext>
            </a:extLst>
          </p:cNvPr>
          <p:cNvSpPr>
            <a:spLocks noChangeShapeType="1"/>
          </p:cNvSpPr>
          <p:nvPr/>
        </p:nvSpPr>
        <p:spPr bwMode="auto">
          <a:xfrm flipH="1" flipV="1">
            <a:off x="2590800" y="2133600"/>
            <a:ext cx="9144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0" name="Text Box 20">
            <a:extLst>
              <a:ext uri="{C183D7F6-B498-43B3-948B-1728B52AA6E4}">
                <adec:decorative xmlns:adec="http://schemas.microsoft.com/office/drawing/2017/decorative" val="1"/>
              </a:ext>
            </a:extLst>
          </p:cNvPr>
          <p:cNvSpPr txBox="1">
            <a:spLocks noChangeArrowheads="1"/>
          </p:cNvSpPr>
          <p:nvPr/>
        </p:nvSpPr>
        <p:spPr bwMode="auto">
          <a:xfrm>
            <a:off x="762000" y="1371600"/>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Anti-bullying</a:t>
            </a:r>
          </a:p>
        </p:txBody>
      </p:sp>
      <p:sp>
        <p:nvSpPr>
          <p:cNvPr id="87061" name="Text Box 21">
            <a:extLst>
              <a:ext uri="{C183D7F6-B498-43B3-948B-1728B52AA6E4}">
                <adec:decorative xmlns:adec="http://schemas.microsoft.com/office/drawing/2017/decorative" val="1"/>
              </a:ext>
            </a:extLst>
          </p:cNvPr>
          <p:cNvSpPr txBox="1">
            <a:spLocks noChangeArrowheads="1"/>
          </p:cNvSpPr>
          <p:nvPr/>
        </p:nvSpPr>
        <p:spPr bwMode="auto">
          <a:xfrm>
            <a:off x="2641600" y="4934129"/>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Wellbeing of children and staff</a:t>
            </a:r>
          </a:p>
        </p:txBody>
      </p:sp>
      <p:sp>
        <p:nvSpPr>
          <p:cNvPr id="87062" name="Line 22">
            <a:extLst>
              <a:ext uri="{C183D7F6-B498-43B3-948B-1728B52AA6E4}">
                <adec:decorative xmlns:adec="http://schemas.microsoft.com/office/drawing/2017/decorative" val="1"/>
              </a:ext>
            </a:extLst>
          </p:cNvPr>
          <p:cNvSpPr>
            <a:spLocks noChangeShapeType="1"/>
          </p:cNvSpPr>
          <p:nvPr/>
        </p:nvSpPr>
        <p:spPr bwMode="auto">
          <a:xfrm flipH="1">
            <a:off x="3429000" y="3581400"/>
            <a:ext cx="685800" cy="1431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3" name="Line 23">
            <a:extLst>
              <a:ext uri="{C183D7F6-B498-43B3-948B-1728B52AA6E4}">
                <adec:decorative xmlns:adec="http://schemas.microsoft.com/office/drawing/2017/decorative" val="1"/>
              </a:ext>
            </a:extLst>
          </p:cNvPr>
          <p:cNvSpPr>
            <a:spLocks noChangeShapeType="1"/>
          </p:cNvSpPr>
          <p:nvPr/>
        </p:nvSpPr>
        <p:spPr bwMode="auto">
          <a:xfrm>
            <a:off x="5181600" y="3505200"/>
            <a:ext cx="2095500" cy="196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4" name="Text Box 24">
            <a:extLst>
              <a:ext uri="{C183D7F6-B498-43B3-948B-1728B52AA6E4}">
                <adec:decorative xmlns:adec="http://schemas.microsoft.com/office/drawing/2017/decorative" val="1"/>
              </a:ext>
            </a:extLst>
          </p:cNvPr>
          <p:cNvSpPr txBox="1">
            <a:spLocks noChangeArrowheads="1"/>
          </p:cNvSpPr>
          <p:nvPr/>
        </p:nvSpPr>
        <p:spPr bwMode="auto">
          <a:xfrm>
            <a:off x="7269841" y="4953001"/>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Site security</a:t>
            </a:r>
          </a:p>
        </p:txBody>
      </p:sp>
      <p:sp>
        <p:nvSpPr>
          <p:cNvPr id="26" name="Line 19">
            <a:extLst>
              <a:ext uri="{FF2B5EF4-FFF2-40B4-BE49-F238E27FC236}">
                <a16:creationId xmlns:a16="http://schemas.microsoft.com/office/drawing/2014/main" id="{7A228DBE-AB70-4261-AD18-9D25279D1911}"/>
              </a:ext>
              <a:ext uri="{C183D7F6-B498-43B3-948B-1728B52AA6E4}">
                <adec:decorative xmlns:adec="http://schemas.microsoft.com/office/drawing/2017/decorative" val="1"/>
              </a:ext>
            </a:extLst>
          </p:cNvPr>
          <p:cNvSpPr>
            <a:spLocks noChangeShapeType="1"/>
          </p:cNvSpPr>
          <p:nvPr/>
        </p:nvSpPr>
        <p:spPr bwMode="auto">
          <a:xfrm flipH="1" flipV="1">
            <a:off x="2743199" y="930275"/>
            <a:ext cx="1451429" cy="17439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 name="Text Box 20">
            <a:extLst>
              <a:ext uri="{FF2B5EF4-FFF2-40B4-BE49-F238E27FC236}">
                <a16:creationId xmlns:a16="http://schemas.microsoft.com/office/drawing/2014/main" id="{A0EE4F9F-D839-4CC6-8C55-9B5886871DAA}"/>
              </a:ext>
              <a:ext uri="{C183D7F6-B498-43B3-948B-1728B52AA6E4}">
                <adec:decorative xmlns:adec="http://schemas.microsoft.com/office/drawing/2017/decorative" val="1"/>
              </a:ext>
            </a:extLst>
          </p:cNvPr>
          <p:cNvSpPr txBox="1">
            <a:spLocks noChangeArrowheads="1"/>
          </p:cNvSpPr>
          <p:nvPr/>
        </p:nvSpPr>
        <p:spPr bwMode="auto">
          <a:xfrm>
            <a:off x="1202706" y="382885"/>
            <a:ext cx="3641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Physical contact / restraint</a:t>
            </a:r>
          </a:p>
        </p:txBody>
      </p:sp>
    </p:spTree>
    <p:extLst>
      <p:ext uri="{BB962C8B-B14F-4D97-AF65-F5344CB8AC3E}">
        <p14:creationId xmlns:p14="http://schemas.microsoft.com/office/powerpoint/2010/main" val="4210718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500" fill="hold"/>
                                        <p:tgtEl>
                                          <p:spTgt spid="87044"/>
                                        </p:tgtEl>
                                        <p:attrNameLst>
                                          <p:attrName>ppt_w</p:attrName>
                                        </p:attrNameLst>
                                      </p:cBhvr>
                                      <p:tavLst>
                                        <p:tav tm="0">
                                          <p:val>
                                            <p:fltVal val="0"/>
                                          </p:val>
                                        </p:tav>
                                        <p:tav tm="100000">
                                          <p:val>
                                            <p:strVal val="#ppt_w"/>
                                          </p:val>
                                        </p:tav>
                                      </p:tavLst>
                                    </p:anim>
                                    <p:anim calcmode="lin" valueType="num">
                                      <p:cBhvr>
                                        <p:cTn id="15" dur="500" fill="hold"/>
                                        <p:tgtEl>
                                          <p:spTgt spid="87044"/>
                                        </p:tgtEl>
                                        <p:attrNameLst>
                                          <p:attrName>ppt_h</p:attrName>
                                        </p:attrNameLst>
                                      </p:cBhvr>
                                      <p:tavLst>
                                        <p:tav tm="0">
                                          <p:val>
                                            <p:fltVal val="0"/>
                                          </p:val>
                                        </p:tav>
                                        <p:tav tm="100000">
                                          <p:val>
                                            <p:strVal val="#ppt_h"/>
                                          </p:val>
                                        </p:tav>
                                      </p:tavLst>
                                    </p:anim>
                                    <p:anim calcmode="lin" valueType="num">
                                      <p:cBhvr>
                                        <p:cTn id="16" dur="500" fill="hold"/>
                                        <p:tgtEl>
                                          <p:spTgt spid="87044"/>
                                        </p:tgtEl>
                                        <p:attrNameLst>
                                          <p:attrName>ppt_x</p:attrName>
                                        </p:attrNameLst>
                                      </p:cBhvr>
                                      <p:tavLst>
                                        <p:tav tm="0">
                                          <p:val>
                                            <p:fltVal val="0.5"/>
                                          </p:val>
                                        </p:tav>
                                        <p:tav tm="100000">
                                          <p:val>
                                            <p:strVal val="#ppt_x"/>
                                          </p:val>
                                        </p:tav>
                                      </p:tavLst>
                                    </p:anim>
                                    <p:anim calcmode="lin" valueType="num">
                                      <p:cBhvr>
                                        <p:cTn id="17" dur="500" fill="hold"/>
                                        <p:tgtEl>
                                          <p:spTgt spid="8704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87045"/>
                                        </p:tgtEl>
                                        <p:attrNameLst>
                                          <p:attrName>style.visibility</p:attrName>
                                        </p:attrNameLst>
                                      </p:cBhvr>
                                      <p:to>
                                        <p:strVal val="visible"/>
                                      </p:to>
                                    </p:set>
                                    <p:anim calcmode="lin" valueType="num">
                                      <p:cBhvr>
                                        <p:cTn id="21" dur="500" fill="hold"/>
                                        <p:tgtEl>
                                          <p:spTgt spid="87045"/>
                                        </p:tgtEl>
                                        <p:attrNameLst>
                                          <p:attrName>ppt_w</p:attrName>
                                        </p:attrNameLst>
                                      </p:cBhvr>
                                      <p:tavLst>
                                        <p:tav tm="0">
                                          <p:val>
                                            <p:fltVal val="0"/>
                                          </p:val>
                                        </p:tav>
                                        <p:tav tm="100000">
                                          <p:val>
                                            <p:strVal val="#ppt_w"/>
                                          </p:val>
                                        </p:tav>
                                      </p:tavLst>
                                    </p:anim>
                                    <p:anim calcmode="lin" valueType="num">
                                      <p:cBhvr>
                                        <p:cTn id="22" dur="500" fill="hold"/>
                                        <p:tgtEl>
                                          <p:spTgt spid="87045"/>
                                        </p:tgtEl>
                                        <p:attrNameLst>
                                          <p:attrName>ppt_h</p:attrName>
                                        </p:attrNameLst>
                                      </p:cBhvr>
                                      <p:tavLst>
                                        <p:tav tm="0">
                                          <p:val>
                                            <p:fltVal val="0"/>
                                          </p:val>
                                        </p:tav>
                                        <p:tav tm="100000">
                                          <p:val>
                                            <p:strVal val="#ppt_h"/>
                                          </p:val>
                                        </p:tav>
                                      </p:tavLst>
                                    </p:anim>
                                    <p:anim calcmode="lin" valueType="num">
                                      <p:cBhvr>
                                        <p:cTn id="23" dur="500" fill="hold"/>
                                        <p:tgtEl>
                                          <p:spTgt spid="87045"/>
                                        </p:tgtEl>
                                        <p:attrNameLst>
                                          <p:attrName>ppt_x</p:attrName>
                                        </p:attrNameLst>
                                      </p:cBhvr>
                                      <p:tavLst>
                                        <p:tav tm="0">
                                          <p:val>
                                            <p:fltVal val="0.5"/>
                                          </p:val>
                                        </p:tav>
                                        <p:tav tm="100000">
                                          <p:val>
                                            <p:strVal val="#ppt_x"/>
                                          </p:val>
                                        </p:tav>
                                      </p:tavLst>
                                    </p:anim>
                                    <p:anim calcmode="lin" valueType="num">
                                      <p:cBhvr>
                                        <p:cTn id="24" dur="500" fill="hold"/>
                                        <p:tgtEl>
                                          <p:spTgt spid="8704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500" fill="hold"/>
                                        <p:tgtEl>
                                          <p:spTgt spid="87046"/>
                                        </p:tgtEl>
                                        <p:attrNameLst>
                                          <p:attrName>ppt_w</p:attrName>
                                        </p:attrNameLst>
                                      </p:cBhvr>
                                      <p:tavLst>
                                        <p:tav tm="0">
                                          <p:val>
                                            <p:fltVal val="0"/>
                                          </p:val>
                                        </p:tav>
                                        <p:tav tm="100000">
                                          <p:val>
                                            <p:strVal val="#ppt_w"/>
                                          </p:val>
                                        </p:tav>
                                      </p:tavLst>
                                    </p:anim>
                                    <p:anim calcmode="lin" valueType="num">
                                      <p:cBhvr>
                                        <p:cTn id="29" dur="500" fill="hold"/>
                                        <p:tgtEl>
                                          <p:spTgt spid="87046"/>
                                        </p:tgtEl>
                                        <p:attrNameLst>
                                          <p:attrName>ppt_h</p:attrName>
                                        </p:attrNameLst>
                                      </p:cBhvr>
                                      <p:tavLst>
                                        <p:tav tm="0">
                                          <p:val>
                                            <p:fltVal val="0"/>
                                          </p:val>
                                        </p:tav>
                                        <p:tav tm="100000">
                                          <p:val>
                                            <p:strVal val="#ppt_h"/>
                                          </p:val>
                                        </p:tav>
                                      </p:tavLst>
                                    </p:anim>
                                    <p:anim calcmode="lin" valueType="num">
                                      <p:cBhvr>
                                        <p:cTn id="30" dur="500" fill="hold"/>
                                        <p:tgtEl>
                                          <p:spTgt spid="87046"/>
                                        </p:tgtEl>
                                        <p:attrNameLst>
                                          <p:attrName>ppt_x</p:attrName>
                                        </p:attrNameLst>
                                      </p:cBhvr>
                                      <p:tavLst>
                                        <p:tav tm="0">
                                          <p:val>
                                            <p:fltVal val="0.5"/>
                                          </p:val>
                                        </p:tav>
                                        <p:tav tm="100000">
                                          <p:val>
                                            <p:strVal val="#ppt_x"/>
                                          </p:val>
                                        </p:tav>
                                      </p:tavLst>
                                    </p:anim>
                                    <p:anim calcmode="lin" valueType="num">
                                      <p:cBhvr>
                                        <p:cTn id="31" dur="500" fill="hold"/>
                                        <p:tgtEl>
                                          <p:spTgt spid="8704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87047"/>
                                        </p:tgtEl>
                                        <p:attrNameLst>
                                          <p:attrName>style.visibility</p:attrName>
                                        </p:attrNameLst>
                                      </p:cBhvr>
                                      <p:to>
                                        <p:strVal val="visible"/>
                                      </p:to>
                                    </p:set>
                                    <p:anim calcmode="lin" valueType="num">
                                      <p:cBhvr>
                                        <p:cTn id="35" dur="500" fill="hold"/>
                                        <p:tgtEl>
                                          <p:spTgt spid="87047"/>
                                        </p:tgtEl>
                                        <p:attrNameLst>
                                          <p:attrName>ppt_w</p:attrName>
                                        </p:attrNameLst>
                                      </p:cBhvr>
                                      <p:tavLst>
                                        <p:tav tm="0">
                                          <p:val>
                                            <p:fltVal val="0"/>
                                          </p:val>
                                        </p:tav>
                                        <p:tav tm="100000">
                                          <p:val>
                                            <p:strVal val="#ppt_w"/>
                                          </p:val>
                                        </p:tav>
                                      </p:tavLst>
                                    </p:anim>
                                    <p:anim calcmode="lin" valueType="num">
                                      <p:cBhvr>
                                        <p:cTn id="36" dur="500" fill="hold"/>
                                        <p:tgtEl>
                                          <p:spTgt spid="87047"/>
                                        </p:tgtEl>
                                        <p:attrNameLst>
                                          <p:attrName>ppt_h</p:attrName>
                                        </p:attrNameLst>
                                      </p:cBhvr>
                                      <p:tavLst>
                                        <p:tav tm="0">
                                          <p:val>
                                            <p:fltVal val="0"/>
                                          </p:val>
                                        </p:tav>
                                        <p:tav tm="100000">
                                          <p:val>
                                            <p:strVal val="#ppt_h"/>
                                          </p:val>
                                        </p:tav>
                                      </p:tavLst>
                                    </p:anim>
                                    <p:anim calcmode="lin" valueType="num">
                                      <p:cBhvr>
                                        <p:cTn id="37" dur="500" fill="hold"/>
                                        <p:tgtEl>
                                          <p:spTgt spid="87047"/>
                                        </p:tgtEl>
                                        <p:attrNameLst>
                                          <p:attrName>ppt_x</p:attrName>
                                        </p:attrNameLst>
                                      </p:cBhvr>
                                      <p:tavLst>
                                        <p:tav tm="0">
                                          <p:val>
                                            <p:fltVal val="0.5"/>
                                          </p:val>
                                        </p:tav>
                                        <p:tav tm="100000">
                                          <p:val>
                                            <p:strVal val="#ppt_x"/>
                                          </p:val>
                                        </p:tav>
                                      </p:tavLst>
                                    </p:anim>
                                    <p:anim calcmode="lin" valueType="num">
                                      <p:cBhvr>
                                        <p:cTn id="38" dur="500" fill="hold"/>
                                        <p:tgtEl>
                                          <p:spTgt spid="8704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87048"/>
                                        </p:tgtEl>
                                        <p:attrNameLst>
                                          <p:attrName>style.visibility</p:attrName>
                                        </p:attrNameLst>
                                      </p:cBhvr>
                                      <p:to>
                                        <p:strVal val="visible"/>
                                      </p:to>
                                    </p:set>
                                    <p:anim calcmode="lin" valueType="num">
                                      <p:cBhvr>
                                        <p:cTn id="42" dur="500" fill="hold"/>
                                        <p:tgtEl>
                                          <p:spTgt spid="87048"/>
                                        </p:tgtEl>
                                        <p:attrNameLst>
                                          <p:attrName>ppt_w</p:attrName>
                                        </p:attrNameLst>
                                      </p:cBhvr>
                                      <p:tavLst>
                                        <p:tav tm="0">
                                          <p:val>
                                            <p:fltVal val="0"/>
                                          </p:val>
                                        </p:tav>
                                        <p:tav tm="100000">
                                          <p:val>
                                            <p:strVal val="#ppt_w"/>
                                          </p:val>
                                        </p:tav>
                                      </p:tavLst>
                                    </p:anim>
                                    <p:anim calcmode="lin" valueType="num">
                                      <p:cBhvr>
                                        <p:cTn id="43" dur="500" fill="hold"/>
                                        <p:tgtEl>
                                          <p:spTgt spid="87048"/>
                                        </p:tgtEl>
                                        <p:attrNameLst>
                                          <p:attrName>ppt_h</p:attrName>
                                        </p:attrNameLst>
                                      </p:cBhvr>
                                      <p:tavLst>
                                        <p:tav tm="0">
                                          <p:val>
                                            <p:fltVal val="0"/>
                                          </p:val>
                                        </p:tav>
                                        <p:tav tm="100000">
                                          <p:val>
                                            <p:strVal val="#ppt_h"/>
                                          </p:val>
                                        </p:tav>
                                      </p:tavLst>
                                    </p:anim>
                                    <p:anim calcmode="lin" valueType="num">
                                      <p:cBhvr>
                                        <p:cTn id="44" dur="500" fill="hold"/>
                                        <p:tgtEl>
                                          <p:spTgt spid="87048"/>
                                        </p:tgtEl>
                                        <p:attrNameLst>
                                          <p:attrName>ppt_x</p:attrName>
                                        </p:attrNameLst>
                                      </p:cBhvr>
                                      <p:tavLst>
                                        <p:tav tm="0">
                                          <p:val>
                                            <p:fltVal val="0.5"/>
                                          </p:val>
                                        </p:tav>
                                        <p:tav tm="100000">
                                          <p:val>
                                            <p:strVal val="#ppt_x"/>
                                          </p:val>
                                        </p:tav>
                                      </p:tavLst>
                                    </p:anim>
                                    <p:anim calcmode="lin" valueType="num">
                                      <p:cBhvr>
                                        <p:cTn id="45" dur="500" fill="hold"/>
                                        <p:tgtEl>
                                          <p:spTgt spid="8704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87049"/>
                                        </p:tgtEl>
                                        <p:attrNameLst>
                                          <p:attrName>style.visibility</p:attrName>
                                        </p:attrNameLst>
                                      </p:cBhvr>
                                      <p:to>
                                        <p:strVal val="visible"/>
                                      </p:to>
                                    </p:set>
                                    <p:anim calcmode="lin" valueType="num">
                                      <p:cBhvr>
                                        <p:cTn id="49" dur="500" fill="hold"/>
                                        <p:tgtEl>
                                          <p:spTgt spid="87049"/>
                                        </p:tgtEl>
                                        <p:attrNameLst>
                                          <p:attrName>ppt_w</p:attrName>
                                        </p:attrNameLst>
                                      </p:cBhvr>
                                      <p:tavLst>
                                        <p:tav tm="0">
                                          <p:val>
                                            <p:fltVal val="0"/>
                                          </p:val>
                                        </p:tav>
                                        <p:tav tm="100000">
                                          <p:val>
                                            <p:strVal val="#ppt_w"/>
                                          </p:val>
                                        </p:tav>
                                      </p:tavLst>
                                    </p:anim>
                                    <p:anim calcmode="lin" valueType="num">
                                      <p:cBhvr>
                                        <p:cTn id="50" dur="500" fill="hold"/>
                                        <p:tgtEl>
                                          <p:spTgt spid="87049"/>
                                        </p:tgtEl>
                                        <p:attrNameLst>
                                          <p:attrName>ppt_h</p:attrName>
                                        </p:attrNameLst>
                                      </p:cBhvr>
                                      <p:tavLst>
                                        <p:tav tm="0">
                                          <p:val>
                                            <p:fltVal val="0"/>
                                          </p:val>
                                        </p:tav>
                                        <p:tav tm="100000">
                                          <p:val>
                                            <p:strVal val="#ppt_h"/>
                                          </p:val>
                                        </p:tav>
                                      </p:tavLst>
                                    </p:anim>
                                    <p:anim calcmode="lin" valueType="num">
                                      <p:cBhvr>
                                        <p:cTn id="51" dur="500" fill="hold"/>
                                        <p:tgtEl>
                                          <p:spTgt spid="87049"/>
                                        </p:tgtEl>
                                        <p:attrNameLst>
                                          <p:attrName>ppt_x</p:attrName>
                                        </p:attrNameLst>
                                      </p:cBhvr>
                                      <p:tavLst>
                                        <p:tav tm="0">
                                          <p:val>
                                            <p:fltVal val="0.5"/>
                                          </p:val>
                                        </p:tav>
                                        <p:tav tm="100000">
                                          <p:val>
                                            <p:strVal val="#ppt_x"/>
                                          </p:val>
                                        </p:tav>
                                      </p:tavLst>
                                    </p:anim>
                                    <p:anim calcmode="lin" valueType="num">
                                      <p:cBhvr>
                                        <p:cTn id="52" dur="500" fill="hold"/>
                                        <p:tgtEl>
                                          <p:spTgt spid="8704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87050"/>
                                        </p:tgtEl>
                                        <p:attrNameLst>
                                          <p:attrName>style.visibility</p:attrName>
                                        </p:attrNameLst>
                                      </p:cBhvr>
                                      <p:to>
                                        <p:strVal val="visible"/>
                                      </p:to>
                                    </p:set>
                                    <p:anim calcmode="lin" valueType="num">
                                      <p:cBhvr>
                                        <p:cTn id="56" dur="500" fill="hold"/>
                                        <p:tgtEl>
                                          <p:spTgt spid="87050"/>
                                        </p:tgtEl>
                                        <p:attrNameLst>
                                          <p:attrName>ppt_w</p:attrName>
                                        </p:attrNameLst>
                                      </p:cBhvr>
                                      <p:tavLst>
                                        <p:tav tm="0">
                                          <p:val>
                                            <p:fltVal val="0"/>
                                          </p:val>
                                        </p:tav>
                                        <p:tav tm="100000">
                                          <p:val>
                                            <p:strVal val="#ppt_w"/>
                                          </p:val>
                                        </p:tav>
                                      </p:tavLst>
                                    </p:anim>
                                    <p:anim calcmode="lin" valueType="num">
                                      <p:cBhvr>
                                        <p:cTn id="57" dur="500" fill="hold"/>
                                        <p:tgtEl>
                                          <p:spTgt spid="87050"/>
                                        </p:tgtEl>
                                        <p:attrNameLst>
                                          <p:attrName>ppt_h</p:attrName>
                                        </p:attrNameLst>
                                      </p:cBhvr>
                                      <p:tavLst>
                                        <p:tav tm="0">
                                          <p:val>
                                            <p:fltVal val="0"/>
                                          </p:val>
                                        </p:tav>
                                        <p:tav tm="100000">
                                          <p:val>
                                            <p:strVal val="#ppt_h"/>
                                          </p:val>
                                        </p:tav>
                                      </p:tavLst>
                                    </p:anim>
                                    <p:anim calcmode="lin" valueType="num">
                                      <p:cBhvr>
                                        <p:cTn id="58" dur="500" fill="hold"/>
                                        <p:tgtEl>
                                          <p:spTgt spid="87050"/>
                                        </p:tgtEl>
                                        <p:attrNameLst>
                                          <p:attrName>ppt_x</p:attrName>
                                        </p:attrNameLst>
                                      </p:cBhvr>
                                      <p:tavLst>
                                        <p:tav tm="0">
                                          <p:val>
                                            <p:fltVal val="0.5"/>
                                          </p:val>
                                        </p:tav>
                                        <p:tav tm="100000">
                                          <p:val>
                                            <p:strVal val="#ppt_x"/>
                                          </p:val>
                                        </p:tav>
                                      </p:tavLst>
                                    </p:anim>
                                    <p:anim calcmode="lin" valueType="num">
                                      <p:cBhvr>
                                        <p:cTn id="59" dur="500" fill="hold"/>
                                        <p:tgtEl>
                                          <p:spTgt spid="87050"/>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grpId="0" nodeType="afterEffect">
                                  <p:stCondLst>
                                    <p:cond delay="0"/>
                                  </p:stCondLst>
                                  <p:childTnLst>
                                    <p:set>
                                      <p:cBhvr>
                                        <p:cTn id="62" dur="1" fill="hold">
                                          <p:stCondLst>
                                            <p:cond delay="0"/>
                                          </p:stCondLst>
                                        </p:cTn>
                                        <p:tgtEl>
                                          <p:spTgt spid="87063"/>
                                        </p:tgtEl>
                                        <p:attrNameLst>
                                          <p:attrName>style.visibility</p:attrName>
                                        </p:attrNameLst>
                                      </p:cBhvr>
                                      <p:to>
                                        <p:strVal val="visible"/>
                                      </p:to>
                                    </p:set>
                                    <p:anim calcmode="lin" valueType="num">
                                      <p:cBhvr>
                                        <p:cTn id="63" dur="500" fill="hold"/>
                                        <p:tgtEl>
                                          <p:spTgt spid="87063"/>
                                        </p:tgtEl>
                                        <p:attrNameLst>
                                          <p:attrName>ppt_w</p:attrName>
                                        </p:attrNameLst>
                                      </p:cBhvr>
                                      <p:tavLst>
                                        <p:tav tm="0">
                                          <p:val>
                                            <p:fltVal val="0"/>
                                          </p:val>
                                        </p:tav>
                                        <p:tav tm="100000">
                                          <p:val>
                                            <p:strVal val="#ppt_w"/>
                                          </p:val>
                                        </p:tav>
                                      </p:tavLst>
                                    </p:anim>
                                    <p:anim calcmode="lin" valueType="num">
                                      <p:cBhvr>
                                        <p:cTn id="64" dur="500" fill="hold"/>
                                        <p:tgtEl>
                                          <p:spTgt spid="87063"/>
                                        </p:tgtEl>
                                        <p:attrNameLst>
                                          <p:attrName>ppt_h</p:attrName>
                                        </p:attrNameLst>
                                      </p:cBhvr>
                                      <p:tavLst>
                                        <p:tav tm="0">
                                          <p:val>
                                            <p:fltVal val="0"/>
                                          </p:val>
                                        </p:tav>
                                        <p:tav tm="100000">
                                          <p:val>
                                            <p:strVal val="#ppt_h"/>
                                          </p:val>
                                        </p:tav>
                                      </p:tavLst>
                                    </p:anim>
                                    <p:anim calcmode="lin" valueType="num">
                                      <p:cBhvr>
                                        <p:cTn id="65" dur="500" fill="hold"/>
                                        <p:tgtEl>
                                          <p:spTgt spid="87063"/>
                                        </p:tgtEl>
                                        <p:attrNameLst>
                                          <p:attrName>ppt_x</p:attrName>
                                        </p:attrNameLst>
                                      </p:cBhvr>
                                      <p:tavLst>
                                        <p:tav tm="0">
                                          <p:val>
                                            <p:fltVal val="0.5"/>
                                          </p:val>
                                        </p:tav>
                                        <p:tav tm="100000">
                                          <p:val>
                                            <p:strVal val="#ppt_x"/>
                                          </p:val>
                                        </p:tav>
                                      </p:tavLst>
                                    </p:anim>
                                    <p:anim calcmode="lin" valueType="num">
                                      <p:cBhvr>
                                        <p:cTn id="66" dur="500" fill="hold"/>
                                        <p:tgtEl>
                                          <p:spTgt spid="87063"/>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87064"/>
                                        </p:tgtEl>
                                        <p:attrNameLst>
                                          <p:attrName>style.visibility</p:attrName>
                                        </p:attrNameLst>
                                      </p:cBhvr>
                                      <p:to>
                                        <p:strVal val="visible"/>
                                      </p:to>
                                    </p:set>
                                    <p:anim calcmode="lin" valueType="num">
                                      <p:cBhvr>
                                        <p:cTn id="70" dur="500" fill="hold"/>
                                        <p:tgtEl>
                                          <p:spTgt spid="87064"/>
                                        </p:tgtEl>
                                        <p:attrNameLst>
                                          <p:attrName>ppt_w</p:attrName>
                                        </p:attrNameLst>
                                      </p:cBhvr>
                                      <p:tavLst>
                                        <p:tav tm="0">
                                          <p:val>
                                            <p:fltVal val="0"/>
                                          </p:val>
                                        </p:tav>
                                        <p:tav tm="100000">
                                          <p:val>
                                            <p:strVal val="#ppt_w"/>
                                          </p:val>
                                        </p:tav>
                                      </p:tavLst>
                                    </p:anim>
                                    <p:anim calcmode="lin" valueType="num">
                                      <p:cBhvr>
                                        <p:cTn id="71" dur="500" fill="hold"/>
                                        <p:tgtEl>
                                          <p:spTgt spid="87064"/>
                                        </p:tgtEl>
                                        <p:attrNameLst>
                                          <p:attrName>ppt_h</p:attrName>
                                        </p:attrNameLst>
                                      </p:cBhvr>
                                      <p:tavLst>
                                        <p:tav tm="0">
                                          <p:val>
                                            <p:fltVal val="0"/>
                                          </p:val>
                                        </p:tav>
                                        <p:tav tm="100000">
                                          <p:val>
                                            <p:strVal val="#ppt_h"/>
                                          </p:val>
                                        </p:tav>
                                      </p:tavLst>
                                    </p:anim>
                                    <p:anim calcmode="lin" valueType="num">
                                      <p:cBhvr>
                                        <p:cTn id="72" dur="500" fill="hold"/>
                                        <p:tgtEl>
                                          <p:spTgt spid="87064"/>
                                        </p:tgtEl>
                                        <p:attrNameLst>
                                          <p:attrName>ppt_x</p:attrName>
                                        </p:attrNameLst>
                                      </p:cBhvr>
                                      <p:tavLst>
                                        <p:tav tm="0">
                                          <p:val>
                                            <p:fltVal val="0.5"/>
                                          </p:val>
                                        </p:tav>
                                        <p:tav tm="100000">
                                          <p:val>
                                            <p:strVal val="#ppt_x"/>
                                          </p:val>
                                        </p:tav>
                                      </p:tavLst>
                                    </p:anim>
                                    <p:anim calcmode="lin" valueType="num">
                                      <p:cBhvr>
                                        <p:cTn id="73" dur="500" fill="hold"/>
                                        <p:tgtEl>
                                          <p:spTgt spid="8706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87051"/>
                                        </p:tgtEl>
                                        <p:attrNameLst>
                                          <p:attrName>style.visibility</p:attrName>
                                        </p:attrNameLst>
                                      </p:cBhvr>
                                      <p:to>
                                        <p:strVal val="visible"/>
                                      </p:to>
                                    </p:set>
                                    <p:anim calcmode="lin" valueType="num">
                                      <p:cBhvr>
                                        <p:cTn id="77" dur="500" fill="hold"/>
                                        <p:tgtEl>
                                          <p:spTgt spid="87051"/>
                                        </p:tgtEl>
                                        <p:attrNameLst>
                                          <p:attrName>ppt_w</p:attrName>
                                        </p:attrNameLst>
                                      </p:cBhvr>
                                      <p:tavLst>
                                        <p:tav tm="0">
                                          <p:val>
                                            <p:fltVal val="0"/>
                                          </p:val>
                                        </p:tav>
                                        <p:tav tm="100000">
                                          <p:val>
                                            <p:strVal val="#ppt_w"/>
                                          </p:val>
                                        </p:tav>
                                      </p:tavLst>
                                    </p:anim>
                                    <p:anim calcmode="lin" valueType="num">
                                      <p:cBhvr>
                                        <p:cTn id="78" dur="500" fill="hold"/>
                                        <p:tgtEl>
                                          <p:spTgt spid="87051"/>
                                        </p:tgtEl>
                                        <p:attrNameLst>
                                          <p:attrName>ppt_h</p:attrName>
                                        </p:attrNameLst>
                                      </p:cBhvr>
                                      <p:tavLst>
                                        <p:tav tm="0">
                                          <p:val>
                                            <p:fltVal val="0"/>
                                          </p:val>
                                        </p:tav>
                                        <p:tav tm="100000">
                                          <p:val>
                                            <p:strVal val="#ppt_h"/>
                                          </p:val>
                                        </p:tav>
                                      </p:tavLst>
                                    </p:anim>
                                    <p:anim calcmode="lin" valueType="num">
                                      <p:cBhvr>
                                        <p:cTn id="79" dur="500" fill="hold"/>
                                        <p:tgtEl>
                                          <p:spTgt spid="87051"/>
                                        </p:tgtEl>
                                        <p:attrNameLst>
                                          <p:attrName>ppt_x</p:attrName>
                                        </p:attrNameLst>
                                      </p:cBhvr>
                                      <p:tavLst>
                                        <p:tav tm="0">
                                          <p:val>
                                            <p:fltVal val="0.5"/>
                                          </p:val>
                                        </p:tav>
                                        <p:tav tm="100000">
                                          <p:val>
                                            <p:strVal val="#ppt_x"/>
                                          </p:val>
                                        </p:tav>
                                      </p:tavLst>
                                    </p:anim>
                                    <p:anim calcmode="lin" valueType="num">
                                      <p:cBhvr>
                                        <p:cTn id="80" dur="500" fill="hold"/>
                                        <p:tgtEl>
                                          <p:spTgt spid="87051"/>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87052"/>
                                        </p:tgtEl>
                                        <p:attrNameLst>
                                          <p:attrName>style.visibility</p:attrName>
                                        </p:attrNameLst>
                                      </p:cBhvr>
                                      <p:to>
                                        <p:strVal val="visible"/>
                                      </p:to>
                                    </p:set>
                                    <p:anim calcmode="lin" valueType="num">
                                      <p:cBhvr>
                                        <p:cTn id="84" dur="500" fill="hold"/>
                                        <p:tgtEl>
                                          <p:spTgt spid="87052"/>
                                        </p:tgtEl>
                                        <p:attrNameLst>
                                          <p:attrName>ppt_w</p:attrName>
                                        </p:attrNameLst>
                                      </p:cBhvr>
                                      <p:tavLst>
                                        <p:tav tm="0">
                                          <p:val>
                                            <p:fltVal val="0"/>
                                          </p:val>
                                        </p:tav>
                                        <p:tav tm="100000">
                                          <p:val>
                                            <p:strVal val="#ppt_w"/>
                                          </p:val>
                                        </p:tav>
                                      </p:tavLst>
                                    </p:anim>
                                    <p:anim calcmode="lin" valueType="num">
                                      <p:cBhvr>
                                        <p:cTn id="85" dur="500" fill="hold"/>
                                        <p:tgtEl>
                                          <p:spTgt spid="87052"/>
                                        </p:tgtEl>
                                        <p:attrNameLst>
                                          <p:attrName>ppt_h</p:attrName>
                                        </p:attrNameLst>
                                      </p:cBhvr>
                                      <p:tavLst>
                                        <p:tav tm="0">
                                          <p:val>
                                            <p:fltVal val="0"/>
                                          </p:val>
                                        </p:tav>
                                        <p:tav tm="100000">
                                          <p:val>
                                            <p:strVal val="#ppt_h"/>
                                          </p:val>
                                        </p:tav>
                                      </p:tavLst>
                                    </p:anim>
                                    <p:anim calcmode="lin" valueType="num">
                                      <p:cBhvr>
                                        <p:cTn id="86" dur="500" fill="hold"/>
                                        <p:tgtEl>
                                          <p:spTgt spid="87052"/>
                                        </p:tgtEl>
                                        <p:attrNameLst>
                                          <p:attrName>ppt_x</p:attrName>
                                        </p:attrNameLst>
                                      </p:cBhvr>
                                      <p:tavLst>
                                        <p:tav tm="0">
                                          <p:val>
                                            <p:fltVal val="0.5"/>
                                          </p:val>
                                        </p:tav>
                                        <p:tav tm="100000">
                                          <p:val>
                                            <p:strVal val="#ppt_x"/>
                                          </p:val>
                                        </p:tav>
                                      </p:tavLst>
                                    </p:anim>
                                    <p:anim calcmode="lin" valueType="num">
                                      <p:cBhvr>
                                        <p:cTn id="87" dur="500" fill="hold"/>
                                        <p:tgtEl>
                                          <p:spTgt spid="8705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grpId="0" nodeType="afterEffect">
                                  <p:stCondLst>
                                    <p:cond delay="0"/>
                                  </p:stCondLst>
                                  <p:childTnLst>
                                    <p:set>
                                      <p:cBhvr>
                                        <p:cTn id="90" dur="1" fill="hold">
                                          <p:stCondLst>
                                            <p:cond delay="0"/>
                                          </p:stCondLst>
                                        </p:cTn>
                                        <p:tgtEl>
                                          <p:spTgt spid="87062"/>
                                        </p:tgtEl>
                                        <p:attrNameLst>
                                          <p:attrName>style.visibility</p:attrName>
                                        </p:attrNameLst>
                                      </p:cBhvr>
                                      <p:to>
                                        <p:strVal val="visible"/>
                                      </p:to>
                                    </p:set>
                                    <p:anim calcmode="lin" valueType="num">
                                      <p:cBhvr>
                                        <p:cTn id="91" dur="500" fill="hold"/>
                                        <p:tgtEl>
                                          <p:spTgt spid="87062"/>
                                        </p:tgtEl>
                                        <p:attrNameLst>
                                          <p:attrName>ppt_w</p:attrName>
                                        </p:attrNameLst>
                                      </p:cBhvr>
                                      <p:tavLst>
                                        <p:tav tm="0">
                                          <p:val>
                                            <p:fltVal val="0"/>
                                          </p:val>
                                        </p:tav>
                                        <p:tav tm="100000">
                                          <p:val>
                                            <p:strVal val="#ppt_w"/>
                                          </p:val>
                                        </p:tav>
                                      </p:tavLst>
                                    </p:anim>
                                    <p:anim calcmode="lin" valueType="num">
                                      <p:cBhvr>
                                        <p:cTn id="92" dur="500" fill="hold"/>
                                        <p:tgtEl>
                                          <p:spTgt spid="87062"/>
                                        </p:tgtEl>
                                        <p:attrNameLst>
                                          <p:attrName>ppt_h</p:attrName>
                                        </p:attrNameLst>
                                      </p:cBhvr>
                                      <p:tavLst>
                                        <p:tav tm="0">
                                          <p:val>
                                            <p:fltVal val="0"/>
                                          </p:val>
                                        </p:tav>
                                        <p:tav tm="100000">
                                          <p:val>
                                            <p:strVal val="#ppt_h"/>
                                          </p:val>
                                        </p:tav>
                                      </p:tavLst>
                                    </p:anim>
                                    <p:anim calcmode="lin" valueType="num">
                                      <p:cBhvr>
                                        <p:cTn id="93" dur="500" fill="hold"/>
                                        <p:tgtEl>
                                          <p:spTgt spid="87062"/>
                                        </p:tgtEl>
                                        <p:attrNameLst>
                                          <p:attrName>ppt_x</p:attrName>
                                        </p:attrNameLst>
                                      </p:cBhvr>
                                      <p:tavLst>
                                        <p:tav tm="0">
                                          <p:val>
                                            <p:fltVal val="0.5"/>
                                          </p:val>
                                        </p:tav>
                                        <p:tav tm="100000">
                                          <p:val>
                                            <p:strVal val="#ppt_x"/>
                                          </p:val>
                                        </p:tav>
                                      </p:tavLst>
                                    </p:anim>
                                    <p:anim calcmode="lin" valueType="num">
                                      <p:cBhvr>
                                        <p:cTn id="94" dur="500" fill="hold"/>
                                        <p:tgtEl>
                                          <p:spTgt spid="8706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87061"/>
                                        </p:tgtEl>
                                        <p:attrNameLst>
                                          <p:attrName>style.visibility</p:attrName>
                                        </p:attrNameLst>
                                      </p:cBhvr>
                                      <p:to>
                                        <p:strVal val="visible"/>
                                      </p:to>
                                    </p:set>
                                    <p:anim calcmode="lin" valueType="num">
                                      <p:cBhvr>
                                        <p:cTn id="98" dur="500" fill="hold"/>
                                        <p:tgtEl>
                                          <p:spTgt spid="87061"/>
                                        </p:tgtEl>
                                        <p:attrNameLst>
                                          <p:attrName>ppt_w</p:attrName>
                                        </p:attrNameLst>
                                      </p:cBhvr>
                                      <p:tavLst>
                                        <p:tav tm="0">
                                          <p:val>
                                            <p:fltVal val="0"/>
                                          </p:val>
                                        </p:tav>
                                        <p:tav tm="100000">
                                          <p:val>
                                            <p:strVal val="#ppt_w"/>
                                          </p:val>
                                        </p:tav>
                                      </p:tavLst>
                                    </p:anim>
                                    <p:anim calcmode="lin" valueType="num">
                                      <p:cBhvr>
                                        <p:cTn id="99" dur="500" fill="hold"/>
                                        <p:tgtEl>
                                          <p:spTgt spid="87061"/>
                                        </p:tgtEl>
                                        <p:attrNameLst>
                                          <p:attrName>ppt_h</p:attrName>
                                        </p:attrNameLst>
                                      </p:cBhvr>
                                      <p:tavLst>
                                        <p:tav tm="0">
                                          <p:val>
                                            <p:fltVal val="0"/>
                                          </p:val>
                                        </p:tav>
                                        <p:tav tm="100000">
                                          <p:val>
                                            <p:strVal val="#ppt_h"/>
                                          </p:val>
                                        </p:tav>
                                      </p:tavLst>
                                    </p:anim>
                                    <p:anim calcmode="lin" valueType="num">
                                      <p:cBhvr>
                                        <p:cTn id="100" dur="500" fill="hold"/>
                                        <p:tgtEl>
                                          <p:spTgt spid="87061"/>
                                        </p:tgtEl>
                                        <p:attrNameLst>
                                          <p:attrName>ppt_x</p:attrName>
                                        </p:attrNameLst>
                                      </p:cBhvr>
                                      <p:tavLst>
                                        <p:tav tm="0">
                                          <p:val>
                                            <p:fltVal val="0.5"/>
                                          </p:val>
                                        </p:tav>
                                        <p:tav tm="100000">
                                          <p:val>
                                            <p:strVal val="#ppt_x"/>
                                          </p:val>
                                        </p:tav>
                                      </p:tavLst>
                                    </p:anim>
                                    <p:anim calcmode="lin" valueType="num">
                                      <p:cBhvr>
                                        <p:cTn id="101" dur="500" fill="hold"/>
                                        <p:tgtEl>
                                          <p:spTgt spid="87061"/>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grpId="0" nodeType="afterEffect">
                                  <p:stCondLst>
                                    <p:cond delay="0"/>
                                  </p:stCondLst>
                                  <p:childTnLst>
                                    <p:set>
                                      <p:cBhvr>
                                        <p:cTn id="104" dur="1" fill="hold">
                                          <p:stCondLst>
                                            <p:cond delay="0"/>
                                          </p:stCondLst>
                                        </p:cTn>
                                        <p:tgtEl>
                                          <p:spTgt spid="87053"/>
                                        </p:tgtEl>
                                        <p:attrNameLst>
                                          <p:attrName>style.visibility</p:attrName>
                                        </p:attrNameLst>
                                      </p:cBhvr>
                                      <p:to>
                                        <p:strVal val="visible"/>
                                      </p:to>
                                    </p:set>
                                    <p:anim calcmode="lin" valueType="num">
                                      <p:cBhvr>
                                        <p:cTn id="105" dur="500" fill="hold"/>
                                        <p:tgtEl>
                                          <p:spTgt spid="87053"/>
                                        </p:tgtEl>
                                        <p:attrNameLst>
                                          <p:attrName>ppt_w</p:attrName>
                                        </p:attrNameLst>
                                      </p:cBhvr>
                                      <p:tavLst>
                                        <p:tav tm="0">
                                          <p:val>
                                            <p:fltVal val="0"/>
                                          </p:val>
                                        </p:tav>
                                        <p:tav tm="100000">
                                          <p:val>
                                            <p:strVal val="#ppt_w"/>
                                          </p:val>
                                        </p:tav>
                                      </p:tavLst>
                                    </p:anim>
                                    <p:anim calcmode="lin" valueType="num">
                                      <p:cBhvr>
                                        <p:cTn id="106" dur="500" fill="hold"/>
                                        <p:tgtEl>
                                          <p:spTgt spid="87053"/>
                                        </p:tgtEl>
                                        <p:attrNameLst>
                                          <p:attrName>ppt_h</p:attrName>
                                        </p:attrNameLst>
                                      </p:cBhvr>
                                      <p:tavLst>
                                        <p:tav tm="0">
                                          <p:val>
                                            <p:fltVal val="0"/>
                                          </p:val>
                                        </p:tav>
                                        <p:tav tm="100000">
                                          <p:val>
                                            <p:strVal val="#ppt_h"/>
                                          </p:val>
                                        </p:tav>
                                      </p:tavLst>
                                    </p:anim>
                                    <p:anim calcmode="lin" valueType="num">
                                      <p:cBhvr>
                                        <p:cTn id="107" dur="500" fill="hold"/>
                                        <p:tgtEl>
                                          <p:spTgt spid="87053"/>
                                        </p:tgtEl>
                                        <p:attrNameLst>
                                          <p:attrName>ppt_x</p:attrName>
                                        </p:attrNameLst>
                                      </p:cBhvr>
                                      <p:tavLst>
                                        <p:tav tm="0">
                                          <p:val>
                                            <p:fltVal val="0.5"/>
                                          </p:val>
                                        </p:tav>
                                        <p:tav tm="100000">
                                          <p:val>
                                            <p:strVal val="#ppt_x"/>
                                          </p:val>
                                        </p:tav>
                                      </p:tavLst>
                                    </p:anim>
                                    <p:anim calcmode="lin" valueType="num">
                                      <p:cBhvr>
                                        <p:cTn id="108" dur="500" fill="hold"/>
                                        <p:tgtEl>
                                          <p:spTgt spid="87053"/>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grpId="0" nodeType="afterEffect">
                                  <p:stCondLst>
                                    <p:cond delay="0"/>
                                  </p:stCondLst>
                                  <p:childTnLst>
                                    <p:set>
                                      <p:cBhvr>
                                        <p:cTn id="111" dur="1" fill="hold">
                                          <p:stCondLst>
                                            <p:cond delay="0"/>
                                          </p:stCondLst>
                                        </p:cTn>
                                        <p:tgtEl>
                                          <p:spTgt spid="87054"/>
                                        </p:tgtEl>
                                        <p:attrNameLst>
                                          <p:attrName>style.visibility</p:attrName>
                                        </p:attrNameLst>
                                      </p:cBhvr>
                                      <p:to>
                                        <p:strVal val="visible"/>
                                      </p:to>
                                    </p:set>
                                    <p:anim calcmode="lin" valueType="num">
                                      <p:cBhvr>
                                        <p:cTn id="112" dur="500" fill="hold"/>
                                        <p:tgtEl>
                                          <p:spTgt spid="87054"/>
                                        </p:tgtEl>
                                        <p:attrNameLst>
                                          <p:attrName>ppt_w</p:attrName>
                                        </p:attrNameLst>
                                      </p:cBhvr>
                                      <p:tavLst>
                                        <p:tav tm="0">
                                          <p:val>
                                            <p:fltVal val="0"/>
                                          </p:val>
                                        </p:tav>
                                        <p:tav tm="100000">
                                          <p:val>
                                            <p:strVal val="#ppt_w"/>
                                          </p:val>
                                        </p:tav>
                                      </p:tavLst>
                                    </p:anim>
                                    <p:anim calcmode="lin" valueType="num">
                                      <p:cBhvr>
                                        <p:cTn id="113" dur="500" fill="hold"/>
                                        <p:tgtEl>
                                          <p:spTgt spid="87054"/>
                                        </p:tgtEl>
                                        <p:attrNameLst>
                                          <p:attrName>ppt_h</p:attrName>
                                        </p:attrNameLst>
                                      </p:cBhvr>
                                      <p:tavLst>
                                        <p:tav tm="0">
                                          <p:val>
                                            <p:fltVal val="0"/>
                                          </p:val>
                                        </p:tav>
                                        <p:tav tm="100000">
                                          <p:val>
                                            <p:strVal val="#ppt_h"/>
                                          </p:val>
                                        </p:tav>
                                      </p:tavLst>
                                    </p:anim>
                                    <p:anim calcmode="lin" valueType="num">
                                      <p:cBhvr>
                                        <p:cTn id="114" dur="500" fill="hold"/>
                                        <p:tgtEl>
                                          <p:spTgt spid="87054"/>
                                        </p:tgtEl>
                                        <p:attrNameLst>
                                          <p:attrName>ppt_x</p:attrName>
                                        </p:attrNameLst>
                                      </p:cBhvr>
                                      <p:tavLst>
                                        <p:tav tm="0">
                                          <p:val>
                                            <p:fltVal val="0.5"/>
                                          </p:val>
                                        </p:tav>
                                        <p:tav tm="100000">
                                          <p:val>
                                            <p:strVal val="#ppt_x"/>
                                          </p:val>
                                        </p:tav>
                                      </p:tavLst>
                                    </p:anim>
                                    <p:anim calcmode="lin" valueType="num">
                                      <p:cBhvr>
                                        <p:cTn id="115" dur="500" fill="hold"/>
                                        <p:tgtEl>
                                          <p:spTgt spid="87054"/>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grpId="0" nodeType="afterEffect">
                                  <p:stCondLst>
                                    <p:cond delay="0"/>
                                  </p:stCondLst>
                                  <p:childTnLst>
                                    <p:set>
                                      <p:cBhvr>
                                        <p:cTn id="118" dur="1" fill="hold">
                                          <p:stCondLst>
                                            <p:cond delay="0"/>
                                          </p:stCondLst>
                                        </p:cTn>
                                        <p:tgtEl>
                                          <p:spTgt spid="87055"/>
                                        </p:tgtEl>
                                        <p:attrNameLst>
                                          <p:attrName>style.visibility</p:attrName>
                                        </p:attrNameLst>
                                      </p:cBhvr>
                                      <p:to>
                                        <p:strVal val="visible"/>
                                      </p:to>
                                    </p:set>
                                    <p:anim calcmode="lin" valueType="num">
                                      <p:cBhvr>
                                        <p:cTn id="119" dur="500" fill="hold"/>
                                        <p:tgtEl>
                                          <p:spTgt spid="87055"/>
                                        </p:tgtEl>
                                        <p:attrNameLst>
                                          <p:attrName>ppt_w</p:attrName>
                                        </p:attrNameLst>
                                      </p:cBhvr>
                                      <p:tavLst>
                                        <p:tav tm="0">
                                          <p:val>
                                            <p:fltVal val="0"/>
                                          </p:val>
                                        </p:tav>
                                        <p:tav tm="100000">
                                          <p:val>
                                            <p:strVal val="#ppt_w"/>
                                          </p:val>
                                        </p:tav>
                                      </p:tavLst>
                                    </p:anim>
                                    <p:anim calcmode="lin" valueType="num">
                                      <p:cBhvr>
                                        <p:cTn id="120" dur="500" fill="hold"/>
                                        <p:tgtEl>
                                          <p:spTgt spid="87055"/>
                                        </p:tgtEl>
                                        <p:attrNameLst>
                                          <p:attrName>ppt_h</p:attrName>
                                        </p:attrNameLst>
                                      </p:cBhvr>
                                      <p:tavLst>
                                        <p:tav tm="0">
                                          <p:val>
                                            <p:fltVal val="0"/>
                                          </p:val>
                                        </p:tav>
                                        <p:tav tm="100000">
                                          <p:val>
                                            <p:strVal val="#ppt_h"/>
                                          </p:val>
                                        </p:tav>
                                      </p:tavLst>
                                    </p:anim>
                                    <p:anim calcmode="lin" valueType="num">
                                      <p:cBhvr>
                                        <p:cTn id="121" dur="500" fill="hold"/>
                                        <p:tgtEl>
                                          <p:spTgt spid="87055"/>
                                        </p:tgtEl>
                                        <p:attrNameLst>
                                          <p:attrName>ppt_x</p:attrName>
                                        </p:attrNameLst>
                                      </p:cBhvr>
                                      <p:tavLst>
                                        <p:tav tm="0">
                                          <p:val>
                                            <p:fltVal val="0.5"/>
                                          </p:val>
                                        </p:tav>
                                        <p:tav tm="100000">
                                          <p:val>
                                            <p:strVal val="#ppt_x"/>
                                          </p:val>
                                        </p:tav>
                                      </p:tavLst>
                                    </p:anim>
                                    <p:anim calcmode="lin" valueType="num">
                                      <p:cBhvr>
                                        <p:cTn id="122" dur="500" fill="hold"/>
                                        <p:tgtEl>
                                          <p:spTgt spid="87055"/>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grpId="0" nodeType="afterEffect">
                                  <p:stCondLst>
                                    <p:cond delay="0"/>
                                  </p:stCondLst>
                                  <p:childTnLst>
                                    <p:set>
                                      <p:cBhvr>
                                        <p:cTn id="125" dur="1" fill="hold">
                                          <p:stCondLst>
                                            <p:cond delay="0"/>
                                          </p:stCondLst>
                                        </p:cTn>
                                        <p:tgtEl>
                                          <p:spTgt spid="87056"/>
                                        </p:tgtEl>
                                        <p:attrNameLst>
                                          <p:attrName>style.visibility</p:attrName>
                                        </p:attrNameLst>
                                      </p:cBhvr>
                                      <p:to>
                                        <p:strVal val="visible"/>
                                      </p:to>
                                    </p:set>
                                    <p:anim calcmode="lin" valueType="num">
                                      <p:cBhvr>
                                        <p:cTn id="126" dur="500" fill="hold"/>
                                        <p:tgtEl>
                                          <p:spTgt spid="87056"/>
                                        </p:tgtEl>
                                        <p:attrNameLst>
                                          <p:attrName>ppt_w</p:attrName>
                                        </p:attrNameLst>
                                      </p:cBhvr>
                                      <p:tavLst>
                                        <p:tav tm="0">
                                          <p:val>
                                            <p:fltVal val="0"/>
                                          </p:val>
                                        </p:tav>
                                        <p:tav tm="100000">
                                          <p:val>
                                            <p:strVal val="#ppt_w"/>
                                          </p:val>
                                        </p:tav>
                                      </p:tavLst>
                                    </p:anim>
                                    <p:anim calcmode="lin" valueType="num">
                                      <p:cBhvr>
                                        <p:cTn id="127" dur="500" fill="hold"/>
                                        <p:tgtEl>
                                          <p:spTgt spid="87056"/>
                                        </p:tgtEl>
                                        <p:attrNameLst>
                                          <p:attrName>ppt_h</p:attrName>
                                        </p:attrNameLst>
                                      </p:cBhvr>
                                      <p:tavLst>
                                        <p:tav tm="0">
                                          <p:val>
                                            <p:fltVal val="0"/>
                                          </p:val>
                                        </p:tav>
                                        <p:tav tm="100000">
                                          <p:val>
                                            <p:strVal val="#ppt_h"/>
                                          </p:val>
                                        </p:tav>
                                      </p:tavLst>
                                    </p:anim>
                                    <p:anim calcmode="lin" valueType="num">
                                      <p:cBhvr>
                                        <p:cTn id="128" dur="500" fill="hold"/>
                                        <p:tgtEl>
                                          <p:spTgt spid="87056"/>
                                        </p:tgtEl>
                                        <p:attrNameLst>
                                          <p:attrName>ppt_x</p:attrName>
                                        </p:attrNameLst>
                                      </p:cBhvr>
                                      <p:tavLst>
                                        <p:tav tm="0">
                                          <p:val>
                                            <p:fltVal val="0.5"/>
                                          </p:val>
                                        </p:tav>
                                        <p:tav tm="100000">
                                          <p:val>
                                            <p:strVal val="#ppt_x"/>
                                          </p:val>
                                        </p:tav>
                                      </p:tavLst>
                                    </p:anim>
                                    <p:anim calcmode="lin" valueType="num">
                                      <p:cBhvr>
                                        <p:cTn id="129" dur="500" fill="hold"/>
                                        <p:tgtEl>
                                          <p:spTgt spid="87056"/>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23" presetClass="entr" presetSubtype="528" fill="hold" grpId="0" nodeType="afterEffect">
                                  <p:stCondLst>
                                    <p:cond delay="0"/>
                                  </p:stCondLst>
                                  <p:childTnLst>
                                    <p:set>
                                      <p:cBhvr>
                                        <p:cTn id="132" dur="1" fill="hold">
                                          <p:stCondLst>
                                            <p:cond delay="0"/>
                                          </p:stCondLst>
                                        </p:cTn>
                                        <p:tgtEl>
                                          <p:spTgt spid="87057"/>
                                        </p:tgtEl>
                                        <p:attrNameLst>
                                          <p:attrName>style.visibility</p:attrName>
                                        </p:attrNameLst>
                                      </p:cBhvr>
                                      <p:to>
                                        <p:strVal val="visible"/>
                                      </p:to>
                                    </p:set>
                                    <p:anim calcmode="lin" valueType="num">
                                      <p:cBhvr>
                                        <p:cTn id="133" dur="500" fill="hold"/>
                                        <p:tgtEl>
                                          <p:spTgt spid="87057"/>
                                        </p:tgtEl>
                                        <p:attrNameLst>
                                          <p:attrName>ppt_w</p:attrName>
                                        </p:attrNameLst>
                                      </p:cBhvr>
                                      <p:tavLst>
                                        <p:tav tm="0">
                                          <p:val>
                                            <p:fltVal val="0"/>
                                          </p:val>
                                        </p:tav>
                                        <p:tav tm="100000">
                                          <p:val>
                                            <p:strVal val="#ppt_w"/>
                                          </p:val>
                                        </p:tav>
                                      </p:tavLst>
                                    </p:anim>
                                    <p:anim calcmode="lin" valueType="num">
                                      <p:cBhvr>
                                        <p:cTn id="134" dur="500" fill="hold"/>
                                        <p:tgtEl>
                                          <p:spTgt spid="87057"/>
                                        </p:tgtEl>
                                        <p:attrNameLst>
                                          <p:attrName>ppt_h</p:attrName>
                                        </p:attrNameLst>
                                      </p:cBhvr>
                                      <p:tavLst>
                                        <p:tav tm="0">
                                          <p:val>
                                            <p:fltVal val="0"/>
                                          </p:val>
                                        </p:tav>
                                        <p:tav tm="100000">
                                          <p:val>
                                            <p:strVal val="#ppt_h"/>
                                          </p:val>
                                        </p:tav>
                                      </p:tavLst>
                                    </p:anim>
                                    <p:anim calcmode="lin" valueType="num">
                                      <p:cBhvr>
                                        <p:cTn id="135" dur="500" fill="hold"/>
                                        <p:tgtEl>
                                          <p:spTgt spid="87057"/>
                                        </p:tgtEl>
                                        <p:attrNameLst>
                                          <p:attrName>ppt_x</p:attrName>
                                        </p:attrNameLst>
                                      </p:cBhvr>
                                      <p:tavLst>
                                        <p:tav tm="0">
                                          <p:val>
                                            <p:fltVal val="0.5"/>
                                          </p:val>
                                        </p:tav>
                                        <p:tav tm="100000">
                                          <p:val>
                                            <p:strVal val="#ppt_x"/>
                                          </p:val>
                                        </p:tav>
                                      </p:tavLst>
                                    </p:anim>
                                    <p:anim calcmode="lin" valueType="num">
                                      <p:cBhvr>
                                        <p:cTn id="136" dur="500" fill="hold"/>
                                        <p:tgtEl>
                                          <p:spTgt spid="87057"/>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9500"/>
                            </p:stCondLst>
                            <p:childTnLst>
                              <p:par>
                                <p:cTn id="138" presetID="23" presetClass="entr" presetSubtype="528" fill="hold" grpId="0" nodeType="afterEffect">
                                  <p:stCondLst>
                                    <p:cond delay="0"/>
                                  </p:stCondLst>
                                  <p:childTnLst>
                                    <p:set>
                                      <p:cBhvr>
                                        <p:cTn id="139" dur="1" fill="hold">
                                          <p:stCondLst>
                                            <p:cond delay="0"/>
                                          </p:stCondLst>
                                        </p:cTn>
                                        <p:tgtEl>
                                          <p:spTgt spid="87058"/>
                                        </p:tgtEl>
                                        <p:attrNameLst>
                                          <p:attrName>style.visibility</p:attrName>
                                        </p:attrNameLst>
                                      </p:cBhvr>
                                      <p:to>
                                        <p:strVal val="visible"/>
                                      </p:to>
                                    </p:set>
                                    <p:anim calcmode="lin" valueType="num">
                                      <p:cBhvr>
                                        <p:cTn id="140" dur="500" fill="hold"/>
                                        <p:tgtEl>
                                          <p:spTgt spid="87058"/>
                                        </p:tgtEl>
                                        <p:attrNameLst>
                                          <p:attrName>ppt_w</p:attrName>
                                        </p:attrNameLst>
                                      </p:cBhvr>
                                      <p:tavLst>
                                        <p:tav tm="0">
                                          <p:val>
                                            <p:fltVal val="0"/>
                                          </p:val>
                                        </p:tav>
                                        <p:tav tm="100000">
                                          <p:val>
                                            <p:strVal val="#ppt_w"/>
                                          </p:val>
                                        </p:tav>
                                      </p:tavLst>
                                    </p:anim>
                                    <p:anim calcmode="lin" valueType="num">
                                      <p:cBhvr>
                                        <p:cTn id="141" dur="500" fill="hold"/>
                                        <p:tgtEl>
                                          <p:spTgt spid="87058"/>
                                        </p:tgtEl>
                                        <p:attrNameLst>
                                          <p:attrName>ppt_h</p:attrName>
                                        </p:attrNameLst>
                                      </p:cBhvr>
                                      <p:tavLst>
                                        <p:tav tm="0">
                                          <p:val>
                                            <p:fltVal val="0"/>
                                          </p:val>
                                        </p:tav>
                                        <p:tav tm="100000">
                                          <p:val>
                                            <p:strVal val="#ppt_h"/>
                                          </p:val>
                                        </p:tav>
                                      </p:tavLst>
                                    </p:anim>
                                    <p:anim calcmode="lin" valueType="num">
                                      <p:cBhvr>
                                        <p:cTn id="142" dur="500" fill="hold"/>
                                        <p:tgtEl>
                                          <p:spTgt spid="87058"/>
                                        </p:tgtEl>
                                        <p:attrNameLst>
                                          <p:attrName>ppt_x</p:attrName>
                                        </p:attrNameLst>
                                      </p:cBhvr>
                                      <p:tavLst>
                                        <p:tav tm="0">
                                          <p:val>
                                            <p:fltVal val="0.5"/>
                                          </p:val>
                                        </p:tav>
                                        <p:tav tm="100000">
                                          <p:val>
                                            <p:strVal val="#ppt_x"/>
                                          </p:val>
                                        </p:tav>
                                      </p:tavLst>
                                    </p:anim>
                                    <p:anim calcmode="lin" valueType="num">
                                      <p:cBhvr>
                                        <p:cTn id="143" dur="500" fill="hold"/>
                                        <p:tgtEl>
                                          <p:spTgt spid="87058"/>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0000"/>
                            </p:stCondLst>
                            <p:childTnLst>
                              <p:par>
                                <p:cTn id="145" presetID="23" presetClass="entr" presetSubtype="528" fill="hold" grpId="0" nodeType="afterEffect">
                                  <p:stCondLst>
                                    <p:cond delay="0"/>
                                  </p:stCondLst>
                                  <p:childTnLst>
                                    <p:set>
                                      <p:cBhvr>
                                        <p:cTn id="146" dur="1" fill="hold">
                                          <p:stCondLst>
                                            <p:cond delay="0"/>
                                          </p:stCondLst>
                                        </p:cTn>
                                        <p:tgtEl>
                                          <p:spTgt spid="87059"/>
                                        </p:tgtEl>
                                        <p:attrNameLst>
                                          <p:attrName>style.visibility</p:attrName>
                                        </p:attrNameLst>
                                      </p:cBhvr>
                                      <p:to>
                                        <p:strVal val="visible"/>
                                      </p:to>
                                    </p:set>
                                    <p:anim calcmode="lin" valueType="num">
                                      <p:cBhvr>
                                        <p:cTn id="147" dur="500" fill="hold"/>
                                        <p:tgtEl>
                                          <p:spTgt spid="87059"/>
                                        </p:tgtEl>
                                        <p:attrNameLst>
                                          <p:attrName>ppt_w</p:attrName>
                                        </p:attrNameLst>
                                      </p:cBhvr>
                                      <p:tavLst>
                                        <p:tav tm="0">
                                          <p:val>
                                            <p:fltVal val="0"/>
                                          </p:val>
                                        </p:tav>
                                        <p:tav tm="100000">
                                          <p:val>
                                            <p:strVal val="#ppt_w"/>
                                          </p:val>
                                        </p:tav>
                                      </p:tavLst>
                                    </p:anim>
                                    <p:anim calcmode="lin" valueType="num">
                                      <p:cBhvr>
                                        <p:cTn id="148" dur="500" fill="hold"/>
                                        <p:tgtEl>
                                          <p:spTgt spid="87059"/>
                                        </p:tgtEl>
                                        <p:attrNameLst>
                                          <p:attrName>ppt_h</p:attrName>
                                        </p:attrNameLst>
                                      </p:cBhvr>
                                      <p:tavLst>
                                        <p:tav tm="0">
                                          <p:val>
                                            <p:fltVal val="0"/>
                                          </p:val>
                                        </p:tav>
                                        <p:tav tm="100000">
                                          <p:val>
                                            <p:strVal val="#ppt_h"/>
                                          </p:val>
                                        </p:tav>
                                      </p:tavLst>
                                    </p:anim>
                                    <p:anim calcmode="lin" valueType="num">
                                      <p:cBhvr>
                                        <p:cTn id="149" dur="500" fill="hold"/>
                                        <p:tgtEl>
                                          <p:spTgt spid="87059"/>
                                        </p:tgtEl>
                                        <p:attrNameLst>
                                          <p:attrName>ppt_x</p:attrName>
                                        </p:attrNameLst>
                                      </p:cBhvr>
                                      <p:tavLst>
                                        <p:tav tm="0">
                                          <p:val>
                                            <p:fltVal val="0.5"/>
                                          </p:val>
                                        </p:tav>
                                        <p:tav tm="100000">
                                          <p:val>
                                            <p:strVal val="#ppt_x"/>
                                          </p:val>
                                        </p:tav>
                                      </p:tavLst>
                                    </p:anim>
                                    <p:anim calcmode="lin" valueType="num">
                                      <p:cBhvr>
                                        <p:cTn id="150" dur="500" fill="hold"/>
                                        <p:tgtEl>
                                          <p:spTgt spid="87059"/>
                                        </p:tgtEl>
                                        <p:attrNameLst>
                                          <p:attrName>ppt_y</p:attrName>
                                        </p:attrNameLst>
                                      </p:cBhvr>
                                      <p:tavLst>
                                        <p:tav tm="0">
                                          <p:val>
                                            <p:fltVal val="0.5"/>
                                          </p:val>
                                        </p:tav>
                                        <p:tav tm="100000">
                                          <p:val>
                                            <p:strVal val="#ppt_y"/>
                                          </p:val>
                                        </p:tav>
                                      </p:tavLst>
                                    </p:anim>
                                  </p:childTnLst>
                                </p:cTn>
                              </p:par>
                            </p:childTnLst>
                          </p:cTn>
                        </p:par>
                        <p:par>
                          <p:cTn id="151" fill="hold" nodeType="afterGroup">
                            <p:stCondLst>
                              <p:cond delay="10500"/>
                            </p:stCondLst>
                            <p:childTnLst>
                              <p:par>
                                <p:cTn id="152" presetID="23" presetClass="entr" presetSubtype="528" fill="hold" grpId="0" nodeType="afterEffect">
                                  <p:stCondLst>
                                    <p:cond delay="0"/>
                                  </p:stCondLst>
                                  <p:childTnLst>
                                    <p:set>
                                      <p:cBhvr>
                                        <p:cTn id="153" dur="1" fill="hold">
                                          <p:stCondLst>
                                            <p:cond delay="0"/>
                                          </p:stCondLst>
                                        </p:cTn>
                                        <p:tgtEl>
                                          <p:spTgt spid="87060"/>
                                        </p:tgtEl>
                                        <p:attrNameLst>
                                          <p:attrName>style.visibility</p:attrName>
                                        </p:attrNameLst>
                                      </p:cBhvr>
                                      <p:to>
                                        <p:strVal val="visible"/>
                                      </p:to>
                                    </p:set>
                                    <p:anim calcmode="lin" valueType="num">
                                      <p:cBhvr>
                                        <p:cTn id="154" dur="500" fill="hold"/>
                                        <p:tgtEl>
                                          <p:spTgt spid="87060"/>
                                        </p:tgtEl>
                                        <p:attrNameLst>
                                          <p:attrName>ppt_w</p:attrName>
                                        </p:attrNameLst>
                                      </p:cBhvr>
                                      <p:tavLst>
                                        <p:tav tm="0">
                                          <p:val>
                                            <p:fltVal val="0"/>
                                          </p:val>
                                        </p:tav>
                                        <p:tav tm="100000">
                                          <p:val>
                                            <p:strVal val="#ppt_w"/>
                                          </p:val>
                                        </p:tav>
                                      </p:tavLst>
                                    </p:anim>
                                    <p:anim calcmode="lin" valueType="num">
                                      <p:cBhvr>
                                        <p:cTn id="155" dur="500" fill="hold"/>
                                        <p:tgtEl>
                                          <p:spTgt spid="87060"/>
                                        </p:tgtEl>
                                        <p:attrNameLst>
                                          <p:attrName>ppt_h</p:attrName>
                                        </p:attrNameLst>
                                      </p:cBhvr>
                                      <p:tavLst>
                                        <p:tav tm="0">
                                          <p:val>
                                            <p:fltVal val="0"/>
                                          </p:val>
                                        </p:tav>
                                        <p:tav tm="100000">
                                          <p:val>
                                            <p:strVal val="#ppt_h"/>
                                          </p:val>
                                        </p:tav>
                                      </p:tavLst>
                                    </p:anim>
                                    <p:anim calcmode="lin" valueType="num">
                                      <p:cBhvr>
                                        <p:cTn id="156" dur="500" fill="hold"/>
                                        <p:tgtEl>
                                          <p:spTgt spid="87060"/>
                                        </p:tgtEl>
                                        <p:attrNameLst>
                                          <p:attrName>ppt_x</p:attrName>
                                        </p:attrNameLst>
                                      </p:cBhvr>
                                      <p:tavLst>
                                        <p:tav tm="0">
                                          <p:val>
                                            <p:fltVal val="0.5"/>
                                          </p:val>
                                        </p:tav>
                                        <p:tav tm="100000">
                                          <p:val>
                                            <p:strVal val="#ppt_x"/>
                                          </p:val>
                                        </p:tav>
                                      </p:tavLst>
                                    </p:anim>
                                    <p:anim calcmode="lin" valueType="num">
                                      <p:cBhvr>
                                        <p:cTn id="157" dur="500" fill="hold"/>
                                        <p:tgtEl>
                                          <p:spTgt spid="87060"/>
                                        </p:tgtEl>
                                        <p:attrNameLst>
                                          <p:attrName>ppt_y</p:attrName>
                                        </p:attrNameLst>
                                      </p:cBhvr>
                                      <p:tavLst>
                                        <p:tav tm="0">
                                          <p:val>
                                            <p:fltVal val="0.5"/>
                                          </p:val>
                                        </p:tav>
                                        <p:tav tm="100000">
                                          <p:val>
                                            <p:strVal val="#ppt_y"/>
                                          </p:val>
                                        </p:tav>
                                      </p:tavLst>
                                    </p:anim>
                                  </p:childTnLst>
                                </p:cTn>
                              </p:par>
                            </p:childTnLst>
                          </p:cTn>
                        </p:par>
                        <p:par>
                          <p:cTn id="158" fill="hold">
                            <p:stCondLst>
                              <p:cond delay="11000"/>
                            </p:stCondLst>
                            <p:childTnLst>
                              <p:par>
                                <p:cTn id="159" presetID="23" presetClass="entr" presetSubtype="528" fill="hold" grpId="0" nodeType="after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500" fill="hold"/>
                                        <p:tgtEl>
                                          <p:spTgt spid="26"/>
                                        </p:tgtEl>
                                        <p:attrNameLst>
                                          <p:attrName>ppt_w</p:attrName>
                                        </p:attrNameLst>
                                      </p:cBhvr>
                                      <p:tavLst>
                                        <p:tav tm="0">
                                          <p:val>
                                            <p:fltVal val="0"/>
                                          </p:val>
                                        </p:tav>
                                        <p:tav tm="100000">
                                          <p:val>
                                            <p:strVal val="#ppt_w"/>
                                          </p:val>
                                        </p:tav>
                                      </p:tavLst>
                                    </p:anim>
                                    <p:anim calcmode="lin" valueType="num">
                                      <p:cBhvr>
                                        <p:cTn id="162" dur="500" fill="hold"/>
                                        <p:tgtEl>
                                          <p:spTgt spid="26"/>
                                        </p:tgtEl>
                                        <p:attrNameLst>
                                          <p:attrName>ppt_h</p:attrName>
                                        </p:attrNameLst>
                                      </p:cBhvr>
                                      <p:tavLst>
                                        <p:tav tm="0">
                                          <p:val>
                                            <p:fltVal val="0"/>
                                          </p:val>
                                        </p:tav>
                                        <p:tav tm="100000">
                                          <p:val>
                                            <p:strVal val="#ppt_h"/>
                                          </p:val>
                                        </p:tav>
                                      </p:tavLst>
                                    </p:anim>
                                    <p:anim calcmode="lin" valueType="num">
                                      <p:cBhvr>
                                        <p:cTn id="163" dur="500" fill="hold"/>
                                        <p:tgtEl>
                                          <p:spTgt spid="26"/>
                                        </p:tgtEl>
                                        <p:attrNameLst>
                                          <p:attrName>ppt_x</p:attrName>
                                        </p:attrNameLst>
                                      </p:cBhvr>
                                      <p:tavLst>
                                        <p:tav tm="0">
                                          <p:val>
                                            <p:fltVal val="0.5"/>
                                          </p:val>
                                        </p:tav>
                                        <p:tav tm="100000">
                                          <p:val>
                                            <p:strVal val="#ppt_x"/>
                                          </p:val>
                                        </p:tav>
                                      </p:tavLst>
                                    </p:anim>
                                    <p:anim calcmode="lin" valueType="num">
                                      <p:cBhvr>
                                        <p:cTn id="164" dur="500" fill="hold"/>
                                        <p:tgtEl>
                                          <p:spTgt spid="26"/>
                                        </p:tgtEl>
                                        <p:attrNameLst>
                                          <p:attrName>ppt_y</p:attrName>
                                        </p:attrNameLst>
                                      </p:cBhvr>
                                      <p:tavLst>
                                        <p:tav tm="0">
                                          <p:val>
                                            <p:fltVal val="0.5"/>
                                          </p:val>
                                        </p:tav>
                                        <p:tav tm="100000">
                                          <p:val>
                                            <p:strVal val="#ppt_y"/>
                                          </p:val>
                                        </p:tav>
                                      </p:tavLst>
                                    </p:anim>
                                  </p:childTnLst>
                                </p:cTn>
                              </p:par>
                            </p:childTnLst>
                          </p:cTn>
                        </p:par>
                        <p:par>
                          <p:cTn id="165" fill="hold">
                            <p:stCondLst>
                              <p:cond delay="11500"/>
                            </p:stCondLst>
                            <p:childTnLst>
                              <p:par>
                                <p:cTn id="166" presetID="23" presetClass="entr" presetSubtype="528" fill="hold" grpId="0" nodeType="afterEffect">
                                  <p:stCondLst>
                                    <p:cond delay="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500" fill="hold"/>
                                        <p:tgtEl>
                                          <p:spTgt spid="28"/>
                                        </p:tgtEl>
                                        <p:attrNameLst>
                                          <p:attrName>ppt_w</p:attrName>
                                        </p:attrNameLst>
                                      </p:cBhvr>
                                      <p:tavLst>
                                        <p:tav tm="0">
                                          <p:val>
                                            <p:fltVal val="0"/>
                                          </p:val>
                                        </p:tav>
                                        <p:tav tm="100000">
                                          <p:val>
                                            <p:strVal val="#ppt_w"/>
                                          </p:val>
                                        </p:tav>
                                      </p:tavLst>
                                    </p:anim>
                                    <p:anim calcmode="lin" valueType="num">
                                      <p:cBhvr>
                                        <p:cTn id="169" dur="500" fill="hold"/>
                                        <p:tgtEl>
                                          <p:spTgt spid="28"/>
                                        </p:tgtEl>
                                        <p:attrNameLst>
                                          <p:attrName>ppt_h</p:attrName>
                                        </p:attrNameLst>
                                      </p:cBhvr>
                                      <p:tavLst>
                                        <p:tav tm="0">
                                          <p:val>
                                            <p:fltVal val="0"/>
                                          </p:val>
                                        </p:tav>
                                        <p:tav tm="100000">
                                          <p:val>
                                            <p:strVal val="#ppt_h"/>
                                          </p:val>
                                        </p:tav>
                                      </p:tavLst>
                                    </p:anim>
                                    <p:anim calcmode="lin" valueType="num">
                                      <p:cBhvr>
                                        <p:cTn id="170" dur="500" fill="hold"/>
                                        <p:tgtEl>
                                          <p:spTgt spid="28"/>
                                        </p:tgtEl>
                                        <p:attrNameLst>
                                          <p:attrName>ppt_x</p:attrName>
                                        </p:attrNameLst>
                                      </p:cBhvr>
                                      <p:tavLst>
                                        <p:tav tm="0">
                                          <p:val>
                                            <p:fltVal val="0.5"/>
                                          </p:val>
                                        </p:tav>
                                        <p:tav tm="100000">
                                          <p:val>
                                            <p:strVal val="#ppt_x"/>
                                          </p:val>
                                        </p:tav>
                                      </p:tavLst>
                                    </p:anim>
                                    <p:anim calcmode="lin" valueType="num">
                                      <p:cBhvr>
                                        <p:cTn id="171"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utoUpdateAnimBg="0"/>
      <p:bldP spid="87045" grpId="0" animBg="1"/>
      <p:bldP spid="87046" grpId="0" autoUpdateAnimBg="0"/>
      <p:bldP spid="87047" grpId="0" animBg="1"/>
      <p:bldP spid="87048" grpId="0" autoUpdateAnimBg="0"/>
      <p:bldP spid="87049" grpId="0" animBg="1"/>
      <p:bldP spid="87050" grpId="0" autoUpdateAnimBg="0"/>
      <p:bldP spid="87051" grpId="0" animBg="1"/>
      <p:bldP spid="87052" grpId="0" autoUpdateAnimBg="0"/>
      <p:bldP spid="87053" grpId="0" animBg="1"/>
      <p:bldP spid="87054" grpId="0" autoUpdateAnimBg="0"/>
      <p:bldP spid="87055" grpId="0" animBg="1"/>
      <p:bldP spid="87056" grpId="0" autoUpdateAnimBg="0"/>
      <p:bldP spid="87057" grpId="0" animBg="1"/>
      <p:bldP spid="87058" grpId="0" autoUpdateAnimBg="0"/>
      <p:bldP spid="87059" grpId="0" animBg="1"/>
      <p:bldP spid="87060" grpId="0" autoUpdateAnimBg="0"/>
      <p:bldP spid="87061" grpId="0" autoUpdateAnimBg="0"/>
      <p:bldP spid="87062" grpId="0" animBg="1"/>
      <p:bldP spid="87063" grpId="0" animBg="1"/>
      <p:bldP spid="87064" grpId="0" autoUpdateAnimBg="0"/>
      <p:bldP spid="26" grpId="0" animBg="1"/>
      <p:bldP spid="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60315-EA95-46AB-9019-D228B0B23E21}"/>
              </a:ext>
            </a:extLst>
          </p:cNvPr>
          <p:cNvSpPr>
            <a:spLocks noGrp="1"/>
          </p:cNvSpPr>
          <p:nvPr>
            <p:ph type="title" idx="4294967295"/>
          </p:nvPr>
        </p:nvSpPr>
        <p:spPr bwMode="auto">
          <a:xfrm>
            <a:off x="1042988" y="1989138"/>
            <a:ext cx="6121400" cy="28527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8000" b="0"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What is abuse?</a:t>
            </a:r>
          </a:p>
        </p:txBody>
      </p:sp>
    </p:spTree>
    <p:extLst>
      <p:ext uri="{BB962C8B-B14F-4D97-AF65-F5344CB8AC3E}">
        <p14:creationId xmlns:p14="http://schemas.microsoft.com/office/powerpoint/2010/main" val="373686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38864" cy="585936"/>
          </a:xfrm>
        </p:spPr>
        <p:txBody>
          <a:bodyPr/>
          <a:lstStyle/>
          <a:p>
            <a:r>
              <a:rPr lang="en-GB" dirty="0">
                <a:solidFill>
                  <a:srgbClr val="C00000"/>
                </a:solidFill>
                <a:latin typeface="Lexend" pitchFamily="2" charset="0"/>
              </a:rPr>
              <a:t>Abuse is…</a:t>
            </a:r>
          </a:p>
        </p:txBody>
      </p:sp>
      <p:sp>
        <p:nvSpPr>
          <p:cNvPr id="3" name="Content Placeholder 2"/>
          <p:cNvSpPr>
            <a:spLocks noGrp="1"/>
          </p:cNvSpPr>
          <p:nvPr>
            <p:ph idx="1"/>
          </p:nvPr>
        </p:nvSpPr>
        <p:spPr>
          <a:xfrm>
            <a:off x="395536" y="1196752"/>
            <a:ext cx="8424936" cy="4670648"/>
          </a:xfrm>
        </p:spPr>
        <p:txBody>
          <a:bodyPr/>
          <a:lstStyle/>
          <a:p>
            <a:pPr marL="0" indent="0">
              <a:buNone/>
            </a:pPr>
            <a:r>
              <a:rPr lang="en-US" sz="2400" dirty="0">
                <a:latin typeface="Lexend" pitchFamily="2" charset="0"/>
              </a:rPr>
              <a:t>…</a:t>
            </a:r>
            <a:r>
              <a:rPr lang="en-US" sz="2800" dirty="0">
                <a:latin typeface="Lexend" pitchFamily="2" charset="0"/>
              </a:rPr>
              <a:t>a form of maltreatment of a child. Somebody may abuse or neglect a child by inflicting harm, or by failing to act to prevent harm. A child may be abused by an adult or adults or another child or children. </a:t>
            </a:r>
          </a:p>
          <a:p>
            <a:pPr marL="0" indent="0">
              <a:buNone/>
            </a:pPr>
            <a:endParaRPr lang="en-US" sz="2800" dirty="0">
              <a:latin typeface="Lexend" pitchFamily="2" charset="0"/>
            </a:endParaRPr>
          </a:p>
          <a:p>
            <a:pPr marL="0" indent="0">
              <a:buNone/>
            </a:pPr>
            <a:r>
              <a:rPr lang="en-US" sz="2800" u="sng" dirty="0">
                <a:latin typeface="Lexend" pitchFamily="2" charset="0"/>
              </a:rPr>
              <a:t>Categories</a:t>
            </a:r>
            <a:r>
              <a:rPr lang="en-US" sz="2800" dirty="0">
                <a:latin typeface="Lexend" pitchFamily="2" charset="0"/>
              </a:rPr>
              <a:t>:</a:t>
            </a:r>
          </a:p>
          <a:p>
            <a:pPr lvl="1">
              <a:buFont typeface="Wingdings" panose="05000000000000000000" pitchFamily="2" charset="2"/>
              <a:buChar char="§"/>
            </a:pPr>
            <a:r>
              <a:rPr lang="en-US" sz="2800" i="1" dirty="0">
                <a:latin typeface="Lexend" pitchFamily="2" charset="0"/>
              </a:rPr>
              <a:t>Physical</a:t>
            </a:r>
          </a:p>
          <a:p>
            <a:pPr lvl="1">
              <a:buFont typeface="Wingdings" panose="05000000000000000000" pitchFamily="2" charset="2"/>
              <a:buChar char="§"/>
            </a:pPr>
            <a:r>
              <a:rPr lang="en-US" sz="2800" i="1" dirty="0">
                <a:latin typeface="Lexend" pitchFamily="2" charset="0"/>
              </a:rPr>
              <a:t>Emotional </a:t>
            </a:r>
          </a:p>
          <a:p>
            <a:pPr lvl="1">
              <a:buFont typeface="Wingdings" panose="05000000000000000000" pitchFamily="2" charset="2"/>
              <a:buChar char="§"/>
            </a:pPr>
            <a:r>
              <a:rPr lang="en-US" sz="2800" i="1" dirty="0">
                <a:latin typeface="Lexend" pitchFamily="2" charset="0"/>
              </a:rPr>
              <a:t>Sexual </a:t>
            </a:r>
          </a:p>
          <a:p>
            <a:pPr lvl="1">
              <a:buFont typeface="Wingdings" panose="05000000000000000000" pitchFamily="2" charset="2"/>
              <a:buChar char="§"/>
            </a:pPr>
            <a:r>
              <a:rPr lang="en-US" sz="2800" i="1" dirty="0">
                <a:latin typeface="Lexend" pitchFamily="2" charset="0"/>
              </a:rPr>
              <a:t>Neglect</a:t>
            </a:r>
          </a:p>
          <a:p>
            <a:endParaRPr lang="en-GB" dirty="0"/>
          </a:p>
        </p:txBody>
      </p:sp>
    </p:spTree>
    <p:extLst>
      <p:ext uri="{BB962C8B-B14F-4D97-AF65-F5344CB8AC3E}">
        <p14:creationId xmlns:p14="http://schemas.microsoft.com/office/powerpoint/2010/main" val="230025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04" y="379730"/>
            <a:ext cx="7848600" cy="585936"/>
          </a:xfrm>
        </p:spPr>
        <p:txBody>
          <a:bodyPr/>
          <a:lstStyle/>
          <a:p>
            <a:r>
              <a:rPr lang="en-GB" dirty="0">
                <a:solidFill>
                  <a:srgbClr val="C00000"/>
                </a:solidFill>
                <a:latin typeface="Lexend" pitchFamily="2" charset="0"/>
              </a:rPr>
              <a:t>Physical:</a:t>
            </a:r>
          </a:p>
        </p:txBody>
      </p:sp>
      <p:sp>
        <p:nvSpPr>
          <p:cNvPr id="3" name="Content Placeholder 2"/>
          <p:cNvSpPr>
            <a:spLocks noGrp="1"/>
          </p:cNvSpPr>
          <p:nvPr>
            <p:ph idx="1"/>
          </p:nvPr>
        </p:nvSpPr>
        <p:spPr>
          <a:xfrm>
            <a:off x="621396" y="672698"/>
            <a:ext cx="7848600" cy="5030688"/>
          </a:xfrm>
        </p:spPr>
        <p:txBody>
          <a:bodyPr/>
          <a:lstStyle/>
          <a:p>
            <a:endParaRPr lang="en-GB" dirty="0"/>
          </a:p>
          <a:p>
            <a:pPr marL="0" indent="0" algn="ctr">
              <a:buNone/>
            </a:pPr>
            <a:r>
              <a:rPr lang="en-US" sz="3200" b="1" i="1" dirty="0">
                <a:latin typeface="Lexend" pitchFamily="2" charset="0"/>
              </a:rPr>
              <a:t>Abuse which may involve hitting, shaking, throwing, poisoning, burning or scalding, drowning, suffocating or otherwise causing physical harm to a child. </a:t>
            </a:r>
          </a:p>
          <a:p>
            <a:pPr marL="0" indent="0" algn="ctr">
              <a:buNone/>
            </a:pPr>
            <a:endParaRPr lang="en-US" sz="3200" i="1" dirty="0">
              <a:latin typeface="Lexend" pitchFamily="2" charset="0"/>
            </a:endParaRPr>
          </a:p>
          <a:p>
            <a:pPr marL="0" indent="0">
              <a:buNone/>
            </a:pPr>
            <a:r>
              <a:rPr lang="en-US" sz="3200" i="1" dirty="0">
                <a:latin typeface="Lexend" pitchFamily="2" charset="0"/>
              </a:rPr>
              <a:t>Physical harm may also be caused when a parent / carer fabricates the symptoms of, or deliberately induces, illness in a child. </a:t>
            </a:r>
          </a:p>
          <a:p>
            <a:pPr algn="just"/>
            <a:endParaRPr lang="en-GB" dirty="0"/>
          </a:p>
        </p:txBody>
      </p:sp>
    </p:spTree>
    <p:extLst>
      <p:ext uri="{BB962C8B-B14F-4D97-AF65-F5344CB8AC3E}">
        <p14:creationId xmlns:p14="http://schemas.microsoft.com/office/powerpoint/2010/main" val="357405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395536" y="332656"/>
            <a:ext cx="8138864" cy="1224136"/>
          </a:xfrm>
        </p:spPr>
        <p:txBody>
          <a:bodyPr/>
          <a:lstStyle/>
          <a:p>
            <a:pPr eaLnBrk="1" hangingPunct="1"/>
            <a:r>
              <a:rPr lang="en-GB" altLang="en-US" dirty="0">
                <a:solidFill>
                  <a:srgbClr val="C00000"/>
                </a:solidFill>
                <a:latin typeface="Lexend" pitchFamily="2" charset="0"/>
              </a:rPr>
              <a:t>Common sites for accidental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611188" y="2852738"/>
            <a:ext cx="3167062" cy="504825"/>
            <a:chOff x="385" y="1026"/>
            <a:chExt cx="2376" cy="318"/>
          </a:xfrm>
        </p:grpSpPr>
        <p:sp>
          <p:nvSpPr>
            <p:cNvPr id="34845" name="Rectangle 5"/>
            <p:cNvSpPr>
              <a:spLocks noChangeArrowheads="1"/>
            </p:cNvSpPr>
            <p:nvPr/>
          </p:nvSpPr>
          <p:spPr bwMode="auto">
            <a:xfrm>
              <a:off x="385" y="1026"/>
              <a:ext cx="1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b="1" dirty="0">
                  <a:latin typeface="Lexend" pitchFamily="2" charset="0"/>
                  <a:cs typeface="Arial" charset="0"/>
                </a:rPr>
                <a:t>forehead</a:t>
              </a:r>
            </a:p>
          </p:txBody>
        </p:sp>
        <p:sp>
          <p:nvSpPr>
            <p:cNvPr id="34846" name="Line 6"/>
            <p:cNvSpPr>
              <a:spLocks noChangeShapeType="1"/>
            </p:cNvSpPr>
            <p:nvPr/>
          </p:nvSpPr>
          <p:spPr bwMode="auto">
            <a:xfrm>
              <a:off x="1627" y="1162"/>
              <a:ext cx="1134"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3" name="Group 7">
            <a:extLst>
              <a:ext uri="{C183D7F6-B498-43B3-948B-1728B52AA6E4}">
                <adec:decorative xmlns:adec="http://schemas.microsoft.com/office/drawing/2017/decorative" val="1"/>
              </a:ext>
            </a:extLst>
          </p:cNvPr>
          <p:cNvGrpSpPr>
            <a:grpSpLocks/>
          </p:cNvGrpSpPr>
          <p:nvPr/>
        </p:nvGrpSpPr>
        <p:grpSpPr bwMode="auto">
          <a:xfrm>
            <a:off x="1403350" y="4292600"/>
            <a:ext cx="2538413" cy="692150"/>
            <a:chOff x="432" y="2192"/>
            <a:chExt cx="1599" cy="436"/>
          </a:xfrm>
        </p:grpSpPr>
        <p:sp>
          <p:nvSpPr>
            <p:cNvPr id="34843" name="Rectangle 8"/>
            <p:cNvSpPr>
              <a:spLocks noChangeArrowheads="1"/>
            </p:cNvSpPr>
            <p:nvPr/>
          </p:nvSpPr>
          <p:spPr bwMode="auto">
            <a:xfrm>
              <a:off x="432" y="2337"/>
              <a:ext cx="7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elbow</a:t>
              </a:r>
            </a:p>
          </p:txBody>
        </p:sp>
        <p:sp>
          <p:nvSpPr>
            <p:cNvPr id="34844" name="Line 9"/>
            <p:cNvSpPr>
              <a:spLocks noChangeShapeType="1"/>
            </p:cNvSpPr>
            <p:nvPr/>
          </p:nvSpPr>
          <p:spPr bwMode="auto">
            <a:xfrm flipV="1">
              <a:off x="1381" y="2192"/>
              <a:ext cx="65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 name="Group 10">
            <a:extLst>
              <a:ext uri="{C183D7F6-B498-43B3-948B-1728B52AA6E4}">
                <adec:decorative xmlns:adec="http://schemas.microsoft.com/office/drawing/2017/decorative" val="1"/>
              </a:ext>
            </a:extLst>
          </p:cNvPr>
          <p:cNvGrpSpPr>
            <a:grpSpLocks/>
          </p:cNvGrpSpPr>
          <p:nvPr/>
        </p:nvGrpSpPr>
        <p:grpSpPr bwMode="auto">
          <a:xfrm>
            <a:off x="1763713" y="4868863"/>
            <a:ext cx="2336800" cy="704850"/>
            <a:chOff x="856" y="2864"/>
            <a:chExt cx="1472" cy="444"/>
          </a:xfrm>
        </p:grpSpPr>
        <p:sp>
          <p:nvSpPr>
            <p:cNvPr id="34841" name="Rectangle 11"/>
            <p:cNvSpPr>
              <a:spLocks noChangeArrowheads="1"/>
            </p:cNvSpPr>
            <p:nvPr/>
          </p:nvSpPr>
          <p:spPr bwMode="auto">
            <a:xfrm>
              <a:off x="856" y="3017"/>
              <a:ext cx="5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knee</a:t>
              </a:r>
            </a:p>
          </p:txBody>
        </p:sp>
        <p:sp>
          <p:nvSpPr>
            <p:cNvPr id="34842" name="Line 12"/>
            <p:cNvSpPr>
              <a:spLocks noChangeShapeType="1"/>
            </p:cNvSpPr>
            <p:nvPr/>
          </p:nvSpPr>
          <p:spPr bwMode="auto">
            <a:xfrm flipV="1">
              <a:off x="1618" y="2864"/>
              <a:ext cx="71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5" name="Group 13">
            <a:extLst>
              <a:ext uri="{C183D7F6-B498-43B3-948B-1728B52AA6E4}">
                <adec:decorative xmlns:adec="http://schemas.microsoft.com/office/drawing/2017/decorative" val="1"/>
              </a:ext>
            </a:extLst>
          </p:cNvPr>
          <p:cNvGrpSpPr>
            <a:grpSpLocks/>
          </p:cNvGrpSpPr>
          <p:nvPr/>
        </p:nvGrpSpPr>
        <p:grpSpPr bwMode="auto">
          <a:xfrm>
            <a:off x="4500563" y="2492375"/>
            <a:ext cx="2465387" cy="692150"/>
            <a:chOff x="2792" y="1100"/>
            <a:chExt cx="1553" cy="436"/>
          </a:xfrm>
        </p:grpSpPr>
        <p:sp>
          <p:nvSpPr>
            <p:cNvPr id="34839" name="Rectangle 14"/>
            <p:cNvSpPr>
              <a:spLocks noChangeArrowheads="1"/>
            </p:cNvSpPr>
            <p:nvPr/>
          </p:nvSpPr>
          <p:spPr bwMode="auto">
            <a:xfrm>
              <a:off x="3776" y="1100"/>
              <a:ext cx="5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nose</a:t>
              </a:r>
            </a:p>
          </p:txBody>
        </p:sp>
        <p:sp>
          <p:nvSpPr>
            <p:cNvPr id="34840" name="Line 15"/>
            <p:cNvSpPr>
              <a:spLocks noChangeShapeType="1"/>
            </p:cNvSpPr>
            <p:nvPr/>
          </p:nvSpPr>
          <p:spPr bwMode="auto">
            <a:xfrm flipH="1">
              <a:off x="2792" y="1240"/>
              <a:ext cx="984" cy="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6" name="Group 16">
            <a:extLst>
              <a:ext uri="{C183D7F6-B498-43B3-948B-1728B52AA6E4}">
                <adec:decorative xmlns:adec="http://schemas.microsoft.com/office/drawing/2017/decorative" val="1"/>
              </a:ext>
            </a:extLst>
          </p:cNvPr>
          <p:cNvGrpSpPr>
            <a:grpSpLocks/>
          </p:cNvGrpSpPr>
          <p:nvPr/>
        </p:nvGrpSpPr>
        <p:grpSpPr bwMode="auto">
          <a:xfrm>
            <a:off x="5292725" y="3644900"/>
            <a:ext cx="3222625" cy="461963"/>
            <a:chOff x="3136" y="1536"/>
            <a:chExt cx="2030" cy="291"/>
          </a:xfrm>
        </p:grpSpPr>
        <p:sp>
          <p:nvSpPr>
            <p:cNvPr id="34837" name="Rectangle 17"/>
            <p:cNvSpPr>
              <a:spLocks noChangeArrowheads="1"/>
            </p:cNvSpPr>
            <p:nvPr/>
          </p:nvSpPr>
          <p:spPr bwMode="auto">
            <a:xfrm>
              <a:off x="3970" y="1536"/>
              <a:ext cx="11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bony spine</a:t>
              </a:r>
            </a:p>
          </p:txBody>
        </p:sp>
        <p:sp>
          <p:nvSpPr>
            <p:cNvPr id="34838" name="Line 18"/>
            <p:cNvSpPr>
              <a:spLocks noChangeShapeType="1"/>
            </p:cNvSpPr>
            <p:nvPr/>
          </p:nvSpPr>
          <p:spPr bwMode="auto">
            <a:xfrm flipH="1">
              <a:off x="3136" y="1717"/>
              <a:ext cx="834" cy="1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7" name="Group 19">
            <a:extLst>
              <a:ext uri="{C183D7F6-B498-43B3-948B-1728B52AA6E4}">
                <adec:decorative xmlns:adec="http://schemas.microsoft.com/office/drawing/2017/decorative" val="1"/>
              </a:ext>
            </a:extLst>
          </p:cNvPr>
          <p:cNvGrpSpPr>
            <a:grpSpLocks/>
          </p:cNvGrpSpPr>
          <p:nvPr/>
        </p:nvGrpSpPr>
        <p:grpSpPr bwMode="auto">
          <a:xfrm>
            <a:off x="5148263" y="2924175"/>
            <a:ext cx="2684462" cy="463550"/>
            <a:chOff x="3384" y="2049"/>
            <a:chExt cx="1691" cy="292"/>
          </a:xfrm>
        </p:grpSpPr>
        <p:sp>
          <p:nvSpPr>
            <p:cNvPr id="34835" name="Rectangle 20"/>
            <p:cNvSpPr>
              <a:spLocks noChangeArrowheads="1"/>
            </p:cNvSpPr>
            <p:nvPr/>
          </p:nvSpPr>
          <p:spPr bwMode="auto">
            <a:xfrm>
              <a:off x="4154" y="2049"/>
              <a:ext cx="9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forearm</a:t>
              </a:r>
            </a:p>
          </p:txBody>
        </p:sp>
        <p:sp>
          <p:nvSpPr>
            <p:cNvPr id="34836" name="Line 21"/>
            <p:cNvSpPr>
              <a:spLocks noChangeShapeType="1"/>
            </p:cNvSpPr>
            <p:nvPr/>
          </p:nvSpPr>
          <p:spPr bwMode="auto">
            <a:xfrm flipH="1">
              <a:off x="3384" y="2192"/>
              <a:ext cx="77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8" name="Group 22">
            <a:extLst>
              <a:ext uri="{C183D7F6-B498-43B3-948B-1728B52AA6E4}">
                <adec:decorative xmlns:adec="http://schemas.microsoft.com/office/drawing/2017/decorative" val="1"/>
              </a:ext>
            </a:extLst>
          </p:cNvPr>
          <p:cNvGrpSpPr>
            <a:grpSpLocks/>
          </p:cNvGrpSpPr>
          <p:nvPr/>
        </p:nvGrpSpPr>
        <p:grpSpPr bwMode="auto">
          <a:xfrm>
            <a:off x="4932364" y="4298948"/>
            <a:ext cx="3276549" cy="595313"/>
            <a:chOff x="3136" y="2629"/>
            <a:chExt cx="2042" cy="375"/>
          </a:xfrm>
        </p:grpSpPr>
        <p:sp>
          <p:nvSpPr>
            <p:cNvPr id="34833" name="Rectangle 23"/>
            <p:cNvSpPr>
              <a:spLocks noChangeArrowheads="1"/>
            </p:cNvSpPr>
            <p:nvPr/>
          </p:nvSpPr>
          <p:spPr bwMode="auto">
            <a:xfrm>
              <a:off x="4664" y="2713"/>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hip</a:t>
              </a:r>
            </a:p>
          </p:txBody>
        </p:sp>
        <p:sp>
          <p:nvSpPr>
            <p:cNvPr id="34834" name="Line 24"/>
            <p:cNvSpPr>
              <a:spLocks noChangeShapeType="1"/>
            </p:cNvSpPr>
            <p:nvPr/>
          </p:nvSpPr>
          <p:spPr bwMode="auto">
            <a:xfrm flipH="1" flipV="1">
              <a:off x="3136" y="2629"/>
              <a:ext cx="1528" cy="2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9" name="Group 25">
            <a:extLst>
              <a:ext uri="{C183D7F6-B498-43B3-948B-1728B52AA6E4}">
                <adec:decorative xmlns:adec="http://schemas.microsoft.com/office/drawing/2017/decorative" val="1"/>
              </a:ext>
            </a:extLst>
          </p:cNvPr>
          <p:cNvGrpSpPr>
            <a:grpSpLocks/>
          </p:cNvGrpSpPr>
          <p:nvPr/>
        </p:nvGrpSpPr>
        <p:grpSpPr bwMode="auto">
          <a:xfrm>
            <a:off x="4597400" y="4795838"/>
            <a:ext cx="2822575" cy="663575"/>
            <a:chOff x="2896" y="3021"/>
            <a:chExt cx="1778" cy="418"/>
          </a:xfrm>
        </p:grpSpPr>
        <p:sp>
          <p:nvSpPr>
            <p:cNvPr id="34831" name="Rectangle 26"/>
            <p:cNvSpPr>
              <a:spLocks noChangeArrowheads="1"/>
            </p:cNvSpPr>
            <p:nvPr/>
          </p:nvSpPr>
          <p:spPr bwMode="auto">
            <a:xfrm>
              <a:off x="4154" y="3148"/>
              <a:ext cx="5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shin</a:t>
              </a:r>
            </a:p>
          </p:txBody>
        </p:sp>
        <p:sp>
          <p:nvSpPr>
            <p:cNvPr id="34832" name="Line 27"/>
            <p:cNvSpPr>
              <a:spLocks noChangeShapeType="1"/>
            </p:cNvSpPr>
            <p:nvPr/>
          </p:nvSpPr>
          <p:spPr bwMode="auto">
            <a:xfrm flipH="1" flipV="1">
              <a:off x="2896" y="3021"/>
              <a:ext cx="125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28">
            <a:extLst>
              <a:ext uri="{C183D7F6-B498-43B3-948B-1728B52AA6E4}">
                <adec:decorative xmlns:adec="http://schemas.microsoft.com/office/drawing/2017/decorative" val="1"/>
              </a:ext>
            </a:extLst>
          </p:cNvPr>
          <p:cNvGrpSpPr>
            <a:grpSpLocks/>
          </p:cNvGrpSpPr>
          <p:nvPr/>
        </p:nvGrpSpPr>
        <p:grpSpPr bwMode="auto">
          <a:xfrm>
            <a:off x="1258888" y="3789363"/>
            <a:ext cx="2679700" cy="544512"/>
            <a:chOff x="738" y="1661"/>
            <a:chExt cx="1688" cy="343"/>
          </a:xfrm>
        </p:grpSpPr>
        <p:sp>
          <p:nvSpPr>
            <p:cNvPr id="34829" name="Rectangle 29"/>
            <p:cNvSpPr>
              <a:spLocks noChangeArrowheads="1"/>
            </p:cNvSpPr>
            <p:nvPr/>
          </p:nvSpPr>
          <p:spPr bwMode="auto">
            <a:xfrm>
              <a:off x="738" y="1713"/>
              <a:ext cx="5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chin</a:t>
              </a:r>
            </a:p>
          </p:txBody>
        </p:sp>
        <p:sp>
          <p:nvSpPr>
            <p:cNvPr id="34830" name="Line 30"/>
            <p:cNvSpPr>
              <a:spLocks noChangeShapeType="1"/>
            </p:cNvSpPr>
            <p:nvPr/>
          </p:nvSpPr>
          <p:spPr bwMode="auto">
            <a:xfrm flipV="1">
              <a:off x="1338" y="1661"/>
              <a:ext cx="1088"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pic>
        <p:nvPicPr>
          <p:cNvPr id="34828" name="Picture 31"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6600" y="2852738"/>
            <a:ext cx="1990725" cy="2736850"/>
          </a:xfrm>
          <a:noFill/>
        </p:spPr>
      </p:pic>
    </p:spTree>
    <p:extLst>
      <p:ext uri="{BB962C8B-B14F-4D97-AF65-F5344CB8AC3E}">
        <p14:creationId xmlns:p14="http://schemas.microsoft.com/office/powerpoint/2010/main" val="4019336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404813"/>
            <a:ext cx="7543800" cy="1066800"/>
          </a:xfrm>
        </p:spPr>
        <p:txBody>
          <a:bodyPr/>
          <a:lstStyle/>
          <a:p>
            <a:pPr eaLnBrk="1" hangingPunct="1"/>
            <a:r>
              <a:rPr lang="en-GB" altLang="en-US" sz="3200" dirty="0">
                <a:solidFill>
                  <a:srgbClr val="C00000"/>
                </a:solidFill>
                <a:latin typeface="Lexend" pitchFamily="2" charset="0"/>
              </a:rPr>
              <a:t>Common sites for non-accidental physical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147637" y="1341438"/>
            <a:ext cx="9328151" cy="5157788"/>
            <a:chOff x="93" y="845"/>
            <a:chExt cx="5876" cy="3249"/>
          </a:xfrm>
        </p:grpSpPr>
        <p:sp>
          <p:nvSpPr>
            <p:cNvPr id="35845" name="Rectangle 5"/>
            <p:cNvSpPr>
              <a:spLocks noChangeArrowheads="1"/>
            </p:cNvSpPr>
            <p:nvPr/>
          </p:nvSpPr>
          <p:spPr bwMode="auto">
            <a:xfrm>
              <a:off x="93" y="1750"/>
              <a:ext cx="13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CHEEK/SIDE OF FACE - </a:t>
              </a:r>
              <a:r>
                <a:rPr lang="en-GB" altLang="en-US" sz="1600" dirty="0">
                  <a:latin typeface="Lexend" pitchFamily="2" charset="0"/>
                  <a:cs typeface="Arial" charset="0"/>
                </a:rPr>
                <a:t>bruising, finger marks</a:t>
              </a:r>
            </a:p>
          </p:txBody>
        </p:sp>
        <p:sp>
          <p:nvSpPr>
            <p:cNvPr id="35846" name="Rectangle 6"/>
            <p:cNvSpPr>
              <a:spLocks noChangeArrowheads="1"/>
            </p:cNvSpPr>
            <p:nvPr/>
          </p:nvSpPr>
          <p:spPr bwMode="auto">
            <a:xfrm>
              <a:off x="774" y="992"/>
              <a:ext cx="105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EYES - </a:t>
              </a:r>
              <a:r>
                <a:rPr lang="en-GB" altLang="en-US" sz="1600" dirty="0">
                  <a:latin typeface="Lexend" pitchFamily="2" charset="0"/>
                  <a:cs typeface="Arial" charset="0"/>
                </a:rPr>
                <a:t>bruising, (particularly both eyes)</a:t>
              </a:r>
            </a:p>
          </p:txBody>
        </p:sp>
        <p:sp>
          <p:nvSpPr>
            <p:cNvPr id="35847" name="Rectangle 7"/>
            <p:cNvSpPr>
              <a:spLocks noChangeArrowheads="1"/>
            </p:cNvSpPr>
            <p:nvPr/>
          </p:nvSpPr>
          <p:spPr bwMode="auto">
            <a:xfrm>
              <a:off x="405" y="2278"/>
              <a:ext cx="112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MOUTH - </a:t>
              </a:r>
              <a:r>
                <a:rPr lang="en-GB" altLang="en-US" sz="1600" dirty="0">
                  <a:latin typeface="Lexend" pitchFamily="2" charset="0"/>
                  <a:cs typeface="Arial" charset="0"/>
                </a:rPr>
                <a:t>torn frenulum</a:t>
              </a:r>
            </a:p>
          </p:txBody>
        </p:sp>
        <p:sp>
          <p:nvSpPr>
            <p:cNvPr id="35848" name="Rectangle 8"/>
            <p:cNvSpPr>
              <a:spLocks noChangeArrowheads="1"/>
            </p:cNvSpPr>
            <p:nvPr/>
          </p:nvSpPr>
          <p:spPr bwMode="auto">
            <a:xfrm>
              <a:off x="200" y="2754"/>
              <a:ext cx="197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600" b="1" dirty="0">
                  <a:latin typeface="Lexend" pitchFamily="2" charset="0"/>
                  <a:cs typeface="Arial" charset="0"/>
                </a:rPr>
                <a:t>SHOULDERS - </a:t>
              </a:r>
              <a:r>
                <a:rPr lang="en-GB" altLang="en-US" sz="1600" dirty="0">
                  <a:latin typeface="Lexend" pitchFamily="2" charset="0"/>
                  <a:cs typeface="Arial" charset="0"/>
                </a:rPr>
                <a:t>bruising, grasp marks</a:t>
              </a:r>
            </a:p>
          </p:txBody>
        </p:sp>
        <p:sp>
          <p:nvSpPr>
            <p:cNvPr id="35849" name="Rectangle 9"/>
            <p:cNvSpPr>
              <a:spLocks noChangeArrowheads="1"/>
            </p:cNvSpPr>
            <p:nvPr/>
          </p:nvSpPr>
          <p:spPr bwMode="auto">
            <a:xfrm>
              <a:off x="200" y="3327"/>
              <a:ext cx="144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GENITALS</a:t>
              </a:r>
              <a:r>
                <a:rPr lang="en-GB" altLang="en-US" sz="1600" dirty="0">
                  <a:latin typeface="Lexend" pitchFamily="2" charset="0"/>
                  <a:cs typeface="Arial" charset="0"/>
                </a:rPr>
                <a:t> - bruising</a:t>
              </a:r>
            </a:p>
          </p:txBody>
        </p:sp>
        <p:sp>
          <p:nvSpPr>
            <p:cNvPr id="35850" name="Rectangle 10"/>
            <p:cNvSpPr>
              <a:spLocks noChangeArrowheads="1"/>
            </p:cNvSpPr>
            <p:nvPr/>
          </p:nvSpPr>
          <p:spPr bwMode="auto">
            <a:xfrm>
              <a:off x="2618" y="3339"/>
              <a:ext cx="108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BACK	     }  </a:t>
              </a:r>
            </a:p>
            <a:p>
              <a:pPr>
                <a:spcBef>
                  <a:spcPct val="50000"/>
                </a:spcBef>
              </a:pPr>
              <a:r>
                <a:rPr lang="en-GB" altLang="en-US" sz="1600" b="1" dirty="0">
                  <a:latin typeface="Lexend" pitchFamily="2" charset="0"/>
                  <a:cs typeface="Arial" charset="0"/>
                </a:rPr>
                <a:t>BUTTOCKS  }</a:t>
              </a:r>
            </a:p>
            <a:p>
              <a:pPr>
                <a:spcBef>
                  <a:spcPct val="50000"/>
                </a:spcBef>
              </a:pPr>
              <a:r>
                <a:rPr lang="en-GB" altLang="en-US" sz="1600" b="1" dirty="0">
                  <a:latin typeface="Lexend" pitchFamily="2" charset="0"/>
                  <a:cs typeface="Arial" charset="0"/>
                </a:rPr>
                <a:t>THIGHS        </a:t>
              </a:r>
              <a:r>
                <a:rPr lang="en-GB" altLang="en-US" sz="1600" b="1" dirty="0">
                  <a:latin typeface="Lexend" pitchFamily="2" charset="0"/>
                </a:rPr>
                <a:t>}</a:t>
              </a:r>
            </a:p>
          </p:txBody>
        </p:sp>
        <p:sp>
          <p:nvSpPr>
            <p:cNvPr id="61451" name="Rectangle 11"/>
            <p:cNvSpPr>
              <a:spLocks noChangeArrowheads="1"/>
            </p:cNvSpPr>
            <p:nvPr/>
          </p:nvSpPr>
          <p:spPr bwMode="auto">
            <a:xfrm>
              <a:off x="3606" y="3415"/>
              <a:ext cx="1542" cy="679"/>
            </a:xfrm>
            <a:prstGeom prst="rect">
              <a:avLst/>
            </a:prstGeom>
            <a:noFill/>
            <a:ln w="9525">
              <a:noFill/>
              <a:miter lim="800000"/>
              <a:headEnd/>
              <a:tailEnd/>
            </a:ln>
          </p:spPr>
          <p:txBody>
            <a:bodyPr wrap="square">
              <a:spAutoFit/>
            </a:bodyPr>
            <a:lstStyle/>
            <a:p>
              <a:pPr>
                <a:spcBef>
                  <a:spcPct val="50000"/>
                </a:spcBef>
                <a:defRPr/>
              </a:pPr>
              <a:r>
                <a:rPr lang="en-GB" sz="1600" dirty="0">
                  <a:latin typeface="Lexend" pitchFamily="2" charset="0"/>
                </a:rPr>
                <a:t>Linear bruising (outline of belt/buckles, scalds/burns</a:t>
              </a:r>
            </a:p>
          </p:txBody>
        </p:sp>
        <p:sp>
          <p:nvSpPr>
            <p:cNvPr id="61452" name="Rectangle 12"/>
            <p:cNvSpPr>
              <a:spLocks noChangeArrowheads="1"/>
            </p:cNvSpPr>
            <p:nvPr/>
          </p:nvSpPr>
          <p:spPr bwMode="auto">
            <a:xfrm>
              <a:off x="3721" y="2795"/>
              <a:ext cx="2062" cy="213"/>
            </a:xfrm>
            <a:prstGeom prst="rect">
              <a:avLst/>
            </a:prstGeom>
            <a:noFill/>
            <a:ln w="9525">
              <a:noFill/>
              <a:miter lim="800000"/>
              <a:headEnd/>
              <a:tailEnd/>
            </a:ln>
          </p:spPr>
          <p:txBody>
            <a:bodyPr wrap="none">
              <a:spAutoFit/>
            </a:bodyPr>
            <a:lstStyle/>
            <a:p>
              <a:pPr>
                <a:spcBef>
                  <a:spcPct val="50000"/>
                </a:spcBef>
                <a:defRPr/>
              </a:pPr>
              <a:r>
                <a:rPr lang="en-GB" sz="1600" b="1" dirty="0">
                  <a:latin typeface="Lexend" pitchFamily="2" charset="0"/>
                </a:rPr>
                <a:t>CHEST - </a:t>
              </a:r>
              <a:r>
                <a:rPr lang="en-GB" sz="1600" dirty="0">
                  <a:latin typeface="Lexend" pitchFamily="2" charset="0"/>
                </a:rPr>
                <a:t>bruising, grasp marks</a:t>
              </a:r>
            </a:p>
          </p:txBody>
        </p:sp>
        <p:sp>
          <p:nvSpPr>
            <p:cNvPr id="35853" name="Rectangle 13"/>
            <p:cNvSpPr>
              <a:spLocks noChangeArrowheads="1"/>
            </p:cNvSpPr>
            <p:nvPr/>
          </p:nvSpPr>
          <p:spPr bwMode="auto">
            <a:xfrm>
              <a:off x="4027" y="2297"/>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UPPER &amp; INNER ARM - </a:t>
              </a:r>
              <a:r>
                <a:rPr lang="en-GB" altLang="en-US" sz="1600" dirty="0">
                  <a:latin typeface="Lexend" pitchFamily="2" charset="0"/>
                  <a:cs typeface="Arial" charset="0"/>
                </a:rPr>
                <a:t>bruising, grasp marks</a:t>
              </a:r>
            </a:p>
          </p:txBody>
        </p:sp>
        <p:sp>
          <p:nvSpPr>
            <p:cNvPr id="35854" name="Rectangle 14"/>
            <p:cNvSpPr>
              <a:spLocks noChangeArrowheads="1"/>
            </p:cNvSpPr>
            <p:nvPr/>
          </p:nvSpPr>
          <p:spPr bwMode="auto">
            <a:xfrm>
              <a:off x="3606" y="1888"/>
              <a:ext cx="193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NECK -</a:t>
              </a:r>
              <a:r>
                <a:rPr lang="en-GB" altLang="en-US" sz="1600" dirty="0">
                  <a:latin typeface="Lexend" pitchFamily="2" charset="0"/>
                  <a:cs typeface="Arial" charset="0"/>
                </a:rPr>
                <a:t>bruising, grasp marks</a:t>
              </a:r>
            </a:p>
          </p:txBody>
        </p:sp>
        <p:sp>
          <p:nvSpPr>
            <p:cNvPr id="61455" name="Rectangle 15"/>
            <p:cNvSpPr>
              <a:spLocks noChangeArrowheads="1"/>
            </p:cNvSpPr>
            <p:nvPr/>
          </p:nvSpPr>
          <p:spPr bwMode="auto">
            <a:xfrm>
              <a:off x="4152" y="1388"/>
              <a:ext cx="1455" cy="368"/>
            </a:xfrm>
            <a:prstGeom prst="rect">
              <a:avLst/>
            </a:prstGeom>
            <a:noFill/>
            <a:ln w="9525">
              <a:noFill/>
              <a:miter lim="800000"/>
              <a:headEnd/>
              <a:tailEnd/>
            </a:ln>
          </p:spPr>
          <p:txBody>
            <a:bodyPr>
              <a:spAutoFit/>
            </a:bodyPr>
            <a:lstStyle/>
            <a:p>
              <a:pPr>
                <a:spcBef>
                  <a:spcPct val="50000"/>
                </a:spcBef>
                <a:defRPr/>
              </a:pPr>
              <a:r>
                <a:rPr lang="en-GB" sz="1600" b="1" dirty="0">
                  <a:latin typeface="Lexend" pitchFamily="2" charset="0"/>
                </a:rPr>
                <a:t>EARS - </a:t>
              </a:r>
              <a:r>
                <a:rPr lang="en-GB" sz="1600" dirty="0">
                  <a:latin typeface="Lexend" pitchFamily="2" charset="0"/>
                </a:rPr>
                <a:t>Pinch or slap marks, bruising</a:t>
              </a:r>
            </a:p>
          </p:txBody>
        </p:sp>
        <p:sp>
          <p:nvSpPr>
            <p:cNvPr id="35856" name="Rectangle 16"/>
            <p:cNvSpPr>
              <a:spLocks noChangeArrowheads="1"/>
            </p:cNvSpPr>
            <p:nvPr/>
          </p:nvSpPr>
          <p:spPr bwMode="auto">
            <a:xfrm>
              <a:off x="1156" y="3558"/>
              <a:ext cx="14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KNEES - </a:t>
              </a:r>
              <a:r>
                <a:rPr lang="en-GB" altLang="en-US" sz="1600" dirty="0">
                  <a:latin typeface="Lexend" pitchFamily="2" charset="0"/>
                  <a:cs typeface="Arial" charset="0"/>
                </a:rPr>
                <a:t>grasp marks</a:t>
              </a:r>
            </a:p>
          </p:txBody>
        </p:sp>
        <p:sp>
          <p:nvSpPr>
            <p:cNvPr id="35857" name="Line 17"/>
            <p:cNvSpPr>
              <a:spLocks noChangeShapeType="1"/>
            </p:cNvSpPr>
            <p:nvPr/>
          </p:nvSpPr>
          <p:spPr bwMode="auto">
            <a:xfrm>
              <a:off x="1473" y="1253"/>
              <a:ext cx="95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58" name="Rectangle 18"/>
            <p:cNvSpPr>
              <a:spLocks noChangeArrowheads="1"/>
            </p:cNvSpPr>
            <p:nvPr/>
          </p:nvSpPr>
          <p:spPr bwMode="auto">
            <a:xfrm>
              <a:off x="3606" y="845"/>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SKULL</a:t>
              </a:r>
              <a:r>
                <a:rPr lang="en-GB" altLang="en-US" sz="1600" dirty="0">
                  <a:latin typeface="Lexend" pitchFamily="2" charset="0"/>
                  <a:cs typeface="Arial" charset="0"/>
                </a:rPr>
                <a:t> – fracture, bruising  or bleeding under skull</a:t>
              </a:r>
            </a:p>
          </p:txBody>
        </p:sp>
        <p:sp>
          <p:nvSpPr>
            <p:cNvPr id="35859" name="Line 19"/>
            <p:cNvSpPr>
              <a:spLocks noChangeShapeType="1"/>
            </p:cNvSpPr>
            <p:nvPr/>
          </p:nvSpPr>
          <p:spPr bwMode="auto">
            <a:xfrm flipH="1">
              <a:off x="2789" y="1071"/>
              <a:ext cx="777"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0" name="Line 20"/>
            <p:cNvSpPr>
              <a:spLocks noChangeShapeType="1"/>
            </p:cNvSpPr>
            <p:nvPr/>
          </p:nvSpPr>
          <p:spPr bwMode="auto">
            <a:xfrm flipH="1" flipV="1">
              <a:off x="2789" y="1571"/>
              <a:ext cx="127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1" name="Line 21"/>
            <p:cNvSpPr>
              <a:spLocks noChangeShapeType="1"/>
            </p:cNvSpPr>
            <p:nvPr/>
          </p:nvSpPr>
          <p:spPr bwMode="auto">
            <a:xfrm flipH="1" flipV="1">
              <a:off x="2789" y="1752"/>
              <a:ext cx="1049"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2" name="Line 22"/>
            <p:cNvSpPr>
              <a:spLocks noChangeShapeType="1"/>
            </p:cNvSpPr>
            <p:nvPr/>
          </p:nvSpPr>
          <p:spPr bwMode="auto">
            <a:xfrm flipH="1" flipV="1">
              <a:off x="3242" y="1979"/>
              <a:ext cx="820"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3" name="Line 23"/>
            <p:cNvSpPr>
              <a:spLocks noChangeShapeType="1"/>
            </p:cNvSpPr>
            <p:nvPr/>
          </p:nvSpPr>
          <p:spPr bwMode="auto">
            <a:xfrm flipH="1" flipV="1">
              <a:off x="2835" y="2024"/>
              <a:ext cx="914"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4" name="Line 24"/>
            <p:cNvSpPr>
              <a:spLocks noChangeShapeType="1"/>
            </p:cNvSpPr>
            <p:nvPr/>
          </p:nvSpPr>
          <p:spPr bwMode="auto">
            <a:xfrm flipV="1">
              <a:off x="1882" y="2795"/>
              <a:ext cx="685" cy="7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5" name="Line 25"/>
            <p:cNvSpPr>
              <a:spLocks noChangeShapeType="1"/>
            </p:cNvSpPr>
            <p:nvPr/>
          </p:nvSpPr>
          <p:spPr bwMode="auto">
            <a:xfrm flipV="1">
              <a:off x="1383" y="2478"/>
              <a:ext cx="1371"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6" name="Line 26"/>
            <p:cNvSpPr>
              <a:spLocks noChangeShapeType="1"/>
            </p:cNvSpPr>
            <p:nvPr/>
          </p:nvSpPr>
          <p:spPr bwMode="auto">
            <a:xfrm flipV="1">
              <a:off x="1292" y="1616"/>
              <a:ext cx="1270" cy="1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7" name="Line 27"/>
            <p:cNvSpPr>
              <a:spLocks noChangeShapeType="1"/>
            </p:cNvSpPr>
            <p:nvPr/>
          </p:nvSpPr>
          <p:spPr bwMode="auto">
            <a:xfrm flipV="1">
              <a:off x="1111" y="1480"/>
              <a:ext cx="1507" cy="7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8" name="Line 28"/>
            <p:cNvSpPr>
              <a:spLocks noChangeShapeType="1"/>
            </p:cNvSpPr>
            <p:nvPr/>
          </p:nvSpPr>
          <p:spPr bwMode="auto">
            <a:xfrm flipV="1">
              <a:off x="1247" y="1434"/>
              <a:ext cx="136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pic>
        <p:nvPicPr>
          <p:cNvPr id="35844" name="Picture 32"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205038"/>
            <a:ext cx="1779587" cy="2447925"/>
          </a:xfrm>
        </p:spPr>
      </p:pic>
    </p:spTree>
    <p:extLst>
      <p:ext uri="{BB962C8B-B14F-4D97-AF65-F5344CB8AC3E}">
        <p14:creationId xmlns:p14="http://schemas.microsoft.com/office/powerpoint/2010/main" val="1795228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288" y="333375"/>
            <a:ext cx="8497887" cy="55340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Some of the following signs may be indicators of physical abuse: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frequent injuries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unexplained or unusual fractures / broken bones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unexplained: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bruises or cuts;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burns or scalds;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bite marks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2652662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010"/>
            <a:ext cx="8172772" cy="1008112"/>
          </a:xfrm>
        </p:spPr>
        <p:txBody>
          <a:bodyPr/>
          <a:lstStyle/>
          <a:p>
            <a:r>
              <a:rPr lang="en-GB" dirty="0">
                <a:solidFill>
                  <a:srgbClr val="C00000"/>
                </a:solidFill>
                <a:latin typeface="Lexend" pitchFamily="2" charset="0"/>
              </a:rPr>
              <a:t>Emotional:</a:t>
            </a:r>
          </a:p>
        </p:txBody>
      </p:sp>
      <p:sp>
        <p:nvSpPr>
          <p:cNvPr id="3" name="Content Placeholder 2"/>
          <p:cNvSpPr>
            <a:spLocks noGrp="1"/>
          </p:cNvSpPr>
          <p:nvPr>
            <p:ph idx="1"/>
          </p:nvPr>
        </p:nvSpPr>
        <p:spPr>
          <a:xfrm>
            <a:off x="323528" y="692696"/>
            <a:ext cx="8172772" cy="4547659"/>
          </a:xfrm>
        </p:spPr>
        <p:txBody>
          <a:bodyPr/>
          <a:lstStyle/>
          <a:p>
            <a:pPr marL="0" indent="0" algn="ctr">
              <a:buNone/>
            </a:pPr>
            <a:r>
              <a:rPr lang="en-US" sz="2200" b="1" i="1" dirty="0">
                <a:latin typeface="Lexend" pitchFamily="2" charset="0"/>
              </a:rPr>
              <a:t>The persistent emotional maltreatment of a child such as to cause severe and adverse effects on the child’s emotional development. It may involve:</a:t>
            </a:r>
          </a:p>
          <a:p>
            <a:pPr marL="0" indent="0" algn="ctr">
              <a:buNone/>
            </a:pPr>
            <a:endParaRPr lang="en-US" sz="2200" b="1" i="1" dirty="0">
              <a:latin typeface="Lexend" pitchFamily="2" charset="0"/>
            </a:endParaRPr>
          </a:p>
          <a:p>
            <a:pPr lvl="1"/>
            <a:r>
              <a:rPr lang="en-US" sz="2200" i="1" dirty="0">
                <a:latin typeface="Lexend" pitchFamily="2" charset="0"/>
              </a:rPr>
              <a:t>conveying to a child that they are worthless or unloved, inadequate, or valued only insofar as they meet the needs of another person;</a:t>
            </a:r>
          </a:p>
          <a:p>
            <a:pPr marL="457200" lvl="1" indent="0">
              <a:buNone/>
            </a:pPr>
            <a:endParaRPr lang="en-US" sz="2200" i="1" dirty="0">
              <a:latin typeface="Lexend" pitchFamily="2" charset="0"/>
            </a:endParaRPr>
          </a:p>
          <a:p>
            <a:pPr lvl="1"/>
            <a:r>
              <a:rPr lang="en-US" sz="2200" i="1" dirty="0">
                <a:latin typeface="Lexend" pitchFamily="2" charset="0"/>
              </a:rPr>
              <a:t>seeing 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a:t>
            </a:r>
          </a:p>
        </p:txBody>
      </p:sp>
    </p:spTree>
    <p:extLst>
      <p:ext uri="{BB962C8B-B14F-4D97-AF65-F5344CB8AC3E}">
        <p14:creationId xmlns:p14="http://schemas.microsoft.com/office/powerpoint/2010/main" val="2589415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72" y="260648"/>
            <a:ext cx="8352656" cy="936104"/>
          </a:xfrm>
        </p:spPr>
        <p:txBody>
          <a:bodyPr/>
          <a:lstStyle/>
          <a:p>
            <a:r>
              <a:rPr lang="en-GB" dirty="0">
                <a:solidFill>
                  <a:srgbClr val="C00000"/>
                </a:solidFill>
              </a:rPr>
              <a:t>Emotional: </a:t>
            </a:r>
          </a:p>
        </p:txBody>
      </p:sp>
      <p:sp>
        <p:nvSpPr>
          <p:cNvPr id="3" name="Content Placeholder 2"/>
          <p:cNvSpPr>
            <a:spLocks noGrp="1"/>
          </p:cNvSpPr>
          <p:nvPr>
            <p:ph idx="1"/>
          </p:nvPr>
        </p:nvSpPr>
        <p:spPr>
          <a:xfrm>
            <a:off x="107504" y="1484784"/>
            <a:ext cx="8280920" cy="4382616"/>
          </a:xfrm>
        </p:spPr>
        <p:txBody>
          <a:bodyPr/>
          <a:lstStyle/>
          <a:p>
            <a:pPr lvl="1"/>
            <a:r>
              <a:rPr lang="en-US" sz="2600" i="1" dirty="0"/>
              <a:t>not giving the child opportunities to express their views, deliberately silencing them or ‘making fun’ of what they say or how they communicate</a:t>
            </a:r>
          </a:p>
          <a:p>
            <a:pPr lvl="1"/>
            <a:endParaRPr lang="en-US" sz="2600" i="1" dirty="0"/>
          </a:p>
          <a:p>
            <a:pPr lvl="1"/>
            <a:r>
              <a:rPr lang="en-US" sz="2600" i="1" dirty="0"/>
              <a:t>age or developmentally inappropriate expectations being imposed on children. These may include interactions that are beyond a child’s developmental capability as well as overprotection and limitation of exploration and learning, or preventing the child participating in normal social interaction</a:t>
            </a:r>
            <a:endParaRPr lang="en-GB" sz="2600" i="1" dirty="0"/>
          </a:p>
        </p:txBody>
      </p:sp>
    </p:spTree>
    <p:extLst>
      <p:ext uri="{BB962C8B-B14F-4D97-AF65-F5344CB8AC3E}">
        <p14:creationId xmlns:p14="http://schemas.microsoft.com/office/powerpoint/2010/main" val="1675676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72" y="260648"/>
            <a:ext cx="8352656" cy="936104"/>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Some of the following signs may be indicators of emotional abuse: </a:t>
            </a:r>
          </a:p>
        </p:txBody>
      </p:sp>
      <p:sp>
        <p:nvSpPr>
          <p:cNvPr id="3" name="Content Placeholder 2"/>
          <p:cNvSpPr>
            <a:spLocks noGrp="1"/>
          </p:cNvSpPr>
          <p:nvPr>
            <p:ph idx="1"/>
          </p:nvPr>
        </p:nvSpPr>
        <p:spPr>
          <a:xfrm>
            <a:off x="107504" y="1484784"/>
            <a:ext cx="8280920" cy="4382616"/>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Children who are excessively withdrawn, fearful, or anxious about doing something wrong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who withdraw attention from their child, giving the child the ‘cold shoulder’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blaming their problems on their child</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who humiliate their child (eg:  name-calling / making negative comparisons)</a:t>
            </a:r>
          </a:p>
          <a:p>
            <a:pPr marL="457200" lvl="1" indent="0">
              <a:buNone/>
            </a:pPr>
            <a:endParaRPr lang="en-GB" sz="2600" i="1" dirty="0"/>
          </a:p>
        </p:txBody>
      </p:sp>
    </p:spTree>
    <p:extLst>
      <p:ext uri="{BB962C8B-B14F-4D97-AF65-F5344CB8AC3E}">
        <p14:creationId xmlns:p14="http://schemas.microsoft.com/office/powerpoint/2010/main" val="2940467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16" y="-62897"/>
            <a:ext cx="7848600" cy="936104"/>
          </a:xfrm>
        </p:spPr>
        <p:txBody>
          <a:bodyPr/>
          <a:lstStyle/>
          <a:p>
            <a:r>
              <a:rPr lang="en-GB" dirty="0">
                <a:solidFill>
                  <a:srgbClr val="C00000"/>
                </a:solidFill>
                <a:latin typeface="Lexend" pitchFamily="2" charset="0"/>
              </a:rPr>
              <a:t>Sexual:</a:t>
            </a:r>
          </a:p>
        </p:txBody>
      </p:sp>
      <p:sp>
        <p:nvSpPr>
          <p:cNvPr id="3" name="Content Placeholder 2"/>
          <p:cNvSpPr>
            <a:spLocks noGrp="1"/>
          </p:cNvSpPr>
          <p:nvPr>
            <p:ph idx="1"/>
          </p:nvPr>
        </p:nvSpPr>
        <p:spPr>
          <a:xfrm>
            <a:off x="396729" y="692696"/>
            <a:ext cx="8304044" cy="4886672"/>
          </a:xfrm>
        </p:spPr>
        <p:txBody>
          <a:bodyPr/>
          <a:lstStyle/>
          <a:p>
            <a:pPr marL="0" indent="0" algn="ctr">
              <a:buNone/>
            </a:pPr>
            <a:r>
              <a:rPr lang="en-US" sz="2100" b="1" i="1" dirty="0">
                <a:latin typeface="Lexend" pitchFamily="2" charset="0"/>
              </a:rPr>
              <a:t>Involves forcing or enticing a child or young person to take part in sexual activities, not necessarily involving a high level of violence, whether or not the child is aware of what is happening. </a:t>
            </a:r>
          </a:p>
          <a:p>
            <a:pPr marL="0" indent="0">
              <a:buNone/>
            </a:pPr>
            <a:endParaRPr lang="en-US" sz="2100" i="1" dirty="0">
              <a:latin typeface="Lexend" pitchFamily="2" charset="0"/>
            </a:endParaRPr>
          </a:p>
          <a:p>
            <a:pPr marL="0" indent="0">
              <a:buNone/>
            </a:pPr>
            <a:r>
              <a:rPr lang="en-US" sz="2100" i="1" dirty="0">
                <a:latin typeface="Lexend" pitchFamily="2" charset="0"/>
              </a:rPr>
              <a:t>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(including via the internet). Sexual abuse is not solely perpetrated by adult males. Women can also commit acts of sexual abuse, as can other children. </a:t>
            </a:r>
          </a:p>
          <a:p>
            <a:pPr marL="0" indent="0">
              <a:buNone/>
            </a:pPr>
            <a:endParaRPr lang="en-GB" sz="2200" dirty="0"/>
          </a:p>
          <a:p>
            <a:pPr marL="0" indent="0">
              <a:buNone/>
            </a:pPr>
            <a:endParaRPr lang="en-GB" dirty="0"/>
          </a:p>
        </p:txBody>
      </p:sp>
    </p:spTree>
    <p:extLst>
      <p:ext uri="{BB962C8B-B14F-4D97-AF65-F5344CB8AC3E}">
        <p14:creationId xmlns:p14="http://schemas.microsoft.com/office/powerpoint/2010/main" val="282050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468313" y="908050"/>
            <a:ext cx="7775575" cy="4959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Government introduced the concept of ‘safeguarding children’ in 2004/05</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Safeguarding is much broader concept (than child protection) based around preventing children / young people from being harmed – focus upon promoting the child / young person’s welfare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 protection is part of safeguarding and promoting welfare. It refers to activity undertaken to protect specific children identified as either suffering or at risk of suffering significant harm as a result of abuse or neglect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It is only </a:t>
            </a:r>
            <a:r>
              <a:rPr kumimoji="0" lang="en-US" sz="2000" b="1"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multi-agency working</a:t>
            </a: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which effectively safeguards children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414769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9" y="224644"/>
            <a:ext cx="7848600" cy="936104"/>
          </a:xfrm>
        </p:spPr>
        <p:txBody>
          <a:bodyPr/>
          <a:lstStyle/>
          <a:p>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Some of the following signs may be indicators of sexual abuse: </a:t>
            </a:r>
            <a:endParaRPr lang="en-GB" dirty="0">
              <a:solidFill>
                <a:srgbClr val="C00000"/>
              </a:solidFill>
              <a:latin typeface="Lexend" pitchFamily="2" charset="0"/>
            </a:endParaRPr>
          </a:p>
        </p:txBody>
      </p:sp>
      <p:sp>
        <p:nvSpPr>
          <p:cNvPr id="3" name="Content Placeholder 2"/>
          <p:cNvSpPr>
            <a:spLocks noGrp="1"/>
          </p:cNvSpPr>
          <p:nvPr>
            <p:ph idx="1"/>
          </p:nvPr>
        </p:nvSpPr>
        <p:spPr>
          <a:xfrm>
            <a:off x="396729" y="692696"/>
            <a:ext cx="8304044" cy="4886672"/>
          </a:xfrm>
        </p:spPr>
        <p:txBody>
          <a:bodyPr/>
          <a:lstStyle/>
          <a:p>
            <a:pPr marL="0" indent="0">
              <a:buNone/>
            </a:pPr>
            <a:endParaRPr lang="en-US" sz="2100" i="1" dirty="0">
              <a:latin typeface="Lexend" pitchFamily="2" charset="0"/>
            </a:endParaRPr>
          </a:p>
          <a:p>
            <a:pPr marL="0" indent="0">
              <a:buNone/>
            </a:pPr>
            <a:endParaRPr lang="en-US" sz="2100" i="1" dirty="0">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display knowledge / interest in sexual acts inappropriate to their age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use sexual language / have sexual knowledge that you wouldn’t expect them to have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ask others to behave sexually / play sexual games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with physical sexual health problems, including soreness in the genital and anal areas, sexually transmitted infections / underage pregnancy</a:t>
            </a:r>
            <a:endParaRPr lang="en-GB" sz="2200" dirty="0"/>
          </a:p>
          <a:p>
            <a:pPr marL="0" indent="0">
              <a:buNone/>
            </a:pPr>
            <a:endParaRPr lang="en-GB" dirty="0"/>
          </a:p>
        </p:txBody>
      </p:sp>
    </p:spTree>
    <p:extLst>
      <p:ext uri="{BB962C8B-B14F-4D97-AF65-F5344CB8AC3E}">
        <p14:creationId xmlns:p14="http://schemas.microsoft.com/office/powerpoint/2010/main" val="1849157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85"/>
            <a:ext cx="7848600" cy="1008112"/>
          </a:xfrm>
        </p:spPr>
        <p:txBody>
          <a:bodyPr/>
          <a:lstStyle/>
          <a:p>
            <a:r>
              <a:rPr lang="en-GB" dirty="0">
                <a:solidFill>
                  <a:srgbClr val="C00000"/>
                </a:solidFill>
                <a:latin typeface="Lexend" pitchFamily="2" charset="0"/>
              </a:rPr>
              <a:t>Neglect:</a:t>
            </a:r>
          </a:p>
        </p:txBody>
      </p:sp>
      <p:sp>
        <p:nvSpPr>
          <p:cNvPr id="3" name="Content Placeholder 2"/>
          <p:cNvSpPr>
            <a:spLocks noGrp="1"/>
          </p:cNvSpPr>
          <p:nvPr>
            <p:ph idx="1"/>
          </p:nvPr>
        </p:nvSpPr>
        <p:spPr>
          <a:xfrm>
            <a:off x="648680" y="978731"/>
            <a:ext cx="7922840" cy="4275720"/>
          </a:xfrm>
        </p:spPr>
        <p:txBody>
          <a:bodyPr/>
          <a:lstStyle/>
          <a:p>
            <a:pPr marL="0" indent="0" algn="ctr">
              <a:buNone/>
            </a:pPr>
            <a:r>
              <a:rPr lang="en-US" sz="2100" b="1" i="1" dirty="0">
                <a:latin typeface="Lexend" pitchFamily="2" charset="0"/>
              </a:rPr>
              <a:t>Persistent failure to meet a child’s basic physical and/or psychological needs, likely to result in the serious impairment of the child’s health or development. </a:t>
            </a:r>
          </a:p>
          <a:p>
            <a:pPr marL="0" indent="0">
              <a:buNone/>
            </a:pPr>
            <a:endParaRPr lang="en-US" sz="2100" i="1" dirty="0">
              <a:latin typeface="Lexend" pitchFamily="2" charset="0"/>
            </a:endParaRPr>
          </a:p>
          <a:p>
            <a:pPr marL="0" indent="0">
              <a:buNone/>
            </a:pPr>
            <a:r>
              <a:rPr lang="en-US" sz="2100" i="1" dirty="0">
                <a:latin typeface="Lexend" pitchFamily="2" charset="0"/>
              </a:rPr>
              <a:t>Neglect may occur during pregnancy as a result of maternal substance abuse. Once a child is born, neglect may involve a parent or carer failing to: provide adequate food, clothing and shelter (including exclusion from home or abandonment); protect a child from physical and emotional harm or danger; ensure adequate supervision (including the use of inadequate care-givers); or ensure access to appropriate medical care or treatment. It may also include neglect of, or unresponsiveness to, a child’s basic emotional needs.</a:t>
            </a:r>
            <a:r>
              <a:rPr lang="en-US" sz="2100" dirty="0">
                <a:latin typeface="Lexend" pitchFamily="2" charset="0"/>
              </a:rPr>
              <a:t> </a:t>
            </a:r>
          </a:p>
          <a:p>
            <a:pPr marL="0" indent="0">
              <a:buNone/>
            </a:pPr>
            <a:endParaRPr lang="en-GB" dirty="0"/>
          </a:p>
        </p:txBody>
      </p:sp>
    </p:spTree>
    <p:extLst>
      <p:ext uri="{BB962C8B-B14F-4D97-AF65-F5344CB8AC3E}">
        <p14:creationId xmlns:p14="http://schemas.microsoft.com/office/powerpoint/2010/main" val="2211068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848600" cy="1008112"/>
          </a:xfrm>
        </p:spPr>
        <p:txBody>
          <a:bodyPr/>
          <a:lstStyle/>
          <a:p>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Some of the following signs may be indicators of neglect: </a:t>
            </a:r>
            <a:endParaRPr lang="en-GB" dirty="0">
              <a:solidFill>
                <a:srgbClr val="C00000"/>
              </a:solidFill>
              <a:latin typeface="Lexend" pitchFamily="2" charset="0"/>
            </a:endParaRPr>
          </a:p>
        </p:txBody>
      </p:sp>
      <p:sp>
        <p:nvSpPr>
          <p:cNvPr id="3" name="Content Placeholder 2"/>
          <p:cNvSpPr>
            <a:spLocks noGrp="1"/>
          </p:cNvSpPr>
          <p:nvPr>
            <p:ph idx="1"/>
          </p:nvPr>
        </p:nvSpPr>
        <p:spPr>
          <a:xfrm>
            <a:off x="610580" y="1144996"/>
            <a:ext cx="7922840" cy="4275720"/>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living in a home that is indisputably dirty or unsafe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are hungry or dirty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without adequate clothing (eg: not having a winter coat, shoes)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living in dangerous conditions (eg: around drugs, alcohol or violence)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are often angry, aggressive or self-harm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fail to receive basic health care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Parents who fail to seek medical treatment when their children are ill or are injured	</a:t>
            </a:r>
            <a:endParaRPr lang="en-GB" dirty="0"/>
          </a:p>
        </p:txBody>
      </p:sp>
    </p:spTree>
    <p:extLst>
      <p:ext uri="{BB962C8B-B14F-4D97-AF65-F5344CB8AC3E}">
        <p14:creationId xmlns:p14="http://schemas.microsoft.com/office/powerpoint/2010/main" val="373344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DDFA4-02EF-48B7-8032-EDDF13A5C266}"/>
              </a:ext>
            </a:extLst>
          </p:cNvPr>
          <p:cNvSpPr>
            <a:spLocks noGrp="1"/>
          </p:cNvSpPr>
          <p:nvPr>
            <p:ph type="title" idx="4294967295"/>
          </p:nvPr>
        </p:nvSpPr>
        <p:spPr bwMode="auto">
          <a:xfrm>
            <a:off x="611188" y="836613"/>
            <a:ext cx="7923212" cy="50307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rgbClr val="C00000"/>
                </a:solidFill>
                <a:effectLst/>
                <a:uLnTx/>
                <a:uFillTx/>
                <a:latin typeface="+mn-lt"/>
                <a:ea typeface="MS PGothic" pitchFamily="34" charset="-128"/>
                <a:cs typeface="+mn-cs"/>
              </a:rPr>
              <a:t>Other safeguarding issues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1" u="none" strike="noStrike" kern="0" cap="none" spc="0" normalizeH="0" baseline="0" noProof="0" dirty="0">
                <a:ln>
                  <a:noFill/>
                </a:ln>
                <a:solidFill>
                  <a:srgbClr val="002060"/>
                </a:solidFill>
                <a:effectLst/>
                <a:uLnTx/>
                <a:uFillTx/>
                <a:latin typeface="+mn-lt"/>
                <a:ea typeface="MS PGothic" pitchFamily="34" charset="-128"/>
                <a:cs typeface="+mn-cs"/>
              </a:rPr>
              <a:t>All staff should have an awareness of safeguarding issues that can put children at risk of harm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4800" b="0" i="1" u="none" strike="noStrike" kern="0" cap="none" spc="0" normalizeH="0" baseline="0" noProof="0" dirty="0">
              <a:ln>
                <a:noFill/>
              </a:ln>
              <a:solidFill>
                <a:srgbClr val="FF0000"/>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82099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685800" y="404664"/>
            <a:ext cx="7772400" cy="936104"/>
          </a:xfrm>
        </p:spPr>
        <p:txBody>
          <a:bodyPr/>
          <a:lstStyle/>
          <a:p>
            <a:r>
              <a:rPr lang="en-GB" sz="4000" dirty="0">
                <a:solidFill>
                  <a:srgbClr val="C00000"/>
                </a:solidFill>
                <a:latin typeface="Lexend" pitchFamily="2" charset="0"/>
              </a:rPr>
              <a:t>Female Genital Mutilation</a:t>
            </a:r>
            <a:endParaRPr lang="en-GB" dirty="0">
              <a:solidFill>
                <a:srgbClr val="C00000"/>
              </a:solidFill>
              <a:latin typeface="Lexend" pitchFamily="2" charset="0"/>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908720"/>
            <a:ext cx="7772400" cy="4896544"/>
          </a:xfrm>
        </p:spPr>
        <p:txBody>
          <a:bodyPr/>
          <a:lstStyle/>
          <a:p>
            <a:endParaRPr lang="en-GB" sz="3600" dirty="0"/>
          </a:p>
          <a:p>
            <a:pPr marL="457200" indent="-457200">
              <a:buFont typeface="Wingdings" panose="05000000000000000000" pitchFamily="2" charset="2"/>
              <a:buChar char="§"/>
            </a:pPr>
            <a:r>
              <a:rPr lang="en-GB" sz="2800" dirty="0">
                <a:latin typeface="Lexend" pitchFamily="2" charset="0"/>
              </a:rPr>
              <a:t>Partial or total removal of female genitalia</a:t>
            </a:r>
          </a:p>
          <a:p>
            <a:pPr marL="457200" indent="-457200">
              <a:buFont typeface="Wingdings" panose="05000000000000000000" pitchFamily="2" charset="2"/>
              <a:buChar char="§"/>
            </a:pPr>
            <a:endParaRPr lang="en-GB" sz="2800" dirty="0">
              <a:latin typeface="Lexend" pitchFamily="2" charset="0"/>
            </a:endParaRPr>
          </a:p>
          <a:p>
            <a:pPr marL="457200" indent="-457200">
              <a:buFont typeface="Wingdings" panose="05000000000000000000" pitchFamily="2" charset="2"/>
              <a:buChar char="§"/>
            </a:pPr>
            <a:r>
              <a:rPr lang="en-GB" sz="2800" dirty="0">
                <a:latin typeface="Lexend" pitchFamily="2" charset="0"/>
              </a:rPr>
              <a:t>All staff should speak to the Lead Practitioner (or Deputy) with regard to any concerns about FGM</a:t>
            </a:r>
          </a:p>
          <a:p>
            <a:pPr marL="457200" indent="-457200">
              <a:buFont typeface="Wingdings" panose="05000000000000000000" pitchFamily="2" charset="2"/>
              <a:buChar char="§"/>
            </a:pPr>
            <a:endParaRPr lang="en-GB" sz="2800" dirty="0">
              <a:latin typeface="Lexend" pitchFamily="2" charset="0"/>
            </a:endParaRPr>
          </a:p>
          <a:p>
            <a:pPr marL="457200" indent="-457200">
              <a:buFont typeface="Wingdings" panose="05000000000000000000" pitchFamily="2" charset="2"/>
              <a:buChar char="§"/>
            </a:pPr>
            <a:r>
              <a:rPr lang="en-GB" sz="2800" dirty="0">
                <a:latin typeface="Lexend" pitchFamily="2" charset="0"/>
              </a:rPr>
              <a:t>Further information is available on the </a:t>
            </a:r>
            <a:r>
              <a:rPr lang="en-GB" sz="2800" dirty="0">
                <a:solidFill>
                  <a:srgbClr val="C00000"/>
                </a:solidFill>
                <a:latin typeface="Lexend" pitchFamily="2" charset="0"/>
                <a:hlinkClick r:id="rId3">
                  <a:extLst>
                    <a:ext uri="{A12FA001-AC4F-418D-AE19-62706E023703}">
                      <ahyp:hlinkClr xmlns:ahyp="http://schemas.microsoft.com/office/drawing/2018/hyperlinkcolor" val="tx"/>
                    </a:ext>
                  </a:extLst>
                </a:hlinkClick>
              </a:rPr>
              <a:t>National FGM Centre</a:t>
            </a:r>
            <a:r>
              <a:rPr lang="en-GB" sz="2800" dirty="0">
                <a:solidFill>
                  <a:srgbClr val="C00000"/>
                </a:solidFill>
                <a:latin typeface="Lexend" pitchFamily="2" charset="0"/>
              </a:rPr>
              <a:t> </a:t>
            </a:r>
            <a:r>
              <a:rPr lang="en-GB" sz="2800" dirty="0">
                <a:latin typeface="Lexend" pitchFamily="2" charset="0"/>
              </a:rPr>
              <a:t>website</a:t>
            </a:r>
            <a:endParaRPr lang="en-GB" sz="2800" dirty="0">
              <a:solidFill>
                <a:srgbClr val="C00000"/>
              </a:solidFill>
              <a:latin typeface="Lexend" pitchFamily="2" charset="0"/>
            </a:endParaRPr>
          </a:p>
          <a:p>
            <a:endParaRPr lang="en-GB" sz="3200" dirty="0"/>
          </a:p>
        </p:txBody>
      </p:sp>
    </p:spTree>
    <p:extLst>
      <p:ext uri="{BB962C8B-B14F-4D97-AF65-F5344CB8AC3E}">
        <p14:creationId xmlns:p14="http://schemas.microsoft.com/office/powerpoint/2010/main" val="259286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8600" cy="1152128"/>
          </a:xfrm>
        </p:spPr>
        <p:txBody>
          <a:bodyPr/>
          <a:lstStyle/>
          <a:p>
            <a:r>
              <a:rPr lang="en-GB" dirty="0">
                <a:solidFill>
                  <a:srgbClr val="C00000"/>
                </a:solidFill>
                <a:latin typeface="Lexend" pitchFamily="2" charset="0"/>
              </a:rPr>
              <a:t>Forced Marriage</a:t>
            </a:r>
          </a:p>
        </p:txBody>
      </p:sp>
      <p:sp>
        <p:nvSpPr>
          <p:cNvPr id="3" name="Content Placeholder 2"/>
          <p:cNvSpPr>
            <a:spLocks noGrp="1"/>
          </p:cNvSpPr>
          <p:nvPr>
            <p:ph idx="1"/>
          </p:nvPr>
        </p:nvSpPr>
        <p:spPr>
          <a:xfrm>
            <a:off x="685800" y="1412776"/>
            <a:ext cx="7848600" cy="4454624"/>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Without consent of one / both parties. Violence, threat or other form of coercion is used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0000"/>
              </a:solidFill>
              <a:effectLst/>
              <a:uLnTx/>
              <a:uFillTx/>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Threats can be physical or emotional and psychological</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0000"/>
              </a:solidFill>
              <a:effectLst/>
              <a:uLnTx/>
              <a:uFillTx/>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Forced Marriage Unit:  </a:t>
            </a:r>
            <a:r>
              <a:rPr kumimoji="0" lang="en-GB" sz="2800" b="0" i="0" u="none" strike="noStrike" kern="0" cap="none" spc="0" normalizeH="0" baseline="0" noProof="0" dirty="0">
                <a:ln>
                  <a:noFill/>
                </a:ln>
                <a:solidFill>
                  <a:srgbClr val="0070C0"/>
                </a:solidFill>
                <a:effectLst/>
                <a:uLnTx/>
                <a:uFillTx/>
                <a:latin typeface="Lexend" pitchFamily="2" charset="0"/>
                <a:hlinkClick r:id="rId3">
                  <a:extLst>
                    <a:ext uri="{A12FA001-AC4F-418D-AE19-62706E023703}">
                      <ahyp:hlinkClr xmlns:ahyp="http://schemas.microsoft.com/office/drawing/2018/hyperlinkcolor" val="tx"/>
                    </a:ext>
                  </a:extLst>
                </a:hlinkClick>
              </a:rPr>
              <a:t>fmu@fco.gov.uk</a:t>
            </a:r>
            <a:r>
              <a:rPr kumimoji="0" lang="en-GB" sz="2800" b="0" i="0" u="none" strike="noStrike" kern="0" cap="none" spc="0" normalizeH="0" baseline="0" noProof="0" dirty="0">
                <a:ln>
                  <a:noFill/>
                </a:ln>
                <a:solidFill>
                  <a:srgbClr val="0070C0"/>
                </a:solidFill>
                <a:effectLst/>
                <a:uLnTx/>
                <a:uFillTx/>
                <a:latin typeface="Lexend" pitchFamily="2" charset="0"/>
              </a:rPr>
              <a:t> </a:t>
            </a:r>
          </a:p>
          <a:p>
            <a:endParaRPr lang="en-GB" sz="2800" dirty="0"/>
          </a:p>
        </p:txBody>
      </p:sp>
    </p:spTree>
    <p:extLst>
      <p:ext uri="{BB962C8B-B14F-4D97-AF65-F5344CB8AC3E}">
        <p14:creationId xmlns:p14="http://schemas.microsoft.com/office/powerpoint/2010/main" val="93894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467545" y="-44080"/>
            <a:ext cx="7804042" cy="936104"/>
          </a:xfrm>
        </p:spPr>
        <p:txBody>
          <a:bodyPr/>
          <a:lstStyle/>
          <a:p>
            <a:r>
              <a:rPr lang="en-GB" sz="2800" dirty="0">
                <a:solidFill>
                  <a:srgbClr val="C00000"/>
                </a:solidFill>
                <a:latin typeface="Lexend" pitchFamily="2" charset="0"/>
              </a:rPr>
              <a:t>Emotional wellbeing</a:t>
            </a: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136915" y="749007"/>
            <a:ext cx="8134672" cy="5184576"/>
          </a:xfrm>
        </p:spPr>
        <p:txBody>
          <a:bodyPr/>
          <a:lstStyle/>
          <a:p>
            <a:pPr marL="342900" indent="-342900">
              <a:buFont typeface="Wingdings" panose="05000000000000000000" pitchFamily="2" charset="2"/>
              <a:buChar char="§"/>
            </a:pPr>
            <a:r>
              <a:rPr lang="en-GB" sz="1900" dirty="0">
                <a:latin typeface="Lexend" pitchFamily="2" charset="0"/>
              </a:rPr>
              <a:t>All staff should be aware that emotional wellbeing problems may be an indicator that a child has suffered or is at risk of suffering abuse</a:t>
            </a:r>
          </a:p>
          <a:p>
            <a:pPr marL="457200" indent="-457200">
              <a:buFont typeface="Wingdings" panose="05000000000000000000" pitchFamily="2" charset="2"/>
              <a:buChar char="§"/>
            </a:pPr>
            <a:endParaRPr lang="en-GB" sz="1900" dirty="0">
              <a:solidFill>
                <a:srgbClr val="C00000"/>
              </a:solidFill>
              <a:latin typeface="Lexend" pitchFamily="2"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Lexend" pitchFamily="2" charset="0"/>
              </a:rPr>
              <a:t>Only appropriately trained professionals should attempt diagnosis of an emotional wellbeing problem (although education staff are well placed to observe children day-to-day and identify those whose behaviour suggests that they may be experiencing an emotional wellbeing problem, or be at risk of developing one)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900" b="0" i="0" u="none" strike="noStrike" kern="0" cap="none" spc="0" normalizeH="0" baseline="0" noProof="0" dirty="0">
              <a:ln>
                <a:noFill/>
              </a:ln>
              <a:solidFill>
                <a:srgbClr val="000000"/>
              </a:solidFill>
              <a:effectLst/>
              <a:uLnTx/>
              <a:uFillTx/>
              <a:latin typeface="Lexend" pitchFamily="2" charset="0"/>
            </a:endParaRPr>
          </a:p>
          <a:p>
            <a:pPr marL="342900" indent="-342900">
              <a:buFont typeface="Wingdings" panose="05000000000000000000" pitchFamily="2" charset="2"/>
              <a:buChar char="§"/>
            </a:pPr>
            <a:r>
              <a:rPr lang="en-GB" sz="1900" dirty="0">
                <a:latin typeface="Lexend" pitchFamily="2" charset="0"/>
              </a:rPr>
              <a:t>It is key that staff are aware of how a child’s previous experience of abuse can impact on their emotional wellbeing, behaviour and education</a:t>
            </a:r>
          </a:p>
          <a:p>
            <a:pPr marL="342900" indent="-342900">
              <a:buFont typeface="Wingdings" panose="05000000000000000000" pitchFamily="2" charset="2"/>
              <a:buChar char="§"/>
            </a:pPr>
            <a:endParaRPr lang="en-GB" sz="1900" dirty="0">
              <a:solidFill>
                <a:srgbClr val="C00000"/>
              </a:solidFill>
              <a:latin typeface="Lexend" pitchFamily="2"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Lexend" pitchFamily="2" charset="0"/>
              </a:rPr>
              <a:t>Concerns should always be referred to the Lead Practitioner or Deputy</a:t>
            </a:r>
          </a:p>
          <a:p>
            <a:pPr marL="457200" indent="-457200">
              <a:buFont typeface="Arial" panose="020B0604020202020204" pitchFamily="34" charset="0"/>
              <a:buChar char="•"/>
            </a:pPr>
            <a:endParaRPr lang="en-GB" sz="3200" dirty="0">
              <a:solidFill>
                <a:srgbClr val="C00000"/>
              </a:solidFill>
            </a:endParaRPr>
          </a:p>
          <a:p>
            <a:endParaRPr lang="en-GB" sz="3200" dirty="0"/>
          </a:p>
        </p:txBody>
      </p:sp>
    </p:spTree>
    <p:extLst>
      <p:ext uri="{BB962C8B-B14F-4D97-AF65-F5344CB8AC3E}">
        <p14:creationId xmlns:p14="http://schemas.microsoft.com/office/powerpoint/2010/main" val="3998422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79425" y="260350"/>
            <a:ext cx="4040188"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Child on child abuse</a:t>
            </a:r>
          </a:p>
        </p:txBody>
      </p:sp>
      <p:sp>
        <p:nvSpPr>
          <p:cNvPr id="4" name="Content Placeholder 3"/>
          <p:cNvSpPr>
            <a:spLocks noGrp="1"/>
          </p:cNvSpPr>
          <p:nvPr>
            <p:ph sz="half" idx="2"/>
          </p:nvPr>
        </p:nvSpPr>
        <p:spPr>
          <a:xfrm>
            <a:off x="478701" y="908720"/>
            <a:ext cx="7787208" cy="4443399"/>
          </a:xfrm>
        </p:spPr>
        <p:txBody>
          <a:bodyPr/>
          <a:lstStyle/>
          <a:p>
            <a:pPr marL="0" indent="0">
              <a:buNone/>
            </a:pPr>
            <a:r>
              <a:rPr lang="en-GB" dirty="0">
                <a:latin typeface="Lexend" pitchFamily="2" charset="0"/>
              </a:rPr>
              <a:t>All staff should:</a:t>
            </a:r>
          </a:p>
          <a:p>
            <a:pPr marL="0" indent="0">
              <a:buNone/>
            </a:pPr>
            <a:endParaRPr lang="en-GB" sz="2400" dirty="0">
              <a:latin typeface="Lexend" pitchFamily="2" charset="0"/>
            </a:endParaRPr>
          </a:p>
          <a:p>
            <a:pPr>
              <a:buFont typeface="Wingdings" panose="05000000000000000000" pitchFamily="2" charset="2"/>
              <a:buChar char="§"/>
            </a:pPr>
            <a:r>
              <a:rPr lang="en-GB" dirty="0">
                <a:latin typeface="Lexend" pitchFamily="2" charset="0"/>
              </a:rPr>
              <a:t>be aware children can abuse other children (inside and outside of an education setting), for example by bullying them</a:t>
            </a:r>
          </a:p>
          <a:p>
            <a:pPr>
              <a:buFont typeface="Wingdings" panose="05000000000000000000" pitchFamily="2" charset="2"/>
              <a:buChar char="§"/>
            </a:pPr>
            <a:r>
              <a:rPr lang="en-GB" sz="2400" dirty="0">
                <a:latin typeface="Lexend" pitchFamily="2" charset="0"/>
              </a:rPr>
              <a:t>be a</a:t>
            </a:r>
            <a:r>
              <a:rPr lang="en-GB" dirty="0">
                <a:latin typeface="Lexend" pitchFamily="2" charset="0"/>
              </a:rPr>
              <a:t>ware this can occur online </a:t>
            </a:r>
          </a:p>
          <a:p>
            <a:pPr>
              <a:buFont typeface="Wingdings" panose="05000000000000000000" pitchFamily="2" charset="2"/>
              <a:buChar char="§"/>
            </a:pPr>
            <a:r>
              <a:rPr lang="en-GB" dirty="0">
                <a:latin typeface="Lexend" pitchFamily="2" charset="0"/>
              </a:rPr>
              <a:t>u</a:t>
            </a:r>
            <a:r>
              <a:rPr lang="en-GB" sz="2400" dirty="0">
                <a:latin typeface="Lexend" pitchFamily="2" charset="0"/>
              </a:rPr>
              <a:t>nderstand that, even where abuse is not being reported, it does not me</a:t>
            </a:r>
            <a:r>
              <a:rPr lang="en-GB" dirty="0">
                <a:latin typeface="Lexend" pitchFamily="2" charset="0"/>
              </a:rPr>
              <a:t>an it is not happening</a:t>
            </a:r>
          </a:p>
          <a:p>
            <a:pPr>
              <a:buFont typeface="Wingdings" panose="05000000000000000000" pitchFamily="2" charset="2"/>
              <a:buChar char="§"/>
            </a:pPr>
            <a:r>
              <a:rPr lang="en-GB" dirty="0">
                <a:latin typeface="Lexend" pitchFamily="2" charset="0"/>
              </a:rPr>
              <a:t>understand the importance of challenging inappropriate behaviours between peers to ensure settings are safe environments and that there is a culture of not tolerating unacceptable behaviour</a:t>
            </a:r>
            <a:endParaRPr lang="en-GB" sz="2400" dirty="0">
              <a:latin typeface="Lexend" pitchFamily="2" charset="0"/>
            </a:endParaRPr>
          </a:p>
          <a:p>
            <a:endParaRPr lang="en-GB" dirty="0">
              <a:latin typeface="Lexend" pitchFamily="2" charset="0"/>
            </a:endParaRPr>
          </a:p>
          <a:p>
            <a:endParaRPr lang="en-GB" dirty="0"/>
          </a:p>
          <a:p>
            <a:endParaRPr lang="en-GB" dirty="0"/>
          </a:p>
          <a:p>
            <a:endParaRPr lang="en-GB" dirty="0"/>
          </a:p>
        </p:txBody>
      </p:sp>
    </p:spTree>
    <p:extLst>
      <p:ext uri="{BB962C8B-B14F-4D97-AF65-F5344CB8AC3E}">
        <p14:creationId xmlns:p14="http://schemas.microsoft.com/office/powerpoint/2010/main" val="182928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68313" y="260350"/>
            <a:ext cx="7405687" cy="5048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Harmful Sexual Behaviour</a:t>
            </a:r>
          </a:p>
        </p:txBody>
      </p:sp>
      <p:sp>
        <p:nvSpPr>
          <p:cNvPr id="4" name="Content Placeholder 3"/>
          <p:cNvSpPr>
            <a:spLocks noGrp="1"/>
          </p:cNvSpPr>
          <p:nvPr>
            <p:ph sz="half" idx="2"/>
          </p:nvPr>
        </p:nvSpPr>
        <p:spPr>
          <a:xfrm>
            <a:off x="466124" y="1036302"/>
            <a:ext cx="7787208" cy="4785395"/>
          </a:xfrm>
        </p:spPr>
        <p:txBody>
          <a:bodyPr/>
          <a:lstStyle/>
          <a:p>
            <a:pPr marL="0" indent="0">
              <a:buNone/>
            </a:pPr>
            <a:r>
              <a:rPr lang="en-GB" sz="2200" dirty="0">
                <a:latin typeface="Lexend" pitchFamily="2" charset="0"/>
              </a:rPr>
              <a:t>All staff must be aware that it is normal for some children to display sexualised behaviour towards other children as they develop. However, sexualised behaviour between children that has become harmful must be addressed. Examples of sexualised behaviour between children include:</a:t>
            </a:r>
          </a:p>
          <a:p>
            <a:pPr marL="0" indent="0">
              <a:buNone/>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inappropriate or unwanted sexualised touching; </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upskirting, which typically involves taking a picture under a person’s clothing without them knowing;</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bullying of a sexual nature online or offline, for example sexual or sexist name-calling. </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812305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A0FC-9425-4C3E-B4BB-6C99068A4C02}"/>
              </a:ext>
            </a:extLst>
          </p:cNvPr>
          <p:cNvSpPr>
            <a:spLocks noGrp="1"/>
          </p:cNvSpPr>
          <p:nvPr>
            <p:ph type="title"/>
          </p:nvPr>
        </p:nvSpPr>
        <p:spPr>
          <a:xfrm>
            <a:off x="395536" y="188640"/>
            <a:ext cx="8138864" cy="1152128"/>
          </a:xfrm>
        </p:spPr>
        <p:txBody>
          <a:bodyPr/>
          <a:lstStyle/>
          <a:p>
            <a:r>
              <a:rPr lang="en-GB" dirty="0">
                <a:solidFill>
                  <a:schemeClr val="bg2"/>
                </a:solidFill>
              </a:rPr>
              <a:t>Domestic abuse</a:t>
            </a:r>
          </a:p>
        </p:txBody>
      </p:sp>
      <p:sp>
        <p:nvSpPr>
          <p:cNvPr id="3" name="Content Placeholder 2">
            <a:extLst>
              <a:ext uri="{FF2B5EF4-FFF2-40B4-BE49-F238E27FC236}">
                <a16:creationId xmlns:a16="http://schemas.microsoft.com/office/drawing/2014/main" id="{8D681159-6B47-4420-83C9-10418EA064D6}"/>
              </a:ext>
            </a:extLst>
          </p:cNvPr>
          <p:cNvSpPr>
            <a:spLocks noGrp="1"/>
          </p:cNvSpPr>
          <p:nvPr>
            <p:ph idx="1"/>
          </p:nvPr>
        </p:nvSpPr>
        <p:spPr>
          <a:xfrm>
            <a:off x="323528" y="1340768"/>
            <a:ext cx="8210872" cy="4526632"/>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can encompass a wide range of behaviours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may be a single incident or a pattern of incidents (can be, but is not limited to, psychological, physical, sexual, financial or emotional)</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Children can be victims of domestic abuse - they may see, hear, or experience the effects of abuse at home and/or suffer domestic abuse in their own intimate relationships (teenage relationship abuse)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can have a detrimental and long-term impact on a child’s health, wellbeing, development, and ability to learn</a:t>
            </a:r>
          </a:p>
          <a:p>
            <a:endParaRPr lang="en-GB" sz="2800" dirty="0"/>
          </a:p>
        </p:txBody>
      </p:sp>
    </p:spTree>
    <p:extLst>
      <p:ext uri="{BB962C8B-B14F-4D97-AF65-F5344CB8AC3E}">
        <p14:creationId xmlns:p14="http://schemas.microsoft.com/office/powerpoint/2010/main" val="393677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C183D7F6-B498-43B3-948B-1728B52AA6E4}">
                <adec:decorative xmlns:adec="http://schemas.microsoft.com/office/drawing/2017/decorative" val="1"/>
              </a:ext>
            </a:extLst>
          </p:cNvPr>
          <p:cNvSpPr>
            <a:spLocks noGrp="1" noChangeArrowheads="1"/>
          </p:cNvSpPr>
          <p:nvPr>
            <p:ph type="body" sz="half" idx="1"/>
          </p:nvPr>
        </p:nvSpPr>
        <p:spPr>
          <a:xfrm>
            <a:off x="395536" y="1268760"/>
            <a:ext cx="8568952" cy="4896544"/>
          </a:xfrm>
        </p:spPr>
        <p:txBody>
          <a:bodyPr/>
          <a:lstStyle/>
          <a:p>
            <a:pPr>
              <a:buFont typeface="Wingdings" panose="05000000000000000000" pitchFamily="2" charset="2"/>
              <a:buChar char="§"/>
              <a:defRPr/>
            </a:pPr>
            <a:r>
              <a:rPr lang="en-US" sz="1800" dirty="0">
                <a:latin typeface="Lexend" pitchFamily="2" charset="0"/>
              </a:rPr>
              <a:t>Working Together 2018 removed statutory requirement for LSCBs – in Essex, ESCB name and brand was retained as part of multi-agency safeguarding arrangements (from September 2019)</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Aim is to improve outcomes for children by co-ordinating the work of local agencies to safeguard and promote the welfare of children</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Links with LSCBs in Southend and Thurrock (SET procedures – ESCB, 2022)</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Director for Education and Head of Education Safeguarding and Wellbeing sit on Executive Board </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Head of Education Safeguarding and Wellbeing sits on ESCB sub-committees</a:t>
            </a:r>
          </a:p>
          <a:p>
            <a:pPr lvl="1">
              <a:defRPr/>
            </a:pPr>
            <a:endParaRPr lang="en-US" sz="1800" dirty="0">
              <a:ea typeface="+mn-ea"/>
            </a:endParaRP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67544" y="116632"/>
            <a:ext cx="8352928" cy="936104"/>
          </a:xfrm>
        </p:spPr>
        <p:txBody>
          <a:bodyPr/>
          <a:lstStyle/>
          <a:p>
            <a:r>
              <a:rPr lang="en-GB" sz="3200">
                <a:solidFill>
                  <a:srgbClr val="C00000"/>
                </a:solidFill>
                <a:latin typeface="Lexend" pitchFamily="2" charset="0"/>
                <a:cs typeface="Arial" pitchFamily="34" charset="0"/>
              </a:rPr>
              <a:t>The Essex Safeguarding Children Board </a:t>
            </a:r>
            <a:br>
              <a:rPr lang="en-GB" sz="3200">
                <a:solidFill>
                  <a:srgbClr val="C00000"/>
                </a:solidFill>
                <a:latin typeface="Lexend" pitchFamily="2" charset="0"/>
                <a:cs typeface="Arial" pitchFamily="34" charset="0"/>
              </a:rPr>
            </a:br>
            <a:r>
              <a:rPr lang="en-GB" sz="3200">
                <a:solidFill>
                  <a:srgbClr val="C00000"/>
                </a:solidFill>
                <a:latin typeface="Lexend" pitchFamily="2" charset="0"/>
                <a:cs typeface="Arial" pitchFamily="34" charset="0"/>
              </a:rPr>
              <a:t>(ESCB):</a:t>
            </a:r>
          </a:p>
        </p:txBody>
      </p:sp>
    </p:spTree>
    <p:extLst>
      <p:ext uri="{BB962C8B-B14F-4D97-AF65-F5344CB8AC3E}">
        <p14:creationId xmlns:p14="http://schemas.microsoft.com/office/powerpoint/2010/main" val="3460532013"/>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52627" y="260648"/>
            <a:ext cx="7805573" cy="859196"/>
          </a:xfrm>
        </p:spPr>
        <p:txBody>
          <a:bodyPr/>
          <a:lstStyle/>
          <a:p>
            <a:r>
              <a:rPr lang="en-GB" sz="3000" dirty="0">
                <a:solidFill>
                  <a:srgbClr val="C00000"/>
                </a:solidFill>
                <a:latin typeface="Lexend" pitchFamily="2" charset="0"/>
              </a:rPr>
              <a:t>Domestic abuse (defined under the DA Act 2021)</a:t>
            </a: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52627" y="1119844"/>
            <a:ext cx="7774632" cy="4176464"/>
          </a:xfrm>
        </p:spPr>
        <p:txBody>
          <a:bodyPr/>
          <a:lstStyle/>
          <a:p>
            <a:pPr algn="l"/>
            <a:r>
              <a:rPr lang="en-GB" sz="1800" b="0" i="0" dirty="0">
                <a:solidFill>
                  <a:srgbClr val="000000"/>
                </a:solidFill>
                <a:effectLst/>
                <a:latin typeface="Lexend" pitchFamily="2" charset="0"/>
              </a:rPr>
              <a:t>Behaviour of a person (A) towards another person (B) is ‘domestic abuse’ if:</a:t>
            </a:r>
          </a:p>
          <a:p>
            <a:pPr algn="l"/>
            <a:r>
              <a:rPr lang="en-GB" sz="1800" b="0" i="0" dirty="0">
                <a:solidFill>
                  <a:srgbClr val="000000"/>
                </a:solidFill>
                <a:effectLst/>
                <a:latin typeface="Lexend" pitchFamily="2" charset="0"/>
              </a:rPr>
              <a:t>(a) A and B are each aged 16 or over and are personally connected to each other, and</a:t>
            </a:r>
          </a:p>
          <a:p>
            <a:pPr algn="l"/>
            <a:r>
              <a:rPr lang="en-GB" sz="1800" b="0" i="0" dirty="0">
                <a:solidFill>
                  <a:srgbClr val="000000"/>
                </a:solidFill>
                <a:effectLst/>
                <a:latin typeface="Lexend" pitchFamily="2" charset="0"/>
              </a:rPr>
              <a:t>(b) the behaviour is abusive</a:t>
            </a:r>
          </a:p>
          <a:p>
            <a:pPr algn="l"/>
            <a:endParaRPr lang="en-GB" sz="1200" dirty="0">
              <a:solidFill>
                <a:srgbClr val="000000"/>
              </a:solidFill>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exend" pitchFamily="2" charset="0"/>
                <a:ea typeface="+mn-ea"/>
              </a:rPr>
              <a:t>The Act says b</a:t>
            </a:r>
            <a:r>
              <a:rPr kumimoji="0" lang="en-GB" sz="1800" b="0" i="0" u="none" strike="noStrike" kern="1200" cap="none" spc="0" normalizeH="0" baseline="0" noProof="0" dirty="0">
                <a:ln>
                  <a:noFill/>
                </a:ln>
                <a:solidFill>
                  <a:srgbClr val="000000"/>
                </a:solidFill>
                <a:effectLst/>
                <a:uLnTx/>
                <a:uFillTx/>
                <a:latin typeface="Lexend" pitchFamily="2" charset="0"/>
                <a:ea typeface="+mn-ea"/>
              </a:rPr>
              <a:t>ehaviour is </a:t>
            </a:r>
            <a:r>
              <a:rPr lang="en-GB" sz="1800" kern="1200" dirty="0">
                <a:solidFill>
                  <a:srgbClr val="000000"/>
                </a:solidFill>
                <a:latin typeface="Lexend" pitchFamily="2" charset="0"/>
                <a:ea typeface="+mn-ea"/>
              </a:rPr>
              <a:t>‘</a:t>
            </a:r>
            <a:r>
              <a:rPr kumimoji="0" lang="en-GB" sz="1800" b="0" i="0" u="none" strike="noStrike" kern="1200" cap="none" spc="0" normalizeH="0" baseline="0" noProof="0" dirty="0">
                <a:ln>
                  <a:noFill/>
                </a:ln>
                <a:solidFill>
                  <a:srgbClr val="000000"/>
                </a:solidFill>
                <a:effectLst/>
                <a:uLnTx/>
                <a:uFillTx/>
                <a:latin typeface="Lexend" pitchFamily="2" charset="0"/>
                <a:ea typeface="+mn-ea"/>
              </a:rPr>
              <a:t>abusive’ if it consists of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Lexend" pitchFamily="2"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(a)physical or sexual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(b)violent or threatening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(c)controlling or coercive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(d)economic abuse (see subsection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(e)psychological, emotional or other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Lexend" pitchFamily="2" charset="0"/>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It does not matter whether the behaviour consists of a single incident or a course of conduct</a:t>
            </a:r>
            <a:endParaRPr lang="en-GB" sz="1800" b="0" i="0" dirty="0">
              <a:solidFill>
                <a:srgbClr val="000000"/>
              </a:solidFill>
              <a:effectLst/>
              <a:latin typeface="Lexend" pitchFamily="2" charset="0"/>
            </a:endParaRPr>
          </a:p>
          <a:p>
            <a:endParaRPr lang="en-GB" dirty="0"/>
          </a:p>
        </p:txBody>
      </p:sp>
    </p:spTree>
    <p:extLst>
      <p:ext uri="{BB962C8B-B14F-4D97-AF65-F5344CB8AC3E}">
        <p14:creationId xmlns:p14="http://schemas.microsoft.com/office/powerpoint/2010/main" val="1227488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85800" y="188640"/>
            <a:ext cx="7772400" cy="432048"/>
          </a:xfrm>
        </p:spPr>
        <p:txBody>
          <a:bodyPr/>
          <a:lstStyle/>
          <a:p>
            <a:r>
              <a:rPr lang="en-GB" sz="3600" dirty="0">
                <a:solidFill>
                  <a:srgbClr val="C00000"/>
                </a:solidFill>
                <a:latin typeface="Lexend" pitchFamily="2" charset="0"/>
              </a:rPr>
              <a:t>Domestic abuse </a:t>
            </a:r>
            <a:endParaRPr lang="en-GB" sz="3600" dirty="0">
              <a:solidFill>
                <a:srgbClr val="FF0000"/>
              </a:solidFill>
              <a:latin typeface="Lexend" pitchFamily="2" charset="0"/>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85800" y="836712"/>
            <a:ext cx="7772400" cy="4680520"/>
          </a:xfrm>
        </p:spPr>
        <p:txBody>
          <a:bodyPr/>
          <a:lstStyle/>
          <a:p>
            <a:pPr marL="342900" indent="-342900">
              <a:buFont typeface="Wingdings" panose="05000000000000000000" pitchFamily="2" charset="2"/>
              <a:buChar char="§"/>
            </a:pPr>
            <a:r>
              <a:rPr lang="en-GB" dirty="0">
                <a:latin typeface="Lexend" pitchFamily="2" charset="0"/>
              </a:rPr>
              <a:t>DA Act received Royal Assent in April 2021</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Act recognises impact of DA on children as victims in own right, if they see, hear or experience effects of abuse</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Experiencing domestic abuse and/or violence can have a serious, long lasting emotional and psychological impact on children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Young people can also experience DA within their own intimate relationships (if under 16, will not be legally recognised as DA, but may constitute a child protection issue and require a response)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648750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395536" y="548680"/>
            <a:ext cx="8280920" cy="288032"/>
          </a:xfrm>
        </p:spPr>
        <p:txBody>
          <a:bodyPr/>
          <a:lstStyle/>
          <a:p>
            <a:r>
              <a:rPr lang="en-GB" sz="2800" dirty="0">
                <a:solidFill>
                  <a:srgbClr val="C00000"/>
                </a:solidFill>
                <a:latin typeface="Lexend" pitchFamily="2" charset="0"/>
              </a:rPr>
              <a:t>Domestic abuse – support available</a:t>
            </a:r>
            <a:endParaRPr lang="en-GB" sz="2800" dirty="0">
              <a:solidFill>
                <a:srgbClr val="FF0000"/>
              </a:solidFill>
              <a:latin typeface="Lexend" pitchFamily="2" charset="0"/>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468660" y="1377696"/>
            <a:ext cx="8134672" cy="4459588"/>
          </a:xfrm>
        </p:spPr>
        <p:txBody>
          <a:bodyPr/>
          <a:lstStyle/>
          <a:p>
            <a:pPr marL="342900" indent="-342900">
              <a:buFont typeface="Wingdings" panose="05000000000000000000" pitchFamily="2" charset="2"/>
              <a:buChar char="q"/>
            </a:pPr>
            <a:r>
              <a:rPr lang="en-GB" sz="2400" dirty="0">
                <a:latin typeface="Lexend" pitchFamily="2" charset="0"/>
                <a:hlinkClick r:id="rId3"/>
              </a:rPr>
              <a:t>Refuge</a:t>
            </a:r>
            <a:r>
              <a:rPr lang="en-GB" sz="2400" dirty="0">
                <a:latin typeface="Lexend" pitchFamily="2" charset="0"/>
              </a:rPr>
              <a:t> runs (free of charge / 24 hour) National Domestic Abuse Helpline: 0808 2000 247</a:t>
            </a:r>
            <a:endParaRPr lang="en-GB" sz="2400" dirty="0">
              <a:latin typeface="Lexend" pitchFamily="2" charset="0"/>
              <a:hlinkClick r:id="rId4"/>
            </a:endParaRPr>
          </a:p>
          <a:p>
            <a:endParaRPr lang="en-GB" sz="2400" dirty="0">
              <a:latin typeface="Lexend" pitchFamily="2" charset="0"/>
              <a:hlinkClick r:id="rId4"/>
            </a:endParaRPr>
          </a:p>
          <a:p>
            <a:pPr marL="342900" indent="-342900">
              <a:buFont typeface="Wingdings" panose="05000000000000000000" pitchFamily="2" charset="2"/>
              <a:buChar char="q"/>
            </a:pPr>
            <a:r>
              <a:rPr lang="en-GB" sz="2400" dirty="0">
                <a:latin typeface="Lexend" pitchFamily="2" charset="0"/>
                <a:hlinkClick r:id="rId4"/>
              </a:rPr>
              <a:t>NSPCC - signs, symptoms and effects of domestic abuse</a:t>
            </a:r>
            <a:endParaRPr lang="en-GB" sz="2400" dirty="0">
              <a:latin typeface="Lexend" pitchFamily="2" charset="0"/>
            </a:endParaRPr>
          </a:p>
          <a:p>
            <a:pPr marL="342900" indent="-342900">
              <a:buFont typeface="Wingdings" panose="05000000000000000000" pitchFamily="2" charset="2"/>
              <a:buChar char="q"/>
            </a:pPr>
            <a:endParaRPr lang="en-GB" sz="2400" dirty="0">
              <a:latin typeface="Lexend" pitchFamily="2" charset="0"/>
            </a:endParaRPr>
          </a:p>
          <a:p>
            <a:pPr marL="342900" indent="-342900">
              <a:buFont typeface="Wingdings" panose="05000000000000000000" pitchFamily="2" charset="2"/>
              <a:buChar char="q"/>
            </a:pPr>
            <a:r>
              <a:rPr lang="en-GB" sz="2400" dirty="0">
                <a:latin typeface="Lexend" pitchFamily="2" charset="0"/>
                <a:hlinkClick r:id="rId5"/>
              </a:rPr>
              <a:t>Safe Lives - young people and domestic abuse</a:t>
            </a:r>
            <a:endParaRPr lang="en-GB" sz="2400" dirty="0">
              <a:latin typeface="Lexend" pitchFamily="2" charset="0"/>
            </a:endParaRPr>
          </a:p>
          <a:p>
            <a:pPr marL="342900" indent="-342900">
              <a:buFont typeface="Wingdings" panose="05000000000000000000" pitchFamily="2" charset="2"/>
              <a:buChar char="q"/>
            </a:pPr>
            <a:endParaRPr lang="en-GB" sz="2400" dirty="0">
              <a:latin typeface="Lexend" pitchFamily="2" charset="0"/>
            </a:endParaRPr>
          </a:p>
          <a:p>
            <a:pPr marL="342900" indent="-342900">
              <a:buFont typeface="Wingdings" panose="05000000000000000000" pitchFamily="2" charset="2"/>
              <a:buChar char="q"/>
            </a:pPr>
            <a:r>
              <a:rPr lang="en-GB" sz="2400" dirty="0">
                <a:latin typeface="Lexend" pitchFamily="2" charset="0"/>
                <a:hlinkClick r:id="rId6"/>
              </a:rPr>
              <a:t>Southend / Essex / Thurrock domestic abuse partnership</a:t>
            </a:r>
            <a:r>
              <a:rPr lang="en-GB" sz="2400" dirty="0">
                <a:latin typeface="Lexend" pitchFamily="2" charset="0"/>
              </a:rPr>
              <a:t> </a:t>
            </a:r>
          </a:p>
          <a:p>
            <a:endParaRPr lang="en-GB" dirty="0">
              <a:latin typeface="Lexend" pitchFamily="2" charset="0"/>
            </a:endParaRPr>
          </a:p>
        </p:txBody>
      </p:sp>
    </p:spTree>
    <p:extLst>
      <p:ext uri="{BB962C8B-B14F-4D97-AF65-F5344CB8AC3E}">
        <p14:creationId xmlns:p14="http://schemas.microsoft.com/office/powerpoint/2010/main" val="1476501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152128"/>
          </a:xfrm>
        </p:spPr>
        <p:txBody>
          <a:bodyPr/>
          <a:lstStyle/>
          <a:p>
            <a:r>
              <a:rPr lang="en-GB" dirty="0">
                <a:solidFill>
                  <a:srgbClr val="C00000"/>
                </a:solidFill>
                <a:latin typeface="Lexend" pitchFamily="2" charset="0"/>
              </a:rPr>
              <a:t>Homelessness</a:t>
            </a:r>
          </a:p>
        </p:txBody>
      </p:sp>
      <p:sp>
        <p:nvSpPr>
          <p:cNvPr id="3" name="Content Placeholder 2"/>
          <p:cNvSpPr>
            <a:spLocks noGrp="1"/>
          </p:cNvSpPr>
          <p:nvPr>
            <p:ph idx="1"/>
          </p:nvPr>
        </p:nvSpPr>
        <p:spPr>
          <a:xfrm>
            <a:off x="685800" y="1412776"/>
            <a:ext cx="7848600" cy="4454624"/>
          </a:xfrm>
        </p:spPr>
        <p:txBody>
          <a:bodyPr/>
          <a:lstStyle/>
          <a:p>
            <a:r>
              <a:rPr lang="en-GB" sz="2800" dirty="0">
                <a:latin typeface="Lexend" pitchFamily="2" charset="0"/>
              </a:rPr>
              <a:t>Risk to welfare of child</a:t>
            </a:r>
          </a:p>
          <a:p>
            <a:endParaRPr lang="en-GB" sz="2800" dirty="0">
              <a:latin typeface="Lexend" pitchFamily="2" charset="0"/>
            </a:endParaRPr>
          </a:p>
          <a:p>
            <a:r>
              <a:rPr lang="en-GB" sz="2800" dirty="0">
                <a:latin typeface="Lexend" pitchFamily="2" charset="0"/>
              </a:rPr>
              <a:t>Setting can support in raising / progressing concerns with local authority</a:t>
            </a:r>
          </a:p>
          <a:p>
            <a:endParaRPr lang="en-GB" sz="2800" dirty="0">
              <a:latin typeface="Lexend" pitchFamily="2" charset="0"/>
            </a:endParaRPr>
          </a:p>
          <a:p>
            <a:pPr marL="0" indent="0">
              <a:buNone/>
            </a:pPr>
            <a:r>
              <a:rPr lang="en-GB" sz="2800" i="1" dirty="0">
                <a:solidFill>
                  <a:srgbClr val="C00000"/>
                </a:solidFill>
                <a:latin typeface="Lexend" pitchFamily="2" charset="0"/>
              </a:rPr>
              <a:t>   What is the impact on the child?</a:t>
            </a:r>
          </a:p>
          <a:p>
            <a:pPr marL="400050" lvl="1" indent="0">
              <a:buNone/>
            </a:pPr>
            <a:endParaRPr lang="en-GB" sz="2800" i="1" dirty="0">
              <a:solidFill>
                <a:srgbClr val="FF0000"/>
              </a:solidFill>
              <a:latin typeface="Lexend" pitchFamily="2" charset="0"/>
            </a:endParaRPr>
          </a:p>
          <a:p>
            <a:r>
              <a:rPr lang="en-GB" sz="2800" dirty="0">
                <a:latin typeface="Lexend" pitchFamily="2" charset="0"/>
              </a:rPr>
              <a:t>Homeless Reduction Act 2017 – places new duties on local authorities</a:t>
            </a:r>
          </a:p>
          <a:p>
            <a:endParaRPr lang="en-GB" sz="2800" dirty="0"/>
          </a:p>
        </p:txBody>
      </p:sp>
    </p:spTree>
    <p:extLst>
      <p:ext uri="{BB962C8B-B14F-4D97-AF65-F5344CB8AC3E}">
        <p14:creationId xmlns:p14="http://schemas.microsoft.com/office/powerpoint/2010/main" val="257076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3358-C6C3-4BD6-9A0E-1F73D2E9EAD3}"/>
              </a:ext>
            </a:extLst>
          </p:cNvPr>
          <p:cNvSpPr>
            <a:spLocks noGrp="1"/>
          </p:cNvSpPr>
          <p:nvPr>
            <p:ph type="title"/>
          </p:nvPr>
        </p:nvSpPr>
        <p:spPr>
          <a:xfrm>
            <a:off x="395535" y="30378"/>
            <a:ext cx="8085560" cy="864096"/>
          </a:xfrm>
        </p:spPr>
        <p:txBody>
          <a:bodyPr/>
          <a:lstStyle/>
          <a:p>
            <a:r>
              <a:rPr lang="en-GB" dirty="0">
                <a:solidFill>
                  <a:srgbClr val="C00000"/>
                </a:solidFill>
                <a:latin typeface="Lexend" pitchFamily="2" charset="0"/>
              </a:rPr>
              <a:t>Online safety</a:t>
            </a:r>
          </a:p>
        </p:txBody>
      </p:sp>
      <p:sp>
        <p:nvSpPr>
          <p:cNvPr id="3" name="Content Placeholder 2">
            <a:extLst>
              <a:ext uri="{FF2B5EF4-FFF2-40B4-BE49-F238E27FC236}">
                <a16:creationId xmlns:a16="http://schemas.microsoft.com/office/drawing/2014/main" id="{8FE8E860-4226-43A4-A4D7-478124AA10C6}"/>
              </a:ext>
            </a:extLst>
          </p:cNvPr>
          <p:cNvSpPr>
            <a:spLocks noGrp="1"/>
          </p:cNvSpPr>
          <p:nvPr>
            <p:ph idx="1"/>
          </p:nvPr>
        </p:nvSpPr>
        <p:spPr>
          <a:xfrm>
            <a:off x="379110" y="836712"/>
            <a:ext cx="8118411" cy="4751716"/>
          </a:xfrm>
        </p:spPr>
        <p:txBody>
          <a:bodyPr/>
          <a:lstStyle/>
          <a:p>
            <a:r>
              <a:rPr lang="en-GB" sz="1800" dirty="0">
                <a:latin typeface="Lexend" pitchFamily="2" charset="0"/>
                <a:hlinkClick r:id="rId3"/>
              </a:rPr>
              <a:t>Safeguarding children and protecting professionals in early years settings: online safety considerations - UK Council for Internet Safety</a:t>
            </a:r>
            <a:r>
              <a:rPr lang="en-GB" sz="1800" dirty="0">
                <a:latin typeface="Lexend" pitchFamily="2" charset="0"/>
              </a:rPr>
              <a:t> (GOV.UK)</a:t>
            </a:r>
          </a:p>
          <a:p>
            <a:endParaRPr lang="en-GB" sz="1800" dirty="0">
              <a:latin typeface="Lexend" pitchFamily="2" charset="0"/>
            </a:endParaRPr>
          </a:p>
          <a:p>
            <a:r>
              <a:rPr lang="en-GB" sz="1800" dirty="0">
                <a:latin typeface="Lexend" pitchFamily="2" charset="0"/>
              </a:rPr>
              <a:t>Technology a significant component of safeguarding issues – provides a platform that facilitates harm</a:t>
            </a:r>
          </a:p>
          <a:p>
            <a:endParaRPr lang="en-GB" sz="1800" dirty="0">
              <a:latin typeface="Lexend" pitchFamily="2" charset="0"/>
            </a:endParaRPr>
          </a:p>
          <a:p>
            <a:r>
              <a:rPr lang="en-GB" sz="1800" dirty="0">
                <a:latin typeface="Lexend" pitchFamily="2" charset="0"/>
              </a:rPr>
              <a:t>Settings should ensure they have considered filtering and monitoring arrangements for online safety</a:t>
            </a:r>
          </a:p>
          <a:p>
            <a:endParaRPr lang="en-GB" sz="1800" dirty="0">
              <a:latin typeface="Lexend" pitchFamily="2" charset="0"/>
            </a:endParaRPr>
          </a:p>
          <a:p>
            <a:r>
              <a:rPr lang="en-GB" sz="1800" dirty="0">
                <a:latin typeface="Lexend" pitchFamily="2" charset="0"/>
              </a:rPr>
              <a:t>Four main areas of risk:</a:t>
            </a:r>
          </a:p>
          <a:p>
            <a:pPr lvl="1"/>
            <a:r>
              <a:rPr lang="en-GB" sz="1800" b="1" dirty="0">
                <a:latin typeface="Lexend" pitchFamily="2" charset="0"/>
              </a:rPr>
              <a:t>Content:</a:t>
            </a:r>
            <a:r>
              <a:rPr lang="en-GB" sz="1800" dirty="0">
                <a:latin typeface="Lexend" pitchFamily="2" charset="0"/>
              </a:rPr>
              <a:t> exposure to inappropriate / harmful material</a:t>
            </a:r>
          </a:p>
          <a:p>
            <a:pPr lvl="1"/>
            <a:r>
              <a:rPr lang="en-GB" sz="1800" b="1" dirty="0">
                <a:latin typeface="Lexend" pitchFamily="2" charset="0"/>
              </a:rPr>
              <a:t>Contact:  </a:t>
            </a:r>
            <a:r>
              <a:rPr lang="en-GB" sz="1800" dirty="0">
                <a:latin typeface="Lexend" pitchFamily="2" charset="0"/>
              </a:rPr>
              <a:t>subjected to harmful online interaction</a:t>
            </a:r>
          </a:p>
          <a:p>
            <a:pPr lvl="1"/>
            <a:r>
              <a:rPr lang="en-GB" sz="1800" b="1" dirty="0">
                <a:latin typeface="Lexend" pitchFamily="2" charset="0"/>
              </a:rPr>
              <a:t>Conduct:  </a:t>
            </a:r>
            <a:r>
              <a:rPr lang="en-GB" sz="1800" dirty="0">
                <a:latin typeface="Lexend" pitchFamily="2" charset="0"/>
              </a:rPr>
              <a:t>personal online behaviour that increases the likelihood of / causes harm</a:t>
            </a:r>
          </a:p>
          <a:p>
            <a:pPr lvl="1"/>
            <a:r>
              <a:rPr lang="en-GB" sz="1800" b="1" dirty="0">
                <a:latin typeface="Lexend" pitchFamily="2" charset="0"/>
              </a:rPr>
              <a:t>Commerce:</a:t>
            </a:r>
            <a:r>
              <a:rPr lang="en-GB" sz="1800" dirty="0">
                <a:latin typeface="Lexend" pitchFamily="2" charset="0"/>
              </a:rPr>
              <a:t>  risks such as online gambling, inappropriate advertising, phishing and / or financial scams</a:t>
            </a:r>
          </a:p>
          <a:p>
            <a:pPr marL="457200" lvl="1" indent="0">
              <a:buNone/>
            </a:pPr>
            <a:endParaRPr lang="en-GB" dirty="0">
              <a:latin typeface="Lexend" pitchFamily="2" charset="0"/>
            </a:endParaRPr>
          </a:p>
        </p:txBody>
      </p:sp>
    </p:spTree>
    <p:extLst>
      <p:ext uri="{BB962C8B-B14F-4D97-AF65-F5344CB8AC3E}">
        <p14:creationId xmlns:p14="http://schemas.microsoft.com/office/powerpoint/2010/main" val="3574997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848600" cy="1008112"/>
          </a:xfrm>
        </p:spPr>
        <p:txBody>
          <a:bodyPr/>
          <a:lstStyle/>
          <a:p>
            <a:r>
              <a:rPr lang="en-GB" dirty="0">
                <a:solidFill>
                  <a:srgbClr val="C00000"/>
                </a:solidFill>
                <a:latin typeface="Lexend" pitchFamily="2" charset="0"/>
              </a:rPr>
              <a:t>Preventing radicalisation:</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3" name="Content Placeholder 2"/>
          <p:cNvSpPr>
            <a:spLocks noGrp="1"/>
          </p:cNvSpPr>
          <p:nvPr>
            <p:ph idx="1"/>
          </p:nvPr>
        </p:nvSpPr>
        <p:spPr>
          <a:xfrm>
            <a:off x="685800" y="1021668"/>
            <a:ext cx="7848600" cy="4814664"/>
          </a:xfrm>
        </p:spPr>
        <p:txBody>
          <a:bodyPr/>
          <a:lstStyle/>
          <a:p>
            <a:pPr marL="0" indent="0" algn="just">
              <a:buNone/>
            </a:pPr>
            <a:r>
              <a:rPr lang="en-GB" dirty="0">
                <a:solidFill>
                  <a:srgbClr val="C00000"/>
                </a:solidFill>
                <a:latin typeface="Lexend" pitchFamily="2" charset="0"/>
                <a:hlinkClick r:id="rId3">
                  <a:extLst>
                    <a:ext uri="{A12FA001-AC4F-418D-AE19-62706E023703}">
                      <ahyp:hlinkClr xmlns:ahyp="http://schemas.microsoft.com/office/drawing/2018/hyperlinkcolor" val="tx"/>
                    </a:ext>
                  </a:extLst>
                </a:hlinkClick>
              </a:rPr>
              <a:t>Extremism</a:t>
            </a:r>
            <a:r>
              <a:rPr lang="en-GB" dirty="0">
                <a:latin typeface="Lexend" pitchFamily="2" charset="0"/>
              </a:rPr>
              <a:t> - the vocal or active opposition to our fundamental values, including the rule of law, individual liberty and the mutual respect and tolerance of different faiths and beliefs</a:t>
            </a:r>
          </a:p>
          <a:p>
            <a:pPr marL="0" indent="0" algn="just">
              <a:buNone/>
            </a:pPr>
            <a:endParaRPr lang="en-GB" dirty="0">
              <a:latin typeface="Lexend" pitchFamily="2" charset="0"/>
            </a:endParaRPr>
          </a:p>
          <a:p>
            <a:pPr marL="0" indent="0" algn="just">
              <a:buNone/>
            </a:pPr>
            <a:r>
              <a:rPr lang="en-GB" dirty="0">
                <a:solidFill>
                  <a:srgbClr val="C00000"/>
                </a:solidFill>
                <a:latin typeface="Lexend" pitchFamily="2" charset="0"/>
                <a:hlinkClick r:id="rId4">
                  <a:extLst>
                    <a:ext uri="{A12FA001-AC4F-418D-AE19-62706E023703}">
                      <ahyp:hlinkClr xmlns:ahyp="http://schemas.microsoft.com/office/drawing/2018/hyperlinkcolor" val="tx"/>
                    </a:ext>
                  </a:extLst>
                </a:hlinkClick>
              </a:rPr>
              <a:t>Radicalisation</a:t>
            </a:r>
            <a:r>
              <a:rPr lang="en-GB" dirty="0">
                <a:solidFill>
                  <a:srgbClr val="C00000"/>
                </a:solidFill>
                <a:latin typeface="Lexend" pitchFamily="2" charset="0"/>
              </a:rPr>
              <a:t> </a:t>
            </a:r>
            <a:r>
              <a:rPr lang="en-GB" dirty="0">
                <a:latin typeface="Lexend" pitchFamily="2" charset="0"/>
              </a:rPr>
              <a:t>- refers to the process by which a person comes to support terrorism and extremist ideologies associated with terrorist groups</a:t>
            </a:r>
          </a:p>
          <a:p>
            <a:pPr marL="0" indent="0" algn="just">
              <a:buNone/>
            </a:pPr>
            <a:endParaRPr lang="en-GB" dirty="0">
              <a:latin typeface="Lexend" pitchFamily="2" charset="0"/>
            </a:endParaRPr>
          </a:p>
          <a:p>
            <a:pPr marL="0" indent="0" algn="just">
              <a:buNone/>
            </a:pPr>
            <a:r>
              <a:rPr lang="en-GB" dirty="0">
                <a:solidFill>
                  <a:srgbClr val="C00000"/>
                </a:solidFill>
                <a:latin typeface="Lexend" pitchFamily="2" charset="0"/>
                <a:hlinkClick r:id="rId5">
                  <a:extLst>
                    <a:ext uri="{A12FA001-AC4F-418D-AE19-62706E023703}">
                      <ahyp:hlinkClr xmlns:ahyp="http://schemas.microsoft.com/office/drawing/2018/hyperlinkcolor" val="tx"/>
                    </a:ext>
                  </a:extLst>
                </a:hlinkClick>
              </a:rPr>
              <a:t>Terrorism</a:t>
            </a:r>
            <a:r>
              <a:rPr lang="en-GB" dirty="0">
                <a:latin typeface="Lexend" pitchFamily="2" charset="0"/>
              </a:rPr>
              <a:t> - action that endangers / causes serious violence to a person/people; causes serious damage to property; or seriously interferes with / disrupts an electronic system. The use or threat must be designed to influence the government or to intimidate the public and is made for the purpose of advancing a political, religious or ideological cause</a:t>
            </a:r>
          </a:p>
        </p:txBody>
      </p:sp>
    </p:spTree>
    <p:extLst>
      <p:ext uri="{BB962C8B-B14F-4D97-AF65-F5344CB8AC3E}">
        <p14:creationId xmlns:p14="http://schemas.microsoft.com/office/powerpoint/2010/main" val="2542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90600"/>
            <a:ext cx="7346776" cy="134144"/>
          </a:xfrm>
        </p:spPr>
        <p:txBody>
          <a:bodyPr/>
          <a:lstStyle/>
          <a:p>
            <a:r>
              <a:rPr lang="en-GB" sz="4000" dirty="0">
                <a:solidFill>
                  <a:schemeClr val="bg2"/>
                </a:solidFill>
                <a:latin typeface="Lexend" pitchFamily="2" charset="0"/>
              </a:rPr>
              <a:t>What is PREVENT?     (video)</a:t>
            </a:r>
          </a:p>
        </p:txBody>
      </p:sp>
      <p:sp>
        <p:nvSpPr>
          <p:cNvPr id="3" name="Content Placeholder 2"/>
          <p:cNvSpPr>
            <a:spLocks noGrp="1"/>
          </p:cNvSpPr>
          <p:nvPr>
            <p:ph idx="1"/>
          </p:nvPr>
        </p:nvSpPr>
        <p:spPr>
          <a:xfrm>
            <a:off x="685800" y="2852936"/>
            <a:ext cx="7848600" cy="3014464"/>
          </a:xfrm>
        </p:spPr>
        <p:txBody>
          <a:bodyPr/>
          <a:lstStyle/>
          <a:p>
            <a:pPr marL="0" indent="0" algn="ctr">
              <a:buNone/>
            </a:pPr>
            <a:r>
              <a:rPr lang="en-GB" sz="5400" u="sng" dirty="0">
                <a:latin typeface="Lexend" pitchFamily="2" charset="0"/>
                <a:hlinkClick r:id="rId3"/>
              </a:rPr>
              <a:t>What is Prevent?  </a:t>
            </a:r>
            <a:r>
              <a:rPr lang="en-GB" sz="5400" dirty="0">
                <a:latin typeface="Lexend" pitchFamily="2" charset="0"/>
                <a:hlinkClick r:id="rId3"/>
              </a:rPr>
              <a:t>(Home Office video)</a:t>
            </a:r>
            <a:r>
              <a:rPr lang="en-GB" sz="5400" dirty="0">
                <a:latin typeface="Lexend" pitchFamily="2" charset="0"/>
              </a:rPr>
              <a:t> </a:t>
            </a:r>
          </a:p>
        </p:txBody>
      </p:sp>
    </p:spTree>
    <p:extLst>
      <p:ext uri="{BB962C8B-B14F-4D97-AF65-F5344CB8AC3E}">
        <p14:creationId xmlns:p14="http://schemas.microsoft.com/office/powerpoint/2010/main" val="3011468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792088"/>
          </a:xfrm>
        </p:spPr>
        <p:txBody>
          <a:bodyPr/>
          <a:lstStyle/>
          <a:p>
            <a:r>
              <a:rPr lang="en-GB" dirty="0">
                <a:solidFill>
                  <a:srgbClr val="C00000"/>
                </a:solidFill>
                <a:latin typeface="Lexend" pitchFamily="2" charset="0"/>
              </a:rPr>
              <a:t>PREVENT in Essex:</a:t>
            </a:r>
          </a:p>
        </p:txBody>
      </p:sp>
      <p:sp>
        <p:nvSpPr>
          <p:cNvPr id="3" name="Content Placeholder 2"/>
          <p:cNvSpPr>
            <a:spLocks noGrp="1"/>
          </p:cNvSpPr>
          <p:nvPr>
            <p:ph idx="1"/>
          </p:nvPr>
        </p:nvSpPr>
        <p:spPr>
          <a:xfrm>
            <a:off x="395536" y="1268760"/>
            <a:ext cx="8138864" cy="4598640"/>
          </a:xfrm>
        </p:spPr>
        <p:txBody>
          <a:bodyPr/>
          <a:lstStyle/>
          <a:p>
            <a:pPr algn="just">
              <a:buFont typeface="Wingdings" panose="05000000000000000000" pitchFamily="2" charset="2"/>
              <a:buChar char="§"/>
            </a:pPr>
            <a:r>
              <a:rPr lang="en-GB" sz="2400" dirty="0">
                <a:latin typeface="Lexend" pitchFamily="2" charset="0"/>
              </a:rPr>
              <a:t>PREVENT Lead in all agencies (Head of Education Safeguarding and Wellbeing is lead for Education Directorate)</a:t>
            </a:r>
          </a:p>
          <a:p>
            <a:pPr algn="just">
              <a:buFont typeface="Wingdings" panose="05000000000000000000" pitchFamily="2" charset="2"/>
              <a:buChar char="§"/>
            </a:pPr>
            <a:endParaRPr lang="en-GB" sz="2400" dirty="0">
              <a:solidFill>
                <a:srgbClr val="000000"/>
              </a:solidFill>
              <a:latin typeface="Lexend" pitchFamily="2" charset="0"/>
            </a:endParaRPr>
          </a:p>
          <a:p>
            <a:pPr algn="just">
              <a:buFont typeface="Wingdings" panose="05000000000000000000" pitchFamily="2" charset="2"/>
              <a:buChar char="§"/>
            </a:pPr>
            <a:r>
              <a:rPr lang="en-GB" sz="2400" dirty="0">
                <a:solidFill>
                  <a:srgbClr val="000000"/>
                </a:solidFill>
                <a:latin typeface="Lexend" pitchFamily="2" charset="0"/>
              </a:rPr>
              <a:t>Dedicated PREVENT Police team </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Countywide strategic Prevent Board brings together all key agencies</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Essex PREVENT Strategy</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CHANNEL Panel – meets monthly</a:t>
            </a:r>
          </a:p>
          <a:p>
            <a:pPr lvl="0" algn="just"/>
            <a:endParaRPr lang="en-GB" sz="2400" dirty="0">
              <a:solidFill>
                <a:srgbClr val="000000"/>
              </a:solidFill>
            </a:endParaRPr>
          </a:p>
          <a:p>
            <a:pPr algn="just"/>
            <a:endParaRPr lang="en-GB" sz="2400" dirty="0"/>
          </a:p>
          <a:p>
            <a:pPr marL="0" indent="0">
              <a:buNone/>
            </a:pPr>
            <a:endParaRPr lang="en-GB" dirty="0"/>
          </a:p>
        </p:txBody>
      </p:sp>
    </p:spTree>
    <p:extLst>
      <p:ext uri="{BB962C8B-B14F-4D97-AF65-F5344CB8AC3E}">
        <p14:creationId xmlns:p14="http://schemas.microsoft.com/office/powerpoint/2010/main" val="3731150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32" y="116632"/>
            <a:ext cx="7920336" cy="864096"/>
          </a:xfrm>
        </p:spPr>
        <p:txBody>
          <a:bodyPr/>
          <a:lstStyle/>
          <a:p>
            <a:r>
              <a:rPr lang="en-GB" dirty="0">
                <a:solidFill>
                  <a:srgbClr val="C00000"/>
                </a:solidFill>
                <a:latin typeface="Lexend" pitchFamily="2" charset="0"/>
              </a:rPr>
              <a:t>PREVENT in Essex: </a:t>
            </a:r>
          </a:p>
        </p:txBody>
      </p:sp>
      <p:sp>
        <p:nvSpPr>
          <p:cNvPr id="3" name="Content Placeholder 2"/>
          <p:cNvSpPr>
            <a:spLocks noGrp="1"/>
          </p:cNvSpPr>
          <p:nvPr>
            <p:ph idx="1"/>
          </p:nvPr>
        </p:nvSpPr>
        <p:spPr>
          <a:xfrm>
            <a:off x="395536" y="1196752"/>
            <a:ext cx="8136632" cy="4005064"/>
          </a:xfrm>
        </p:spPr>
        <p:txBody>
          <a:bodyPr/>
          <a:lstStyle/>
          <a:p>
            <a:pPr algn="just">
              <a:buFont typeface="Wingdings" panose="05000000000000000000" pitchFamily="2" charset="2"/>
              <a:buChar char="§"/>
            </a:pPr>
            <a:r>
              <a:rPr lang="en-GB" sz="2200" dirty="0">
                <a:latin typeface="Lexend" pitchFamily="2" charset="0"/>
              </a:rPr>
              <a:t>Advice and guidance through Children and Families Hub (they will signpost elsewhere if appropriate)</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Requests for support made to Children and Families Hub (as with any other safeguarding concern)</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Family Solutions may be identified as an appropriate intervention – they work at early stage with the young person and the family to address concerns (requires consent)</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Escalate to Social Care where ‘risk of significant harm’</a:t>
            </a:r>
          </a:p>
          <a:p>
            <a:pPr marL="0" indent="0" algn="just">
              <a:buNone/>
            </a:pPr>
            <a:endParaRPr lang="en-GB" sz="2200" dirty="0"/>
          </a:p>
        </p:txBody>
      </p:sp>
    </p:spTree>
    <p:extLst>
      <p:ext uri="{BB962C8B-B14F-4D97-AF65-F5344CB8AC3E}">
        <p14:creationId xmlns:p14="http://schemas.microsoft.com/office/powerpoint/2010/main" val="955656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66B1-BAB5-4A04-9D94-54810503C1D3}"/>
              </a:ext>
            </a:extLst>
          </p:cNvPr>
          <p:cNvSpPr>
            <a:spLocks noGrp="1"/>
          </p:cNvSpPr>
          <p:nvPr>
            <p:ph type="title"/>
          </p:nvPr>
        </p:nvSpPr>
        <p:spPr>
          <a:xfrm>
            <a:off x="467544" y="332656"/>
            <a:ext cx="8096267" cy="657944"/>
          </a:xfrm>
        </p:spPr>
        <p:txBody>
          <a:bodyPr/>
          <a:lstStyle/>
          <a:p>
            <a:r>
              <a:rPr lang="en-GB" dirty="0">
                <a:solidFill>
                  <a:srgbClr val="C00000"/>
                </a:solidFill>
                <a:latin typeface="Lexend" pitchFamily="2" charset="0"/>
              </a:rPr>
              <a:t>Further information:</a:t>
            </a:r>
          </a:p>
        </p:txBody>
      </p:sp>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715211" y="1412776"/>
            <a:ext cx="7848600" cy="4526632"/>
          </a:xfrm>
        </p:spPr>
        <p:txBody>
          <a:bodyPr/>
          <a:lstStyle/>
          <a:p>
            <a:pPr marL="0" indent="0">
              <a:spcAft>
                <a:spcPts val="0"/>
              </a:spcAft>
              <a:buNone/>
            </a:pPr>
            <a:r>
              <a:rPr lang="en-GB" sz="2800" dirty="0">
                <a:latin typeface="Lexend" pitchFamily="2" charset="0"/>
                <a:ea typeface="Calibri" panose="020F0502020204030204" pitchFamily="34" charset="0"/>
              </a:rPr>
              <a:t>Further information, including specific forms of abuse and safeguarding issues, is available in Annex B of  </a:t>
            </a:r>
            <a:r>
              <a:rPr lang="en-GB" sz="2800" dirty="0">
                <a:latin typeface="Lexend" pitchFamily="2" charset="0"/>
                <a:hlinkClick r:id="rId3"/>
              </a:rPr>
              <a:t>Keeping children safe in education</a:t>
            </a:r>
            <a:r>
              <a:rPr lang="en-GB" sz="2800" dirty="0">
                <a:latin typeface="Lexend" pitchFamily="2" charset="0"/>
              </a:rPr>
              <a:t> (DfE, 2023)</a:t>
            </a:r>
            <a:endParaRPr lang="en-GB" sz="2800" dirty="0">
              <a:latin typeface="Lexend" pitchFamily="2" charset="0"/>
              <a:ea typeface="Calibri" panose="020F0502020204030204" pitchFamily="34" charset="0"/>
            </a:endParaRPr>
          </a:p>
          <a:p>
            <a:pPr marL="0" indent="0">
              <a:spcAft>
                <a:spcPts val="0"/>
              </a:spcAft>
              <a:buNone/>
            </a:pPr>
            <a:endParaRPr lang="en-GB" sz="2800" dirty="0">
              <a:latin typeface="Lexend" pitchFamily="2" charset="0"/>
              <a:ea typeface="Calibri" panose="020F0502020204030204" pitchFamily="34" charset="0"/>
            </a:endParaRPr>
          </a:p>
          <a:p>
            <a:pPr marL="0" indent="0">
              <a:spcAft>
                <a:spcPts val="0"/>
              </a:spcAft>
              <a:buNone/>
            </a:pPr>
            <a:r>
              <a:rPr lang="en-GB" sz="2800" dirty="0">
                <a:latin typeface="Lexend" pitchFamily="2" charset="0"/>
                <a:ea typeface="Calibri" panose="020F0502020204030204" pitchFamily="34" charset="0"/>
              </a:rPr>
              <a:t>Information about safeguarding issues, and related training opportunities, is also available in the SET procedures and on the </a:t>
            </a:r>
            <a:r>
              <a:rPr lang="en-GB" sz="2800" dirty="0">
                <a:latin typeface="Lexend" pitchFamily="2" charset="0"/>
                <a:hlinkClick r:id="rId4"/>
              </a:rPr>
              <a:t>ESCB website</a:t>
            </a:r>
            <a:endParaRPr lang="en-GB" sz="3600" dirty="0">
              <a:latin typeface="Lexend" pitchFamily="2" charset="0"/>
            </a:endParaRPr>
          </a:p>
          <a:p>
            <a:endParaRPr lang="en-GB" dirty="0"/>
          </a:p>
        </p:txBody>
      </p:sp>
    </p:spTree>
    <p:extLst>
      <p:ext uri="{BB962C8B-B14F-4D97-AF65-F5344CB8AC3E}">
        <p14:creationId xmlns:p14="http://schemas.microsoft.com/office/powerpoint/2010/main" val="42307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A743-3A22-472D-B322-D1DE863381F7}"/>
              </a:ext>
            </a:extLst>
          </p:cNvPr>
          <p:cNvSpPr>
            <a:spLocks noGrp="1"/>
          </p:cNvSpPr>
          <p:nvPr>
            <p:ph type="title"/>
          </p:nvPr>
        </p:nvSpPr>
        <p:spPr>
          <a:xfrm>
            <a:off x="467544" y="183849"/>
            <a:ext cx="7848600" cy="936104"/>
          </a:xfrm>
        </p:spPr>
        <p:txBody>
          <a:bodyPr/>
          <a:lstStyle/>
          <a:p>
            <a:r>
              <a:rPr lang="en-GB" sz="2800" dirty="0">
                <a:solidFill>
                  <a:srgbClr val="C00000"/>
                </a:solidFill>
                <a:latin typeface="Lexend" pitchFamily="2" charset="0"/>
              </a:rPr>
              <a:t>Key documents for early years providers and other settings:</a:t>
            </a:r>
          </a:p>
        </p:txBody>
      </p:sp>
      <p:sp>
        <p:nvSpPr>
          <p:cNvPr id="3" name="Text Placeholder 2">
            <a:extLst>
              <a:ext uri="{FF2B5EF4-FFF2-40B4-BE49-F238E27FC236}">
                <a16:creationId xmlns:a16="http://schemas.microsoft.com/office/drawing/2014/main" id="{1FF892C1-71EB-4430-921E-EDB8190AA6F5}"/>
              </a:ext>
            </a:extLst>
          </p:cNvPr>
          <p:cNvSpPr>
            <a:spLocks noGrp="1"/>
          </p:cNvSpPr>
          <p:nvPr>
            <p:ph type="body" sz="half" idx="1"/>
          </p:nvPr>
        </p:nvSpPr>
        <p:spPr>
          <a:xfrm>
            <a:off x="647700" y="1119953"/>
            <a:ext cx="7848600" cy="4022576"/>
          </a:xfrm>
        </p:spPr>
        <p:txBody>
          <a:bodyPr/>
          <a:lstStyle/>
          <a:p>
            <a:pPr>
              <a:buFont typeface="Wingdings" panose="05000000000000000000" pitchFamily="2" charset="2"/>
              <a:buChar char="§"/>
            </a:pPr>
            <a:r>
              <a:rPr lang="en-GB" sz="2400" i="1" dirty="0">
                <a:latin typeface="Lexend" pitchFamily="2" charset="0"/>
              </a:rPr>
              <a:t>Working Together (HMG, 2023)</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Prevent duty guidance for England and Wales (HMG, 2015)</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SET Procedures (ESCB, 2022)</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Statutory framework for the early years foundation stage (DfE, 2023)</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defRPr/>
            </a:pPr>
            <a:r>
              <a:rPr kumimoji="0" lang="en-GB" sz="2400" b="0" i="1" u="none" strike="noStrike" kern="0" cap="none" spc="0" normalizeH="0" baseline="0" noProof="0" dirty="0">
                <a:ln>
                  <a:noFill/>
                </a:ln>
                <a:solidFill>
                  <a:srgbClr val="000000"/>
                </a:solidFill>
                <a:effectLst/>
                <a:uLnTx/>
                <a:uFillTx/>
                <a:latin typeface="Lexend" pitchFamily="2" charset="0"/>
              </a:rPr>
              <a:t>Keeping children safe in education (DfE, 2023)</a:t>
            </a:r>
          </a:p>
          <a:p>
            <a:endParaRPr lang="en-GB" sz="4000" i="1" dirty="0"/>
          </a:p>
        </p:txBody>
      </p:sp>
    </p:spTree>
    <p:extLst>
      <p:ext uri="{BB962C8B-B14F-4D97-AF65-F5344CB8AC3E}">
        <p14:creationId xmlns:p14="http://schemas.microsoft.com/office/powerpoint/2010/main" val="595058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32" y="764704"/>
            <a:ext cx="7920336" cy="864096"/>
          </a:xfrm>
        </p:spPr>
        <p:txBody>
          <a:bodyPr/>
          <a:lstStyle/>
          <a:p>
            <a:r>
              <a:rPr kumimoji="0" lang="en-GB" sz="40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What staff should do if concerned about a child – it could happen here:</a:t>
            </a:r>
            <a:endParaRPr lang="en-GB" sz="4000" dirty="0">
              <a:solidFill>
                <a:srgbClr val="C00000"/>
              </a:solidFill>
              <a:latin typeface="Lexend" pitchFamily="2" charset="0"/>
            </a:endParaRPr>
          </a:p>
        </p:txBody>
      </p:sp>
      <p:sp>
        <p:nvSpPr>
          <p:cNvPr id="3" name="Content Placeholder 2"/>
          <p:cNvSpPr>
            <a:spLocks noGrp="1"/>
          </p:cNvSpPr>
          <p:nvPr>
            <p:ph idx="1"/>
          </p:nvPr>
        </p:nvSpPr>
        <p:spPr>
          <a:xfrm>
            <a:off x="503684" y="2708920"/>
            <a:ext cx="8136632" cy="4005064"/>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Staff members are advised to maintain an attitude of </a:t>
            </a:r>
            <a:r>
              <a:rPr kumimoji="0" lang="en-GB" sz="3600" b="1"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a:t>
            </a:r>
            <a:r>
              <a:rPr kumimoji="0" lang="en-GB" sz="3600" b="1"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it could happen here’ </a:t>
            </a:r>
            <a:r>
              <a:rPr kumimoji="0" lang="en-GB" sz="3600" b="0"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and should always act in the best interests of the child </a:t>
            </a:r>
          </a:p>
          <a:p>
            <a:pPr marL="0" indent="0" algn="just">
              <a:buNone/>
            </a:pPr>
            <a:endParaRPr lang="en-GB" sz="2200" dirty="0"/>
          </a:p>
        </p:txBody>
      </p:sp>
    </p:spTree>
    <p:extLst>
      <p:ext uri="{BB962C8B-B14F-4D97-AF65-F5344CB8AC3E}">
        <p14:creationId xmlns:p14="http://schemas.microsoft.com/office/powerpoint/2010/main" val="14732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560" y="7099"/>
            <a:ext cx="8348464" cy="1143000"/>
          </a:xfrm>
        </p:spPr>
        <p:txBody>
          <a:bodyPr/>
          <a:lstStyle/>
          <a:p>
            <a:r>
              <a:rPr lang="en-GB" sz="2800" dirty="0">
                <a:solidFill>
                  <a:srgbClr val="C00000"/>
                </a:solidFill>
                <a:latin typeface="Lexend" pitchFamily="2" charset="0"/>
              </a:rPr>
              <a:t>What staff should do if concerned about a child</a:t>
            </a:r>
          </a:p>
        </p:txBody>
      </p:sp>
      <p:sp>
        <p:nvSpPr>
          <p:cNvPr id="3" name="Subtitle 2"/>
          <p:cNvSpPr>
            <a:spLocks noGrp="1"/>
          </p:cNvSpPr>
          <p:nvPr>
            <p:ph type="subTitle" idx="1"/>
          </p:nvPr>
        </p:nvSpPr>
        <p:spPr>
          <a:xfrm>
            <a:off x="472008" y="1151518"/>
            <a:ext cx="8199984" cy="3087216"/>
          </a:xfrm>
        </p:spPr>
        <p:txBody>
          <a:bodyPr/>
          <a:lstStyle/>
          <a:p>
            <a:pPr marL="342900" indent="-342900" algn="just">
              <a:buFont typeface="Wingdings" panose="05000000000000000000" pitchFamily="2" charset="2"/>
              <a:buChar char="§"/>
            </a:pPr>
            <a:r>
              <a:rPr lang="en-GB" sz="2000" b="1" dirty="0">
                <a:latin typeface="Lexend" pitchFamily="2" charset="0"/>
              </a:rPr>
              <a:t>Act on it immediately </a:t>
            </a:r>
            <a:r>
              <a:rPr lang="en-GB" sz="2000" i="1" dirty="0">
                <a:latin typeface="Lexend" pitchFamily="2" charset="0"/>
              </a:rPr>
              <a:t>(do not assume others have taken action) </a:t>
            </a:r>
          </a:p>
          <a:p>
            <a:pPr marL="342900" indent="-342900" algn="just">
              <a:buFont typeface="Wingdings" panose="05000000000000000000" pitchFamily="2" charset="2"/>
              <a:buChar char="§"/>
            </a:pPr>
            <a:endParaRPr lang="en-GB" sz="2000"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Speak with the Lead Practitioner (or Deputy) – non availability should not delay appropriate action being taken  </a:t>
            </a:r>
          </a:p>
          <a:p>
            <a:pPr marL="342900" indent="-342900" algn="just">
              <a:buFont typeface="Wingdings" panose="05000000000000000000" pitchFamily="2" charset="2"/>
              <a:buChar char="§"/>
            </a:pPr>
            <a:endParaRPr lang="en-GB" sz="2000" dirty="0">
              <a:latin typeface="Lexend" pitchFamily="2"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1" i="0" u="none" strike="noStrike" kern="0" cap="none" spc="0" normalizeH="0" baseline="0" noProof="0" dirty="0">
                <a:ln>
                  <a:noFill/>
                </a:ln>
                <a:solidFill>
                  <a:srgbClr val="000000"/>
                </a:solidFill>
                <a:effectLst/>
                <a:uLnTx/>
                <a:uFillTx/>
                <a:latin typeface="Lexend" pitchFamily="2" charset="0"/>
              </a:rPr>
              <a:t>Do not assume that other professionals will share critical information </a:t>
            </a:r>
            <a:r>
              <a:rPr kumimoji="0" lang="en-GB" sz="2000" b="0" i="0" u="none" strike="noStrike" kern="0" cap="none" spc="0" normalizeH="0" baseline="0" noProof="0" dirty="0">
                <a:ln>
                  <a:noFill/>
                </a:ln>
                <a:solidFill>
                  <a:srgbClr val="000000"/>
                </a:solidFill>
                <a:effectLst/>
                <a:uLnTx/>
                <a:uFillTx/>
                <a:latin typeface="Lexend" pitchFamily="2" charset="0"/>
              </a:rPr>
              <a:t>- early information sharing is vital for effective identification, assessment and allocation of appropriate service provision</a:t>
            </a:r>
          </a:p>
          <a:p>
            <a:pPr marL="342900" indent="-342900" algn="just">
              <a:buFont typeface="Wingdings" panose="05000000000000000000" pitchFamily="2" charset="2"/>
              <a:buChar char="§"/>
            </a:pPr>
            <a:endParaRPr lang="en-GB" sz="2000"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Options for a response to concerns will include:</a:t>
            </a:r>
          </a:p>
          <a:p>
            <a:pPr marL="1085850" lvl="1" indent="-342900" algn="just">
              <a:buFont typeface="Wingdings" panose="05000000000000000000" pitchFamily="2" charset="2"/>
              <a:buChar char="§"/>
            </a:pPr>
            <a:r>
              <a:rPr lang="en-GB" dirty="0">
                <a:latin typeface="Lexend" pitchFamily="2" charset="0"/>
              </a:rPr>
              <a:t>managing support internally</a:t>
            </a:r>
          </a:p>
          <a:p>
            <a:pPr marL="1085850" lvl="1" indent="-342900" algn="just">
              <a:buFont typeface="Wingdings" panose="05000000000000000000" pitchFamily="2" charset="2"/>
              <a:buChar char="§"/>
            </a:pPr>
            <a:r>
              <a:rPr lang="en-GB" dirty="0">
                <a:latin typeface="Lexend" pitchFamily="2" charset="0"/>
              </a:rPr>
              <a:t>an </a:t>
            </a:r>
            <a:r>
              <a:rPr lang="en-GB" b="1" dirty="0">
                <a:latin typeface="Lexend" pitchFamily="2" charset="0"/>
              </a:rPr>
              <a:t>Early Help </a:t>
            </a:r>
            <a:r>
              <a:rPr lang="en-GB" dirty="0">
                <a:latin typeface="Lexend" pitchFamily="2" charset="0"/>
              </a:rPr>
              <a:t>assessment</a:t>
            </a:r>
          </a:p>
          <a:p>
            <a:pPr marL="1085850" lvl="1" indent="-342900" algn="just">
              <a:buFont typeface="Wingdings" panose="05000000000000000000" pitchFamily="2" charset="2"/>
              <a:buChar char="§"/>
            </a:pPr>
            <a:r>
              <a:rPr lang="en-GB" dirty="0">
                <a:latin typeface="Lexend" pitchFamily="2" charset="0"/>
              </a:rPr>
              <a:t>referral for statutory services</a:t>
            </a:r>
          </a:p>
          <a:p>
            <a:pPr marL="1085850" lvl="1" indent="-342900" algn="just">
              <a:buFont typeface="Arial" panose="020B0604020202020204" pitchFamily="34" charset="0"/>
              <a:buChar char="•"/>
            </a:pPr>
            <a:endParaRPr lang="en-GB" dirty="0"/>
          </a:p>
          <a:p>
            <a:endParaRPr lang="en-GB" sz="2400" dirty="0"/>
          </a:p>
        </p:txBody>
      </p:sp>
    </p:spTree>
    <p:extLst>
      <p:ext uri="{BB962C8B-B14F-4D97-AF65-F5344CB8AC3E}">
        <p14:creationId xmlns:p14="http://schemas.microsoft.com/office/powerpoint/2010/main" val="4028506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8132440" cy="1143000"/>
          </a:xfrm>
        </p:spPr>
        <p:txBody>
          <a:bodyPr/>
          <a:lstStyle/>
          <a:p>
            <a:r>
              <a:rPr lang="en-GB" dirty="0">
                <a:solidFill>
                  <a:srgbClr val="C00000"/>
                </a:solidFill>
                <a:latin typeface="Lexend" pitchFamily="2" charset="0"/>
              </a:rPr>
              <a:t>Early Help</a:t>
            </a:r>
          </a:p>
        </p:txBody>
      </p:sp>
      <p:sp>
        <p:nvSpPr>
          <p:cNvPr id="3" name="Subtitle 2"/>
          <p:cNvSpPr>
            <a:spLocks noGrp="1"/>
          </p:cNvSpPr>
          <p:nvPr>
            <p:ph type="subTitle" idx="1"/>
          </p:nvPr>
        </p:nvSpPr>
        <p:spPr>
          <a:xfrm>
            <a:off x="539552" y="1285798"/>
            <a:ext cx="7918648" cy="3024336"/>
          </a:xfrm>
        </p:spPr>
        <p:txBody>
          <a:bodyPr/>
          <a:lstStyle/>
          <a:p>
            <a:r>
              <a:rPr lang="en-GB" sz="2800" dirty="0">
                <a:latin typeface="Lexend" pitchFamily="2" charset="0"/>
              </a:rPr>
              <a:t>Where early help is appropriate, the Lead Practitioner or Deputy will lead on linking with other agencies as appropriate</a:t>
            </a:r>
          </a:p>
          <a:p>
            <a:endParaRPr lang="en-GB" sz="2800" dirty="0">
              <a:latin typeface="Lexend" pitchFamily="2" charset="0"/>
            </a:endParaRPr>
          </a:p>
          <a:p>
            <a:r>
              <a:rPr lang="en-GB" sz="2800" dirty="0">
                <a:latin typeface="Lexend" pitchFamily="2" charset="0"/>
              </a:rPr>
              <a:t>Cases should be kept under constant review – referral to children’s social care for assessment for statutory services, if child’s situation does not appear to be improving or is getting worse</a:t>
            </a:r>
          </a:p>
          <a:p>
            <a:endParaRPr lang="en-GB" sz="2800" dirty="0">
              <a:latin typeface="Lexend" pitchFamily="2" charset="0"/>
            </a:endParaRPr>
          </a:p>
          <a:p>
            <a:r>
              <a:rPr lang="en-GB" sz="2800" b="0" i="0" dirty="0">
                <a:solidFill>
                  <a:srgbClr val="1A191A"/>
                </a:solidFill>
                <a:effectLst/>
                <a:latin typeface="Lexend" pitchFamily="2" charset="0"/>
                <a:cs typeface="Arial" panose="020B0604020202020204" pitchFamily="34" charset="0"/>
              </a:rPr>
              <a:t>Essex </a:t>
            </a:r>
            <a:r>
              <a:rPr lang="en-GB" sz="2800" b="0" i="0" dirty="0">
                <a:solidFill>
                  <a:srgbClr val="0043AF"/>
                </a:solidFill>
                <a:effectLst/>
                <a:latin typeface="Lexend" pitchFamily="2" charset="0"/>
                <a:cs typeface="Arial" panose="020B0604020202020204" pitchFamily="34" charset="0"/>
                <a:hlinkClick r:id="rId3"/>
              </a:rPr>
              <a:t>Directory of services</a:t>
            </a:r>
            <a:endParaRPr lang="en-GB" sz="3600" dirty="0">
              <a:latin typeface="Lexend" pitchFamily="2" charset="0"/>
              <a:cs typeface="Arial" panose="020B0604020202020204" pitchFamily="34" charset="0"/>
            </a:endParaRPr>
          </a:p>
        </p:txBody>
      </p:sp>
    </p:spTree>
    <p:extLst>
      <p:ext uri="{BB962C8B-B14F-4D97-AF65-F5344CB8AC3E}">
        <p14:creationId xmlns:p14="http://schemas.microsoft.com/office/powerpoint/2010/main" val="5945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92888" cy="1152128"/>
          </a:xfrm>
        </p:spPr>
        <p:txBody>
          <a:bodyPr/>
          <a:lstStyle/>
          <a:p>
            <a:r>
              <a:rPr lang="en-GB" sz="3200" dirty="0">
                <a:solidFill>
                  <a:srgbClr val="C00000"/>
                </a:solidFill>
                <a:latin typeface="Lexend" pitchFamily="2" charset="0"/>
              </a:rPr>
              <a:t>Statutory assessment  - children in need / significant  harm:</a:t>
            </a:r>
          </a:p>
        </p:txBody>
      </p:sp>
      <p:sp>
        <p:nvSpPr>
          <p:cNvPr id="3" name="Subtitle 2"/>
          <p:cNvSpPr>
            <a:spLocks noGrp="1"/>
          </p:cNvSpPr>
          <p:nvPr>
            <p:ph type="subTitle" idx="1"/>
          </p:nvPr>
        </p:nvSpPr>
        <p:spPr>
          <a:xfrm>
            <a:off x="576672" y="1268760"/>
            <a:ext cx="7990656" cy="3303240"/>
          </a:xfrm>
        </p:spPr>
        <p:txBody>
          <a:bodyPr/>
          <a:lstStyle/>
          <a:p>
            <a:r>
              <a:rPr lang="en-GB" dirty="0">
                <a:latin typeface="Lexend" pitchFamily="2" charset="0"/>
              </a:rPr>
              <a:t>Local authority response to referral:</a:t>
            </a:r>
          </a:p>
          <a:p>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Child In Need – assessment under S17 of Children Act 1989 (may be placed on CIN Plan)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Significant harm – assessment under S47 of Children Act 1989 (may be placed on Child Protection Plan)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Consider whether any further specialist assessments or services are required</a:t>
            </a:r>
          </a:p>
          <a:p>
            <a:pPr marL="342900" indent="-342900">
              <a:buFont typeface="Arial" panose="020B0604020202020204" pitchFamily="34" charset="0"/>
              <a:buChar char="•"/>
            </a:pPr>
            <a:endParaRPr lang="en-GB" dirty="0">
              <a:latin typeface="Lexend" pitchFamily="2" charset="0"/>
            </a:endParaRPr>
          </a:p>
          <a:p>
            <a:r>
              <a:rPr lang="en-GB" b="1" dirty="0">
                <a:latin typeface="Lexend" pitchFamily="2" charset="0"/>
              </a:rPr>
              <a:t>ESCALATE CONCERNS IF NO IMPROVEMENT</a:t>
            </a:r>
            <a:r>
              <a:rPr lang="en-GB" dirty="0">
                <a:latin typeface="Lexend" pitchFamily="2" charset="0"/>
              </a:rPr>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535568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2AA7-8B73-4342-A3E4-BF76210C6749}"/>
              </a:ext>
            </a:extLst>
          </p:cNvPr>
          <p:cNvSpPr>
            <a:spLocks noGrp="1"/>
          </p:cNvSpPr>
          <p:nvPr>
            <p:ph type="title"/>
          </p:nvPr>
        </p:nvSpPr>
        <p:spPr>
          <a:xfrm>
            <a:off x="539552" y="332656"/>
            <a:ext cx="8229600" cy="5832648"/>
          </a:xfrm>
        </p:spPr>
        <p:txBody>
          <a:bodyPr>
            <a:normAutofit/>
          </a:bodyPr>
          <a:lstStyle/>
          <a:p>
            <a:r>
              <a:rPr lang="en-GB" sz="6000" u="sng" dirty="0">
                <a:solidFill>
                  <a:srgbClr val="C00000"/>
                </a:solidFill>
                <a:latin typeface="Lexend" pitchFamily="2" charset="0"/>
                <a:ea typeface="Calibri" panose="020F0502020204030204" pitchFamily="34" charset="0"/>
                <a:hlinkClick r:id="rId3">
                  <a:extLst>
                    <a:ext uri="{A12FA001-AC4F-418D-AE19-62706E023703}">
                      <ahyp:hlinkClr xmlns:ahyp="http://schemas.microsoft.com/office/drawing/2018/hyperlinkcolor" val="tx"/>
                    </a:ext>
                  </a:extLst>
                </a:hlinkClick>
              </a:rPr>
              <a:t>Let children know you're listening</a:t>
            </a:r>
            <a:br>
              <a:rPr lang="en-GB" sz="6000" u="sng" dirty="0">
                <a:solidFill>
                  <a:srgbClr val="C00000"/>
                </a:solidFill>
                <a:latin typeface="Lexend" pitchFamily="2" charset="0"/>
                <a:ea typeface="Calibri" panose="020F0502020204030204" pitchFamily="34" charset="0"/>
              </a:rPr>
            </a:br>
            <a:r>
              <a:rPr lang="en-GB" sz="2400" u="sng" dirty="0">
                <a:solidFill>
                  <a:srgbClr val="C00000"/>
                </a:solidFill>
                <a:latin typeface="Lexend" pitchFamily="2" charset="0"/>
                <a:ea typeface="Calibri" panose="020F0502020204030204" pitchFamily="34" charset="0"/>
              </a:rPr>
              <a:t>NSPCC resource</a:t>
            </a:r>
            <a:endParaRPr lang="en-GB" sz="2400" dirty="0">
              <a:solidFill>
                <a:srgbClr val="C00000"/>
              </a:solidFill>
              <a:latin typeface="Lexend" pitchFamily="2" charset="0"/>
            </a:endParaRPr>
          </a:p>
        </p:txBody>
      </p:sp>
    </p:spTree>
    <p:extLst>
      <p:ext uri="{BB962C8B-B14F-4D97-AF65-F5344CB8AC3E}">
        <p14:creationId xmlns:p14="http://schemas.microsoft.com/office/powerpoint/2010/main" val="2055756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solidFill>
                  <a:srgbClr val="C00000"/>
                </a:solidFill>
                <a:latin typeface="Lexend" pitchFamily="2" charset="0"/>
                <a:cs typeface="Arial" panose="020B0604020202020204" pitchFamily="34" charset="0"/>
              </a:rPr>
              <a:t>What to do if a child discloses to you:</a:t>
            </a:r>
            <a:endParaRPr lang="en-GB" sz="3200" dirty="0">
              <a:solidFill>
                <a:srgbClr val="C00000"/>
              </a:solidFill>
              <a:latin typeface="Lexend" pitchFamily="2" charset="0"/>
            </a:endParaRPr>
          </a:p>
        </p:txBody>
      </p:sp>
      <p:sp>
        <p:nvSpPr>
          <p:cNvPr id="3" name="Text Placeholder 2"/>
          <p:cNvSpPr>
            <a:spLocks noGrp="1"/>
          </p:cNvSpPr>
          <p:nvPr>
            <p:ph type="body" idx="1"/>
          </p:nvPr>
        </p:nvSpPr>
        <p:spPr>
          <a:xfrm>
            <a:off x="457200" y="1556792"/>
            <a:ext cx="2746648" cy="432047"/>
          </a:xfrm>
        </p:spPr>
        <p:txBody>
          <a:bodyPr>
            <a:normAutofit fontScale="92500" lnSpcReduction="20000"/>
          </a:bodyPr>
          <a:lstStyle/>
          <a:p>
            <a:pPr algn="ctr"/>
            <a:r>
              <a:rPr lang="en-GB" sz="2800" dirty="0">
                <a:solidFill>
                  <a:srgbClr val="C00000"/>
                </a:solidFill>
                <a:latin typeface="Lexend" pitchFamily="2" charset="0"/>
              </a:rPr>
              <a:t>DO</a:t>
            </a:r>
          </a:p>
        </p:txBody>
      </p:sp>
      <p:sp>
        <p:nvSpPr>
          <p:cNvPr id="4" name="Content Placeholder 3"/>
          <p:cNvSpPr>
            <a:spLocks noGrp="1"/>
          </p:cNvSpPr>
          <p:nvPr>
            <p:ph sz="half" idx="2"/>
          </p:nvPr>
        </p:nvSpPr>
        <p:spPr>
          <a:xfrm>
            <a:off x="457200" y="1772817"/>
            <a:ext cx="4040188"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pPr>
              <a:buFont typeface="Wingdings" panose="05000000000000000000" pitchFamily="2" charset="2"/>
              <a:buChar char="ü"/>
            </a:pPr>
            <a:r>
              <a:rPr lang="en-GB" dirty="0">
                <a:latin typeface="Lexend" pitchFamily="2" charset="0"/>
                <a:cs typeface="Arial" panose="020B0604020202020204" pitchFamily="34" charset="0"/>
              </a:rPr>
              <a:t>Listen carefully</a:t>
            </a:r>
          </a:p>
          <a:p>
            <a:pPr>
              <a:buFont typeface="Wingdings" panose="05000000000000000000" pitchFamily="2" charset="2"/>
              <a:buChar char="ü"/>
            </a:pPr>
            <a:r>
              <a:rPr lang="en-GB" dirty="0">
                <a:latin typeface="Lexend" pitchFamily="2" charset="0"/>
                <a:cs typeface="Arial" panose="020B0604020202020204" pitchFamily="34" charset="0"/>
              </a:rPr>
              <a:t>Establish the facts</a:t>
            </a:r>
          </a:p>
          <a:p>
            <a:pPr>
              <a:buFont typeface="Wingdings" panose="05000000000000000000" pitchFamily="2" charset="2"/>
              <a:buChar char="ü"/>
            </a:pPr>
            <a:r>
              <a:rPr lang="en-GB" dirty="0">
                <a:latin typeface="Lexend" pitchFamily="2" charset="0"/>
                <a:cs typeface="Arial" panose="020B0604020202020204" pitchFamily="34" charset="0"/>
              </a:rPr>
              <a:t>Make accurate notes (using the child’s words) - date and sign these</a:t>
            </a:r>
          </a:p>
          <a:p>
            <a:pPr>
              <a:buFont typeface="Wingdings" panose="05000000000000000000" pitchFamily="2" charset="2"/>
              <a:buChar char="ü"/>
            </a:pPr>
            <a:r>
              <a:rPr lang="en-GB" dirty="0">
                <a:latin typeface="Lexend" pitchFamily="2" charset="0"/>
                <a:cs typeface="Arial" panose="020B0604020202020204" pitchFamily="34" charset="0"/>
              </a:rPr>
              <a:t>Reassure the child they have done the correct thing by telling you</a:t>
            </a:r>
          </a:p>
          <a:p>
            <a:pPr>
              <a:buFont typeface="Wingdings" panose="05000000000000000000" pitchFamily="2" charset="2"/>
              <a:buChar char="ü"/>
            </a:pPr>
            <a:r>
              <a:rPr lang="en-GB" b="1" dirty="0">
                <a:latin typeface="Lexend" pitchFamily="2" charset="0"/>
                <a:cs typeface="Arial" panose="020B0604020202020204" pitchFamily="34" charset="0"/>
              </a:rPr>
              <a:t>INFORM THE LEAD PRACTITIONER OR DEPUTY</a:t>
            </a:r>
          </a:p>
          <a:p>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645025" y="1628800"/>
            <a:ext cx="3383359" cy="360040"/>
          </a:xfrm>
        </p:spPr>
        <p:txBody>
          <a:bodyPr>
            <a:noAutofit/>
          </a:bodyPr>
          <a:lstStyle/>
          <a:p>
            <a:pPr algn="ctr"/>
            <a:r>
              <a:rPr lang="en-GB" sz="2800" dirty="0">
                <a:solidFill>
                  <a:srgbClr val="C00000"/>
                </a:solidFill>
                <a:latin typeface="Lexend" pitchFamily="2" charset="0"/>
              </a:rPr>
              <a:t>DO NOT </a:t>
            </a:r>
          </a:p>
        </p:txBody>
      </p:sp>
      <p:sp>
        <p:nvSpPr>
          <p:cNvPr id="6" name="Content Placeholder 5"/>
          <p:cNvSpPr>
            <a:spLocks noGrp="1"/>
          </p:cNvSpPr>
          <p:nvPr>
            <p:ph sz="quarter" idx="4"/>
          </p:nvPr>
        </p:nvSpPr>
        <p:spPr>
          <a:xfrm>
            <a:off x="4645025" y="1772817"/>
            <a:ext cx="4041775"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pPr>
              <a:buFont typeface="Lexend" pitchFamily="2" charset="0"/>
              <a:buChar char="X"/>
            </a:pPr>
            <a:r>
              <a:rPr lang="en-GB" dirty="0">
                <a:latin typeface="Lexend" pitchFamily="2" charset="0"/>
                <a:cs typeface="Arial" panose="020B0604020202020204" pitchFamily="34" charset="0"/>
              </a:rPr>
              <a:t>Promise confidentiality</a:t>
            </a:r>
          </a:p>
          <a:p>
            <a:pPr>
              <a:buFont typeface="Lexend" pitchFamily="2" charset="0"/>
              <a:buChar char="X"/>
            </a:pPr>
            <a:r>
              <a:rPr lang="en-GB" dirty="0">
                <a:latin typeface="Lexend" pitchFamily="2" charset="0"/>
                <a:cs typeface="Arial" panose="020B0604020202020204" pitchFamily="34" charset="0"/>
              </a:rPr>
              <a:t>Ask leading questions</a:t>
            </a:r>
          </a:p>
          <a:p>
            <a:pPr>
              <a:buFont typeface="Lexend" pitchFamily="2" charset="0"/>
              <a:buChar char="X"/>
            </a:pPr>
            <a:r>
              <a:rPr lang="en-GB" dirty="0">
                <a:latin typeface="Lexend" pitchFamily="2" charset="0"/>
                <a:cs typeface="Arial" panose="020B0604020202020204" pitchFamily="34" charset="0"/>
              </a:rPr>
              <a:t>Use your own words to describe something</a:t>
            </a:r>
          </a:p>
          <a:p>
            <a:pPr>
              <a:buFont typeface="Lexend" pitchFamily="2" charset="0"/>
              <a:buChar char="X"/>
            </a:pPr>
            <a:r>
              <a:rPr lang="en-GB" dirty="0">
                <a:latin typeface="Lexend" pitchFamily="2" charset="0"/>
                <a:cs typeface="Arial" panose="020B0604020202020204" pitchFamily="34" charset="0"/>
              </a:rPr>
              <a:t>Investigate</a:t>
            </a:r>
          </a:p>
          <a:p>
            <a:pPr>
              <a:buFont typeface="Lexend" pitchFamily="2" charset="0"/>
              <a:buChar char="X"/>
            </a:pPr>
            <a:r>
              <a:rPr lang="en-GB" dirty="0">
                <a:latin typeface="Lexend" pitchFamily="2" charset="0"/>
                <a:cs typeface="Arial" panose="020B0604020202020204" pitchFamily="34" charset="0"/>
              </a:rPr>
              <a:t>Make the child feel they are creating a problem or feel ashamed for reporting abuse</a:t>
            </a:r>
          </a:p>
        </p:txBody>
      </p:sp>
    </p:spTree>
    <p:extLst>
      <p:ext uri="{BB962C8B-B14F-4D97-AF65-F5344CB8AC3E}">
        <p14:creationId xmlns:p14="http://schemas.microsoft.com/office/powerpoint/2010/main" val="2743312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88" y="260648"/>
            <a:ext cx="7988424" cy="432048"/>
          </a:xfrm>
        </p:spPr>
        <p:txBody>
          <a:bodyPr/>
          <a:lstStyle/>
          <a:p>
            <a:r>
              <a:rPr lang="en-GB" dirty="0">
                <a:solidFill>
                  <a:srgbClr val="C00000"/>
                </a:solidFill>
                <a:latin typeface="Lexend" pitchFamily="2" charset="0"/>
              </a:rPr>
              <a:t>Record keeping</a:t>
            </a:r>
          </a:p>
        </p:txBody>
      </p:sp>
      <p:sp>
        <p:nvSpPr>
          <p:cNvPr id="3" name="Subtitle 2"/>
          <p:cNvSpPr>
            <a:spLocks noGrp="1"/>
          </p:cNvSpPr>
          <p:nvPr>
            <p:ph type="subTitle" idx="1"/>
          </p:nvPr>
        </p:nvSpPr>
        <p:spPr>
          <a:xfrm>
            <a:off x="577788" y="1124744"/>
            <a:ext cx="7880412" cy="3447256"/>
          </a:xfrm>
        </p:spPr>
        <p:txBody>
          <a:bodyPr/>
          <a:lstStyle/>
          <a:p>
            <a:pPr algn="just"/>
            <a:r>
              <a:rPr lang="en-GB" sz="2400" b="1" dirty="0">
                <a:latin typeface="Lexend" pitchFamily="2" charset="0"/>
              </a:rPr>
              <a:t>All</a:t>
            </a:r>
            <a:r>
              <a:rPr lang="en-GB" sz="2400" dirty="0">
                <a:latin typeface="Lexend" pitchFamily="2" charset="0"/>
              </a:rPr>
              <a:t> concerns, discussions and reasons for decisions should be recorded in writing and include:</a:t>
            </a:r>
          </a:p>
          <a:p>
            <a:pPr algn="just"/>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a clear and comprehensive summary of the concern</a:t>
            </a:r>
          </a:p>
          <a:p>
            <a:pPr marL="342900" indent="-342900" algn="just">
              <a:buFont typeface="Wingdings" panose="05000000000000000000" pitchFamily="2" charset="2"/>
              <a:buChar char="ü"/>
            </a:pPr>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details of how the concern was followed up and resolved</a:t>
            </a:r>
          </a:p>
          <a:p>
            <a:pPr marL="342900" indent="-342900" algn="just">
              <a:buFont typeface="Wingdings" panose="05000000000000000000" pitchFamily="2" charset="2"/>
              <a:buChar char="ü"/>
            </a:pPr>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a note of any action taken, decisions reached and the outcome</a:t>
            </a:r>
          </a:p>
          <a:p>
            <a:pPr algn="just"/>
            <a:endParaRPr lang="en-GB" sz="2400" dirty="0">
              <a:latin typeface="Lexend" pitchFamily="2" charset="0"/>
            </a:endParaRPr>
          </a:p>
          <a:p>
            <a:pPr algn="just"/>
            <a:r>
              <a:rPr lang="en-GB" sz="2400" dirty="0">
                <a:latin typeface="Lexend" pitchFamily="2" charset="0"/>
              </a:rPr>
              <a:t> </a:t>
            </a:r>
            <a:r>
              <a:rPr lang="en-GB" sz="2400" dirty="0">
                <a:latin typeface="Lexend" pitchFamily="2" charset="0"/>
                <a:hlinkClick r:id="rId3"/>
              </a:rPr>
              <a:t>Early years child protection resources</a:t>
            </a:r>
            <a:endParaRPr lang="en-GB" sz="2400" dirty="0">
              <a:latin typeface="Lexend" pitchFamily="2" charset="0"/>
            </a:endParaRPr>
          </a:p>
          <a:p>
            <a:pPr algn="just"/>
            <a:endParaRPr lang="en-GB" sz="2400" dirty="0"/>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208463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7988424" cy="864096"/>
          </a:xfrm>
        </p:spPr>
        <p:txBody>
          <a:bodyPr/>
          <a:lstStyle/>
          <a:p>
            <a:r>
              <a:rPr lang="en-GB" sz="3600">
                <a:solidFill>
                  <a:srgbClr val="C00000"/>
                </a:solidFill>
                <a:latin typeface="Lexend" pitchFamily="2" charset="0"/>
              </a:rPr>
              <a:t>Child protection file transfer:</a:t>
            </a:r>
          </a:p>
        </p:txBody>
      </p:sp>
      <p:sp>
        <p:nvSpPr>
          <p:cNvPr id="3" name="Subtitle 2"/>
          <p:cNvSpPr>
            <a:spLocks noGrp="1"/>
          </p:cNvSpPr>
          <p:nvPr>
            <p:ph type="subTitle" idx="1"/>
          </p:nvPr>
        </p:nvSpPr>
        <p:spPr>
          <a:xfrm>
            <a:off x="251520" y="1340768"/>
            <a:ext cx="7988424" cy="2799184"/>
          </a:xfrm>
        </p:spPr>
        <p:txBody>
          <a:bodyPr/>
          <a:lstStyle/>
          <a:p>
            <a:pPr marL="457200" indent="-457200" algn="just">
              <a:buFont typeface="Wingdings" panose="05000000000000000000" pitchFamily="2" charset="2"/>
              <a:buChar char="§"/>
            </a:pPr>
            <a:r>
              <a:rPr lang="en-GB" sz="2600" dirty="0">
                <a:latin typeface="Lexend" pitchFamily="2" charset="0"/>
              </a:rPr>
              <a:t>Where children leave the setting (including in year transfers) the Lead Practitioner should ensure their child protection file is transferred to the new setting as soon as possible</a:t>
            </a:r>
          </a:p>
          <a:p>
            <a:pPr marL="457200" indent="-457200" algn="just">
              <a:buFont typeface="Wingdings" panose="05000000000000000000" pitchFamily="2" charset="2"/>
              <a:buChar char="§"/>
            </a:pPr>
            <a:endParaRPr lang="en-GB" sz="2600" dirty="0">
              <a:latin typeface="Lexend" pitchFamily="2" charset="0"/>
            </a:endParaRPr>
          </a:p>
          <a:p>
            <a:pPr marL="457200" indent="-457200" algn="just">
              <a:buFont typeface="Wingdings" panose="05000000000000000000" pitchFamily="2" charset="2"/>
              <a:buChar char="§"/>
            </a:pPr>
            <a:r>
              <a:rPr lang="en-GB" sz="2600" dirty="0">
                <a:latin typeface="Lexend" pitchFamily="2" charset="0"/>
              </a:rPr>
              <a:t>Within 5 days for an in-year transfer or within the first 5 days of the start of a new term</a:t>
            </a:r>
          </a:p>
          <a:p>
            <a:pPr algn="just"/>
            <a:endParaRPr lang="en-GB" sz="2600" dirty="0">
              <a:latin typeface="Lexend" pitchFamily="2" charset="0"/>
            </a:endParaRPr>
          </a:p>
          <a:p>
            <a:pPr algn="just"/>
            <a:r>
              <a:rPr lang="en-GB" sz="2600" i="1" dirty="0">
                <a:latin typeface="Lexend" pitchFamily="2" charset="0"/>
              </a:rPr>
              <a:t>Keeping children safe in education (DfE, 2023)</a:t>
            </a:r>
          </a:p>
          <a:p>
            <a:pPr algn="just"/>
            <a:endParaRPr lang="en-GB" sz="2400" dirty="0"/>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328034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88" y="270520"/>
            <a:ext cx="8282880" cy="576064"/>
          </a:xfrm>
        </p:spPr>
        <p:txBody>
          <a:bodyPr/>
          <a:lstStyle/>
          <a:p>
            <a:r>
              <a:rPr lang="en-GB" dirty="0">
                <a:solidFill>
                  <a:srgbClr val="C00000"/>
                </a:solidFill>
                <a:latin typeface="Lexend" pitchFamily="2" charset="0"/>
              </a:rPr>
              <a:t>Concerns about another staff member</a:t>
            </a:r>
          </a:p>
        </p:txBody>
      </p:sp>
      <p:sp>
        <p:nvSpPr>
          <p:cNvPr id="3" name="Content Placeholder 2"/>
          <p:cNvSpPr>
            <a:spLocks noGrp="1"/>
          </p:cNvSpPr>
          <p:nvPr>
            <p:ph idx="1"/>
          </p:nvPr>
        </p:nvSpPr>
        <p:spPr>
          <a:xfrm>
            <a:off x="251520" y="1124744"/>
            <a:ext cx="8282880" cy="5174704"/>
          </a:xfrm>
        </p:spPr>
        <p:txBody>
          <a:bodyPr/>
          <a:lstStyle/>
          <a:p>
            <a:pPr>
              <a:buFont typeface="Wingdings" panose="05000000000000000000" pitchFamily="2" charset="2"/>
              <a:buChar char="§"/>
            </a:pPr>
            <a:r>
              <a:rPr lang="en-GB" sz="2200" dirty="0">
                <a:latin typeface="Lexend" pitchFamily="2" charset="0"/>
                <a:ea typeface="Times New Roman" panose="02020603050405020304" pitchFamily="18" charset="0"/>
              </a:rPr>
              <a:t>All staff members should be made aware of boundaries of appropriate behaviour and conduct – set out in the ‘Staff Code of Conduct’ </a:t>
            </a:r>
            <a:r>
              <a:rPr lang="en-GB" sz="2200" i="1" dirty="0">
                <a:latin typeface="Lexend" pitchFamily="2" charset="0"/>
                <a:ea typeface="Times New Roman" panose="02020603050405020304" pitchFamily="18" charset="0"/>
              </a:rPr>
              <a:t>(and signed for by all staff)</a:t>
            </a:r>
          </a:p>
          <a:p>
            <a:pPr>
              <a:buFont typeface="Wingdings" panose="05000000000000000000" pitchFamily="2" charset="2"/>
              <a:buChar char="§"/>
            </a:pPr>
            <a:endParaRPr lang="en-GB" sz="2200" i="1" dirty="0">
              <a:latin typeface="Lexend" pitchFamily="2" charset="0"/>
            </a:endParaRPr>
          </a:p>
          <a:p>
            <a:pPr>
              <a:buFont typeface="Wingdings" panose="05000000000000000000" pitchFamily="2" charset="2"/>
              <a:buChar char="§"/>
            </a:pPr>
            <a:r>
              <a:rPr lang="en-GB" sz="2200" dirty="0">
                <a:latin typeface="Lexend" pitchFamily="2" charset="0"/>
              </a:rPr>
              <a:t>Position of Trust (Sexual Offences Act 2003)</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Staff should refer any concerns about another member of staff (including supply staff / volunteers) to Manager</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If concern is about Manager, staff should refer to relevant management committee or otherwise, and to the LADO if Manager is sole proprietor</a:t>
            </a:r>
          </a:p>
          <a:p>
            <a:pPr marL="0" indent="0">
              <a:buNone/>
            </a:pPr>
            <a:r>
              <a:rPr lang="en-GB" sz="3000" b="1" i="1" dirty="0">
                <a:solidFill>
                  <a:srgbClr val="C00000"/>
                </a:solidFill>
                <a:latin typeface="Lexend" pitchFamily="2" charset="0"/>
              </a:rPr>
              <a:t>Remember – ‘it could happen here’</a:t>
            </a:r>
          </a:p>
          <a:p>
            <a:endParaRPr lang="en-GB" sz="2800" dirty="0"/>
          </a:p>
          <a:p>
            <a:endParaRPr lang="en-GB" sz="2800" dirty="0"/>
          </a:p>
        </p:txBody>
      </p:sp>
    </p:spTree>
    <p:extLst>
      <p:ext uri="{BB962C8B-B14F-4D97-AF65-F5344CB8AC3E}">
        <p14:creationId xmlns:p14="http://schemas.microsoft.com/office/powerpoint/2010/main" val="3689466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66B1-BAB5-4A04-9D94-54810503C1D3}"/>
              </a:ext>
            </a:extLst>
          </p:cNvPr>
          <p:cNvSpPr>
            <a:spLocks noGrp="1"/>
          </p:cNvSpPr>
          <p:nvPr>
            <p:ph type="title"/>
          </p:nvPr>
        </p:nvSpPr>
        <p:spPr>
          <a:xfrm>
            <a:off x="395536" y="54496"/>
            <a:ext cx="8168275" cy="936104"/>
          </a:xfrm>
        </p:spPr>
        <p:txBody>
          <a:bodyPr/>
          <a:lstStyle/>
          <a:p>
            <a:r>
              <a:rPr lang="en-GB" dirty="0">
                <a:solidFill>
                  <a:srgbClr val="C00000"/>
                </a:solidFill>
                <a:latin typeface="Lexend" pitchFamily="2" charset="0"/>
              </a:rPr>
              <a:t>Concerns about practice:</a:t>
            </a:r>
          </a:p>
        </p:txBody>
      </p:sp>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689856" y="1165684"/>
            <a:ext cx="7848600" cy="4526632"/>
          </a:xfrm>
        </p:spPr>
        <p:txBody>
          <a:bodyPr/>
          <a:lstStyle/>
          <a:p>
            <a:pPr marL="0" indent="0">
              <a:spcAft>
                <a:spcPts val="0"/>
              </a:spcAft>
              <a:buNone/>
            </a:pPr>
            <a:r>
              <a:rPr lang="en-GB" sz="2400" dirty="0">
                <a:latin typeface="Lexend" pitchFamily="2" charset="0"/>
              </a:rPr>
              <a:t>All staff should feel able to raise concerns about poor or unsafe practice / potential failures in safeguarding arrangements – should know concerns will be taken seriously by management</a:t>
            </a:r>
          </a:p>
          <a:p>
            <a:pPr marL="0" indent="0">
              <a:spcAft>
                <a:spcPts val="0"/>
              </a:spcAft>
              <a:buNone/>
            </a:pPr>
            <a:endParaRPr lang="en-GB" sz="2400" dirty="0"/>
          </a:p>
          <a:p>
            <a:pPr marL="0" indent="0" algn="just">
              <a:spcAft>
                <a:spcPts val="0"/>
              </a:spcAft>
              <a:buNone/>
            </a:pPr>
            <a:r>
              <a:rPr lang="en-GB" sz="2400" dirty="0">
                <a:latin typeface="Lexend" pitchFamily="2" charset="0"/>
              </a:rPr>
              <a:t>Where staff feel unable to do so to their employer, or feel issues are not being addressed, they could</a:t>
            </a:r>
            <a:r>
              <a:rPr lang="en-GB" sz="2400" dirty="0">
                <a:latin typeface="Lexend" pitchFamily="2" charset="0"/>
                <a:ea typeface="Calibri" panose="020F0502020204030204" pitchFamily="34" charset="0"/>
              </a:rPr>
              <a:t> contact the </a:t>
            </a:r>
            <a:r>
              <a:rPr lang="en-GB" sz="2400" u="sng" dirty="0">
                <a:solidFill>
                  <a:srgbClr val="0070C0"/>
                </a:solidFill>
                <a:latin typeface="Lexend" pitchFamily="2" charset="0"/>
                <a:ea typeface="Calibri" panose="020F0502020204030204" pitchFamily="34" charset="0"/>
                <a:hlinkClick r:id="rId2">
                  <a:extLst>
                    <a:ext uri="{A12FA001-AC4F-418D-AE19-62706E023703}">
                      <ahyp:hlinkClr xmlns:ahyp="http://schemas.microsoft.com/office/drawing/2018/hyperlinkcolor" val="tx"/>
                    </a:ext>
                  </a:extLst>
                </a:hlinkClick>
              </a:rPr>
              <a:t>NSPCC whistleblowing helpline</a:t>
            </a:r>
            <a:r>
              <a:rPr lang="en-GB" sz="2400" dirty="0">
                <a:solidFill>
                  <a:srgbClr val="0070C0"/>
                </a:solidFill>
                <a:latin typeface="Lexend" pitchFamily="2" charset="0"/>
                <a:ea typeface="Calibri" panose="020F0502020204030204" pitchFamily="34" charset="0"/>
              </a:rPr>
              <a:t> </a:t>
            </a:r>
            <a:r>
              <a:rPr lang="en-GB" sz="2400" dirty="0">
                <a:latin typeface="Lexend" pitchFamily="2" charset="0"/>
                <a:ea typeface="Calibri" panose="020F0502020204030204" pitchFamily="34" charset="0"/>
              </a:rPr>
              <a:t>on: 0800 028 0285 (line is available from 8:00 AM to 8:00 PM, Monday to Friday) or by email at: </a:t>
            </a:r>
            <a:r>
              <a:rPr lang="en-GB" sz="2400" u="sng" dirty="0">
                <a:solidFill>
                  <a:srgbClr val="0070C0"/>
                </a:solidFill>
                <a:latin typeface="Lexend" pitchFamily="2" charset="0"/>
                <a:ea typeface="Calibri" panose="020F0502020204030204" pitchFamily="34" charset="0"/>
                <a:hlinkClick r:id="rId3">
                  <a:extLst>
                    <a:ext uri="{A12FA001-AC4F-418D-AE19-62706E023703}">
                      <ahyp:hlinkClr xmlns:ahyp="http://schemas.microsoft.com/office/drawing/2018/hyperlinkcolor" val="tx"/>
                    </a:ext>
                  </a:extLst>
                </a:hlinkClick>
              </a:rPr>
              <a:t>help@nspcc.org.uk</a:t>
            </a:r>
            <a:r>
              <a:rPr lang="en-GB" sz="2400" dirty="0">
                <a:highlight>
                  <a:srgbClr val="FFFF00"/>
                </a:highlight>
                <a:latin typeface="Lexend" pitchFamily="2" charset="0"/>
                <a:ea typeface="Calibri" panose="020F0502020204030204" pitchFamily="34" charset="0"/>
              </a:rPr>
              <a:t> </a:t>
            </a:r>
            <a:endParaRPr lang="en-GB" sz="2400" dirty="0">
              <a:latin typeface="Lexend" pitchFamily="2" charset="0"/>
              <a:ea typeface="Calibri" panose="020F0502020204030204" pitchFamily="34" charset="0"/>
            </a:endParaRPr>
          </a:p>
          <a:p>
            <a:pPr marL="0" indent="0" algn="just">
              <a:buNone/>
            </a:pPr>
            <a:endParaRPr lang="en-GB" sz="3600" dirty="0"/>
          </a:p>
          <a:p>
            <a:pPr marL="0" indent="0">
              <a:buNone/>
            </a:pPr>
            <a:endParaRPr lang="en-GB" dirty="0"/>
          </a:p>
        </p:txBody>
      </p:sp>
    </p:spTree>
    <p:extLst>
      <p:ext uri="{BB962C8B-B14F-4D97-AF65-F5344CB8AC3E}">
        <p14:creationId xmlns:p14="http://schemas.microsoft.com/office/powerpoint/2010/main" val="80315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116632"/>
            <a:ext cx="8355160" cy="1224136"/>
          </a:xfrm>
        </p:spPr>
        <p:txBody>
          <a:bodyPr/>
          <a:lstStyle/>
          <a:p>
            <a:br>
              <a:rPr lang="en-GB" dirty="0">
                <a:solidFill>
                  <a:srgbClr val="FF0000"/>
                </a:solidFill>
              </a:rPr>
            </a:br>
            <a:r>
              <a:rPr lang="en-GB" sz="3600" dirty="0">
                <a:solidFill>
                  <a:srgbClr val="C00000"/>
                </a:solidFill>
                <a:latin typeface="Lexend" pitchFamily="2" charset="0"/>
              </a:rPr>
              <a:t>Working Together to Safeguard Children (HMG, 2023)</a:t>
            </a:r>
            <a:br>
              <a:rPr lang="en-GB" sz="3400" dirty="0">
                <a:solidFill>
                  <a:srgbClr val="C00000"/>
                </a:solidFill>
                <a:latin typeface="Lexend" pitchFamily="2" charset="0"/>
              </a:rPr>
            </a:br>
            <a:endParaRPr lang="en-GB" sz="3400" dirty="0">
              <a:solidFill>
                <a:srgbClr val="C00000"/>
              </a:solidFill>
              <a:latin typeface="Lexend" pitchFamily="2" charset="0"/>
            </a:endParaRPr>
          </a:p>
        </p:txBody>
      </p:sp>
      <p:sp>
        <p:nvSpPr>
          <p:cNvPr id="3" name="Content Placeholder 2"/>
          <p:cNvSpPr>
            <a:spLocks noGrp="1"/>
          </p:cNvSpPr>
          <p:nvPr>
            <p:ph idx="1"/>
          </p:nvPr>
        </p:nvSpPr>
        <p:spPr>
          <a:xfrm>
            <a:off x="537456" y="1311337"/>
            <a:ext cx="8066856" cy="5030688"/>
          </a:xfrm>
        </p:spPr>
        <p:txBody>
          <a:bodyPr/>
          <a:lstStyle/>
          <a:p>
            <a:pPr marL="0" indent="0">
              <a:buNone/>
            </a:pPr>
            <a:endParaRPr lang="en-GB" sz="2400" dirty="0"/>
          </a:p>
          <a:p>
            <a:pPr marL="0" indent="0" algn="ctr">
              <a:buNone/>
            </a:pPr>
            <a:r>
              <a:rPr lang="en-GB" sz="2800" i="1" dirty="0"/>
              <a:t>Nothing is more important than children’s welfare. Every child deserves to grow up in a safe, stable, and loving home. Children who need help and protection deserve high quality and effective support. This requires individuals, agencies, and organisations to be clear about their own and each other’s roles and responsibilities, and how they work together. </a:t>
            </a:r>
            <a:endParaRPr lang="en-GB" sz="3200" i="1" dirty="0"/>
          </a:p>
          <a:p>
            <a:endParaRPr lang="en-GB" sz="2400" dirty="0"/>
          </a:p>
        </p:txBody>
      </p:sp>
    </p:spTree>
    <p:extLst>
      <p:ext uri="{BB962C8B-B14F-4D97-AF65-F5344CB8AC3E}">
        <p14:creationId xmlns:p14="http://schemas.microsoft.com/office/powerpoint/2010/main" val="4088402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689856" y="1165684"/>
            <a:ext cx="7848600" cy="4526632"/>
          </a:xfrm>
        </p:spPr>
        <p:txBody>
          <a:bodyPr/>
          <a:lstStyle/>
          <a:p>
            <a:pPr marL="0" indent="0" algn="just">
              <a:buNone/>
            </a:pPr>
            <a:endParaRPr lang="en-GB" sz="3600" dirty="0"/>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Essex</a:t>
            </a:r>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Effective </a:t>
            </a:r>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Support</a:t>
            </a:r>
            <a:endParaRPr lang="en-GB" sz="6000" dirty="0"/>
          </a:p>
        </p:txBody>
      </p:sp>
    </p:spTree>
    <p:extLst>
      <p:ext uri="{BB962C8B-B14F-4D97-AF65-F5344CB8AC3E}">
        <p14:creationId xmlns:p14="http://schemas.microsoft.com/office/powerpoint/2010/main" val="78171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600" cy="1231104"/>
          </a:xfrm>
        </p:spPr>
        <p:txBody>
          <a:bodyPr/>
          <a:lstStyle/>
          <a:p>
            <a:pPr marL="0" indent="0"/>
            <a:r>
              <a:rPr lang="en-GB" sz="2800" dirty="0">
                <a:solidFill>
                  <a:srgbClr val="C00000"/>
                </a:solidFill>
                <a:latin typeface="Lexend" pitchFamily="2" charset="0"/>
              </a:rPr>
              <a:t>Effective Support for Children and Families in Essex (ESCB, 2021)</a:t>
            </a:r>
            <a:br>
              <a:rPr lang="en-GB" sz="2800" dirty="0">
                <a:solidFill>
                  <a:srgbClr val="C00000"/>
                </a:solidFill>
                <a:latin typeface="Lexend" pitchFamily="2" charset="0"/>
              </a:rPr>
            </a:br>
            <a:endParaRPr lang="en-GB" sz="2800" b="1" dirty="0">
              <a:solidFill>
                <a:srgbClr val="C00000"/>
              </a:solidFill>
              <a:latin typeface="Lexend" pitchFamily="2" charset="0"/>
            </a:endParaRPr>
          </a:p>
        </p:txBody>
      </p:sp>
      <p:sp>
        <p:nvSpPr>
          <p:cNvPr id="3" name="Rectangle 2">
            <a:extLst>
              <a:ext uri="{FF2B5EF4-FFF2-40B4-BE49-F238E27FC236}">
                <a16:creationId xmlns:a16="http://schemas.microsoft.com/office/drawing/2014/main" id="{01DC787A-F30B-42F7-881E-7B920EFACE52}"/>
              </a:ext>
            </a:extLst>
          </p:cNvPr>
          <p:cNvSpPr/>
          <p:nvPr/>
        </p:nvSpPr>
        <p:spPr>
          <a:xfrm>
            <a:off x="1115616" y="2499864"/>
            <a:ext cx="2952328"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Lexend" pitchFamily="2" charset="0"/>
                <a:ea typeface="ＭＳ Ｐゴシック"/>
                <a:cs typeface="+mn-cs"/>
                <a:hlinkClick r:id="rId3"/>
              </a:rPr>
              <a:t>Essex Effective Support for Children and Families (ESCB 2021)</a:t>
            </a:r>
            <a:r>
              <a:rPr kumimoji="0" lang="en-GB" sz="3200" b="0" i="0" u="none" strike="noStrike" kern="1200" cap="none" spc="0" normalizeH="0" baseline="0" noProof="0" dirty="0">
                <a:ln>
                  <a:noFill/>
                </a:ln>
                <a:solidFill>
                  <a:srgbClr val="000000"/>
                </a:solidFill>
                <a:effectLst/>
                <a:uLnTx/>
                <a:uFillTx/>
                <a:latin typeface="Lexend" pitchFamily="2" charset="0"/>
                <a:ea typeface="ＭＳ Ｐゴシック"/>
                <a:cs typeface="+mn-cs"/>
              </a:rPr>
              <a:t> </a:t>
            </a:r>
          </a:p>
        </p:txBody>
      </p:sp>
      <p:pic>
        <p:nvPicPr>
          <p:cNvPr id="5" name="Picture 4">
            <a:extLst>
              <a:ext uri="{FF2B5EF4-FFF2-40B4-BE49-F238E27FC236}">
                <a16:creationId xmlns:a16="http://schemas.microsoft.com/office/drawing/2014/main" id="{03EDCF94-53BD-4A7C-8A76-B5FE3F4E68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58753" y="2308408"/>
            <a:ext cx="2448272" cy="3464305"/>
          </a:xfrm>
          <a:prstGeom prst="rect">
            <a:avLst/>
          </a:prstGeom>
        </p:spPr>
      </p:pic>
    </p:spTree>
    <p:extLst>
      <p:ext uri="{BB962C8B-B14F-4D97-AF65-F5344CB8AC3E}">
        <p14:creationId xmlns:p14="http://schemas.microsoft.com/office/powerpoint/2010/main" val="53151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61">
            <a:extLst>
              <a:ext uri="{C183D7F6-B498-43B3-948B-1728B52AA6E4}">
                <adec:decorative xmlns:adec="http://schemas.microsoft.com/office/drawing/2017/decorative" val="1"/>
              </a:ext>
            </a:extLst>
          </p:cNvPr>
          <p:cNvSpPr>
            <a:spLocks noChangeArrowheads="1"/>
          </p:cNvSpPr>
          <p:nvPr/>
        </p:nvSpPr>
        <p:spPr bwMode="auto">
          <a:xfrm>
            <a:off x="0" y="-46038"/>
            <a:ext cx="131763" cy="419101"/>
          </a:xfrm>
          <a:prstGeom prst="rect">
            <a:avLst/>
          </a:prstGeom>
          <a:noFill/>
          <a:ln w="9525">
            <a:noFill/>
            <a:miter lim="800000"/>
            <a:headEnd/>
            <a:tailEnd/>
          </a:ln>
        </p:spPr>
        <p:txBody>
          <a:bodyPr wrap="none" lIns="65026" tIns="32513" rIns="65026" bIns="32513" anchor="ctr">
            <a:spAutoFit/>
          </a:bodyPr>
          <a:lstStyle/>
          <a:p>
            <a:pPr eaLnBrk="0" hangingPunct="0"/>
            <a:endParaRPr lang="en-GB" sz="2300">
              <a:solidFill>
                <a:srgbClr val="000000"/>
              </a:solidFill>
              <a:latin typeface="Times" pitchFamily="18" charset="0"/>
              <a:cs typeface="MS PGothic"/>
            </a:endParaRPr>
          </a:p>
        </p:txBody>
      </p:sp>
      <p:sp>
        <p:nvSpPr>
          <p:cNvPr id="239618" name="Rectangle 65">
            <a:extLst>
              <a:ext uri="{C183D7F6-B498-43B3-948B-1728B52AA6E4}">
                <adec:decorative xmlns:adec="http://schemas.microsoft.com/office/drawing/2017/decorative" val="1"/>
              </a:ext>
            </a:extLst>
          </p:cNvPr>
          <p:cNvSpPr>
            <a:spLocks noChangeArrowheads="1"/>
          </p:cNvSpPr>
          <p:nvPr/>
        </p:nvSpPr>
        <p:spPr bwMode="auto">
          <a:xfrm>
            <a:off x="0" y="514350"/>
            <a:ext cx="131763" cy="604838"/>
          </a:xfrm>
          <a:prstGeom prst="rect">
            <a:avLst/>
          </a:prstGeom>
          <a:noFill/>
          <a:ln w="9525">
            <a:noFill/>
            <a:miter lim="800000"/>
            <a:headEnd/>
            <a:tailEnd/>
          </a:ln>
        </p:spPr>
        <p:txBody>
          <a:bodyPr wrap="none" lIns="65026" tIns="32513" rIns="65026" bIns="32513" anchor="ctr">
            <a:spAutoFit/>
          </a:bodyPr>
          <a:lstStyle/>
          <a:p>
            <a:pPr defTabSz="649288"/>
            <a:br>
              <a:rPr lang="en-GB" sz="900">
                <a:solidFill>
                  <a:srgbClr val="000000"/>
                </a:solidFill>
                <a:cs typeface="Arial" charset="0"/>
              </a:rPr>
            </a:br>
            <a:endParaRPr lang="en-GB" sz="1300">
              <a:solidFill>
                <a:srgbClr val="000000"/>
              </a:solidFill>
              <a:cs typeface="Arial" charset="0"/>
            </a:endParaRPr>
          </a:p>
          <a:p>
            <a:pPr defTabSz="649288" eaLnBrk="0" hangingPunct="0"/>
            <a:endParaRPr lang="en-GB" sz="1300">
              <a:solidFill>
                <a:srgbClr val="000000"/>
              </a:solidFill>
              <a:cs typeface="Arial" charset="0"/>
            </a:endParaRPr>
          </a:p>
        </p:txBody>
      </p:sp>
      <p:sp>
        <p:nvSpPr>
          <p:cNvPr id="5" name="Title 4"/>
          <p:cNvSpPr>
            <a:spLocks noGrp="1"/>
          </p:cNvSpPr>
          <p:nvPr>
            <p:ph type="title"/>
          </p:nvPr>
        </p:nvSpPr>
        <p:spPr>
          <a:xfrm>
            <a:off x="282527" y="391914"/>
            <a:ext cx="7941308" cy="543577"/>
          </a:xfrm>
        </p:spPr>
        <p:txBody>
          <a:bodyPr/>
          <a:lstStyle/>
          <a:p>
            <a:pPr algn="ctr" eaLnBrk="1" fontAlgn="auto" hangingPunct="1">
              <a:spcAft>
                <a:spcPts val="0"/>
              </a:spcAft>
              <a:defRPr/>
            </a:pPr>
            <a:r>
              <a:rPr lang="en-GB" sz="2900" b="1" dirty="0">
                <a:solidFill>
                  <a:srgbClr val="C00000"/>
                </a:solidFill>
                <a:latin typeface="Lexend" pitchFamily="2" charset="0"/>
              </a:rPr>
              <a:t>Essex Effective Support Windscreen</a:t>
            </a:r>
          </a:p>
        </p:txBody>
      </p:sp>
      <p:pic>
        <p:nvPicPr>
          <p:cNvPr id="23962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52400" y="1163638"/>
            <a:ext cx="8299450" cy="4713634"/>
          </a:xfrm>
          <a:prstGeom prst="rect">
            <a:avLst/>
          </a:prstGeom>
          <a:noFill/>
          <a:ln w="9525">
            <a:noFill/>
            <a:miter lim="800000"/>
            <a:headEnd/>
            <a:tailEnd/>
          </a:ln>
        </p:spPr>
      </p:pic>
    </p:spTree>
    <p:extLst>
      <p:ext uri="{BB962C8B-B14F-4D97-AF65-F5344CB8AC3E}">
        <p14:creationId xmlns:p14="http://schemas.microsoft.com/office/powerpoint/2010/main" val="4222973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E538-2FA3-4A37-BDC1-F00F1EF57EE8}"/>
              </a:ext>
            </a:extLst>
          </p:cNvPr>
          <p:cNvSpPr>
            <a:spLocks noGrp="1"/>
          </p:cNvSpPr>
          <p:nvPr>
            <p:ph type="title"/>
          </p:nvPr>
        </p:nvSpPr>
        <p:spPr>
          <a:xfrm>
            <a:off x="323528" y="188640"/>
            <a:ext cx="8210872" cy="801960"/>
          </a:xfrm>
        </p:spPr>
        <p:txBody>
          <a:bodyPr/>
          <a:lstStyle/>
          <a:p>
            <a:r>
              <a:rPr lang="en-GB" sz="3200" dirty="0">
                <a:solidFill>
                  <a:srgbClr val="C00000"/>
                </a:solidFill>
                <a:latin typeface="Lexend" pitchFamily="2" charset="0"/>
              </a:rPr>
              <a:t>Essex Children and Families Hub (CFH)</a:t>
            </a:r>
          </a:p>
        </p:txBody>
      </p:sp>
      <p:sp>
        <p:nvSpPr>
          <p:cNvPr id="3" name="Content Placeholder 2">
            <a:extLst>
              <a:ext uri="{FF2B5EF4-FFF2-40B4-BE49-F238E27FC236}">
                <a16:creationId xmlns:a16="http://schemas.microsoft.com/office/drawing/2014/main" id="{6D16E729-083B-4A08-BC18-32957FEA91B6}"/>
              </a:ext>
            </a:extLst>
          </p:cNvPr>
          <p:cNvSpPr>
            <a:spLocks noGrp="1"/>
          </p:cNvSpPr>
          <p:nvPr>
            <p:ph idx="1"/>
          </p:nvPr>
        </p:nvSpPr>
        <p:spPr>
          <a:xfrm>
            <a:off x="467544" y="990600"/>
            <a:ext cx="8066856" cy="4876800"/>
          </a:xfrm>
        </p:spPr>
        <p:txBody>
          <a:bodyPr/>
          <a:lstStyle/>
          <a:p>
            <a:pPr>
              <a:buFont typeface="Wingdings" panose="05000000000000000000" pitchFamily="2" charset="2"/>
              <a:buChar char="§"/>
            </a:pPr>
            <a:r>
              <a:rPr lang="en-GB" sz="2000" dirty="0">
                <a:latin typeface="Lexend" pitchFamily="2" charset="0"/>
                <a:cs typeface="Arial" panose="020B0604020202020204" pitchFamily="34" charset="0"/>
              </a:rPr>
              <a:t>Provides a central point where Essex practitioners supporting and working with children and families, can request:</a:t>
            </a:r>
          </a:p>
          <a:p>
            <a:endParaRPr lang="en-GB" sz="2000" dirty="0">
              <a:latin typeface="Lexend" pitchFamily="2" charset="0"/>
              <a:cs typeface="Arial" panose="020B0604020202020204" pitchFamily="34" charset="0"/>
            </a:endParaRPr>
          </a:p>
          <a:p>
            <a:pPr lvl="1">
              <a:buFont typeface="Wingdings" panose="05000000000000000000" pitchFamily="2" charset="2"/>
              <a:buChar char="§"/>
            </a:pPr>
            <a:r>
              <a:rPr lang="en-GB" dirty="0">
                <a:latin typeface="Lexend" pitchFamily="2" charset="0"/>
                <a:cs typeface="Arial" panose="020B0604020202020204" pitchFamily="34" charset="0"/>
              </a:rPr>
              <a:t>i</a:t>
            </a:r>
            <a:r>
              <a:rPr lang="en-GB" sz="2000" dirty="0">
                <a:latin typeface="Lexend" pitchFamily="2" charset="0"/>
                <a:cs typeface="Arial" panose="020B0604020202020204" pitchFamily="34" charset="0"/>
              </a:rPr>
              <a:t>nformation (signposting) to other services that may be available  (level 1&amp;2)</a:t>
            </a:r>
          </a:p>
          <a:p>
            <a:pPr lvl="1">
              <a:buFont typeface="Wingdings" panose="05000000000000000000" pitchFamily="2" charset="2"/>
              <a:buChar char="§"/>
            </a:pPr>
            <a:r>
              <a:rPr lang="en-GB" dirty="0">
                <a:latin typeface="Lexend" pitchFamily="2" charset="0"/>
                <a:cs typeface="Arial" panose="020B0604020202020204" pitchFamily="34" charset="0"/>
              </a:rPr>
              <a:t>s</a:t>
            </a:r>
            <a:r>
              <a:rPr lang="en-GB" sz="2000" dirty="0">
                <a:latin typeface="Lexend" pitchFamily="2" charset="0"/>
                <a:cs typeface="Arial" panose="020B0604020202020204" pitchFamily="34" charset="0"/>
              </a:rPr>
              <a:t>upport from Family Solutions (level 3)</a:t>
            </a:r>
          </a:p>
          <a:p>
            <a:pPr lvl="1">
              <a:buFont typeface="Wingdings" panose="05000000000000000000" pitchFamily="2" charset="2"/>
              <a:buChar char="§"/>
            </a:pPr>
            <a:r>
              <a:rPr lang="en-GB" sz="2000" dirty="0">
                <a:latin typeface="Lexend" pitchFamily="2" charset="0"/>
                <a:cs typeface="Arial" panose="020B0604020202020204" pitchFamily="34" charset="0"/>
              </a:rPr>
              <a:t>Child Protection - consultation from experienced Children’s Social Care practitioners (level 3/4)</a:t>
            </a:r>
          </a:p>
          <a:p>
            <a:pPr lvl="1">
              <a:buFont typeface="Wingdings" panose="05000000000000000000" pitchFamily="2" charset="2"/>
              <a:buChar char="§"/>
            </a:pPr>
            <a:r>
              <a:rPr lang="en-GB" sz="2000" dirty="0">
                <a:latin typeface="Lexend" pitchFamily="2" charset="0"/>
                <a:cs typeface="Arial" panose="020B0604020202020204" pitchFamily="34" charset="0"/>
              </a:rPr>
              <a:t>Child Protection – priority referral (level 4)</a:t>
            </a:r>
          </a:p>
          <a:p>
            <a:endParaRPr lang="en-GB" sz="2000" dirty="0">
              <a:latin typeface="Lexend" pitchFamily="2" charset="0"/>
              <a:cs typeface="Arial" panose="020B0604020202020204" pitchFamily="34" charset="0"/>
            </a:endParaRPr>
          </a:p>
          <a:p>
            <a:pPr marL="0" indent="0">
              <a:buNone/>
            </a:pPr>
            <a:r>
              <a:rPr lang="en-GB" sz="3200" dirty="0">
                <a:solidFill>
                  <a:srgbClr val="C00000"/>
                </a:solidFill>
                <a:latin typeface="Lexend" pitchFamily="2" charset="0"/>
                <a:hlinkClick r:id="rId3">
                  <a:extLst>
                    <a:ext uri="{A12FA001-AC4F-418D-AE19-62706E023703}">
                      <ahyp:hlinkClr xmlns:ahyp="http://schemas.microsoft.com/office/drawing/2018/hyperlinkcolor" val="tx"/>
                    </a:ext>
                  </a:extLst>
                </a:hlinkClick>
              </a:rPr>
              <a:t>Welcome to the Children and Families Hub</a:t>
            </a:r>
            <a:r>
              <a:rPr lang="en-GB" sz="3200" dirty="0">
                <a:solidFill>
                  <a:srgbClr val="C00000"/>
                </a:solidFill>
                <a:latin typeface="Lexend" pitchFamily="2" charset="0"/>
              </a:rPr>
              <a:t>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764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620688"/>
            <a:ext cx="8229600" cy="1224136"/>
          </a:xfrm>
        </p:spPr>
        <p:txBody>
          <a:bodyPr>
            <a:normAutofit fontScale="90000"/>
          </a:bodyPr>
          <a:lstStyle/>
          <a:p>
            <a:pPr>
              <a:defRPr/>
            </a:pPr>
            <a:br>
              <a:rPr lang="en-GB" dirty="0">
                <a:solidFill>
                  <a:srgbClr val="990099"/>
                </a:solidFill>
                <a:latin typeface="Arial" charset="0"/>
              </a:rPr>
            </a:br>
            <a:r>
              <a:rPr lang="en-GB" dirty="0">
                <a:solidFill>
                  <a:srgbClr val="C00000"/>
                </a:solidFill>
                <a:latin typeface="Lexend" pitchFamily="2" charset="0"/>
              </a:rPr>
              <a:t>Effective Support for Children and Families in Essex – Universal (Level 1)</a:t>
            </a:r>
            <a:br>
              <a:rPr lang="en-GB" dirty="0">
                <a:solidFill>
                  <a:srgbClr val="C00000"/>
                </a:solidFill>
                <a:latin typeface="Lexend" pitchFamily="2" charset="0"/>
              </a:rPr>
            </a:br>
            <a:br>
              <a:rPr lang="en-GB" dirty="0">
                <a:latin typeface="Arial" charset="0"/>
              </a:rPr>
            </a:br>
            <a:endParaRPr lang="en-GB" dirty="0"/>
          </a:p>
        </p:txBody>
      </p:sp>
      <p:sp>
        <p:nvSpPr>
          <p:cNvPr id="241668" name="Content Placeholder 8"/>
          <p:cNvSpPr>
            <a:spLocks noGrp="1"/>
          </p:cNvSpPr>
          <p:nvPr>
            <p:ph idx="1"/>
          </p:nvPr>
        </p:nvSpPr>
        <p:spPr>
          <a:xfrm>
            <a:off x="1115616" y="2060848"/>
            <a:ext cx="6336704" cy="4065315"/>
          </a:xfrm>
        </p:spPr>
        <p:txBody>
          <a:bodyPr/>
          <a:lstStyle/>
          <a:p>
            <a:pPr marL="0" indent="0">
              <a:buNone/>
            </a:pPr>
            <a:r>
              <a:rPr lang="en-GB" sz="3200" i="1" dirty="0">
                <a:latin typeface="Lexend" pitchFamily="2" charset="0"/>
              </a:rPr>
              <a:t>All children who live in the area have core needs such as parenting, health and education – children are supported by their family and in universal services to meet all their needs </a:t>
            </a:r>
          </a:p>
          <a:p>
            <a:pPr marL="0" indent="0">
              <a:buNone/>
            </a:pPr>
            <a:endParaRPr lang="en-GB" sz="2800" i="1" dirty="0">
              <a:solidFill>
                <a:srgbClr val="002060"/>
              </a:solidFill>
              <a:latin typeface="Arial" charset="0"/>
            </a:endParaRPr>
          </a:p>
          <a:p>
            <a:pPr marL="0" indent="0">
              <a:buNone/>
            </a:pPr>
            <a:endParaRPr lang="en-GB" sz="2800" i="1" dirty="0">
              <a:solidFill>
                <a:srgbClr val="002060"/>
              </a:solidFill>
              <a:latin typeface="Arial" charset="0"/>
            </a:endParaRPr>
          </a:p>
        </p:txBody>
      </p:sp>
    </p:spTree>
    <p:extLst>
      <p:ext uri="{BB962C8B-B14F-4D97-AF65-F5344CB8AC3E}">
        <p14:creationId xmlns:p14="http://schemas.microsoft.com/office/powerpoint/2010/main" val="848017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160915"/>
            <a:ext cx="8229600" cy="868958"/>
          </a:xfrm>
        </p:spPr>
        <p:txBody>
          <a:bodyPr>
            <a:normAutofit fontScale="90000"/>
          </a:bodyPr>
          <a:lstStyle/>
          <a:p>
            <a:pPr>
              <a:defRPr/>
            </a:pPr>
            <a:br>
              <a:rPr lang="en-GB" dirty="0">
                <a:solidFill>
                  <a:srgbClr val="990099"/>
                </a:solidFill>
                <a:latin typeface="Arial" charset="0"/>
              </a:rPr>
            </a:br>
            <a:br>
              <a:rPr lang="en-GB" dirty="0">
                <a:solidFill>
                  <a:srgbClr val="990099"/>
                </a:solidFill>
                <a:latin typeface="Arial" charset="0"/>
              </a:rPr>
            </a:br>
            <a:br>
              <a:rPr lang="en-GB" dirty="0">
                <a:solidFill>
                  <a:srgbClr val="990099"/>
                </a:solidFill>
                <a:latin typeface="Arial" charset="0"/>
              </a:rPr>
            </a:br>
            <a:r>
              <a:rPr lang="en-GB" dirty="0">
                <a:solidFill>
                  <a:srgbClr val="C00000"/>
                </a:solidFill>
                <a:latin typeface="Lexend" pitchFamily="2" charset="0"/>
              </a:rPr>
              <a:t>Effective Support for Children and Families in Essex – Additional (Level 2)</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243716" name="Content Placeholder 8"/>
          <p:cNvSpPr>
            <a:spLocks noGrp="1"/>
          </p:cNvSpPr>
          <p:nvPr>
            <p:ph idx="1"/>
          </p:nvPr>
        </p:nvSpPr>
        <p:spPr>
          <a:xfrm>
            <a:off x="1187624" y="1988840"/>
            <a:ext cx="6552728" cy="3888432"/>
          </a:xfrm>
        </p:spPr>
        <p:txBody>
          <a:bodyPr/>
          <a:lstStyle/>
          <a:p>
            <a:pPr marL="0" indent="0">
              <a:buNone/>
            </a:pPr>
            <a:r>
              <a:rPr lang="en-GB" sz="3200" i="1" dirty="0">
                <a:latin typeface="Lexend" pitchFamily="2" charset="0"/>
              </a:rPr>
              <a:t>Children and families with additional needs who would benefit from or who require extra help to improve education, parenting and / or behaviour, or to meet specific health or emotional needs or to improve material situation</a:t>
            </a:r>
          </a:p>
        </p:txBody>
      </p:sp>
    </p:spTree>
    <p:extLst>
      <p:ext uri="{BB962C8B-B14F-4D97-AF65-F5344CB8AC3E}">
        <p14:creationId xmlns:p14="http://schemas.microsoft.com/office/powerpoint/2010/main" val="2249599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67544" y="319088"/>
            <a:ext cx="8066856" cy="1309712"/>
          </a:xfrm>
        </p:spPr>
        <p:txBody>
          <a:bodyPr>
            <a:normAutofit fontScale="90000"/>
          </a:bodyPr>
          <a:lstStyle/>
          <a:p>
            <a:pPr>
              <a:defRPr/>
            </a:pPr>
            <a:br>
              <a:rPr lang="en-GB" dirty="0">
                <a:solidFill>
                  <a:srgbClr val="FF0000"/>
                </a:solidFill>
                <a:latin typeface="Arial" charset="0"/>
              </a:rPr>
            </a:br>
            <a:r>
              <a:rPr lang="en-GB" dirty="0">
                <a:solidFill>
                  <a:srgbClr val="C00000"/>
                </a:solidFill>
                <a:latin typeface="Lexend" pitchFamily="2" charset="0"/>
              </a:rPr>
              <a:t>Effective Support for Children and Families in Essex – Intensive (Level 3)</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245764" name="Content Placeholder 8"/>
          <p:cNvSpPr>
            <a:spLocks noGrp="1"/>
          </p:cNvSpPr>
          <p:nvPr>
            <p:ph idx="1"/>
          </p:nvPr>
        </p:nvSpPr>
        <p:spPr>
          <a:xfrm>
            <a:off x="467544" y="1772816"/>
            <a:ext cx="8066856" cy="4094584"/>
          </a:xfrm>
        </p:spPr>
        <p:txBody>
          <a:bodyPr>
            <a:normAutofit fontScale="92500" lnSpcReduction="10000"/>
          </a:bodyPr>
          <a:lstStyle/>
          <a:p>
            <a:pPr marL="0" indent="0" algn="just">
              <a:buNone/>
            </a:pPr>
            <a:r>
              <a:rPr lang="en-GB" sz="2600" i="1" dirty="0">
                <a:latin typeface="Lexend" pitchFamily="2" charset="0"/>
              </a:rPr>
              <a:t>Vulnerable children and their families with multiple needs or whose needs are more complex, such as children and families who:</a:t>
            </a:r>
          </a:p>
          <a:p>
            <a:pPr marL="0" indent="0" algn="just">
              <a:buNone/>
            </a:pPr>
            <a:endParaRPr lang="en-GB" sz="2600" i="1" dirty="0">
              <a:latin typeface="Lexend" pitchFamily="2" charset="0"/>
            </a:endParaRPr>
          </a:p>
          <a:p>
            <a:pPr lvl="1" algn="just">
              <a:buFont typeface="Wingdings" panose="05000000000000000000" pitchFamily="2" charset="2"/>
              <a:buChar char="§"/>
            </a:pPr>
            <a:r>
              <a:rPr lang="en-GB" sz="2600" i="1" dirty="0">
                <a:latin typeface="Lexend" pitchFamily="2" charset="0"/>
              </a:rPr>
              <a:t>Have a disability resulting in complex needs</a:t>
            </a:r>
          </a:p>
          <a:p>
            <a:pPr lvl="1" algn="just">
              <a:buFont typeface="Wingdings" panose="05000000000000000000" pitchFamily="2" charset="2"/>
              <a:buChar char="§"/>
            </a:pPr>
            <a:r>
              <a:rPr lang="en-GB" sz="2600" i="1" dirty="0">
                <a:latin typeface="Lexend" pitchFamily="2" charset="0"/>
              </a:rPr>
              <a:t>Exhibit anti-social or challenging behaviour</a:t>
            </a:r>
          </a:p>
          <a:p>
            <a:pPr lvl="1" algn="just">
              <a:buFont typeface="Wingdings" panose="05000000000000000000" pitchFamily="2" charset="2"/>
              <a:buChar char="§"/>
            </a:pPr>
            <a:r>
              <a:rPr lang="en-GB" sz="2600" i="1" dirty="0">
                <a:latin typeface="Lexend" pitchFamily="2" charset="0"/>
              </a:rPr>
              <a:t>Suffer neglect or poor family relationships</a:t>
            </a:r>
          </a:p>
          <a:p>
            <a:pPr lvl="1" algn="just">
              <a:buFont typeface="Wingdings" panose="05000000000000000000" pitchFamily="2" charset="2"/>
              <a:buChar char="§"/>
            </a:pPr>
            <a:r>
              <a:rPr lang="en-GB" sz="2600" i="1" dirty="0">
                <a:latin typeface="Lexend" pitchFamily="2" charset="0"/>
              </a:rPr>
              <a:t>Have poor engagement with key services such </a:t>
            </a:r>
          </a:p>
          <a:p>
            <a:pPr lvl="1" algn="just">
              <a:buFont typeface="Wingdings" panose="05000000000000000000" pitchFamily="2" charset="2"/>
              <a:buChar char="§"/>
            </a:pPr>
            <a:r>
              <a:rPr lang="en-GB" sz="2600" i="1" dirty="0">
                <a:latin typeface="Lexend" pitchFamily="2" charset="0"/>
              </a:rPr>
              <a:t>   as school and health</a:t>
            </a:r>
          </a:p>
          <a:p>
            <a:pPr lvl="1" algn="just">
              <a:buFont typeface="Wingdings" panose="05000000000000000000" pitchFamily="2" charset="2"/>
              <a:buChar char="§"/>
            </a:pPr>
            <a:r>
              <a:rPr lang="en-GB" sz="2600" i="1" dirty="0">
                <a:latin typeface="Lexend" pitchFamily="2" charset="0"/>
              </a:rPr>
              <a:t>Are not in education or work long term</a:t>
            </a:r>
          </a:p>
        </p:txBody>
      </p:sp>
    </p:spTree>
    <p:extLst>
      <p:ext uri="{BB962C8B-B14F-4D97-AF65-F5344CB8AC3E}">
        <p14:creationId xmlns:p14="http://schemas.microsoft.com/office/powerpoint/2010/main" val="435602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662270" y="319088"/>
            <a:ext cx="7848600" cy="1440160"/>
          </a:xfrm>
        </p:spPr>
        <p:txBody>
          <a:bodyPr>
            <a:normAutofit fontScale="90000"/>
          </a:bodyPr>
          <a:lstStyle/>
          <a:p>
            <a:pPr>
              <a:defRPr/>
            </a:pPr>
            <a:br>
              <a:rPr lang="en-GB" dirty="0">
                <a:solidFill>
                  <a:srgbClr val="FF0000"/>
                </a:solidFill>
                <a:latin typeface="Arial" charset="0"/>
              </a:rPr>
            </a:br>
            <a:br>
              <a:rPr lang="en-GB" dirty="0">
                <a:solidFill>
                  <a:srgbClr val="FF0000"/>
                </a:solidFill>
                <a:latin typeface="Arial" charset="0"/>
              </a:rPr>
            </a:br>
            <a:r>
              <a:rPr lang="en-GB" dirty="0">
                <a:solidFill>
                  <a:srgbClr val="C00000"/>
                </a:solidFill>
                <a:latin typeface="Lexend" pitchFamily="2" charset="0"/>
              </a:rPr>
              <a:t>Effective Support for Children and Families in Essex – Specialist (Level 4)</a:t>
            </a:r>
            <a:br>
              <a:rPr lang="en-GB" dirty="0">
                <a:solidFill>
                  <a:srgbClr val="C00000"/>
                </a:solidFill>
                <a:latin typeface="Lexend" pitchFamily="2" charset="0"/>
              </a:rPr>
            </a:br>
            <a:br>
              <a:rPr lang="en-GB" b="1" dirty="0">
                <a:solidFill>
                  <a:srgbClr val="C00000"/>
                </a:solidFill>
                <a:latin typeface="Lexend" pitchFamily="2" charset="0"/>
              </a:rPr>
            </a:br>
            <a:endParaRPr lang="en-GB" b="1" dirty="0">
              <a:solidFill>
                <a:srgbClr val="C00000"/>
              </a:solidFill>
              <a:latin typeface="Lexend" pitchFamily="2" charset="0"/>
            </a:endParaRPr>
          </a:p>
        </p:txBody>
      </p:sp>
      <p:sp>
        <p:nvSpPr>
          <p:cNvPr id="247812" name="Content Placeholder 8"/>
          <p:cNvSpPr>
            <a:spLocks noGrp="1"/>
          </p:cNvSpPr>
          <p:nvPr>
            <p:ph idx="1"/>
          </p:nvPr>
        </p:nvSpPr>
        <p:spPr>
          <a:xfrm>
            <a:off x="666498" y="1672111"/>
            <a:ext cx="7848600" cy="3878560"/>
          </a:xfrm>
        </p:spPr>
        <p:txBody>
          <a:bodyPr/>
          <a:lstStyle/>
          <a:p>
            <a:pPr algn="just">
              <a:spcBef>
                <a:spcPts val="400"/>
              </a:spcBef>
              <a:buFont typeface="Wingdings" panose="05000000000000000000" pitchFamily="2" charset="2"/>
              <a:buChar char="§"/>
            </a:pPr>
            <a:r>
              <a:rPr lang="en-GB" sz="2400" i="1" dirty="0">
                <a:latin typeface="Lexend" pitchFamily="2" charset="0"/>
              </a:rPr>
              <a:t>Children or young people who have suffered or are likely to suffer significant harm as a result of abuse or neglect</a:t>
            </a:r>
          </a:p>
          <a:p>
            <a:pPr algn="just">
              <a:spcBef>
                <a:spcPts val="400"/>
              </a:spcBef>
              <a:buFont typeface="Wingdings" panose="05000000000000000000" pitchFamily="2" charset="2"/>
              <a:buChar char="§"/>
            </a:pPr>
            <a:r>
              <a:rPr lang="en-GB" sz="2400" i="1" dirty="0">
                <a:latin typeface="Lexend" pitchFamily="2" charset="0"/>
              </a:rPr>
              <a:t>Children with significant impairment of function / learning and / or life limiting illness</a:t>
            </a:r>
          </a:p>
          <a:p>
            <a:pPr algn="just">
              <a:spcBef>
                <a:spcPts val="400"/>
              </a:spcBef>
              <a:buFont typeface="Wingdings" panose="05000000000000000000" pitchFamily="2" charset="2"/>
              <a:buChar char="§"/>
            </a:pPr>
            <a:r>
              <a:rPr lang="en-GB" sz="2400" i="1" dirty="0">
                <a:latin typeface="Lexend" pitchFamily="2" charset="0"/>
              </a:rPr>
              <a:t>Children whose parents and wider family are unable to care for them</a:t>
            </a:r>
          </a:p>
          <a:p>
            <a:pPr algn="just">
              <a:spcBef>
                <a:spcPts val="400"/>
              </a:spcBef>
              <a:buFont typeface="Wingdings" panose="05000000000000000000" pitchFamily="2" charset="2"/>
              <a:buChar char="§"/>
            </a:pPr>
            <a:r>
              <a:rPr lang="en-GB" sz="2400" i="1" dirty="0">
                <a:latin typeface="Lexend" pitchFamily="2" charset="0"/>
              </a:rPr>
              <a:t>Families involved in crime / misuse of drugs at a significant level</a:t>
            </a:r>
          </a:p>
          <a:p>
            <a:pPr algn="just">
              <a:spcBef>
                <a:spcPts val="400"/>
              </a:spcBef>
              <a:buFont typeface="Wingdings" panose="05000000000000000000" pitchFamily="2" charset="2"/>
              <a:buChar char="§"/>
            </a:pPr>
            <a:r>
              <a:rPr lang="en-GB" sz="2400" i="1" dirty="0">
                <a:latin typeface="Lexend" pitchFamily="2" charset="0"/>
              </a:rPr>
              <a:t>Families with significant mental or physical health needs</a:t>
            </a:r>
          </a:p>
        </p:txBody>
      </p:sp>
    </p:spTree>
    <p:extLst>
      <p:ext uri="{BB962C8B-B14F-4D97-AF65-F5344CB8AC3E}">
        <p14:creationId xmlns:p14="http://schemas.microsoft.com/office/powerpoint/2010/main" val="222473400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288" y="188913"/>
            <a:ext cx="8139112" cy="56784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Why is this important?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It is important for children to receive the </a:t>
            </a:r>
            <a:r>
              <a:rPr kumimoji="0" lang="en-US" sz="2100" b="1" i="1" u="none" strike="noStrike" kern="0" cap="none" spc="0" normalizeH="0" baseline="0" noProof="0" dirty="0">
                <a:ln>
                  <a:noFill/>
                </a:ln>
                <a:solidFill>
                  <a:schemeClr val="tx1"/>
                </a:solidFill>
                <a:effectLst/>
                <a:uLnTx/>
                <a:uFillTx/>
                <a:latin typeface="Lexend" pitchFamily="2" charset="0"/>
                <a:ea typeface="MS PGothic" pitchFamily="34" charset="-128"/>
                <a:cs typeface="+mn-cs"/>
              </a:rPr>
              <a:t>right help at the right time</a:t>
            </a:r>
            <a:r>
              <a:rPr kumimoji="0" lang="en-US" sz="2100" b="1"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a:t>
            </a: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to address risks and prevent issues escalating. Research and Serious Case Reviews have </a:t>
            </a:r>
            <a:r>
              <a:rPr kumimoji="0" lang="en-US" sz="2100" b="0" i="0" u="sng" strike="noStrike" kern="0" cap="none" spc="0" normalizeH="0" baseline="0" noProof="0" dirty="0">
                <a:ln>
                  <a:noFill/>
                </a:ln>
                <a:solidFill>
                  <a:schemeClr val="tx1"/>
                </a:solidFill>
                <a:effectLst/>
                <a:uLnTx/>
                <a:uFillTx/>
                <a:latin typeface="Lexend" pitchFamily="2" charset="0"/>
                <a:ea typeface="MS PGothic" pitchFamily="34" charset="-128"/>
                <a:cs typeface="+mn-cs"/>
              </a:rPr>
              <a:t>repeatedly</a:t>
            </a: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shown the dangers of failing to take effective action. Poor practice includes: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act on and refer the early signs of abuse and neglect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poor record keeping</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listen to the views of the child</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re-assess concerns when situations do not improve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sharing information too slowly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a lack of challenge to those who appear not to be taking action</a:t>
            </a:r>
            <a:endParaRPr kumimoji="0" lang="en-GB" sz="2100" b="0" i="0" u="none" strike="noStrike" kern="0" cap="none" spc="0" normalizeH="0" baseline="0" noProof="0" dirty="0">
              <a:ln>
                <a:noFill/>
              </a:ln>
              <a:solidFill>
                <a:schemeClr val="tx1"/>
              </a:solidFill>
              <a:effectLst/>
              <a:uLnTx/>
              <a:uFillTx/>
              <a:latin typeface="Lexend" pitchFamily="2" charset="0"/>
              <a:ea typeface="MS PGothic" pitchFamily="34" charset="-128"/>
            </a:endParaRPr>
          </a:p>
        </p:txBody>
      </p:sp>
    </p:spTree>
    <p:extLst>
      <p:ext uri="{BB962C8B-B14F-4D97-AF65-F5344CB8AC3E}">
        <p14:creationId xmlns:p14="http://schemas.microsoft.com/office/powerpoint/2010/main" val="3074089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E3A7B-4E39-49DE-9DF6-B9D0050CB85F}"/>
              </a:ext>
              <a:ext uri="{C183D7F6-B498-43B3-948B-1728B52AA6E4}">
                <adec:decorative xmlns:adec="http://schemas.microsoft.com/office/drawing/2017/decorative" val="1"/>
              </a:ext>
            </a:extLst>
          </p:cNvPr>
          <p:cNvSpPr>
            <a:spLocks noGrp="1"/>
          </p:cNvSpPr>
          <p:nvPr>
            <p:ph sz="quarter" idx="10"/>
          </p:nvPr>
        </p:nvSpPr>
        <p:spPr>
          <a:xfrm>
            <a:off x="467544" y="1058011"/>
            <a:ext cx="8206680" cy="5472609"/>
          </a:xfrm>
        </p:spPr>
        <p:txBody>
          <a:bodyPr/>
          <a:lstStyle/>
          <a:p>
            <a:pPr marL="0" indent="0">
              <a:buNone/>
            </a:pPr>
            <a:r>
              <a:rPr lang="en-GB" sz="2300" dirty="0">
                <a:latin typeface="Lexend" pitchFamily="2" charset="0"/>
                <a:ea typeface="Calibri" panose="020F0502020204030204" pitchFamily="34" charset="0"/>
                <a:hlinkClick r:id="rId3"/>
              </a:rPr>
              <a:t>Statutory framework for the early years foundation stage</a:t>
            </a:r>
            <a:r>
              <a:rPr lang="en-GB" sz="2300" dirty="0">
                <a:latin typeface="Lexend" pitchFamily="2" charset="0"/>
                <a:ea typeface="Calibri" panose="020F0502020204030204" pitchFamily="34" charset="0"/>
              </a:rPr>
              <a:t> (DfE, 2023) </a:t>
            </a:r>
          </a:p>
          <a:p>
            <a:pPr marL="0" indent="0">
              <a:buNone/>
            </a:pPr>
            <a:r>
              <a:rPr lang="en-GB" sz="2300" i="1" dirty="0">
                <a:latin typeface="Lexend" pitchFamily="2" charset="0"/>
              </a:rPr>
              <a:t>Children learn best when they are healthy, safe and secure, when their individual needs are met, and when they have positive relationships with the adults caring for them</a:t>
            </a:r>
          </a:p>
          <a:p>
            <a:pPr marL="0" indent="0">
              <a:buNone/>
            </a:pPr>
            <a:endParaRPr lang="en-GB" sz="2300" u="sng" dirty="0">
              <a:solidFill>
                <a:srgbClr val="0070C0"/>
              </a:solidFill>
              <a:effectLst/>
              <a:latin typeface="Lexend" pitchFamily="2" charset="0"/>
              <a:ea typeface="Times New Roman" panose="02020603050405020304" pitchFamily="18" charset="0"/>
              <a:hlinkClick r:id="rId4"/>
            </a:endParaRPr>
          </a:p>
          <a:p>
            <a:pPr marL="0" indent="0">
              <a:buNone/>
            </a:pPr>
            <a:r>
              <a:rPr lang="en-GB" sz="2300" dirty="0">
                <a:latin typeface="Lexend" pitchFamily="2" charset="0"/>
                <a:hlinkClick r:id="rId5"/>
              </a:rPr>
              <a:t>Safeguarding children and protecting professionals in EY settings: online safety considerations for managers</a:t>
            </a:r>
            <a:r>
              <a:rPr lang="en-GB" sz="2300" dirty="0">
                <a:latin typeface="Lexend" pitchFamily="2" charset="0"/>
              </a:rPr>
              <a:t>  (DfE, 2019)</a:t>
            </a:r>
          </a:p>
          <a:p>
            <a:pPr marL="0" indent="0">
              <a:buNone/>
            </a:pPr>
            <a:endParaRPr lang="en-GB" sz="2300" dirty="0">
              <a:latin typeface="Lexend" pitchFamily="2" charset="0"/>
            </a:endParaRPr>
          </a:p>
          <a:p>
            <a:pPr marL="0" indent="0">
              <a:buNone/>
            </a:pPr>
            <a:r>
              <a:rPr lang="en-GB" sz="2400" dirty="0">
                <a:latin typeface="Lexend" pitchFamily="2" charset="0"/>
                <a:hlinkClick r:id="rId6"/>
              </a:rPr>
              <a:t>SET Procedures</a:t>
            </a:r>
            <a:r>
              <a:rPr lang="en-GB" sz="2400" dirty="0">
                <a:latin typeface="Lexend" pitchFamily="2" charset="0"/>
              </a:rPr>
              <a:t> </a:t>
            </a:r>
            <a:r>
              <a:rPr lang="en-GB" sz="2400" dirty="0">
                <a:solidFill>
                  <a:srgbClr val="002060"/>
                </a:solidFill>
                <a:latin typeface="Lexend" pitchFamily="2" charset="0"/>
              </a:rPr>
              <a:t>(ESCB, 2022)</a:t>
            </a:r>
          </a:p>
          <a:p>
            <a:pPr marL="0" indent="0">
              <a:buNone/>
            </a:pPr>
            <a:endParaRPr lang="en-GB" sz="2300" u="sng" dirty="0">
              <a:solidFill>
                <a:srgbClr val="0070C0"/>
              </a:solidFill>
              <a:effectLst/>
              <a:latin typeface="Lexend" pitchFamily="2" charset="0"/>
              <a:ea typeface="Times New Roman" panose="02020603050405020304" pitchFamily="18" charset="0"/>
              <a:hlinkClick r:id="rId4"/>
            </a:endParaRPr>
          </a:p>
          <a:p>
            <a:pPr marL="0" indent="0">
              <a:buNone/>
            </a:pPr>
            <a:endParaRPr lang="en-GB" sz="2800" u="sng" dirty="0">
              <a:solidFill>
                <a:srgbClr val="0070C0"/>
              </a:solidFill>
              <a:latin typeface="Arial" panose="020B0604020202020204" pitchFamily="34" charset="0"/>
              <a:ea typeface="Times New Roman" panose="02020603050405020304" pitchFamily="18" charset="0"/>
            </a:endParaRPr>
          </a:p>
          <a:p>
            <a:pPr marL="0" indent="0">
              <a:buNone/>
            </a:pPr>
            <a:endParaRPr lang="en-GB" sz="2800" u="sng" dirty="0">
              <a:solidFill>
                <a:srgbClr val="0070C0"/>
              </a:solidFill>
              <a:effectLst/>
              <a:latin typeface="Arial" panose="020B0604020202020204" pitchFamily="34" charset="0"/>
              <a:ea typeface="Times New Roman" panose="02020603050405020304" pitchFamily="18" charset="0"/>
            </a:endParaRPr>
          </a:p>
          <a:p>
            <a:endParaRPr lang="en-GB" sz="2400" dirty="0"/>
          </a:p>
        </p:txBody>
      </p:sp>
      <p:sp>
        <p:nvSpPr>
          <p:cNvPr id="3" name="Title 2">
            <a:extLst>
              <a:ext uri="{FF2B5EF4-FFF2-40B4-BE49-F238E27FC236}">
                <a16:creationId xmlns:a16="http://schemas.microsoft.com/office/drawing/2014/main" id="{46D97307-DEDF-4656-83EA-78AE3BEFE2F7}"/>
              </a:ext>
              <a:ext uri="{C183D7F6-B498-43B3-948B-1728B52AA6E4}">
                <adec:decorative xmlns:adec="http://schemas.microsoft.com/office/drawing/2017/decorative" val="1"/>
              </a:ext>
            </a:extLst>
          </p:cNvPr>
          <p:cNvSpPr>
            <a:spLocks noGrp="1"/>
          </p:cNvSpPr>
          <p:nvPr>
            <p:ph type="title"/>
          </p:nvPr>
        </p:nvSpPr>
        <p:spPr>
          <a:xfrm>
            <a:off x="467544" y="548680"/>
            <a:ext cx="8206680" cy="354764"/>
          </a:xfrm>
        </p:spPr>
        <p:txBody>
          <a:bodyPr/>
          <a:lstStyle/>
          <a:p>
            <a:r>
              <a:rPr lang="en-GB" sz="3000" b="0" dirty="0">
                <a:solidFill>
                  <a:schemeClr val="bg2"/>
                </a:solidFill>
                <a:latin typeface="Lexend" pitchFamily="2" charset="0"/>
              </a:rPr>
              <a:t>Early Years key safeguarding documents </a:t>
            </a:r>
            <a:r>
              <a:rPr lang="en-GB" sz="3000" b="0" dirty="0">
                <a:solidFill>
                  <a:schemeClr val="bg1"/>
                </a:solidFill>
                <a:latin typeface="Lexend" pitchFamily="2" charset="0"/>
              </a:rPr>
              <a:t>(1)</a:t>
            </a:r>
          </a:p>
        </p:txBody>
      </p:sp>
    </p:spTree>
    <p:extLst>
      <p:ext uri="{BB962C8B-B14F-4D97-AF65-F5344CB8AC3E}">
        <p14:creationId xmlns:p14="http://schemas.microsoft.com/office/powerpoint/2010/main" val="196241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Lexend" pitchFamily="2" charset="0"/>
                <a:cs typeface="Arial" panose="020B0604020202020204" pitchFamily="34" charset="0"/>
              </a:rPr>
              <a:t>‘Working Together’ (2023</a:t>
            </a:r>
            <a:r>
              <a:rPr lang="en-GB" dirty="0">
                <a:solidFill>
                  <a:srgbClr val="C00000"/>
                </a:solidFill>
                <a:latin typeface="Lexend" pitchFamily="2" charset="0"/>
              </a:rPr>
              <a:t>)</a:t>
            </a:r>
          </a:p>
        </p:txBody>
      </p:sp>
      <p:sp>
        <p:nvSpPr>
          <p:cNvPr id="3" name="Content Placeholder 2"/>
          <p:cNvSpPr>
            <a:spLocks noGrp="1"/>
          </p:cNvSpPr>
          <p:nvPr>
            <p:ph idx="1"/>
          </p:nvPr>
        </p:nvSpPr>
        <p:spPr>
          <a:xfrm>
            <a:off x="1043608" y="1916832"/>
            <a:ext cx="7344816" cy="3921299"/>
          </a:xfrm>
        </p:spPr>
        <p:txBody>
          <a:bodyPr>
            <a:normAutofit/>
          </a:bodyPr>
          <a:lstStyle/>
          <a:p>
            <a:pPr marL="0" indent="0" algn="ctr">
              <a:buNone/>
            </a:pPr>
            <a:r>
              <a:rPr lang="en-US" sz="3200" b="1" i="1" dirty="0">
                <a:solidFill>
                  <a:srgbClr val="000000"/>
                </a:solidFill>
                <a:latin typeface="Lexend" pitchFamily="2" charset="0"/>
                <a:cs typeface="Arial" panose="020B0604020202020204" pitchFamily="34" charset="0"/>
              </a:rPr>
              <a:t>‘Shared Responsibility’</a:t>
            </a:r>
          </a:p>
          <a:p>
            <a:pPr marL="0" indent="0" algn="ctr">
              <a:buNone/>
            </a:pPr>
            <a:r>
              <a:rPr lang="en-GB" i="1" dirty="0"/>
              <a:t>Successful outcomes for children depend on strong partnership working between parents/carers and the practitioners working with them. Practitioners should take a child centred approach to meeting the needs of the whole family. </a:t>
            </a:r>
            <a:endParaRPr lang="en-US" sz="3200" b="1" i="1" dirty="0">
              <a:solidFill>
                <a:srgbClr val="000000"/>
              </a:solidFill>
              <a:latin typeface="Lexend" pitchFamily="2" charset="0"/>
              <a:cs typeface="Arial" panose="020B0604020202020204" pitchFamily="34" charset="0"/>
            </a:endParaRPr>
          </a:p>
        </p:txBody>
      </p:sp>
    </p:spTree>
    <p:extLst>
      <p:ext uri="{BB962C8B-B14F-4D97-AF65-F5344CB8AC3E}">
        <p14:creationId xmlns:p14="http://schemas.microsoft.com/office/powerpoint/2010/main" val="1528556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576"/>
            <a:ext cx="8424936" cy="936104"/>
          </a:xfrm>
        </p:spPr>
        <p:txBody>
          <a:bodyPr/>
          <a:lstStyle/>
          <a:p>
            <a:r>
              <a:rPr kumimoji="0" lang="en-GB" sz="3000" b="0" i="0" u="none" strike="noStrike" kern="0" cap="none" spc="0" normalizeH="0" baseline="0" noProof="0" dirty="0">
                <a:ln>
                  <a:noFill/>
                </a:ln>
                <a:solidFill>
                  <a:schemeClr val="bg2"/>
                </a:solidFill>
                <a:effectLst/>
                <a:uLnTx/>
                <a:uFillTx/>
                <a:latin typeface="Lexend" pitchFamily="2" charset="0"/>
              </a:rPr>
              <a:t>Early Years key safeguarding documents </a:t>
            </a:r>
            <a:r>
              <a:rPr kumimoji="0" lang="en-GB" sz="3000" b="0" i="0" u="none" strike="noStrike" kern="0" cap="none" spc="0" normalizeH="0" baseline="0" noProof="0" dirty="0">
                <a:ln>
                  <a:noFill/>
                </a:ln>
                <a:solidFill>
                  <a:schemeClr val="bg1"/>
                </a:solidFill>
                <a:effectLst/>
                <a:uLnTx/>
                <a:uFillTx/>
                <a:latin typeface="Lexend" pitchFamily="2" charset="0"/>
              </a:rPr>
              <a:t>(2)</a:t>
            </a:r>
            <a:endParaRPr lang="en-GB" sz="3000" dirty="0">
              <a:solidFill>
                <a:schemeClr val="bg1"/>
              </a:solidFill>
              <a:latin typeface="Lexend" pitchFamily="2" charset="0"/>
            </a:endParaRPr>
          </a:p>
        </p:txBody>
      </p:sp>
      <p:sp>
        <p:nvSpPr>
          <p:cNvPr id="3" name="Content Placeholder 2"/>
          <p:cNvSpPr>
            <a:spLocks noGrp="1"/>
          </p:cNvSpPr>
          <p:nvPr>
            <p:ph idx="1"/>
          </p:nvPr>
        </p:nvSpPr>
        <p:spPr>
          <a:xfrm>
            <a:off x="683704" y="1129680"/>
            <a:ext cx="7848600" cy="4598640"/>
          </a:xfrm>
        </p:spPr>
        <p:txBody>
          <a:bodyPr/>
          <a:lstStyle/>
          <a:p>
            <a:pPr marL="0" indent="0">
              <a:buNone/>
            </a:pPr>
            <a:r>
              <a:rPr lang="en-US" sz="2200" dirty="0">
                <a:solidFill>
                  <a:srgbClr val="002060"/>
                </a:solidFill>
                <a:latin typeface="Lexend" pitchFamily="2" charset="0"/>
              </a:rPr>
              <a:t> </a:t>
            </a:r>
            <a:endParaRPr lang="en-GB" sz="2200" dirty="0">
              <a:solidFill>
                <a:srgbClr val="002060"/>
              </a:solidFill>
              <a:latin typeface="Lexend" pitchFamily="2" charset="0"/>
            </a:endParaRPr>
          </a:p>
          <a:p>
            <a:pPr marL="0" indent="0">
              <a:buNone/>
            </a:pPr>
            <a:r>
              <a:rPr lang="en-GB" sz="2200" dirty="0">
                <a:latin typeface="Lexend" pitchFamily="2" charset="0"/>
                <a:hlinkClick r:id="rId3"/>
              </a:rPr>
              <a:t>Working together to safeguard children</a:t>
            </a:r>
            <a:r>
              <a:rPr lang="en-GB" sz="2200" dirty="0">
                <a:latin typeface="Lexend" pitchFamily="2" charset="0"/>
              </a:rPr>
              <a:t> (HMG, 2018)</a:t>
            </a:r>
            <a:endParaRPr lang="en-US" sz="2200" u="sng" dirty="0">
              <a:solidFill>
                <a:srgbClr val="002060"/>
              </a:solidFill>
              <a:latin typeface="Lexend" pitchFamily="2" charset="0"/>
              <a:hlinkClick r:id="rId4">
                <a:extLst>
                  <a:ext uri="{A12FA001-AC4F-418D-AE19-62706E023703}">
                    <ahyp:hlinkClr xmlns:ahyp="http://schemas.microsoft.com/office/drawing/2018/hyperlinkcolor" val="tx"/>
                  </a:ext>
                </a:extLst>
              </a:hlinkClick>
            </a:endParaRPr>
          </a:p>
          <a:p>
            <a:pPr marL="0" indent="0">
              <a:buNone/>
            </a:pPr>
            <a:endParaRPr lang="en-US" sz="2200" dirty="0">
              <a:solidFill>
                <a:srgbClr val="002060"/>
              </a:solidFill>
              <a:latin typeface="Lexend" pitchFamily="2" charset="0"/>
            </a:endParaRPr>
          </a:p>
          <a:p>
            <a:pPr marL="0" indent="0">
              <a:buNone/>
            </a:pPr>
            <a:r>
              <a:rPr lang="en-GB" sz="2200" dirty="0">
                <a:latin typeface="Lexend" pitchFamily="2" charset="0"/>
                <a:hlinkClick r:id="rId5"/>
              </a:rPr>
              <a:t>What to do if you're worried a child is being abused</a:t>
            </a:r>
            <a:r>
              <a:rPr lang="en-GB" sz="2200" dirty="0">
                <a:latin typeface="Lexend" pitchFamily="2" charset="0"/>
              </a:rPr>
              <a:t> (HMG, 2015)</a:t>
            </a:r>
          </a:p>
          <a:p>
            <a:pPr marL="0" indent="0">
              <a:buNone/>
            </a:pPr>
            <a:endParaRPr lang="en-GB" sz="2200" dirty="0">
              <a:solidFill>
                <a:srgbClr val="002060"/>
              </a:solidFill>
              <a:latin typeface="Lexend" pitchFamily="2" charset="0"/>
            </a:endParaRPr>
          </a:p>
          <a:p>
            <a:pPr marL="0" indent="0">
              <a:buNone/>
            </a:pPr>
            <a:r>
              <a:rPr lang="en-GB" sz="2200" dirty="0">
                <a:latin typeface="Lexend" pitchFamily="2" charset="0"/>
                <a:hlinkClick r:id="rId6"/>
              </a:rPr>
              <a:t>PREVENT Duty Guidance</a:t>
            </a:r>
            <a:r>
              <a:rPr lang="en-GB" sz="2200" dirty="0">
                <a:latin typeface="Lexend" pitchFamily="2" charset="0"/>
              </a:rPr>
              <a:t> (HMG, 2015)</a:t>
            </a:r>
          </a:p>
          <a:p>
            <a:pPr marL="0" indent="0">
              <a:buNone/>
            </a:pPr>
            <a:endParaRPr lang="en-GB" sz="2200" dirty="0">
              <a:solidFill>
                <a:srgbClr val="002060"/>
              </a:solidFill>
              <a:latin typeface="Lexend" pitchFamily="2" charset="0"/>
            </a:endParaRPr>
          </a:p>
          <a:p>
            <a:pPr marL="0" indent="0">
              <a:buNone/>
            </a:pPr>
            <a:r>
              <a:rPr lang="en-GB" sz="2200" dirty="0">
                <a:latin typeface="Lexend" pitchFamily="2" charset="0"/>
                <a:hlinkClick r:id="rId7"/>
              </a:rPr>
              <a:t>Essex Effective Support for Children and Families</a:t>
            </a:r>
            <a:r>
              <a:rPr lang="en-GB" sz="2200" dirty="0">
                <a:latin typeface="Lexend" pitchFamily="2" charset="0"/>
              </a:rPr>
              <a:t> (ESCB, 2021)</a:t>
            </a:r>
            <a:endParaRPr lang="en-GB" sz="2200" dirty="0">
              <a:solidFill>
                <a:srgbClr val="002060"/>
              </a:solidFill>
              <a:latin typeface="Lexend" pitchFamily="2" charset="0"/>
            </a:endParaRPr>
          </a:p>
          <a:p>
            <a:pPr marL="0" indent="0">
              <a:buNone/>
            </a:pPr>
            <a:endParaRPr lang="en-GB" sz="2200" dirty="0">
              <a:solidFill>
                <a:srgbClr val="002060"/>
              </a:solidFill>
              <a:latin typeface="Lexend" pitchFamily="2"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Lexend" pitchFamily="2" charset="0"/>
                <a:hlinkClick r:id="rId8"/>
              </a:rPr>
              <a:t>Keeping children safe in education</a:t>
            </a:r>
            <a:r>
              <a:rPr kumimoji="0" lang="en-GB" sz="2200" b="0" i="0" u="none" strike="noStrike" kern="0" cap="none" spc="0" normalizeH="0" baseline="0" noProof="0" dirty="0">
                <a:ln>
                  <a:noFill/>
                </a:ln>
                <a:solidFill>
                  <a:srgbClr val="000000"/>
                </a:solidFill>
                <a:effectLst/>
                <a:uLnTx/>
                <a:uFillTx/>
                <a:latin typeface="Lexend" pitchFamily="2" charset="0"/>
              </a:rPr>
              <a:t> (DfE, 2023)</a:t>
            </a:r>
          </a:p>
          <a:p>
            <a:pPr marL="0" indent="0">
              <a:buNone/>
            </a:pPr>
            <a:endParaRPr lang="en-GB" sz="2400" dirty="0">
              <a:solidFill>
                <a:srgbClr val="002060"/>
              </a:solidFill>
            </a:endParaRPr>
          </a:p>
          <a:p>
            <a:pPr marL="0" indent="0">
              <a:buNone/>
            </a:pPr>
            <a:endParaRPr lang="en-GB" sz="2800" dirty="0">
              <a:solidFill>
                <a:srgbClr val="002060"/>
              </a:solidFill>
            </a:endParaRPr>
          </a:p>
          <a:p>
            <a:pPr marL="0" indent="0">
              <a:buNone/>
            </a:pPr>
            <a:endParaRPr lang="en-GB" sz="2800" dirty="0">
              <a:solidFill>
                <a:srgbClr val="002060"/>
              </a:solidFill>
            </a:endParaRPr>
          </a:p>
          <a:p>
            <a:endParaRPr lang="en-GB" sz="2400" dirty="0">
              <a:solidFill>
                <a:srgbClr val="002060"/>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94263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18568-DFE5-49D2-8F04-67EFE90ADF03}"/>
              </a:ext>
              <a:ext uri="{C183D7F6-B498-43B3-948B-1728B52AA6E4}">
                <adec:decorative xmlns:adec="http://schemas.microsoft.com/office/drawing/2017/decorative" val="1"/>
              </a:ext>
            </a:extLst>
          </p:cNvPr>
          <p:cNvSpPr>
            <a:spLocks noGrp="1"/>
          </p:cNvSpPr>
          <p:nvPr>
            <p:ph sz="quarter" idx="10"/>
          </p:nvPr>
        </p:nvSpPr>
        <p:spPr>
          <a:xfrm>
            <a:off x="469778" y="1412776"/>
            <a:ext cx="3958208" cy="5256931"/>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Model Child Protection Policy (for settings, and childminders)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Level 2 training presentations (including this presentation)</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Key safeguarding information and documents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Safeguarding audit</a:t>
            </a:r>
          </a:p>
          <a:p>
            <a:endParaRPr lang="en-GB" dirty="0"/>
          </a:p>
        </p:txBody>
      </p:sp>
      <p:sp>
        <p:nvSpPr>
          <p:cNvPr id="3" name="Title 2">
            <a:extLst>
              <a:ext uri="{FF2B5EF4-FFF2-40B4-BE49-F238E27FC236}">
                <a16:creationId xmlns:a16="http://schemas.microsoft.com/office/drawing/2014/main" id="{9ED9A7E7-36DF-4070-B6AC-EB19FCF83BA3}"/>
              </a:ext>
              <a:ext uri="{C183D7F6-B498-43B3-948B-1728B52AA6E4}">
                <adec:decorative xmlns:adec="http://schemas.microsoft.com/office/drawing/2017/decorative" val="1"/>
              </a:ext>
            </a:extLst>
          </p:cNvPr>
          <p:cNvSpPr>
            <a:spLocks noGrp="1"/>
          </p:cNvSpPr>
          <p:nvPr>
            <p:ph type="title"/>
          </p:nvPr>
        </p:nvSpPr>
        <p:spPr>
          <a:xfrm>
            <a:off x="468660" y="620688"/>
            <a:ext cx="8206680" cy="648072"/>
          </a:xfrm>
        </p:spPr>
        <p:txBody>
          <a:bodyPr/>
          <a:lstStyle/>
          <a:p>
            <a: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Early Years and Childcare website</a:t>
            </a:r>
            <a:b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br>
            <a:r>
              <a:rPr kumimoji="0" lang="en-GB" b="0" i="0" u="none" strike="noStrike" kern="1200" cap="none" spc="0" normalizeH="0" baseline="0" noProof="0" dirty="0">
                <a:ln>
                  <a:noFill/>
                </a:ln>
                <a:solidFill>
                  <a:srgbClr val="4F81BD">
                    <a:lumMod val="75000"/>
                  </a:srgbClr>
                </a:solidFill>
                <a:effectLst/>
                <a:uLnTx/>
                <a:uFillTx/>
                <a:latin typeface="Lexend" pitchFamily="2" charset="0"/>
                <a:ea typeface="+mj-ea"/>
                <a:cs typeface="Arial" panose="020B0604020202020204" pitchFamily="34" charset="0"/>
                <a:hlinkClick r:id="rId2">
                  <a:extLst>
                    <a:ext uri="{A12FA001-AC4F-418D-AE19-62706E023703}">
                      <ahyp:hlinkClr xmlns:ahyp="http://schemas.microsoft.com/office/drawing/2018/hyperlinkcolor" val="tx"/>
                    </a:ext>
                  </a:extLst>
                </a:hlinkClick>
              </a:rPr>
              <a:t>safeguarding pages</a:t>
            </a:r>
            <a:r>
              <a:rPr kumimoji="0" lang="en-GB" b="0" i="0" u="none" strike="noStrike" kern="1200" cap="none" spc="0" normalizeH="0" baseline="0" noProof="0" dirty="0">
                <a:ln>
                  <a:noFill/>
                </a:ln>
                <a:solidFill>
                  <a:srgbClr val="4F81BD">
                    <a:lumMod val="75000"/>
                  </a:srgbClr>
                </a:solidFill>
                <a:effectLst/>
                <a:uLnTx/>
                <a:uFillTx/>
                <a:latin typeface="Lexend" pitchFamily="2" charset="0"/>
                <a:ea typeface="+mj-ea"/>
                <a:cs typeface="Arial" panose="020B0604020202020204" pitchFamily="34" charset="0"/>
              </a:rPr>
              <a:t>:</a:t>
            </a:r>
            <a:b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br>
            <a:endParaRPr lang="en-GB" dirty="0"/>
          </a:p>
        </p:txBody>
      </p:sp>
      <p:sp>
        <p:nvSpPr>
          <p:cNvPr id="4" name="Content Placeholder 3">
            <a:extLst>
              <a:ext uri="{FF2B5EF4-FFF2-40B4-BE49-F238E27FC236}">
                <a16:creationId xmlns:a16="http://schemas.microsoft.com/office/drawing/2014/main" id="{8ED3043B-559B-4F6E-BF09-53C5411569C0}"/>
              </a:ext>
              <a:ext uri="{C183D7F6-B498-43B3-948B-1728B52AA6E4}">
                <adec:decorative xmlns:adec="http://schemas.microsoft.com/office/drawing/2017/decorative" val="1"/>
              </a:ext>
            </a:extLst>
          </p:cNvPr>
          <p:cNvSpPr>
            <a:spLocks noGrp="1"/>
          </p:cNvSpPr>
          <p:nvPr>
            <p:ph sz="quarter" idx="13"/>
          </p:nvPr>
        </p:nvSpPr>
        <p:spPr>
          <a:xfrm>
            <a:off x="4716014" y="1412776"/>
            <a:ext cx="3958208" cy="5256931"/>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Templates for reporting and recording concerns</a:t>
            </a:r>
          </a:p>
          <a:p>
            <a:pPr fontAlgn="auto">
              <a:spcAft>
                <a:spcPts val="0"/>
              </a:spcAft>
              <a:buFont typeface="Wingdings" panose="05000000000000000000" pitchFamily="2" charset="2"/>
              <a:buChar char="§"/>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Termly forum presentations and briefings </a:t>
            </a:r>
          </a:p>
          <a:p>
            <a:pPr fontAlgn="auto">
              <a:spcAft>
                <a:spcPts val="0"/>
              </a:spcAft>
              <a:buFont typeface="Wingdings" panose="05000000000000000000" pitchFamily="2" charset="2"/>
              <a:buChar char="§"/>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How to report a concern about a child</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How to report a concern about a member of the workforce</a:t>
            </a:r>
          </a:p>
          <a:p>
            <a:endParaRPr lang="en-GB" dirty="0"/>
          </a:p>
        </p:txBody>
      </p:sp>
    </p:spTree>
    <p:extLst>
      <p:ext uri="{BB962C8B-B14F-4D97-AF65-F5344CB8AC3E}">
        <p14:creationId xmlns:p14="http://schemas.microsoft.com/office/powerpoint/2010/main" val="3714169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1008112"/>
          </a:xfrm>
        </p:spPr>
        <p:txBody>
          <a:bodyPr>
            <a:noAutofit/>
          </a:bodyPr>
          <a:lstStyle/>
          <a:p>
            <a:pPr algn="ctr"/>
            <a:r>
              <a:rPr lang="en-GB" sz="4000" b="1" i="1">
                <a:solidFill>
                  <a:srgbClr val="C00000"/>
                </a:solidFill>
                <a:latin typeface="Lexend" pitchFamily="2" charset="0"/>
                <a:cs typeface="Arial" panose="020B0604020202020204" pitchFamily="34" charset="0"/>
              </a:rPr>
              <a:t>Education Safeguarding Team</a:t>
            </a:r>
          </a:p>
        </p:txBody>
      </p:sp>
      <p:sp>
        <p:nvSpPr>
          <p:cNvPr id="3" name="Content Placeholder 2"/>
          <p:cNvSpPr>
            <a:spLocks noGrp="1"/>
          </p:cNvSpPr>
          <p:nvPr>
            <p:ph idx="1"/>
          </p:nvPr>
        </p:nvSpPr>
        <p:spPr>
          <a:xfrm>
            <a:off x="457200" y="1700808"/>
            <a:ext cx="8229600" cy="4608512"/>
          </a:xfrm>
        </p:spPr>
        <p:txBody>
          <a:bodyPr>
            <a:normAutofit fontScale="85000" lnSpcReduction="20000"/>
          </a:bodyPr>
          <a:lstStyle/>
          <a:p>
            <a:pPr marL="0" indent="0">
              <a:buNone/>
            </a:pPr>
            <a:r>
              <a:rPr lang="en-GB" sz="2800" b="1" dirty="0">
                <a:latin typeface="Lexend" pitchFamily="2" charset="0"/>
                <a:cs typeface="Arial" panose="020B0604020202020204" pitchFamily="34" charset="0"/>
              </a:rPr>
              <a:t>Head of Education Safeguarding and Wellbeing: </a:t>
            </a:r>
          </a:p>
          <a:p>
            <a:pPr marL="0" indent="0">
              <a:buNone/>
            </a:pPr>
            <a:r>
              <a:rPr lang="en-GB" sz="2800" dirty="0">
                <a:latin typeface="Lexend" pitchFamily="2" charset="0"/>
                <a:cs typeface="Arial" panose="020B0604020202020204" pitchFamily="34" charset="0"/>
              </a:rPr>
              <a:t>Jo Barclay</a:t>
            </a:r>
            <a:br>
              <a:rPr lang="en-GB" sz="2800" dirty="0">
                <a:solidFill>
                  <a:srgbClr val="FF0000"/>
                </a:solidFill>
                <a:latin typeface="Lexend" pitchFamily="2" charset="0"/>
                <a:cs typeface="Arial" panose="020B0604020202020204" pitchFamily="34" charset="0"/>
              </a:rPr>
            </a:br>
            <a:endParaRPr lang="en-GB" sz="2800" dirty="0">
              <a:solidFill>
                <a:srgbClr val="FF0000"/>
              </a:solidFill>
              <a:latin typeface="Lexend" pitchFamily="2" charset="0"/>
              <a:cs typeface="Arial" panose="020B0604020202020204" pitchFamily="34" charset="0"/>
            </a:endParaRPr>
          </a:p>
          <a:p>
            <a:pPr marL="0" indent="0">
              <a:buNone/>
            </a:pPr>
            <a:r>
              <a:rPr lang="en-GB" sz="2800" b="1" dirty="0">
                <a:latin typeface="Lexend" pitchFamily="2" charset="0"/>
                <a:cs typeface="Arial" panose="020B0604020202020204" pitchFamily="34" charset="0"/>
              </a:rPr>
              <a:t>Education Safeguarding Advisers:</a:t>
            </a:r>
          </a:p>
          <a:p>
            <a:pPr marL="0" indent="0">
              <a:buNone/>
            </a:pPr>
            <a:r>
              <a:rPr lang="en-GB" sz="2800" dirty="0">
                <a:latin typeface="Lexend" pitchFamily="2" charset="0"/>
                <a:cs typeface="Arial" panose="020B0604020202020204" pitchFamily="34" charset="0"/>
              </a:rPr>
              <a:t>Alex Darvill (South and West)</a:t>
            </a:r>
          </a:p>
          <a:p>
            <a:pPr marL="0" indent="0">
              <a:buNone/>
            </a:pPr>
            <a:r>
              <a:rPr lang="en-GB" sz="2800" dirty="0">
                <a:latin typeface="Lexend" pitchFamily="2" charset="0"/>
                <a:cs typeface="Arial" panose="020B0604020202020204" pitchFamily="34" charset="0"/>
              </a:rPr>
              <a:t>Derai Lewis-Jones (Mid and NE)</a:t>
            </a:r>
          </a:p>
          <a:p>
            <a:pPr marL="0" indent="0">
              <a:buNone/>
            </a:pPr>
            <a:r>
              <a:rPr lang="en-GB" sz="2800" dirty="0">
                <a:latin typeface="Lexend" pitchFamily="2" charset="0"/>
                <a:cs typeface="Arial" panose="020B0604020202020204" pitchFamily="34" charset="0"/>
              </a:rPr>
              <a:t>Matthew Lewis </a:t>
            </a:r>
          </a:p>
          <a:p>
            <a:pPr marL="0" indent="0">
              <a:buNone/>
            </a:pPr>
            <a:endParaRPr lang="en-GB" sz="2800" dirty="0">
              <a:latin typeface="Lexend" pitchFamily="2" charset="0"/>
              <a:cs typeface="Arial" panose="020B0604020202020204" pitchFamily="34" charset="0"/>
            </a:endParaRPr>
          </a:p>
          <a:p>
            <a:pPr marL="0" indent="0">
              <a:buNone/>
            </a:pPr>
            <a:r>
              <a:rPr lang="en-GB" sz="2800" b="1" dirty="0">
                <a:latin typeface="Lexend" pitchFamily="2" charset="0"/>
                <a:cs typeface="Arial" panose="020B0604020202020204" pitchFamily="34" charset="0"/>
              </a:rPr>
              <a:t>Education Safeguarding Officer (MARAC)</a:t>
            </a:r>
          </a:p>
          <a:p>
            <a:pPr marL="0" indent="0">
              <a:buNone/>
            </a:pPr>
            <a:r>
              <a:rPr lang="en-GB" sz="2800" dirty="0">
                <a:latin typeface="Lexend" pitchFamily="2" charset="0"/>
                <a:cs typeface="Arial" panose="020B0604020202020204" pitchFamily="34" charset="0"/>
              </a:rPr>
              <a:t>Gemma Harris</a:t>
            </a:r>
          </a:p>
          <a:p>
            <a:pPr marL="0" indent="0">
              <a:buNone/>
            </a:pPr>
            <a:endParaRPr lang="en-GB" sz="2800" dirty="0">
              <a:latin typeface="Lexend" pitchFamily="2" charset="0"/>
              <a:cs typeface="Arial" panose="020B0604020202020204" pitchFamily="34" charset="0"/>
            </a:endParaRPr>
          </a:p>
          <a:p>
            <a:pPr marL="0" indent="0" algn="ctr">
              <a:buNone/>
            </a:pPr>
            <a:r>
              <a:rPr lang="en-GB" sz="2800" dirty="0">
                <a:solidFill>
                  <a:srgbClr val="C00000"/>
                </a:solidFill>
                <a:latin typeface="Lexend" pitchFamily="2" charset="0"/>
                <a:cs typeface="Arial" panose="020B0604020202020204" pitchFamily="34" charset="0"/>
                <a:hlinkClick r:id="rId3">
                  <a:extLst>
                    <a:ext uri="{A12FA001-AC4F-418D-AE19-62706E023703}">
                      <ahyp:hlinkClr xmlns:ahyp="http://schemas.microsoft.com/office/drawing/2018/hyperlinkcolor" val="tx"/>
                    </a:ext>
                  </a:extLst>
                </a:hlinkClick>
              </a:rPr>
              <a:t>educationsafeguarding@essex.gov.uk</a:t>
            </a:r>
            <a:r>
              <a:rPr lang="en-GB" sz="2800" dirty="0">
                <a:solidFill>
                  <a:srgbClr val="C00000"/>
                </a:solidFill>
                <a:latin typeface="Lexend" pitchFamily="2" charset="0"/>
                <a:cs typeface="Arial" panose="020B0604020202020204" pitchFamily="34" charset="0"/>
              </a:rPr>
              <a:t> </a:t>
            </a:r>
          </a:p>
          <a:p>
            <a:pPr marL="0" indent="0" algn="ctr">
              <a:buNone/>
            </a:pPr>
            <a:endParaRPr lang="en-GB" dirty="0">
              <a:latin typeface="Lexend" pitchFamily="2" charset="0"/>
              <a:cs typeface="Arial" panose="020B0604020202020204" pitchFamily="34" charset="0"/>
            </a:endParaRPr>
          </a:p>
        </p:txBody>
      </p:sp>
    </p:spTree>
    <p:extLst>
      <p:ext uri="{BB962C8B-B14F-4D97-AF65-F5344CB8AC3E}">
        <p14:creationId xmlns:p14="http://schemas.microsoft.com/office/powerpoint/2010/main" val="380623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Lexend" pitchFamily="2" charset="0"/>
                <a:cs typeface="Arial" panose="020B0604020202020204" pitchFamily="34" charset="0"/>
              </a:rPr>
              <a:t>‘Working Together’ (2023</a:t>
            </a:r>
            <a:r>
              <a:rPr lang="en-GB" dirty="0">
                <a:solidFill>
                  <a:srgbClr val="C00000"/>
                </a:solidFill>
                <a:latin typeface="Lexend" pitchFamily="2" charset="0"/>
              </a:rPr>
              <a:t>)</a:t>
            </a:r>
          </a:p>
        </p:txBody>
      </p:sp>
      <p:sp>
        <p:nvSpPr>
          <p:cNvPr id="5" name="TextBox 4">
            <a:extLst>
              <a:ext uri="{FF2B5EF4-FFF2-40B4-BE49-F238E27FC236}">
                <a16:creationId xmlns:a16="http://schemas.microsoft.com/office/drawing/2014/main" id="{B7F46A0C-FBCC-433E-90FB-8504E046289F}"/>
              </a:ext>
            </a:extLst>
          </p:cNvPr>
          <p:cNvSpPr txBox="1"/>
          <p:nvPr/>
        </p:nvSpPr>
        <p:spPr>
          <a:xfrm>
            <a:off x="1106615" y="1772816"/>
            <a:ext cx="6930770"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tabLst/>
              <a:defRPr/>
            </a:pPr>
            <a:r>
              <a:rPr lang="en-GB" sz="2800" b="0" i="0" dirty="0">
                <a:solidFill>
                  <a:srgbClr val="29235C"/>
                </a:solidFill>
                <a:effectLst/>
                <a:latin typeface="Open Sans" panose="020B0606030504020204" pitchFamily="34" charset="0"/>
              </a:rPr>
              <a:t>The document contains a new chapter that underscores the importance of a multi-agency approach to achieve positive results for children. It highlights the need for effective collaboration with parents, caregivers and families, and outlines principles and expectations for individuals, agencies, and organisations in achieving this.</a:t>
            </a:r>
            <a:endParaRPr lang="en-GB" sz="2800" dirty="0"/>
          </a:p>
          <a:p>
            <a:pPr algn="l">
              <a:buFont typeface="Arial" panose="020B0604020202020204" pitchFamily="34" charset="0"/>
              <a:buChar char="•"/>
            </a:pPr>
            <a:endParaRPr lang="en-GB" sz="1800" b="0" i="0" dirty="0">
              <a:solidFill>
                <a:srgbClr val="525455"/>
              </a:solidFill>
              <a:effectLst/>
              <a:latin typeface="NSPCC-Regular"/>
            </a:endParaRPr>
          </a:p>
        </p:txBody>
      </p:sp>
    </p:spTree>
    <p:extLst>
      <p:ext uri="{BB962C8B-B14F-4D97-AF65-F5344CB8AC3E}">
        <p14:creationId xmlns:p14="http://schemas.microsoft.com/office/powerpoint/2010/main" val="3336443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a9f12287-5f74-4593-92c9-e973669b9a71">
      <Terms xmlns="http://schemas.microsoft.com/office/infopath/2007/PartnerControls"/>
    </lcf76f155ced4ddcb4097134ff3c332f>
    <SharedWithUsers xmlns="6140e513-9c0e-4e73-9b29-9e780522eb9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8" ma:contentTypeDescription="Create a new document." ma:contentTypeScope="" ma:versionID="bfc9fa154c08e1e5145b229d0047244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9e7f344fbe0b1ed0b689cc7d925d6625"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C73CF-B7BE-4BFC-BAE4-90C8EF359058}">
  <ds:schemaRef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6a461f78-e7a2-485a-8a47-5fc604b04102"/>
    <ds:schemaRef ds:uri="http://purl.org/dc/terms/"/>
    <ds:schemaRef ds:uri="http://schemas.microsoft.com/office/2006/documentManagement/types"/>
    <ds:schemaRef ds:uri="http://schemas.microsoft.com/office/infopath/2007/PartnerControls"/>
    <ds:schemaRef ds:uri="6140e513-9c0e-4e73-9b29-9e780522eb94"/>
    <ds:schemaRef ds:uri="a9f12287-5f74-4593-92c9-e973669b9a71"/>
  </ds:schemaRefs>
</ds:datastoreItem>
</file>

<file path=customXml/itemProps2.xml><?xml version="1.0" encoding="utf-8"?>
<ds:datastoreItem xmlns:ds="http://schemas.openxmlformats.org/officeDocument/2006/customXml" ds:itemID="{4B3AB12F-28C0-4CD6-8FA7-264D8F6AF080}">
  <ds:schemaRefs>
    <ds:schemaRef ds:uri="http://schemas.microsoft.com/sharepoint/v3/contenttype/forms"/>
  </ds:schemaRefs>
</ds:datastoreItem>
</file>

<file path=customXml/itemProps3.xml><?xml version="1.0" encoding="utf-8"?>
<ds:datastoreItem xmlns:ds="http://schemas.openxmlformats.org/officeDocument/2006/customXml" ds:itemID="{FCD2CF11-DDF0-44D7-84D6-14BD231A7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a461f78-e7a2-485a-8a47-5fc604b04102"/>
    <ds:schemaRef ds:uri="6140e513-9c0e-4e73-9b29-9e780522eb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25988</TotalTime>
  <Words>11019</Words>
  <Application>Microsoft Office PowerPoint</Application>
  <PresentationFormat>On-screen Show (4:3)</PresentationFormat>
  <Paragraphs>935</Paragraphs>
  <Slides>82</Slides>
  <Notes>74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82</vt:i4>
      </vt:variant>
    </vt:vector>
  </HeadingPairs>
  <TitlesOfParts>
    <vt:vector size="93" baseType="lpstr">
      <vt:lpstr>Arial</vt:lpstr>
      <vt:lpstr>Arial</vt:lpstr>
      <vt:lpstr>Calibri</vt:lpstr>
      <vt:lpstr>Lexend</vt:lpstr>
      <vt:lpstr>NSPCC-Regular</vt:lpstr>
      <vt:lpstr>Open Sans</vt:lpstr>
      <vt:lpstr>Times</vt:lpstr>
      <vt:lpstr>Times New Roman</vt:lpstr>
      <vt:lpstr>Wingdings</vt:lpstr>
      <vt:lpstr>Office Theme</vt:lpstr>
      <vt:lpstr>blank</vt:lpstr>
      <vt:lpstr>Level 2 Safeguarding Training for Early Years 2023-24  Keeping Children Safe in Early Years  Essex Education Safeguarding Team September 2023 Copyright © Essex County Council 2023 No part of this publication may be reproduced, stored in a retrieval system of any nature, downloaded, transmitted or distributed in any form or by any means including photocopying and recording, without the prior written permission of Essex County Council, the copyright owner       </vt:lpstr>
      <vt:lpstr>What is  safeguarding?</vt:lpstr>
      <vt:lpstr>Safeguarding</vt:lpstr>
      <vt:lpstr>Government introduced the concept of ‘safeguarding children’ in 2004/05  Safeguarding is much broader concept (than child protection) based around preventing children / young people from being harmed – focus upon promoting the child / young person’s welfare   Child protection is part of safeguarding and promoting welfare. It refers to activity undertaken to protect specific children identified as either suffering or at risk of suffering significant harm as a result of abuse or neglect   It is only multi-agency working which effectively safeguards children  </vt:lpstr>
      <vt:lpstr>The Essex Safeguarding Children Board  (ESCB):</vt:lpstr>
      <vt:lpstr>Key documents for early years providers and other settings:</vt:lpstr>
      <vt:lpstr> Working Together to Safeguard Children (HMG, 2023) </vt:lpstr>
      <vt:lpstr>‘Working Together’ (2023)</vt:lpstr>
      <vt:lpstr>‘Working Together’ (2023)</vt:lpstr>
      <vt:lpstr> SET Procedures (ESCB, 2022) </vt:lpstr>
      <vt:lpstr>SET Procedures – duty to safeguard and promote welfare of children one</vt:lpstr>
      <vt:lpstr>SET Procedures – Lead Practitioner </vt:lpstr>
      <vt:lpstr>The role of the Local Authority Designated Officer (LADO)</vt:lpstr>
      <vt:lpstr>Families where there are obstacles and resistance </vt:lpstr>
      <vt:lpstr>Parenting capacity:</vt:lpstr>
      <vt:lpstr>Cultural issues to consider:</vt:lpstr>
      <vt:lpstr>Professional conflict resolution</vt:lpstr>
      <vt:lpstr>Statutory framework for the early years foundation stage (DfE, 2023)</vt:lpstr>
      <vt:lpstr>Statutory framework for the early years foundation stage (DfE, September 2023)</vt:lpstr>
      <vt:lpstr>Early Years Statutory Framework</vt:lpstr>
      <vt:lpstr>Early Years Statutory Framework </vt:lpstr>
      <vt:lpstr>Early Years Statutory Framework  </vt:lpstr>
      <vt:lpstr>Statutory framework: signs of possible abuse and neglect </vt:lpstr>
      <vt:lpstr>Early Years Statutory Framework   </vt:lpstr>
      <vt:lpstr>Keeping children safe in education  (DfE, 2023)</vt:lpstr>
      <vt:lpstr>A child-centred and co-ordinated approach to safeguarding:</vt:lpstr>
      <vt:lpstr>Safeguarding and promoting the welfare of children is defined in Keeping Children Safe in Education (DfE, 2023) as:</vt:lpstr>
      <vt:lpstr>What staff need to know: (1)</vt:lpstr>
      <vt:lpstr>All staff should:  know what to do if a child tells them they are being abused, exploited or neglected (involve the Lead Practitioner)  be aware of the Early Help process, and understand their role in it (being particularly alert to children with additional vulnerability or needs)  be aware of the process for making requests for support to Children’s Social Care  be able to reassure children they are being taken seriously and that they will be supported and kept safe  understand that abuse can occur in or outside the home (risk in the community / contextual safeguarding)  understand confidentiality and share information only with those who need to be involved (the Lead Practitioner or Deputy)      </vt:lpstr>
      <vt:lpstr>What is abuse?</vt:lpstr>
      <vt:lpstr>Abuse is…</vt:lpstr>
      <vt:lpstr>Physical:</vt:lpstr>
      <vt:lpstr>Common sites for accidental injury</vt:lpstr>
      <vt:lpstr>Common sites for non-accidental physical injury</vt:lpstr>
      <vt:lpstr>Some of the following signs may be indicators of physical abuse:   Children with frequent injuries   Children with unexplained or unusual fractures / broken bones   Children with unexplained:  bruises or cuts;  burns or scalds;   bite marks   </vt:lpstr>
      <vt:lpstr>Emotional:</vt:lpstr>
      <vt:lpstr>Emotional: </vt:lpstr>
      <vt:lpstr>Some of the following signs may be indicators of emotional abuse: </vt:lpstr>
      <vt:lpstr>Sexual:</vt:lpstr>
      <vt:lpstr>Some of the following signs may be indicators of sexual abuse: </vt:lpstr>
      <vt:lpstr>Neglect:</vt:lpstr>
      <vt:lpstr>Some of the following signs may be indicators of neglect: </vt:lpstr>
      <vt:lpstr>Other safeguarding issues   All staff should have an awareness of safeguarding issues that can put children at risk of harm </vt:lpstr>
      <vt:lpstr>Female Genital Mutilation</vt:lpstr>
      <vt:lpstr>Forced Marriage</vt:lpstr>
      <vt:lpstr>Emotional wellbeing</vt:lpstr>
      <vt:lpstr>Child on child abuse</vt:lpstr>
      <vt:lpstr>Harmful Sexual Behaviour</vt:lpstr>
      <vt:lpstr>Domestic abuse</vt:lpstr>
      <vt:lpstr>Domestic abuse (defined under the DA Act 2021)</vt:lpstr>
      <vt:lpstr>Domestic abuse </vt:lpstr>
      <vt:lpstr>Domestic abuse – support available</vt:lpstr>
      <vt:lpstr>Homelessness</vt:lpstr>
      <vt:lpstr>Online safety</vt:lpstr>
      <vt:lpstr>Preventing radicalisation: </vt:lpstr>
      <vt:lpstr>What is PREVENT?     (video)</vt:lpstr>
      <vt:lpstr>PREVENT in Essex:</vt:lpstr>
      <vt:lpstr>PREVENT in Essex: </vt:lpstr>
      <vt:lpstr>Further information:</vt:lpstr>
      <vt:lpstr>What staff should do if concerned about a child – it could happen here:</vt:lpstr>
      <vt:lpstr>What staff should do if concerned about a child</vt:lpstr>
      <vt:lpstr>Early Help</vt:lpstr>
      <vt:lpstr>Statutory assessment  - children in need / significant  harm:</vt:lpstr>
      <vt:lpstr>Let children know you're listening NSPCC resource</vt:lpstr>
      <vt:lpstr>What to do if a child discloses to you:</vt:lpstr>
      <vt:lpstr>Record keeping</vt:lpstr>
      <vt:lpstr>Child protection file transfer:</vt:lpstr>
      <vt:lpstr>Concerns about another staff member</vt:lpstr>
      <vt:lpstr>Concerns about practice:</vt:lpstr>
      <vt:lpstr>PowerPoint Presentation</vt:lpstr>
      <vt:lpstr>Effective Support for Children and Families in Essex (ESCB, 2021) </vt:lpstr>
      <vt:lpstr>Essex Effective Support Windscreen</vt:lpstr>
      <vt:lpstr>Essex Children and Families Hub (CFH)</vt:lpstr>
      <vt:lpstr> Effective Support for Children and Families in Essex – Universal (Level 1)  </vt:lpstr>
      <vt:lpstr>   Effective Support for Children and Families in Essex – Additional (Level 2) </vt:lpstr>
      <vt:lpstr> Effective Support for Children and Families in Essex – Intensive (Level 3) </vt:lpstr>
      <vt:lpstr>  Effective Support for Children and Families in Essex – Specialist (Level 4)  </vt:lpstr>
      <vt:lpstr>Why is this important? It is important for children to receive the right help at the right time to address risks and prevent issues escalating. Research and Serious Case Reviews have repeatedly shown the dangers of failing to take effective action. Poor practice includes:   failure to act on and refer the early signs of abuse and neglect  poor record keeping failure to listen to the views of the child failure to re-assess concerns when situations do not improve  sharing information too slowly  a lack of challenge to those who appear not to be taking action</vt:lpstr>
      <vt:lpstr>Early Years key safeguarding documents (1)</vt:lpstr>
      <vt:lpstr>Early Years key safeguarding documents (2)</vt:lpstr>
      <vt:lpstr>Early Years and Childcare website safeguarding pages: </vt:lpstr>
      <vt:lpstr>Education Safeguarding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Watts</dc:creator>
  <cp:lastModifiedBy>Alex Darvill - Education Safeguarding Adviser</cp:lastModifiedBy>
  <cp:revision>348</cp:revision>
  <cp:lastPrinted>2014-03-10T13:00:31Z</cp:lastPrinted>
  <dcterms:created xsi:type="dcterms:W3CDTF">2014-01-13T21:37:35Z</dcterms:created>
  <dcterms:modified xsi:type="dcterms:W3CDTF">2024-01-05T09:57:46Z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Order">
    <vt:r8>1300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TemplateUrl">
    <vt:lpwstr/>
  </property>
  <property fmtid="{D5CDD505-2E9C-101B-9397-08002B2CF9AE}" pid="8" name="MSIP_Label_39d8be9e-c8d9-4b9c-bd40-2c27cc7ea2e6_Enabled">
    <vt:lpwstr>true</vt:lpwstr>
  </property>
  <property fmtid="{D5CDD505-2E9C-101B-9397-08002B2CF9AE}" pid="9" name="MSIP_Label_39d8be9e-c8d9-4b9c-bd40-2c27cc7ea2e6_SetDate">
    <vt:lpwstr>2020-07-29T09:02:24Z</vt:lpwstr>
  </property>
  <property fmtid="{D5CDD505-2E9C-101B-9397-08002B2CF9AE}" pid="10" name="MSIP_Label_39d8be9e-c8d9-4b9c-bd40-2c27cc7ea2e6_Method">
    <vt:lpwstr>Standard</vt:lpwstr>
  </property>
  <property fmtid="{D5CDD505-2E9C-101B-9397-08002B2CF9AE}" pid="11" name="MSIP_Label_39d8be9e-c8d9-4b9c-bd40-2c27cc7ea2e6_Name">
    <vt:lpwstr>39d8be9e-c8d9-4b9c-bd40-2c27cc7ea2e6</vt:lpwstr>
  </property>
  <property fmtid="{D5CDD505-2E9C-101B-9397-08002B2CF9AE}" pid="12" name="MSIP_Label_39d8be9e-c8d9-4b9c-bd40-2c27cc7ea2e6_SiteId">
    <vt:lpwstr>a8b4324f-155c-4215-a0f1-7ed8cc9a992f</vt:lpwstr>
  </property>
  <property fmtid="{D5CDD505-2E9C-101B-9397-08002B2CF9AE}" pid="13" name="MSIP_Label_39d8be9e-c8d9-4b9c-bd40-2c27cc7ea2e6_ActionId">
    <vt:lpwstr>8a09fa4f-fdba-46a9-a2d8-00005b215e78</vt:lpwstr>
  </property>
  <property fmtid="{D5CDD505-2E9C-101B-9397-08002B2CF9AE}" pid="14" name="MSIP_Label_39d8be9e-c8d9-4b9c-bd40-2c27cc7ea2e6_ContentBits">
    <vt:lpwstr>0</vt:lpwstr>
  </property>
  <property fmtid="{D5CDD505-2E9C-101B-9397-08002B2CF9AE}" pid="15" name="MediaServiceImageTags">
    <vt:lpwstr/>
  </property>
</Properties>
</file>