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37"/>
  </p:notesMasterIdLst>
  <p:sldIdLst>
    <p:sldId id="1668" r:id="rId6"/>
    <p:sldId id="1670" r:id="rId7"/>
    <p:sldId id="1712" r:id="rId8"/>
    <p:sldId id="3477" r:id="rId9"/>
    <p:sldId id="3484" r:id="rId10"/>
    <p:sldId id="3485" r:id="rId11"/>
    <p:sldId id="3474" r:id="rId12"/>
    <p:sldId id="3476" r:id="rId13"/>
    <p:sldId id="3486" r:id="rId14"/>
    <p:sldId id="3475" r:id="rId15"/>
    <p:sldId id="3478" r:id="rId16"/>
    <p:sldId id="3480" r:id="rId17"/>
    <p:sldId id="3481" r:id="rId18"/>
    <p:sldId id="3452" r:id="rId19"/>
    <p:sldId id="3450" r:id="rId20"/>
    <p:sldId id="1685" r:id="rId21"/>
    <p:sldId id="3451" r:id="rId22"/>
    <p:sldId id="3453" r:id="rId23"/>
    <p:sldId id="3454" r:id="rId24"/>
    <p:sldId id="3455" r:id="rId25"/>
    <p:sldId id="3456" r:id="rId26"/>
    <p:sldId id="3457" r:id="rId27"/>
    <p:sldId id="3470" r:id="rId28"/>
    <p:sldId id="3443" r:id="rId29"/>
    <p:sldId id="3471" r:id="rId30"/>
    <p:sldId id="3439" r:id="rId31"/>
    <p:sldId id="3472" r:id="rId32"/>
    <p:sldId id="3473" r:id="rId33"/>
    <p:sldId id="3428" r:id="rId34"/>
    <p:sldId id="1689"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rvill - Education Safeguarding Adviser" userId="624883b4-1e9b-4e2d-9c7d-7cb1dff1ea78" providerId="ADAL" clId="{EFB418CC-8531-415E-AB56-1185C588502C}"/>
    <pc:docChg chg="undo custSel addSld delSld">
      <pc:chgData name="Alex Darvill - Education Safeguarding Adviser" userId="624883b4-1e9b-4e2d-9c7d-7cb1dff1ea78" providerId="ADAL" clId="{EFB418CC-8531-415E-AB56-1185C588502C}" dt="2024-03-25T12:17:32.625" v="8" actId="47"/>
      <pc:docMkLst>
        <pc:docMk/>
      </pc:docMkLst>
      <pc:sldChg chg="add del">
        <pc:chgData name="Alex Darvill - Education Safeguarding Adviser" userId="624883b4-1e9b-4e2d-9c7d-7cb1dff1ea78" providerId="ADAL" clId="{EFB418CC-8531-415E-AB56-1185C588502C}" dt="2024-03-25T12:17:31.407" v="6" actId="47"/>
        <pc:sldMkLst>
          <pc:docMk/>
          <pc:sldMk cId="3011890838" sldId="3458"/>
        </pc:sldMkLst>
      </pc:sldChg>
      <pc:sldChg chg="add del">
        <pc:chgData name="Alex Darvill - Education Safeguarding Adviser" userId="624883b4-1e9b-4e2d-9c7d-7cb1dff1ea78" providerId="ADAL" clId="{EFB418CC-8531-415E-AB56-1185C588502C}" dt="2024-03-25T12:17:32.625" v="8" actId="47"/>
        <pc:sldMkLst>
          <pc:docMk/>
          <pc:sldMk cId="2162727355" sldId="3459"/>
        </pc:sldMkLst>
      </pc:sldChg>
      <pc:sldChg chg="add del">
        <pc:chgData name="Alex Darvill - Education Safeguarding Adviser" userId="624883b4-1e9b-4e2d-9c7d-7cb1dff1ea78" providerId="ADAL" clId="{EFB418CC-8531-415E-AB56-1185C588502C}" dt="2024-03-25T12:17:32.024" v="7" actId="47"/>
        <pc:sldMkLst>
          <pc:docMk/>
          <pc:sldMk cId="2653389731" sldId="3460"/>
        </pc:sldMkLst>
      </pc:sldChg>
    </pc:docChg>
  </pc:docChgLst>
  <pc:docChgLst>
    <pc:chgData name="Alex Darvill - Education Safeguarding Adviser" userId="624883b4-1e9b-4e2d-9c7d-7cb1dff1ea78" providerId="ADAL" clId="{822F6EAE-BC1E-4F8B-9CB3-5F3A78044390}"/>
    <pc:docChg chg="modSld">
      <pc:chgData name="Alex Darvill - Education Safeguarding Adviser" userId="624883b4-1e9b-4e2d-9c7d-7cb1dff1ea78" providerId="ADAL" clId="{822F6EAE-BC1E-4F8B-9CB3-5F3A78044390}" dt="2024-03-12T13:28:12.930" v="0" actId="20577"/>
      <pc:docMkLst>
        <pc:docMk/>
      </pc:docMkLst>
      <pc:sldChg chg="modSp mod">
        <pc:chgData name="Alex Darvill - Education Safeguarding Adviser" userId="624883b4-1e9b-4e2d-9c7d-7cb1dff1ea78" providerId="ADAL" clId="{822F6EAE-BC1E-4F8B-9CB3-5F3A78044390}" dt="2024-03-12T13:28:12.930" v="0" actId="20577"/>
        <pc:sldMkLst>
          <pc:docMk/>
          <pc:sldMk cId="2566629812" sldId="3486"/>
        </pc:sldMkLst>
        <pc:spChg chg="mod">
          <ac:chgData name="Alex Darvill - Education Safeguarding Adviser" userId="624883b4-1e9b-4e2d-9c7d-7cb1dff1ea78" providerId="ADAL" clId="{822F6EAE-BC1E-4F8B-9CB3-5F3A78044390}" dt="2024-03-12T13:28:12.930" v="0" actId="20577"/>
          <ac:spMkLst>
            <pc:docMk/>
            <pc:sldMk cId="2566629812" sldId="3486"/>
            <ac:spMk id="3" creationId="{87D2A886-B769-344B-5D73-B0C5DA24357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701BD-1ACD-4654-97AF-879A50C19A15}"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860FB5FB-8719-48D7-AF93-746273622C0D}">
      <dgm:prSet/>
      <dgm:spPr/>
      <dgm:t>
        <a:bodyPr/>
        <a:lstStyle/>
        <a:p>
          <a:r>
            <a:rPr lang="en-GB" b="1"/>
            <a:t>Working Together to Safeguard Children 2023</a:t>
          </a:r>
          <a:r>
            <a:rPr lang="en-GB"/>
            <a:t>: </a:t>
          </a:r>
          <a:endParaRPr lang="en-US"/>
        </a:p>
      </dgm:t>
    </dgm:pt>
    <dgm:pt modelId="{D6AF1C9A-C801-4B29-9DAE-3C1CA3A4FBB8}" type="parTrans" cxnId="{7139A642-8429-4407-8BFA-B1F3B12E2448}">
      <dgm:prSet/>
      <dgm:spPr/>
      <dgm:t>
        <a:bodyPr/>
        <a:lstStyle/>
        <a:p>
          <a:endParaRPr lang="en-US"/>
        </a:p>
      </dgm:t>
    </dgm:pt>
    <dgm:pt modelId="{35713083-0A90-4D10-BC1A-F61AF2769741}" type="sibTrans" cxnId="{7139A642-8429-4407-8BFA-B1F3B12E2448}">
      <dgm:prSet/>
      <dgm:spPr/>
      <dgm:t>
        <a:bodyPr/>
        <a:lstStyle/>
        <a:p>
          <a:endParaRPr lang="en-US"/>
        </a:p>
      </dgm:t>
    </dgm:pt>
    <dgm:pt modelId="{DB813383-6DC1-4884-B3DE-BFD495BCE016}">
      <dgm:prSet/>
      <dgm:spPr/>
      <dgm:t>
        <a:bodyPr/>
        <a:lstStyle/>
        <a:p>
          <a:r>
            <a:rPr lang="en-GB"/>
            <a:t>A guide to </a:t>
          </a:r>
          <a:r>
            <a:rPr lang="en-GB">
              <a:highlight>
                <a:srgbClr val="FFFF00"/>
              </a:highlight>
            </a:rPr>
            <a:t>multi- agency </a:t>
          </a:r>
          <a:r>
            <a:rPr lang="en-GB"/>
            <a:t>working to </a:t>
          </a:r>
          <a:r>
            <a:rPr lang="en-GB">
              <a:highlight>
                <a:srgbClr val="FFFF00"/>
              </a:highlight>
            </a:rPr>
            <a:t>help</a:t>
          </a:r>
          <a:r>
            <a:rPr lang="en-GB"/>
            <a:t>, </a:t>
          </a:r>
          <a:r>
            <a:rPr lang="en-GB">
              <a:highlight>
                <a:srgbClr val="FFFF00"/>
              </a:highlight>
            </a:rPr>
            <a:t>protect</a:t>
          </a:r>
          <a:r>
            <a:rPr lang="en-GB"/>
            <a:t> and promote the welfare of children. </a:t>
          </a:r>
          <a:endParaRPr lang="en-US"/>
        </a:p>
      </dgm:t>
    </dgm:pt>
    <dgm:pt modelId="{F6987ED0-6088-4224-9150-F928270CEDB2}" type="parTrans" cxnId="{0A503684-320A-4A62-883F-FEB9487C0045}">
      <dgm:prSet/>
      <dgm:spPr/>
      <dgm:t>
        <a:bodyPr/>
        <a:lstStyle/>
        <a:p>
          <a:endParaRPr lang="en-US"/>
        </a:p>
      </dgm:t>
    </dgm:pt>
    <dgm:pt modelId="{35BC262D-570F-4379-988A-CCC5DDAD9C6E}" type="sibTrans" cxnId="{0A503684-320A-4A62-883F-FEB9487C0045}">
      <dgm:prSet/>
      <dgm:spPr/>
      <dgm:t>
        <a:bodyPr/>
        <a:lstStyle/>
        <a:p>
          <a:endParaRPr lang="en-US"/>
        </a:p>
      </dgm:t>
    </dgm:pt>
    <dgm:pt modelId="{2903EE01-4775-4876-B2D3-DBEFF2A11FE5}" type="pres">
      <dgm:prSet presAssocID="{CCB701BD-1ACD-4654-97AF-879A50C19A15}" presName="hierChild1" presStyleCnt="0">
        <dgm:presLayoutVars>
          <dgm:chPref val="1"/>
          <dgm:dir/>
          <dgm:animOne val="branch"/>
          <dgm:animLvl val="lvl"/>
          <dgm:resizeHandles/>
        </dgm:presLayoutVars>
      </dgm:prSet>
      <dgm:spPr/>
    </dgm:pt>
    <dgm:pt modelId="{AAD2B463-33B0-42D9-9C1E-C9C3B990A6EB}" type="pres">
      <dgm:prSet presAssocID="{860FB5FB-8719-48D7-AF93-746273622C0D}" presName="hierRoot1" presStyleCnt="0"/>
      <dgm:spPr/>
    </dgm:pt>
    <dgm:pt modelId="{144FC5A3-ECE4-48F1-8635-B3BBA8C94935}" type="pres">
      <dgm:prSet presAssocID="{860FB5FB-8719-48D7-AF93-746273622C0D}" presName="composite" presStyleCnt="0"/>
      <dgm:spPr/>
    </dgm:pt>
    <dgm:pt modelId="{E6EDA774-B751-48F0-8A50-4C6EDCC22858}" type="pres">
      <dgm:prSet presAssocID="{860FB5FB-8719-48D7-AF93-746273622C0D}" presName="background" presStyleLbl="node0" presStyleIdx="0" presStyleCnt="2"/>
      <dgm:spPr/>
    </dgm:pt>
    <dgm:pt modelId="{0FEDDCCD-4926-4944-85CB-986BB5396E14}" type="pres">
      <dgm:prSet presAssocID="{860FB5FB-8719-48D7-AF93-746273622C0D}" presName="text" presStyleLbl="fgAcc0" presStyleIdx="0" presStyleCnt="2">
        <dgm:presLayoutVars>
          <dgm:chPref val="3"/>
        </dgm:presLayoutVars>
      </dgm:prSet>
      <dgm:spPr/>
    </dgm:pt>
    <dgm:pt modelId="{355F11D6-88E4-47CE-B108-5E98C028465F}" type="pres">
      <dgm:prSet presAssocID="{860FB5FB-8719-48D7-AF93-746273622C0D}" presName="hierChild2" presStyleCnt="0"/>
      <dgm:spPr/>
    </dgm:pt>
    <dgm:pt modelId="{16499D6B-1E42-4CA0-AC9E-F482A995DB30}" type="pres">
      <dgm:prSet presAssocID="{DB813383-6DC1-4884-B3DE-BFD495BCE016}" presName="hierRoot1" presStyleCnt="0"/>
      <dgm:spPr/>
    </dgm:pt>
    <dgm:pt modelId="{A0B77281-5B05-493B-AD10-C90655D16CBD}" type="pres">
      <dgm:prSet presAssocID="{DB813383-6DC1-4884-B3DE-BFD495BCE016}" presName="composite" presStyleCnt="0"/>
      <dgm:spPr/>
    </dgm:pt>
    <dgm:pt modelId="{595D962B-6F54-4469-92C8-BAB1E3C484E8}" type="pres">
      <dgm:prSet presAssocID="{DB813383-6DC1-4884-B3DE-BFD495BCE016}" presName="background" presStyleLbl="node0" presStyleIdx="1" presStyleCnt="2"/>
      <dgm:spPr/>
    </dgm:pt>
    <dgm:pt modelId="{86A1A0CB-214C-4A55-8E0C-59E53460155E}" type="pres">
      <dgm:prSet presAssocID="{DB813383-6DC1-4884-B3DE-BFD495BCE016}" presName="text" presStyleLbl="fgAcc0" presStyleIdx="1" presStyleCnt="2">
        <dgm:presLayoutVars>
          <dgm:chPref val="3"/>
        </dgm:presLayoutVars>
      </dgm:prSet>
      <dgm:spPr/>
    </dgm:pt>
    <dgm:pt modelId="{AAC939E5-43BB-4276-8658-545105D5D813}" type="pres">
      <dgm:prSet presAssocID="{DB813383-6DC1-4884-B3DE-BFD495BCE016}" presName="hierChild2" presStyleCnt="0"/>
      <dgm:spPr/>
    </dgm:pt>
  </dgm:ptLst>
  <dgm:cxnLst>
    <dgm:cxn modelId="{7139A642-8429-4407-8BFA-B1F3B12E2448}" srcId="{CCB701BD-1ACD-4654-97AF-879A50C19A15}" destId="{860FB5FB-8719-48D7-AF93-746273622C0D}" srcOrd="0" destOrd="0" parTransId="{D6AF1C9A-C801-4B29-9DAE-3C1CA3A4FBB8}" sibTransId="{35713083-0A90-4D10-BC1A-F61AF2769741}"/>
    <dgm:cxn modelId="{D6B48778-3517-48CC-A6AB-FF31F0ED94D2}" type="presOf" srcId="{CCB701BD-1ACD-4654-97AF-879A50C19A15}" destId="{2903EE01-4775-4876-B2D3-DBEFF2A11FE5}" srcOrd="0" destOrd="0" presId="urn:microsoft.com/office/officeart/2005/8/layout/hierarchy1"/>
    <dgm:cxn modelId="{0A503684-320A-4A62-883F-FEB9487C0045}" srcId="{CCB701BD-1ACD-4654-97AF-879A50C19A15}" destId="{DB813383-6DC1-4884-B3DE-BFD495BCE016}" srcOrd="1" destOrd="0" parTransId="{F6987ED0-6088-4224-9150-F928270CEDB2}" sibTransId="{35BC262D-570F-4379-988A-CCC5DDAD9C6E}"/>
    <dgm:cxn modelId="{8DBB56C4-169B-4993-B44F-59E4131D34CB}" type="presOf" srcId="{860FB5FB-8719-48D7-AF93-746273622C0D}" destId="{0FEDDCCD-4926-4944-85CB-986BB5396E14}" srcOrd="0" destOrd="0" presId="urn:microsoft.com/office/officeart/2005/8/layout/hierarchy1"/>
    <dgm:cxn modelId="{6904F0E6-6248-43EC-8A73-292D375D2765}" type="presOf" srcId="{DB813383-6DC1-4884-B3DE-BFD495BCE016}" destId="{86A1A0CB-214C-4A55-8E0C-59E53460155E}" srcOrd="0" destOrd="0" presId="urn:microsoft.com/office/officeart/2005/8/layout/hierarchy1"/>
    <dgm:cxn modelId="{AB435ACE-C43C-4EBE-961D-99C6EBF626B6}" type="presParOf" srcId="{2903EE01-4775-4876-B2D3-DBEFF2A11FE5}" destId="{AAD2B463-33B0-42D9-9C1E-C9C3B990A6EB}" srcOrd="0" destOrd="0" presId="urn:microsoft.com/office/officeart/2005/8/layout/hierarchy1"/>
    <dgm:cxn modelId="{CF8E5BA2-D9F2-4AC7-8584-E8D915511590}" type="presParOf" srcId="{AAD2B463-33B0-42D9-9C1E-C9C3B990A6EB}" destId="{144FC5A3-ECE4-48F1-8635-B3BBA8C94935}" srcOrd="0" destOrd="0" presId="urn:microsoft.com/office/officeart/2005/8/layout/hierarchy1"/>
    <dgm:cxn modelId="{FD1C177F-4EAA-4985-80C3-F3D71A8B1667}" type="presParOf" srcId="{144FC5A3-ECE4-48F1-8635-B3BBA8C94935}" destId="{E6EDA774-B751-48F0-8A50-4C6EDCC22858}" srcOrd="0" destOrd="0" presId="urn:microsoft.com/office/officeart/2005/8/layout/hierarchy1"/>
    <dgm:cxn modelId="{BDAEA85D-606A-4755-8086-AE36B4400635}" type="presParOf" srcId="{144FC5A3-ECE4-48F1-8635-B3BBA8C94935}" destId="{0FEDDCCD-4926-4944-85CB-986BB5396E14}" srcOrd="1" destOrd="0" presId="urn:microsoft.com/office/officeart/2005/8/layout/hierarchy1"/>
    <dgm:cxn modelId="{E7A694E9-0BEE-4B3C-A6E7-E31D19C54E4A}" type="presParOf" srcId="{AAD2B463-33B0-42D9-9C1E-C9C3B990A6EB}" destId="{355F11D6-88E4-47CE-B108-5E98C028465F}" srcOrd="1" destOrd="0" presId="urn:microsoft.com/office/officeart/2005/8/layout/hierarchy1"/>
    <dgm:cxn modelId="{4DC13E1D-E37B-4604-ACF1-848B6A8B0776}" type="presParOf" srcId="{2903EE01-4775-4876-B2D3-DBEFF2A11FE5}" destId="{16499D6B-1E42-4CA0-AC9E-F482A995DB30}" srcOrd="1" destOrd="0" presId="urn:microsoft.com/office/officeart/2005/8/layout/hierarchy1"/>
    <dgm:cxn modelId="{D3DE915E-3DFF-41FA-AA2C-AA3B8BF2D917}" type="presParOf" srcId="{16499D6B-1E42-4CA0-AC9E-F482A995DB30}" destId="{A0B77281-5B05-493B-AD10-C90655D16CBD}" srcOrd="0" destOrd="0" presId="urn:microsoft.com/office/officeart/2005/8/layout/hierarchy1"/>
    <dgm:cxn modelId="{BFC1A3D8-A0D2-4333-ACEC-B98E72E72E62}" type="presParOf" srcId="{A0B77281-5B05-493B-AD10-C90655D16CBD}" destId="{595D962B-6F54-4469-92C8-BAB1E3C484E8}" srcOrd="0" destOrd="0" presId="urn:microsoft.com/office/officeart/2005/8/layout/hierarchy1"/>
    <dgm:cxn modelId="{FDF513C5-57AC-4E0D-BF53-4F88EF246778}" type="presParOf" srcId="{A0B77281-5B05-493B-AD10-C90655D16CBD}" destId="{86A1A0CB-214C-4A55-8E0C-59E53460155E}" srcOrd="1" destOrd="0" presId="urn:microsoft.com/office/officeart/2005/8/layout/hierarchy1"/>
    <dgm:cxn modelId="{E97B8642-57D4-4BD7-842F-E4D690DF7E3D}" type="presParOf" srcId="{16499D6B-1E42-4CA0-AC9E-F482A995DB30}" destId="{AAC939E5-43BB-4276-8658-545105D5D81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932C9-89E9-4093-BCAA-CC38873B33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4AC4A2-DDB3-480A-8543-BC7D53078858}">
      <dgm:prSet/>
      <dgm:spPr/>
      <dgm:t>
        <a:bodyPr/>
        <a:lstStyle/>
        <a:p>
          <a:r>
            <a:rPr lang="en-GB" b="0" i="0" baseline="0"/>
            <a:t>Effective partnership working with parents and carers happens when practitioners build strong, positive, trusting, and co-operative relationships</a:t>
          </a:r>
          <a:endParaRPr lang="en-US" b="0"/>
        </a:p>
      </dgm:t>
    </dgm:pt>
    <dgm:pt modelId="{A53BB41B-2D26-4777-A997-4140B37F3065}" type="parTrans" cxnId="{98AD2796-FACE-4BEE-AFCA-1B9A5BB19AE3}">
      <dgm:prSet/>
      <dgm:spPr/>
      <dgm:t>
        <a:bodyPr/>
        <a:lstStyle/>
        <a:p>
          <a:endParaRPr lang="en-US"/>
        </a:p>
      </dgm:t>
    </dgm:pt>
    <dgm:pt modelId="{096DE005-FD2D-452A-8FAE-106251A5C97A}" type="sibTrans" cxnId="{98AD2796-FACE-4BEE-AFCA-1B9A5BB19AE3}">
      <dgm:prSet/>
      <dgm:spPr/>
      <dgm:t>
        <a:bodyPr/>
        <a:lstStyle/>
        <a:p>
          <a:endParaRPr lang="en-US"/>
        </a:p>
      </dgm:t>
    </dgm:pt>
    <dgm:pt modelId="{D1F6A988-9A8F-4911-BD27-8C90205E506C}">
      <dgm:prSet/>
      <dgm:spPr/>
      <dgm:t>
        <a:bodyPr/>
        <a:lstStyle/>
        <a:p>
          <a:r>
            <a:rPr lang="en-GB" b="0" i="0" baseline="0"/>
            <a:t>Verbal and non-verbal communication should be respectful, non-blaming, clear, inclusive, and adapted to parents and carers needs</a:t>
          </a:r>
          <a:endParaRPr lang="en-US" b="0"/>
        </a:p>
      </dgm:t>
    </dgm:pt>
    <dgm:pt modelId="{5C50387C-2D9E-4644-A04C-D77C00AF8D33}" type="parTrans" cxnId="{96CE389E-518B-4715-AF43-A70711E74464}">
      <dgm:prSet/>
      <dgm:spPr/>
      <dgm:t>
        <a:bodyPr/>
        <a:lstStyle/>
        <a:p>
          <a:endParaRPr lang="en-US"/>
        </a:p>
      </dgm:t>
    </dgm:pt>
    <dgm:pt modelId="{72B19DDC-A407-444F-A45F-F8FA640F0E67}" type="sibTrans" cxnId="{96CE389E-518B-4715-AF43-A70711E74464}">
      <dgm:prSet/>
      <dgm:spPr/>
      <dgm:t>
        <a:bodyPr/>
        <a:lstStyle/>
        <a:p>
          <a:endParaRPr lang="en-US"/>
        </a:p>
      </dgm:t>
    </dgm:pt>
    <dgm:pt modelId="{7B5E371E-4587-4ED2-BD7A-66CF6B4AE3A1}">
      <dgm:prSet/>
      <dgm:spPr/>
      <dgm:t>
        <a:bodyPr/>
        <a:lstStyle/>
        <a:p>
          <a:r>
            <a:rPr lang="en-GB" b="0" i="0" baseline="0"/>
            <a:t>Practitioners empower parents and carers to participate in decision-making to help, support and protect children</a:t>
          </a:r>
          <a:endParaRPr lang="en-US" b="0"/>
        </a:p>
      </dgm:t>
    </dgm:pt>
    <dgm:pt modelId="{4E7800C9-1E7F-47D6-AC5D-D48E8505F67C}" type="parTrans" cxnId="{068A3C1D-51D8-4B1C-B1BC-68AB8DBA50A0}">
      <dgm:prSet/>
      <dgm:spPr/>
      <dgm:t>
        <a:bodyPr/>
        <a:lstStyle/>
        <a:p>
          <a:endParaRPr lang="en-US"/>
        </a:p>
      </dgm:t>
    </dgm:pt>
    <dgm:pt modelId="{E18E717B-800C-49EA-9058-87F2B9C732FA}" type="sibTrans" cxnId="{068A3C1D-51D8-4B1C-B1BC-68AB8DBA50A0}">
      <dgm:prSet/>
      <dgm:spPr/>
      <dgm:t>
        <a:bodyPr/>
        <a:lstStyle/>
        <a:p>
          <a:endParaRPr lang="en-US"/>
        </a:p>
      </dgm:t>
    </dgm:pt>
    <dgm:pt modelId="{E78774A0-DF7E-45C4-A541-4FDAE666910C}">
      <dgm:prSet/>
      <dgm:spPr/>
      <dgm:t>
        <a:bodyPr/>
        <a:lstStyle/>
        <a:p>
          <a:r>
            <a:rPr lang="en-GB" b="0" i="0" baseline="0"/>
            <a:t>Practitioners involve parents, carers, families, and local communities in designing processes that affect them, including those focused on safeguarding children</a:t>
          </a:r>
          <a:endParaRPr lang="en-US" b="0"/>
        </a:p>
      </dgm:t>
    </dgm:pt>
    <dgm:pt modelId="{E36C1C41-883D-4F10-8A53-E5BD67728845}" type="parTrans" cxnId="{9F4E9C32-DCA3-4720-BC39-772672E279AB}">
      <dgm:prSet/>
      <dgm:spPr/>
      <dgm:t>
        <a:bodyPr/>
        <a:lstStyle/>
        <a:p>
          <a:endParaRPr lang="en-US"/>
        </a:p>
      </dgm:t>
    </dgm:pt>
    <dgm:pt modelId="{75FB23D7-7754-428B-9D7B-0BF5E67ADA83}" type="sibTrans" cxnId="{9F4E9C32-DCA3-4720-BC39-772672E279AB}">
      <dgm:prSet/>
      <dgm:spPr/>
      <dgm:t>
        <a:bodyPr/>
        <a:lstStyle/>
        <a:p>
          <a:endParaRPr lang="en-US"/>
        </a:p>
      </dgm:t>
    </dgm:pt>
    <dgm:pt modelId="{5B02823A-3DBD-4F1C-AD21-685CB034DB72}" type="pres">
      <dgm:prSet presAssocID="{C29932C9-89E9-4093-BCAA-CC38873B33A3}" presName="vert0" presStyleCnt="0">
        <dgm:presLayoutVars>
          <dgm:dir/>
          <dgm:animOne val="branch"/>
          <dgm:animLvl val="lvl"/>
        </dgm:presLayoutVars>
      </dgm:prSet>
      <dgm:spPr/>
    </dgm:pt>
    <dgm:pt modelId="{C92848DE-9C57-474E-80E5-083043071573}" type="pres">
      <dgm:prSet presAssocID="{F34AC4A2-DDB3-480A-8543-BC7D53078858}" presName="thickLine" presStyleLbl="alignNode1" presStyleIdx="0" presStyleCnt="4"/>
      <dgm:spPr/>
    </dgm:pt>
    <dgm:pt modelId="{F525F1C8-9637-4D7B-A2E4-A53B90FA702A}" type="pres">
      <dgm:prSet presAssocID="{F34AC4A2-DDB3-480A-8543-BC7D53078858}" presName="horz1" presStyleCnt="0"/>
      <dgm:spPr/>
    </dgm:pt>
    <dgm:pt modelId="{5803B1D9-7EB6-4D50-A81C-FBD1D7C2587B}" type="pres">
      <dgm:prSet presAssocID="{F34AC4A2-DDB3-480A-8543-BC7D53078858}" presName="tx1" presStyleLbl="revTx" presStyleIdx="0" presStyleCnt="4"/>
      <dgm:spPr/>
    </dgm:pt>
    <dgm:pt modelId="{FD5F235A-E83C-4218-983A-5CAB668BBD70}" type="pres">
      <dgm:prSet presAssocID="{F34AC4A2-DDB3-480A-8543-BC7D53078858}" presName="vert1" presStyleCnt="0"/>
      <dgm:spPr/>
    </dgm:pt>
    <dgm:pt modelId="{43CF796D-3656-4D99-8888-3B24AA512CF0}" type="pres">
      <dgm:prSet presAssocID="{D1F6A988-9A8F-4911-BD27-8C90205E506C}" presName="thickLine" presStyleLbl="alignNode1" presStyleIdx="1" presStyleCnt="4"/>
      <dgm:spPr/>
    </dgm:pt>
    <dgm:pt modelId="{1F59B62C-A7D3-4B71-9FCC-C4CE630F8F55}" type="pres">
      <dgm:prSet presAssocID="{D1F6A988-9A8F-4911-BD27-8C90205E506C}" presName="horz1" presStyleCnt="0"/>
      <dgm:spPr/>
    </dgm:pt>
    <dgm:pt modelId="{F0359842-AD44-4F04-AE0A-8C00247A0E89}" type="pres">
      <dgm:prSet presAssocID="{D1F6A988-9A8F-4911-BD27-8C90205E506C}" presName="tx1" presStyleLbl="revTx" presStyleIdx="1" presStyleCnt="4"/>
      <dgm:spPr/>
    </dgm:pt>
    <dgm:pt modelId="{7FDA534F-4CA0-42C7-8752-7970F168AAE8}" type="pres">
      <dgm:prSet presAssocID="{D1F6A988-9A8F-4911-BD27-8C90205E506C}" presName="vert1" presStyleCnt="0"/>
      <dgm:spPr/>
    </dgm:pt>
    <dgm:pt modelId="{D74E4019-63C3-429C-BE78-2ADFB5A920E9}" type="pres">
      <dgm:prSet presAssocID="{7B5E371E-4587-4ED2-BD7A-66CF6B4AE3A1}" presName="thickLine" presStyleLbl="alignNode1" presStyleIdx="2" presStyleCnt="4"/>
      <dgm:spPr/>
    </dgm:pt>
    <dgm:pt modelId="{C7AD5BD8-E5B4-42F1-9E8E-A7727375EE96}" type="pres">
      <dgm:prSet presAssocID="{7B5E371E-4587-4ED2-BD7A-66CF6B4AE3A1}" presName="horz1" presStyleCnt="0"/>
      <dgm:spPr/>
    </dgm:pt>
    <dgm:pt modelId="{FA310BC9-0FA6-440D-97FF-3ED1D80D3780}" type="pres">
      <dgm:prSet presAssocID="{7B5E371E-4587-4ED2-BD7A-66CF6B4AE3A1}" presName="tx1" presStyleLbl="revTx" presStyleIdx="2" presStyleCnt="4"/>
      <dgm:spPr/>
    </dgm:pt>
    <dgm:pt modelId="{514648B1-B3C6-4172-BEA5-E5947D0C7566}" type="pres">
      <dgm:prSet presAssocID="{7B5E371E-4587-4ED2-BD7A-66CF6B4AE3A1}" presName="vert1" presStyleCnt="0"/>
      <dgm:spPr/>
    </dgm:pt>
    <dgm:pt modelId="{79BC5E5F-1E24-489C-9C98-71FDA6950904}" type="pres">
      <dgm:prSet presAssocID="{E78774A0-DF7E-45C4-A541-4FDAE666910C}" presName="thickLine" presStyleLbl="alignNode1" presStyleIdx="3" presStyleCnt="4"/>
      <dgm:spPr/>
    </dgm:pt>
    <dgm:pt modelId="{3B1226AB-1402-4963-980A-38232C77A6F1}" type="pres">
      <dgm:prSet presAssocID="{E78774A0-DF7E-45C4-A541-4FDAE666910C}" presName="horz1" presStyleCnt="0"/>
      <dgm:spPr/>
    </dgm:pt>
    <dgm:pt modelId="{2326A0B0-E094-432F-B245-69F45F3BBB7B}" type="pres">
      <dgm:prSet presAssocID="{E78774A0-DF7E-45C4-A541-4FDAE666910C}" presName="tx1" presStyleLbl="revTx" presStyleIdx="3" presStyleCnt="4"/>
      <dgm:spPr/>
    </dgm:pt>
    <dgm:pt modelId="{690E77CC-5C80-492B-8648-7C8FE7F170A6}" type="pres">
      <dgm:prSet presAssocID="{E78774A0-DF7E-45C4-A541-4FDAE666910C}" presName="vert1" presStyleCnt="0"/>
      <dgm:spPr/>
    </dgm:pt>
  </dgm:ptLst>
  <dgm:cxnLst>
    <dgm:cxn modelId="{068A3C1D-51D8-4B1C-B1BC-68AB8DBA50A0}" srcId="{C29932C9-89E9-4093-BCAA-CC38873B33A3}" destId="{7B5E371E-4587-4ED2-BD7A-66CF6B4AE3A1}" srcOrd="2" destOrd="0" parTransId="{4E7800C9-1E7F-47D6-AC5D-D48E8505F67C}" sibTransId="{E18E717B-800C-49EA-9058-87F2B9C732FA}"/>
    <dgm:cxn modelId="{9F4E9C32-DCA3-4720-BC39-772672E279AB}" srcId="{C29932C9-89E9-4093-BCAA-CC38873B33A3}" destId="{E78774A0-DF7E-45C4-A541-4FDAE666910C}" srcOrd="3" destOrd="0" parTransId="{E36C1C41-883D-4F10-8A53-E5BD67728845}" sibTransId="{75FB23D7-7754-428B-9D7B-0BF5E67ADA83}"/>
    <dgm:cxn modelId="{151B573F-CD28-42FC-A4CA-6F2D7594C4EF}" type="presOf" srcId="{D1F6A988-9A8F-4911-BD27-8C90205E506C}" destId="{F0359842-AD44-4F04-AE0A-8C00247A0E89}" srcOrd="0" destOrd="0" presId="urn:microsoft.com/office/officeart/2008/layout/LinedList"/>
    <dgm:cxn modelId="{D8DE7A79-73C8-4D4C-BA39-81E997924304}" type="presOf" srcId="{C29932C9-89E9-4093-BCAA-CC38873B33A3}" destId="{5B02823A-3DBD-4F1C-AD21-685CB034DB72}" srcOrd="0" destOrd="0" presId="urn:microsoft.com/office/officeart/2008/layout/LinedList"/>
    <dgm:cxn modelId="{6F4D9B88-8A24-4934-8116-3AE0D46F9214}" type="presOf" srcId="{F34AC4A2-DDB3-480A-8543-BC7D53078858}" destId="{5803B1D9-7EB6-4D50-A81C-FBD1D7C2587B}" srcOrd="0" destOrd="0" presId="urn:microsoft.com/office/officeart/2008/layout/LinedList"/>
    <dgm:cxn modelId="{98AD2796-FACE-4BEE-AFCA-1B9A5BB19AE3}" srcId="{C29932C9-89E9-4093-BCAA-CC38873B33A3}" destId="{F34AC4A2-DDB3-480A-8543-BC7D53078858}" srcOrd="0" destOrd="0" parTransId="{A53BB41B-2D26-4777-A997-4140B37F3065}" sibTransId="{096DE005-FD2D-452A-8FAE-106251A5C97A}"/>
    <dgm:cxn modelId="{96CE389E-518B-4715-AF43-A70711E74464}" srcId="{C29932C9-89E9-4093-BCAA-CC38873B33A3}" destId="{D1F6A988-9A8F-4911-BD27-8C90205E506C}" srcOrd="1" destOrd="0" parTransId="{5C50387C-2D9E-4644-A04C-D77C00AF8D33}" sibTransId="{72B19DDC-A407-444F-A45F-F8FA640F0E67}"/>
    <dgm:cxn modelId="{BC55BBB3-BA10-461F-918C-24F9FA7E7693}" type="presOf" srcId="{E78774A0-DF7E-45C4-A541-4FDAE666910C}" destId="{2326A0B0-E094-432F-B245-69F45F3BBB7B}" srcOrd="0" destOrd="0" presId="urn:microsoft.com/office/officeart/2008/layout/LinedList"/>
    <dgm:cxn modelId="{F737D1BB-81D0-412E-ADAA-9D970BC04126}" type="presOf" srcId="{7B5E371E-4587-4ED2-BD7A-66CF6B4AE3A1}" destId="{FA310BC9-0FA6-440D-97FF-3ED1D80D3780}" srcOrd="0" destOrd="0" presId="urn:microsoft.com/office/officeart/2008/layout/LinedList"/>
    <dgm:cxn modelId="{F7F5564D-4F06-4E38-A74C-F00A159110DB}" type="presParOf" srcId="{5B02823A-3DBD-4F1C-AD21-685CB034DB72}" destId="{C92848DE-9C57-474E-80E5-083043071573}" srcOrd="0" destOrd="0" presId="urn:microsoft.com/office/officeart/2008/layout/LinedList"/>
    <dgm:cxn modelId="{45597DCD-C7BF-49D9-A02A-B55F8173E35A}" type="presParOf" srcId="{5B02823A-3DBD-4F1C-AD21-685CB034DB72}" destId="{F525F1C8-9637-4D7B-A2E4-A53B90FA702A}" srcOrd="1" destOrd="0" presId="urn:microsoft.com/office/officeart/2008/layout/LinedList"/>
    <dgm:cxn modelId="{E7066A68-ECDF-4FEC-9D6C-7172C8F7BF48}" type="presParOf" srcId="{F525F1C8-9637-4D7B-A2E4-A53B90FA702A}" destId="{5803B1D9-7EB6-4D50-A81C-FBD1D7C2587B}" srcOrd="0" destOrd="0" presId="urn:microsoft.com/office/officeart/2008/layout/LinedList"/>
    <dgm:cxn modelId="{0321F342-061D-4B35-8E15-5CADDC19F013}" type="presParOf" srcId="{F525F1C8-9637-4D7B-A2E4-A53B90FA702A}" destId="{FD5F235A-E83C-4218-983A-5CAB668BBD70}" srcOrd="1" destOrd="0" presId="urn:microsoft.com/office/officeart/2008/layout/LinedList"/>
    <dgm:cxn modelId="{05547FD2-E5FD-43B7-80B3-0BD1B96B8228}" type="presParOf" srcId="{5B02823A-3DBD-4F1C-AD21-685CB034DB72}" destId="{43CF796D-3656-4D99-8888-3B24AA512CF0}" srcOrd="2" destOrd="0" presId="urn:microsoft.com/office/officeart/2008/layout/LinedList"/>
    <dgm:cxn modelId="{5841E243-FFD5-4D51-AABA-78597ACA4C66}" type="presParOf" srcId="{5B02823A-3DBD-4F1C-AD21-685CB034DB72}" destId="{1F59B62C-A7D3-4B71-9FCC-C4CE630F8F55}" srcOrd="3" destOrd="0" presId="urn:microsoft.com/office/officeart/2008/layout/LinedList"/>
    <dgm:cxn modelId="{D067421E-09DB-48D3-8CD2-218795354442}" type="presParOf" srcId="{1F59B62C-A7D3-4B71-9FCC-C4CE630F8F55}" destId="{F0359842-AD44-4F04-AE0A-8C00247A0E89}" srcOrd="0" destOrd="0" presId="urn:microsoft.com/office/officeart/2008/layout/LinedList"/>
    <dgm:cxn modelId="{D4A5F4FB-3C13-4A4B-B345-6FBBFD8B0D28}" type="presParOf" srcId="{1F59B62C-A7D3-4B71-9FCC-C4CE630F8F55}" destId="{7FDA534F-4CA0-42C7-8752-7970F168AAE8}" srcOrd="1" destOrd="0" presId="urn:microsoft.com/office/officeart/2008/layout/LinedList"/>
    <dgm:cxn modelId="{1E028AA0-20FD-4BEC-B44D-3511B6DB8B42}" type="presParOf" srcId="{5B02823A-3DBD-4F1C-AD21-685CB034DB72}" destId="{D74E4019-63C3-429C-BE78-2ADFB5A920E9}" srcOrd="4" destOrd="0" presId="urn:microsoft.com/office/officeart/2008/layout/LinedList"/>
    <dgm:cxn modelId="{EF175FE0-B72C-463C-93AD-565AEA5FE405}" type="presParOf" srcId="{5B02823A-3DBD-4F1C-AD21-685CB034DB72}" destId="{C7AD5BD8-E5B4-42F1-9E8E-A7727375EE96}" srcOrd="5" destOrd="0" presId="urn:microsoft.com/office/officeart/2008/layout/LinedList"/>
    <dgm:cxn modelId="{8680578A-6A5C-47D9-BC5F-EB3D59C83F8F}" type="presParOf" srcId="{C7AD5BD8-E5B4-42F1-9E8E-A7727375EE96}" destId="{FA310BC9-0FA6-440D-97FF-3ED1D80D3780}" srcOrd="0" destOrd="0" presId="urn:microsoft.com/office/officeart/2008/layout/LinedList"/>
    <dgm:cxn modelId="{411E4213-7093-4B25-AE45-0F5B90840FDE}" type="presParOf" srcId="{C7AD5BD8-E5B4-42F1-9E8E-A7727375EE96}" destId="{514648B1-B3C6-4172-BEA5-E5947D0C7566}" srcOrd="1" destOrd="0" presId="urn:microsoft.com/office/officeart/2008/layout/LinedList"/>
    <dgm:cxn modelId="{E2C460EA-5659-48A9-ADA5-F712BF110919}" type="presParOf" srcId="{5B02823A-3DBD-4F1C-AD21-685CB034DB72}" destId="{79BC5E5F-1E24-489C-9C98-71FDA6950904}" srcOrd="6" destOrd="0" presId="urn:microsoft.com/office/officeart/2008/layout/LinedList"/>
    <dgm:cxn modelId="{66261015-E947-411C-98C8-ABD539274AC1}" type="presParOf" srcId="{5B02823A-3DBD-4F1C-AD21-685CB034DB72}" destId="{3B1226AB-1402-4963-980A-38232C77A6F1}" srcOrd="7" destOrd="0" presId="urn:microsoft.com/office/officeart/2008/layout/LinedList"/>
    <dgm:cxn modelId="{22EC2DCA-652C-43B3-B42F-E826904D2D5F}" type="presParOf" srcId="{3B1226AB-1402-4963-980A-38232C77A6F1}" destId="{2326A0B0-E094-432F-B245-69F45F3BBB7B}" srcOrd="0" destOrd="0" presId="urn:microsoft.com/office/officeart/2008/layout/LinedList"/>
    <dgm:cxn modelId="{FAE52F08-52EF-43F2-A800-476A2BB2C5D4}" type="presParOf" srcId="{3B1226AB-1402-4963-980A-38232C77A6F1}" destId="{690E77CC-5C80-492B-8648-7C8FE7F170A6}"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9932C9-89E9-4093-BCAA-CC38873B33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4AC4A2-DDB3-480A-8543-BC7D53078858}">
      <dgm:prSet/>
      <dgm:spPr/>
      <dgm:t>
        <a:bodyPr/>
        <a:lstStyle/>
        <a:p>
          <a:pPr>
            <a:buFont typeface="Wingdings" panose="05000000000000000000" pitchFamily="2" charset="2"/>
            <a:buChar char="q"/>
          </a:pPr>
          <a:r>
            <a:rPr lang="en-GB" b="1"/>
            <a:t>Collaborate</a:t>
          </a:r>
          <a:r>
            <a:rPr lang="en-GB"/>
            <a:t>: decision based on a shared practice approach, constructive debate and analysis of all information.</a:t>
          </a:r>
          <a:endParaRPr lang="en-US" b="0"/>
        </a:p>
      </dgm:t>
    </dgm:pt>
    <dgm:pt modelId="{A53BB41B-2D26-4777-A997-4140B37F3065}" type="parTrans" cxnId="{98AD2796-FACE-4BEE-AFCA-1B9A5BB19AE3}">
      <dgm:prSet/>
      <dgm:spPr/>
      <dgm:t>
        <a:bodyPr/>
        <a:lstStyle/>
        <a:p>
          <a:endParaRPr lang="en-US"/>
        </a:p>
      </dgm:t>
    </dgm:pt>
    <dgm:pt modelId="{096DE005-FD2D-452A-8FAE-106251A5C97A}" type="sibTrans" cxnId="{98AD2796-FACE-4BEE-AFCA-1B9A5BB19AE3}">
      <dgm:prSet/>
      <dgm:spPr/>
      <dgm:t>
        <a:bodyPr/>
        <a:lstStyle/>
        <a:p>
          <a:endParaRPr lang="en-US"/>
        </a:p>
      </dgm:t>
    </dgm:pt>
    <dgm:pt modelId="{D1F6A988-9A8F-4911-BD27-8C90205E506C}">
      <dgm:prSet/>
      <dgm:spPr/>
      <dgm:t>
        <a:bodyPr/>
        <a:lstStyle/>
        <a:p>
          <a:pPr>
            <a:buFont typeface="Wingdings" panose="05000000000000000000" pitchFamily="2" charset="2"/>
            <a:buChar char="q"/>
          </a:pPr>
          <a:r>
            <a:rPr lang="en-GB" b="1"/>
            <a:t>Learn</a:t>
          </a:r>
          <a:r>
            <a:rPr lang="en-GB"/>
            <a:t>: teams have time to engage in peer learning and knowledge exchange</a:t>
          </a:r>
          <a:endParaRPr lang="en-US" b="0"/>
        </a:p>
      </dgm:t>
    </dgm:pt>
    <dgm:pt modelId="{5C50387C-2D9E-4644-A04C-D77C00AF8D33}" type="parTrans" cxnId="{96CE389E-518B-4715-AF43-A70711E74464}">
      <dgm:prSet/>
      <dgm:spPr/>
      <dgm:t>
        <a:bodyPr/>
        <a:lstStyle/>
        <a:p>
          <a:endParaRPr lang="en-US"/>
        </a:p>
      </dgm:t>
    </dgm:pt>
    <dgm:pt modelId="{72B19DDC-A407-444F-A45F-F8FA640F0E67}" type="sibTrans" cxnId="{96CE389E-518B-4715-AF43-A70711E74464}">
      <dgm:prSet/>
      <dgm:spPr/>
      <dgm:t>
        <a:bodyPr/>
        <a:lstStyle/>
        <a:p>
          <a:endParaRPr lang="en-US"/>
        </a:p>
      </dgm:t>
    </dgm:pt>
    <dgm:pt modelId="{7B5E371E-4587-4ED2-BD7A-66CF6B4AE3A1}">
      <dgm:prSet/>
      <dgm:spPr/>
      <dgm:t>
        <a:bodyPr/>
        <a:lstStyle/>
        <a:p>
          <a:pPr>
            <a:buFont typeface="Wingdings" panose="05000000000000000000" pitchFamily="2" charset="2"/>
            <a:buChar char="q"/>
          </a:pPr>
          <a:r>
            <a:rPr lang="en-GB" b="1"/>
            <a:t>Resource</a:t>
          </a:r>
          <a:r>
            <a:rPr lang="en-GB"/>
            <a:t>: managers ensure children receive the holistic support from a wide range of agencies </a:t>
          </a:r>
          <a:endParaRPr lang="en-US" b="0"/>
        </a:p>
      </dgm:t>
    </dgm:pt>
    <dgm:pt modelId="{4E7800C9-1E7F-47D6-AC5D-D48E8505F67C}" type="parTrans" cxnId="{068A3C1D-51D8-4B1C-B1BC-68AB8DBA50A0}">
      <dgm:prSet/>
      <dgm:spPr/>
      <dgm:t>
        <a:bodyPr/>
        <a:lstStyle/>
        <a:p>
          <a:endParaRPr lang="en-US"/>
        </a:p>
      </dgm:t>
    </dgm:pt>
    <dgm:pt modelId="{E18E717B-800C-49EA-9058-87F2B9C732FA}" type="sibTrans" cxnId="{068A3C1D-51D8-4B1C-B1BC-68AB8DBA50A0}">
      <dgm:prSet/>
      <dgm:spPr/>
      <dgm:t>
        <a:bodyPr/>
        <a:lstStyle/>
        <a:p>
          <a:endParaRPr lang="en-US"/>
        </a:p>
      </dgm:t>
    </dgm:pt>
    <dgm:pt modelId="{E78774A0-DF7E-45C4-A541-4FDAE666910C}">
      <dgm:prSet/>
      <dgm:spPr/>
      <dgm:t>
        <a:bodyPr/>
        <a:lstStyle/>
        <a:p>
          <a:pPr>
            <a:buFont typeface="Wingdings" panose="05000000000000000000" pitchFamily="2" charset="2"/>
            <a:buChar char="q"/>
          </a:pPr>
          <a:r>
            <a:rPr lang="en-GB" b="1"/>
            <a:t>Include</a:t>
          </a:r>
          <a:r>
            <a:rPr lang="en-GB"/>
            <a:t>: managers support staff to identify and challenge discrimination, disparity, and negative stereotypes </a:t>
          </a:r>
          <a:endParaRPr lang="en-US" b="0"/>
        </a:p>
      </dgm:t>
    </dgm:pt>
    <dgm:pt modelId="{E36C1C41-883D-4F10-8A53-E5BD67728845}" type="parTrans" cxnId="{9F4E9C32-DCA3-4720-BC39-772672E279AB}">
      <dgm:prSet/>
      <dgm:spPr/>
      <dgm:t>
        <a:bodyPr/>
        <a:lstStyle/>
        <a:p>
          <a:endParaRPr lang="en-US"/>
        </a:p>
      </dgm:t>
    </dgm:pt>
    <dgm:pt modelId="{75FB23D7-7754-428B-9D7B-0BF5E67ADA83}" type="sibTrans" cxnId="{9F4E9C32-DCA3-4720-BC39-772672E279AB}">
      <dgm:prSet/>
      <dgm:spPr/>
      <dgm:t>
        <a:bodyPr/>
        <a:lstStyle/>
        <a:p>
          <a:endParaRPr lang="en-US"/>
        </a:p>
      </dgm:t>
    </dgm:pt>
    <dgm:pt modelId="{EF18E790-3BA5-4A2E-AC02-076871705934}">
      <dgm:prSet/>
      <dgm:spPr/>
      <dgm:t>
        <a:bodyPr/>
        <a:lstStyle/>
        <a:p>
          <a:pPr>
            <a:buFont typeface="Wingdings" panose="05000000000000000000" pitchFamily="2" charset="2"/>
            <a:buChar char="q"/>
          </a:pPr>
          <a:r>
            <a:rPr lang="en-GB" b="1"/>
            <a:t>Mutual challenge</a:t>
          </a:r>
          <a:r>
            <a:rPr lang="en-GB"/>
            <a:t>: constructive challenge within and across agencies is actively encouraged, independent judgements are valued alongside collective decision-making to avoid groupthink </a:t>
          </a:r>
        </a:p>
      </dgm:t>
    </dgm:pt>
    <dgm:pt modelId="{0A2958AD-E32C-468A-B5BE-2C1D843E91B5}" type="parTrans" cxnId="{B732F976-D795-4758-AED3-3DF347F4B758}">
      <dgm:prSet/>
      <dgm:spPr/>
      <dgm:t>
        <a:bodyPr/>
        <a:lstStyle/>
        <a:p>
          <a:endParaRPr lang="en-GB"/>
        </a:p>
      </dgm:t>
    </dgm:pt>
    <dgm:pt modelId="{24E106DB-91B9-4605-9F89-3BFA5A1D63B6}" type="sibTrans" cxnId="{B732F976-D795-4758-AED3-3DF347F4B758}">
      <dgm:prSet/>
      <dgm:spPr/>
      <dgm:t>
        <a:bodyPr/>
        <a:lstStyle/>
        <a:p>
          <a:endParaRPr lang="en-GB"/>
        </a:p>
      </dgm:t>
    </dgm:pt>
    <dgm:pt modelId="{5B02823A-3DBD-4F1C-AD21-685CB034DB72}" type="pres">
      <dgm:prSet presAssocID="{C29932C9-89E9-4093-BCAA-CC38873B33A3}" presName="vert0" presStyleCnt="0">
        <dgm:presLayoutVars>
          <dgm:dir/>
          <dgm:animOne val="branch"/>
          <dgm:animLvl val="lvl"/>
        </dgm:presLayoutVars>
      </dgm:prSet>
      <dgm:spPr/>
    </dgm:pt>
    <dgm:pt modelId="{C92848DE-9C57-474E-80E5-083043071573}" type="pres">
      <dgm:prSet presAssocID="{F34AC4A2-DDB3-480A-8543-BC7D53078858}" presName="thickLine" presStyleLbl="alignNode1" presStyleIdx="0" presStyleCnt="5"/>
      <dgm:spPr/>
    </dgm:pt>
    <dgm:pt modelId="{F525F1C8-9637-4D7B-A2E4-A53B90FA702A}" type="pres">
      <dgm:prSet presAssocID="{F34AC4A2-DDB3-480A-8543-BC7D53078858}" presName="horz1" presStyleCnt="0"/>
      <dgm:spPr/>
    </dgm:pt>
    <dgm:pt modelId="{5803B1D9-7EB6-4D50-A81C-FBD1D7C2587B}" type="pres">
      <dgm:prSet presAssocID="{F34AC4A2-DDB3-480A-8543-BC7D53078858}" presName="tx1" presStyleLbl="revTx" presStyleIdx="0" presStyleCnt="5"/>
      <dgm:spPr/>
    </dgm:pt>
    <dgm:pt modelId="{FD5F235A-E83C-4218-983A-5CAB668BBD70}" type="pres">
      <dgm:prSet presAssocID="{F34AC4A2-DDB3-480A-8543-BC7D53078858}" presName="vert1" presStyleCnt="0"/>
      <dgm:spPr/>
    </dgm:pt>
    <dgm:pt modelId="{43CF796D-3656-4D99-8888-3B24AA512CF0}" type="pres">
      <dgm:prSet presAssocID="{D1F6A988-9A8F-4911-BD27-8C90205E506C}" presName="thickLine" presStyleLbl="alignNode1" presStyleIdx="1" presStyleCnt="5"/>
      <dgm:spPr/>
    </dgm:pt>
    <dgm:pt modelId="{1F59B62C-A7D3-4B71-9FCC-C4CE630F8F55}" type="pres">
      <dgm:prSet presAssocID="{D1F6A988-9A8F-4911-BD27-8C90205E506C}" presName="horz1" presStyleCnt="0"/>
      <dgm:spPr/>
    </dgm:pt>
    <dgm:pt modelId="{F0359842-AD44-4F04-AE0A-8C00247A0E89}" type="pres">
      <dgm:prSet presAssocID="{D1F6A988-9A8F-4911-BD27-8C90205E506C}" presName="tx1" presStyleLbl="revTx" presStyleIdx="1" presStyleCnt="5"/>
      <dgm:spPr/>
    </dgm:pt>
    <dgm:pt modelId="{7FDA534F-4CA0-42C7-8752-7970F168AAE8}" type="pres">
      <dgm:prSet presAssocID="{D1F6A988-9A8F-4911-BD27-8C90205E506C}" presName="vert1" presStyleCnt="0"/>
      <dgm:spPr/>
    </dgm:pt>
    <dgm:pt modelId="{D74E4019-63C3-429C-BE78-2ADFB5A920E9}" type="pres">
      <dgm:prSet presAssocID="{7B5E371E-4587-4ED2-BD7A-66CF6B4AE3A1}" presName="thickLine" presStyleLbl="alignNode1" presStyleIdx="2" presStyleCnt="5"/>
      <dgm:spPr/>
    </dgm:pt>
    <dgm:pt modelId="{C7AD5BD8-E5B4-42F1-9E8E-A7727375EE96}" type="pres">
      <dgm:prSet presAssocID="{7B5E371E-4587-4ED2-BD7A-66CF6B4AE3A1}" presName="horz1" presStyleCnt="0"/>
      <dgm:spPr/>
    </dgm:pt>
    <dgm:pt modelId="{FA310BC9-0FA6-440D-97FF-3ED1D80D3780}" type="pres">
      <dgm:prSet presAssocID="{7B5E371E-4587-4ED2-BD7A-66CF6B4AE3A1}" presName="tx1" presStyleLbl="revTx" presStyleIdx="2" presStyleCnt="5"/>
      <dgm:spPr/>
    </dgm:pt>
    <dgm:pt modelId="{514648B1-B3C6-4172-BEA5-E5947D0C7566}" type="pres">
      <dgm:prSet presAssocID="{7B5E371E-4587-4ED2-BD7A-66CF6B4AE3A1}" presName="vert1" presStyleCnt="0"/>
      <dgm:spPr/>
    </dgm:pt>
    <dgm:pt modelId="{79BC5E5F-1E24-489C-9C98-71FDA6950904}" type="pres">
      <dgm:prSet presAssocID="{E78774A0-DF7E-45C4-A541-4FDAE666910C}" presName="thickLine" presStyleLbl="alignNode1" presStyleIdx="3" presStyleCnt="5"/>
      <dgm:spPr/>
    </dgm:pt>
    <dgm:pt modelId="{3B1226AB-1402-4963-980A-38232C77A6F1}" type="pres">
      <dgm:prSet presAssocID="{E78774A0-DF7E-45C4-A541-4FDAE666910C}" presName="horz1" presStyleCnt="0"/>
      <dgm:spPr/>
    </dgm:pt>
    <dgm:pt modelId="{2326A0B0-E094-432F-B245-69F45F3BBB7B}" type="pres">
      <dgm:prSet presAssocID="{E78774A0-DF7E-45C4-A541-4FDAE666910C}" presName="tx1" presStyleLbl="revTx" presStyleIdx="3" presStyleCnt="5"/>
      <dgm:spPr/>
    </dgm:pt>
    <dgm:pt modelId="{690E77CC-5C80-492B-8648-7C8FE7F170A6}" type="pres">
      <dgm:prSet presAssocID="{E78774A0-DF7E-45C4-A541-4FDAE666910C}" presName="vert1" presStyleCnt="0"/>
      <dgm:spPr/>
    </dgm:pt>
    <dgm:pt modelId="{943C5B62-B388-49D3-8CA6-5D82E0CAA4FC}" type="pres">
      <dgm:prSet presAssocID="{EF18E790-3BA5-4A2E-AC02-076871705934}" presName="thickLine" presStyleLbl="alignNode1" presStyleIdx="4" presStyleCnt="5"/>
      <dgm:spPr/>
    </dgm:pt>
    <dgm:pt modelId="{6474884E-B2B9-4750-8A15-B2E50F7C8464}" type="pres">
      <dgm:prSet presAssocID="{EF18E790-3BA5-4A2E-AC02-076871705934}" presName="horz1" presStyleCnt="0"/>
      <dgm:spPr/>
    </dgm:pt>
    <dgm:pt modelId="{9F11A277-A39C-4B27-9D49-25E88F2ED56C}" type="pres">
      <dgm:prSet presAssocID="{EF18E790-3BA5-4A2E-AC02-076871705934}" presName="tx1" presStyleLbl="revTx" presStyleIdx="4" presStyleCnt="5"/>
      <dgm:spPr/>
    </dgm:pt>
    <dgm:pt modelId="{E4728A1F-F27D-46B6-B9EF-A12B27970D61}" type="pres">
      <dgm:prSet presAssocID="{EF18E790-3BA5-4A2E-AC02-076871705934}" presName="vert1" presStyleCnt="0"/>
      <dgm:spPr/>
    </dgm:pt>
  </dgm:ptLst>
  <dgm:cxnLst>
    <dgm:cxn modelId="{20290216-F99A-411F-AB0B-090BDC16B483}" type="presOf" srcId="{EF18E790-3BA5-4A2E-AC02-076871705934}" destId="{9F11A277-A39C-4B27-9D49-25E88F2ED56C}" srcOrd="0" destOrd="0" presId="urn:microsoft.com/office/officeart/2008/layout/LinedList"/>
    <dgm:cxn modelId="{068A3C1D-51D8-4B1C-B1BC-68AB8DBA50A0}" srcId="{C29932C9-89E9-4093-BCAA-CC38873B33A3}" destId="{7B5E371E-4587-4ED2-BD7A-66CF6B4AE3A1}" srcOrd="2" destOrd="0" parTransId="{4E7800C9-1E7F-47D6-AC5D-D48E8505F67C}" sibTransId="{E18E717B-800C-49EA-9058-87F2B9C732FA}"/>
    <dgm:cxn modelId="{9F4E9C32-DCA3-4720-BC39-772672E279AB}" srcId="{C29932C9-89E9-4093-BCAA-CC38873B33A3}" destId="{E78774A0-DF7E-45C4-A541-4FDAE666910C}" srcOrd="3" destOrd="0" parTransId="{E36C1C41-883D-4F10-8A53-E5BD67728845}" sibTransId="{75FB23D7-7754-428B-9D7B-0BF5E67ADA83}"/>
    <dgm:cxn modelId="{151B573F-CD28-42FC-A4CA-6F2D7594C4EF}" type="presOf" srcId="{D1F6A988-9A8F-4911-BD27-8C90205E506C}" destId="{F0359842-AD44-4F04-AE0A-8C00247A0E89}" srcOrd="0" destOrd="0" presId="urn:microsoft.com/office/officeart/2008/layout/LinedList"/>
    <dgm:cxn modelId="{B732F976-D795-4758-AED3-3DF347F4B758}" srcId="{C29932C9-89E9-4093-BCAA-CC38873B33A3}" destId="{EF18E790-3BA5-4A2E-AC02-076871705934}" srcOrd="4" destOrd="0" parTransId="{0A2958AD-E32C-468A-B5BE-2C1D843E91B5}" sibTransId="{24E106DB-91B9-4605-9F89-3BFA5A1D63B6}"/>
    <dgm:cxn modelId="{D8DE7A79-73C8-4D4C-BA39-81E997924304}" type="presOf" srcId="{C29932C9-89E9-4093-BCAA-CC38873B33A3}" destId="{5B02823A-3DBD-4F1C-AD21-685CB034DB72}" srcOrd="0" destOrd="0" presId="urn:microsoft.com/office/officeart/2008/layout/LinedList"/>
    <dgm:cxn modelId="{6F4D9B88-8A24-4934-8116-3AE0D46F9214}" type="presOf" srcId="{F34AC4A2-DDB3-480A-8543-BC7D53078858}" destId="{5803B1D9-7EB6-4D50-A81C-FBD1D7C2587B}" srcOrd="0" destOrd="0" presId="urn:microsoft.com/office/officeart/2008/layout/LinedList"/>
    <dgm:cxn modelId="{98AD2796-FACE-4BEE-AFCA-1B9A5BB19AE3}" srcId="{C29932C9-89E9-4093-BCAA-CC38873B33A3}" destId="{F34AC4A2-DDB3-480A-8543-BC7D53078858}" srcOrd="0" destOrd="0" parTransId="{A53BB41B-2D26-4777-A997-4140B37F3065}" sibTransId="{096DE005-FD2D-452A-8FAE-106251A5C97A}"/>
    <dgm:cxn modelId="{96CE389E-518B-4715-AF43-A70711E74464}" srcId="{C29932C9-89E9-4093-BCAA-CC38873B33A3}" destId="{D1F6A988-9A8F-4911-BD27-8C90205E506C}" srcOrd="1" destOrd="0" parTransId="{5C50387C-2D9E-4644-A04C-D77C00AF8D33}" sibTransId="{72B19DDC-A407-444F-A45F-F8FA640F0E67}"/>
    <dgm:cxn modelId="{BC55BBB3-BA10-461F-918C-24F9FA7E7693}" type="presOf" srcId="{E78774A0-DF7E-45C4-A541-4FDAE666910C}" destId="{2326A0B0-E094-432F-B245-69F45F3BBB7B}" srcOrd="0" destOrd="0" presId="urn:microsoft.com/office/officeart/2008/layout/LinedList"/>
    <dgm:cxn modelId="{F737D1BB-81D0-412E-ADAA-9D970BC04126}" type="presOf" srcId="{7B5E371E-4587-4ED2-BD7A-66CF6B4AE3A1}" destId="{FA310BC9-0FA6-440D-97FF-3ED1D80D3780}" srcOrd="0" destOrd="0" presId="urn:microsoft.com/office/officeart/2008/layout/LinedList"/>
    <dgm:cxn modelId="{F7F5564D-4F06-4E38-A74C-F00A159110DB}" type="presParOf" srcId="{5B02823A-3DBD-4F1C-AD21-685CB034DB72}" destId="{C92848DE-9C57-474E-80E5-083043071573}" srcOrd="0" destOrd="0" presId="urn:microsoft.com/office/officeart/2008/layout/LinedList"/>
    <dgm:cxn modelId="{45597DCD-C7BF-49D9-A02A-B55F8173E35A}" type="presParOf" srcId="{5B02823A-3DBD-4F1C-AD21-685CB034DB72}" destId="{F525F1C8-9637-4D7B-A2E4-A53B90FA702A}" srcOrd="1" destOrd="0" presId="urn:microsoft.com/office/officeart/2008/layout/LinedList"/>
    <dgm:cxn modelId="{E7066A68-ECDF-4FEC-9D6C-7172C8F7BF48}" type="presParOf" srcId="{F525F1C8-9637-4D7B-A2E4-A53B90FA702A}" destId="{5803B1D9-7EB6-4D50-A81C-FBD1D7C2587B}" srcOrd="0" destOrd="0" presId="urn:microsoft.com/office/officeart/2008/layout/LinedList"/>
    <dgm:cxn modelId="{0321F342-061D-4B35-8E15-5CADDC19F013}" type="presParOf" srcId="{F525F1C8-9637-4D7B-A2E4-A53B90FA702A}" destId="{FD5F235A-E83C-4218-983A-5CAB668BBD70}" srcOrd="1" destOrd="0" presId="urn:microsoft.com/office/officeart/2008/layout/LinedList"/>
    <dgm:cxn modelId="{05547FD2-E5FD-43B7-80B3-0BD1B96B8228}" type="presParOf" srcId="{5B02823A-3DBD-4F1C-AD21-685CB034DB72}" destId="{43CF796D-3656-4D99-8888-3B24AA512CF0}" srcOrd="2" destOrd="0" presId="urn:microsoft.com/office/officeart/2008/layout/LinedList"/>
    <dgm:cxn modelId="{5841E243-FFD5-4D51-AABA-78597ACA4C66}" type="presParOf" srcId="{5B02823A-3DBD-4F1C-AD21-685CB034DB72}" destId="{1F59B62C-A7D3-4B71-9FCC-C4CE630F8F55}" srcOrd="3" destOrd="0" presId="urn:microsoft.com/office/officeart/2008/layout/LinedList"/>
    <dgm:cxn modelId="{D067421E-09DB-48D3-8CD2-218795354442}" type="presParOf" srcId="{1F59B62C-A7D3-4B71-9FCC-C4CE630F8F55}" destId="{F0359842-AD44-4F04-AE0A-8C00247A0E89}" srcOrd="0" destOrd="0" presId="urn:microsoft.com/office/officeart/2008/layout/LinedList"/>
    <dgm:cxn modelId="{D4A5F4FB-3C13-4A4B-B345-6FBBFD8B0D28}" type="presParOf" srcId="{1F59B62C-A7D3-4B71-9FCC-C4CE630F8F55}" destId="{7FDA534F-4CA0-42C7-8752-7970F168AAE8}" srcOrd="1" destOrd="0" presId="urn:microsoft.com/office/officeart/2008/layout/LinedList"/>
    <dgm:cxn modelId="{1E028AA0-20FD-4BEC-B44D-3511B6DB8B42}" type="presParOf" srcId="{5B02823A-3DBD-4F1C-AD21-685CB034DB72}" destId="{D74E4019-63C3-429C-BE78-2ADFB5A920E9}" srcOrd="4" destOrd="0" presId="urn:microsoft.com/office/officeart/2008/layout/LinedList"/>
    <dgm:cxn modelId="{EF175FE0-B72C-463C-93AD-565AEA5FE405}" type="presParOf" srcId="{5B02823A-3DBD-4F1C-AD21-685CB034DB72}" destId="{C7AD5BD8-E5B4-42F1-9E8E-A7727375EE96}" srcOrd="5" destOrd="0" presId="urn:microsoft.com/office/officeart/2008/layout/LinedList"/>
    <dgm:cxn modelId="{8680578A-6A5C-47D9-BC5F-EB3D59C83F8F}" type="presParOf" srcId="{C7AD5BD8-E5B4-42F1-9E8E-A7727375EE96}" destId="{FA310BC9-0FA6-440D-97FF-3ED1D80D3780}" srcOrd="0" destOrd="0" presId="urn:microsoft.com/office/officeart/2008/layout/LinedList"/>
    <dgm:cxn modelId="{411E4213-7093-4B25-AE45-0F5B90840FDE}" type="presParOf" srcId="{C7AD5BD8-E5B4-42F1-9E8E-A7727375EE96}" destId="{514648B1-B3C6-4172-BEA5-E5947D0C7566}" srcOrd="1" destOrd="0" presId="urn:microsoft.com/office/officeart/2008/layout/LinedList"/>
    <dgm:cxn modelId="{E2C460EA-5659-48A9-ADA5-F712BF110919}" type="presParOf" srcId="{5B02823A-3DBD-4F1C-AD21-685CB034DB72}" destId="{79BC5E5F-1E24-489C-9C98-71FDA6950904}" srcOrd="6" destOrd="0" presId="urn:microsoft.com/office/officeart/2008/layout/LinedList"/>
    <dgm:cxn modelId="{66261015-E947-411C-98C8-ABD539274AC1}" type="presParOf" srcId="{5B02823A-3DBD-4F1C-AD21-685CB034DB72}" destId="{3B1226AB-1402-4963-980A-38232C77A6F1}" srcOrd="7" destOrd="0" presId="urn:microsoft.com/office/officeart/2008/layout/LinedList"/>
    <dgm:cxn modelId="{22EC2DCA-652C-43B3-B42F-E826904D2D5F}" type="presParOf" srcId="{3B1226AB-1402-4963-980A-38232C77A6F1}" destId="{2326A0B0-E094-432F-B245-69F45F3BBB7B}" srcOrd="0" destOrd="0" presId="urn:microsoft.com/office/officeart/2008/layout/LinedList"/>
    <dgm:cxn modelId="{FAE52F08-52EF-43F2-A800-476A2BB2C5D4}" type="presParOf" srcId="{3B1226AB-1402-4963-980A-38232C77A6F1}" destId="{690E77CC-5C80-492B-8648-7C8FE7F170A6}" srcOrd="1" destOrd="0" presId="urn:microsoft.com/office/officeart/2008/layout/LinedList"/>
    <dgm:cxn modelId="{6AE76A31-DFD9-4FD7-B39E-B8A9DEFB12A2}" type="presParOf" srcId="{5B02823A-3DBD-4F1C-AD21-685CB034DB72}" destId="{943C5B62-B388-49D3-8CA6-5D82E0CAA4FC}" srcOrd="8" destOrd="0" presId="urn:microsoft.com/office/officeart/2008/layout/LinedList"/>
    <dgm:cxn modelId="{5CF97D45-77F9-4568-8C4F-3EF25A7ADE96}" type="presParOf" srcId="{5B02823A-3DBD-4F1C-AD21-685CB034DB72}" destId="{6474884E-B2B9-4750-8A15-B2E50F7C8464}" srcOrd="9" destOrd="0" presId="urn:microsoft.com/office/officeart/2008/layout/LinedList"/>
    <dgm:cxn modelId="{01FB130B-5A59-46FB-99FC-5730D27A052C}" type="presParOf" srcId="{6474884E-B2B9-4750-8A15-B2E50F7C8464}" destId="{9F11A277-A39C-4B27-9D49-25E88F2ED56C}" srcOrd="0" destOrd="0" presId="urn:microsoft.com/office/officeart/2008/layout/LinedList"/>
    <dgm:cxn modelId="{720C3AFD-89FA-4DA0-B2FA-62B1036BC0D7}" type="presParOf" srcId="{6474884E-B2B9-4750-8A15-B2E50F7C8464}" destId="{E4728A1F-F27D-46B6-B9EF-A12B27970D61}"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932C9-89E9-4093-BCAA-CC38873B33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13D76C-75D8-4E52-9B97-7B76C2BD3557}">
      <dgm:prSet/>
      <dgm:spPr/>
      <dgm:t>
        <a:bodyPr/>
        <a:lstStyle/>
        <a:p>
          <a:r>
            <a:rPr lang="en-GB" b="1"/>
            <a:t>Collaborate</a:t>
          </a:r>
          <a:r>
            <a:rPr lang="en-GB"/>
            <a:t>: practitioners share information to get a complete picture and ensure the child’s voice is at the centre and the right support is provided </a:t>
          </a:r>
        </a:p>
      </dgm:t>
    </dgm:pt>
    <dgm:pt modelId="{ACB8D19E-9BFC-4802-9555-C290224BD8E5}" type="parTrans" cxnId="{978B4CB0-A2AF-4B74-929C-731BF64BA3B7}">
      <dgm:prSet/>
      <dgm:spPr/>
      <dgm:t>
        <a:bodyPr/>
        <a:lstStyle/>
        <a:p>
          <a:endParaRPr lang="en-GB"/>
        </a:p>
      </dgm:t>
    </dgm:pt>
    <dgm:pt modelId="{80A10F87-CB66-4616-9B82-C279353403BD}" type="sibTrans" cxnId="{978B4CB0-A2AF-4B74-929C-731BF64BA3B7}">
      <dgm:prSet/>
      <dgm:spPr/>
      <dgm:t>
        <a:bodyPr/>
        <a:lstStyle/>
        <a:p>
          <a:endParaRPr lang="en-GB"/>
        </a:p>
      </dgm:t>
    </dgm:pt>
    <dgm:pt modelId="{F33DDE8A-AF54-4112-B7E9-9897B92F1704}">
      <dgm:prSet/>
      <dgm:spPr/>
      <dgm:t>
        <a:bodyPr/>
        <a:lstStyle/>
        <a:p>
          <a:pPr>
            <a:buFont typeface="Wingdings" panose="05000000000000000000" pitchFamily="2" charset="2"/>
            <a:buChar char="q"/>
          </a:pPr>
          <a:r>
            <a:rPr lang="en-GB" b="1"/>
            <a:t>Learn: </a:t>
          </a:r>
          <a:r>
            <a:rPr lang="en-GB"/>
            <a:t>learn together by drawing on the best available evidence from their individual fields.</a:t>
          </a:r>
        </a:p>
      </dgm:t>
    </dgm:pt>
    <dgm:pt modelId="{4FFBF6F4-12BD-4AEC-9882-34EC32738107}" type="parTrans" cxnId="{97C41F73-E45C-419C-B3C5-6E0AFF4E298B}">
      <dgm:prSet/>
      <dgm:spPr/>
      <dgm:t>
        <a:bodyPr/>
        <a:lstStyle/>
        <a:p>
          <a:endParaRPr lang="en-GB"/>
        </a:p>
      </dgm:t>
    </dgm:pt>
    <dgm:pt modelId="{2D4D5743-5A16-43EC-8A06-3B948534A866}" type="sibTrans" cxnId="{97C41F73-E45C-419C-B3C5-6E0AFF4E298B}">
      <dgm:prSet/>
      <dgm:spPr/>
      <dgm:t>
        <a:bodyPr/>
        <a:lstStyle/>
        <a:p>
          <a:endParaRPr lang="en-GB"/>
        </a:p>
      </dgm:t>
    </dgm:pt>
    <dgm:pt modelId="{85C08C02-83D4-4236-A2A2-49CDF7ACAF6D}">
      <dgm:prSet/>
      <dgm:spPr/>
      <dgm:t>
        <a:bodyPr/>
        <a:lstStyle/>
        <a:p>
          <a:pPr>
            <a:buFont typeface="Wingdings" panose="05000000000000000000" pitchFamily="2" charset="2"/>
            <a:buChar char="q"/>
          </a:pPr>
          <a:r>
            <a:rPr lang="en-GB" b="1"/>
            <a:t>Resource</a:t>
          </a:r>
          <a:r>
            <a:rPr lang="en-GB"/>
            <a:t>: build strong relationships across agencies</a:t>
          </a:r>
        </a:p>
      </dgm:t>
    </dgm:pt>
    <dgm:pt modelId="{3DC929C2-16D4-444C-A06F-377A865885EC}" type="parTrans" cxnId="{26E1FC15-8943-4120-8FDA-74745C0CEF51}">
      <dgm:prSet/>
      <dgm:spPr/>
      <dgm:t>
        <a:bodyPr/>
        <a:lstStyle/>
        <a:p>
          <a:endParaRPr lang="en-GB"/>
        </a:p>
      </dgm:t>
    </dgm:pt>
    <dgm:pt modelId="{373AAFBC-416A-48AF-9A6D-1CC38C810C7B}" type="sibTrans" cxnId="{26E1FC15-8943-4120-8FDA-74745C0CEF51}">
      <dgm:prSet/>
      <dgm:spPr/>
      <dgm:t>
        <a:bodyPr/>
        <a:lstStyle/>
        <a:p>
          <a:endParaRPr lang="en-GB"/>
        </a:p>
      </dgm:t>
    </dgm:pt>
    <dgm:pt modelId="{CB789A51-FE10-4FA8-B1AB-E51463B42656}">
      <dgm:prSet/>
      <dgm:spPr/>
      <dgm:t>
        <a:bodyPr/>
        <a:lstStyle/>
        <a:p>
          <a:pPr>
            <a:buFont typeface="Wingdings" panose="05000000000000000000" pitchFamily="2" charset="2"/>
            <a:buChar char="q"/>
          </a:pPr>
          <a:r>
            <a:rPr lang="en-GB" b="1"/>
            <a:t>Include</a:t>
          </a:r>
          <a:r>
            <a:rPr lang="en-GB"/>
            <a:t>: recognise the differences between, and are confident to respond to, circumstances where children experience adversity, and situations where children face harm due to parental abuse and neglect </a:t>
          </a:r>
        </a:p>
      </dgm:t>
    </dgm:pt>
    <dgm:pt modelId="{16114D38-F2D0-411E-8E53-F8162CA6EB53}" type="parTrans" cxnId="{A93FC3E8-4536-41D2-B4AE-327249C0F596}">
      <dgm:prSet/>
      <dgm:spPr/>
      <dgm:t>
        <a:bodyPr/>
        <a:lstStyle/>
        <a:p>
          <a:endParaRPr lang="en-GB"/>
        </a:p>
      </dgm:t>
    </dgm:pt>
    <dgm:pt modelId="{09659788-742A-4C2F-B7EF-808DD2ADDE8F}" type="sibTrans" cxnId="{A93FC3E8-4536-41D2-B4AE-327249C0F596}">
      <dgm:prSet/>
      <dgm:spPr/>
      <dgm:t>
        <a:bodyPr/>
        <a:lstStyle/>
        <a:p>
          <a:endParaRPr lang="en-GB"/>
        </a:p>
      </dgm:t>
    </dgm:pt>
    <dgm:pt modelId="{215C6975-A8EA-435D-8C37-FE9B8D0B3543}">
      <dgm:prSet/>
      <dgm:spPr/>
      <dgm:t>
        <a:bodyPr/>
        <a:lstStyle/>
        <a:p>
          <a:pPr>
            <a:buFont typeface="Wingdings" panose="05000000000000000000" pitchFamily="2" charset="2"/>
            <a:buChar char="q"/>
          </a:pPr>
          <a:r>
            <a:rPr lang="en-GB" b="1"/>
            <a:t>Mutual challenge</a:t>
          </a:r>
          <a:r>
            <a:rPr lang="en-GB"/>
            <a:t>: practitioners challenge themselves and each other, question each other’s assumptions, and seek to resolve differences of opinion in a restorative and respectful way </a:t>
          </a:r>
        </a:p>
      </dgm:t>
    </dgm:pt>
    <dgm:pt modelId="{109250DC-61F4-456D-8BD0-78506A37B790}" type="parTrans" cxnId="{19377091-C7C1-4B33-8119-C438070B3642}">
      <dgm:prSet/>
      <dgm:spPr/>
      <dgm:t>
        <a:bodyPr/>
        <a:lstStyle/>
        <a:p>
          <a:endParaRPr lang="en-GB"/>
        </a:p>
      </dgm:t>
    </dgm:pt>
    <dgm:pt modelId="{BBC8BA41-1B9B-4659-8C11-B37A590223C0}" type="sibTrans" cxnId="{19377091-C7C1-4B33-8119-C438070B3642}">
      <dgm:prSet/>
      <dgm:spPr/>
      <dgm:t>
        <a:bodyPr/>
        <a:lstStyle/>
        <a:p>
          <a:endParaRPr lang="en-GB"/>
        </a:p>
      </dgm:t>
    </dgm:pt>
    <dgm:pt modelId="{5B02823A-3DBD-4F1C-AD21-685CB034DB72}" type="pres">
      <dgm:prSet presAssocID="{C29932C9-89E9-4093-BCAA-CC38873B33A3}" presName="vert0" presStyleCnt="0">
        <dgm:presLayoutVars>
          <dgm:dir/>
          <dgm:animOne val="branch"/>
          <dgm:animLvl val="lvl"/>
        </dgm:presLayoutVars>
      </dgm:prSet>
      <dgm:spPr/>
    </dgm:pt>
    <dgm:pt modelId="{2A661C5D-EE29-4F00-A72D-CE881DE6FAE3}" type="pres">
      <dgm:prSet presAssocID="{D013D76C-75D8-4E52-9B97-7B76C2BD3557}" presName="thickLine" presStyleLbl="alignNode1" presStyleIdx="0" presStyleCnt="5"/>
      <dgm:spPr/>
    </dgm:pt>
    <dgm:pt modelId="{32D7D3CA-DBA8-4638-9D00-D2E1A54EF1C2}" type="pres">
      <dgm:prSet presAssocID="{D013D76C-75D8-4E52-9B97-7B76C2BD3557}" presName="horz1" presStyleCnt="0"/>
      <dgm:spPr/>
    </dgm:pt>
    <dgm:pt modelId="{04179B3B-E6DE-4539-8DF4-C4CB10D2A9CE}" type="pres">
      <dgm:prSet presAssocID="{D013D76C-75D8-4E52-9B97-7B76C2BD3557}" presName="tx1" presStyleLbl="revTx" presStyleIdx="0" presStyleCnt="5"/>
      <dgm:spPr/>
    </dgm:pt>
    <dgm:pt modelId="{530E9BF4-CCDD-481B-B530-0660D3B5A7C8}" type="pres">
      <dgm:prSet presAssocID="{D013D76C-75D8-4E52-9B97-7B76C2BD3557}" presName="vert1" presStyleCnt="0"/>
      <dgm:spPr/>
    </dgm:pt>
    <dgm:pt modelId="{80026751-DCDA-46F0-ABF4-2E0B2597C14E}" type="pres">
      <dgm:prSet presAssocID="{F33DDE8A-AF54-4112-B7E9-9897B92F1704}" presName="thickLine" presStyleLbl="alignNode1" presStyleIdx="1" presStyleCnt="5"/>
      <dgm:spPr/>
    </dgm:pt>
    <dgm:pt modelId="{44EBF159-9472-4BBE-B54E-9334C1939193}" type="pres">
      <dgm:prSet presAssocID="{F33DDE8A-AF54-4112-B7E9-9897B92F1704}" presName="horz1" presStyleCnt="0"/>
      <dgm:spPr/>
    </dgm:pt>
    <dgm:pt modelId="{23BE0FDB-DB13-4E05-AD8A-54E429E588A6}" type="pres">
      <dgm:prSet presAssocID="{F33DDE8A-AF54-4112-B7E9-9897B92F1704}" presName="tx1" presStyleLbl="revTx" presStyleIdx="1" presStyleCnt="5"/>
      <dgm:spPr/>
    </dgm:pt>
    <dgm:pt modelId="{E611BFDF-607A-4523-B4F3-0418DEFD4A65}" type="pres">
      <dgm:prSet presAssocID="{F33DDE8A-AF54-4112-B7E9-9897B92F1704}" presName="vert1" presStyleCnt="0"/>
      <dgm:spPr/>
    </dgm:pt>
    <dgm:pt modelId="{77EFE268-8422-441A-B999-12BFAEA9EE82}" type="pres">
      <dgm:prSet presAssocID="{85C08C02-83D4-4236-A2A2-49CDF7ACAF6D}" presName="thickLine" presStyleLbl="alignNode1" presStyleIdx="2" presStyleCnt="5"/>
      <dgm:spPr/>
    </dgm:pt>
    <dgm:pt modelId="{F4A55BAD-5AC7-4D0F-A841-238A609A0C95}" type="pres">
      <dgm:prSet presAssocID="{85C08C02-83D4-4236-A2A2-49CDF7ACAF6D}" presName="horz1" presStyleCnt="0"/>
      <dgm:spPr/>
    </dgm:pt>
    <dgm:pt modelId="{A9AA7337-18DC-4967-9866-99AA65F1490F}" type="pres">
      <dgm:prSet presAssocID="{85C08C02-83D4-4236-A2A2-49CDF7ACAF6D}" presName="tx1" presStyleLbl="revTx" presStyleIdx="2" presStyleCnt="5"/>
      <dgm:spPr/>
    </dgm:pt>
    <dgm:pt modelId="{063B15D8-D804-4D7F-B21F-7ECDAEAAF00D}" type="pres">
      <dgm:prSet presAssocID="{85C08C02-83D4-4236-A2A2-49CDF7ACAF6D}" presName="vert1" presStyleCnt="0"/>
      <dgm:spPr/>
    </dgm:pt>
    <dgm:pt modelId="{5DEADD02-08F4-44CA-928E-61D610DFDA01}" type="pres">
      <dgm:prSet presAssocID="{CB789A51-FE10-4FA8-B1AB-E51463B42656}" presName="thickLine" presStyleLbl="alignNode1" presStyleIdx="3" presStyleCnt="5"/>
      <dgm:spPr/>
    </dgm:pt>
    <dgm:pt modelId="{5A3AB143-61B4-4A26-8A37-31BE48C7CB15}" type="pres">
      <dgm:prSet presAssocID="{CB789A51-FE10-4FA8-B1AB-E51463B42656}" presName="horz1" presStyleCnt="0"/>
      <dgm:spPr/>
    </dgm:pt>
    <dgm:pt modelId="{52A7FBF7-A6E9-4DDE-B723-EFAA62B7E7BB}" type="pres">
      <dgm:prSet presAssocID="{CB789A51-FE10-4FA8-B1AB-E51463B42656}" presName="tx1" presStyleLbl="revTx" presStyleIdx="3" presStyleCnt="5"/>
      <dgm:spPr/>
    </dgm:pt>
    <dgm:pt modelId="{61EE4E42-434C-42F7-94D1-224D23FA4E8F}" type="pres">
      <dgm:prSet presAssocID="{CB789A51-FE10-4FA8-B1AB-E51463B42656}" presName="vert1" presStyleCnt="0"/>
      <dgm:spPr/>
    </dgm:pt>
    <dgm:pt modelId="{AB9414CF-B7B9-407A-8689-CCE478511EA2}" type="pres">
      <dgm:prSet presAssocID="{215C6975-A8EA-435D-8C37-FE9B8D0B3543}" presName="thickLine" presStyleLbl="alignNode1" presStyleIdx="4" presStyleCnt="5"/>
      <dgm:spPr/>
    </dgm:pt>
    <dgm:pt modelId="{199DA814-2EA5-41B3-95FA-E27407B96543}" type="pres">
      <dgm:prSet presAssocID="{215C6975-A8EA-435D-8C37-FE9B8D0B3543}" presName="horz1" presStyleCnt="0"/>
      <dgm:spPr/>
    </dgm:pt>
    <dgm:pt modelId="{272CC2C4-D752-48B0-B0C9-C98FD300EEF8}" type="pres">
      <dgm:prSet presAssocID="{215C6975-A8EA-435D-8C37-FE9B8D0B3543}" presName="tx1" presStyleLbl="revTx" presStyleIdx="4" presStyleCnt="5"/>
      <dgm:spPr/>
    </dgm:pt>
    <dgm:pt modelId="{124D129F-8871-404A-A872-3A3CB84890B4}" type="pres">
      <dgm:prSet presAssocID="{215C6975-A8EA-435D-8C37-FE9B8D0B3543}" presName="vert1" presStyleCnt="0"/>
      <dgm:spPr/>
    </dgm:pt>
  </dgm:ptLst>
  <dgm:cxnLst>
    <dgm:cxn modelId="{26E1FC15-8943-4120-8FDA-74745C0CEF51}" srcId="{C29932C9-89E9-4093-BCAA-CC38873B33A3}" destId="{85C08C02-83D4-4236-A2A2-49CDF7ACAF6D}" srcOrd="2" destOrd="0" parTransId="{3DC929C2-16D4-444C-A06F-377A865885EC}" sibTransId="{373AAFBC-416A-48AF-9A6D-1CC38C810C7B}"/>
    <dgm:cxn modelId="{A02C4468-39C1-46EC-B5D1-54B598788596}" type="presOf" srcId="{CB789A51-FE10-4FA8-B1AB-E51463B42656}" destId="{52A7FBF7-A6E9-4DDE-B723-EFAA62B7E7BB}" srcOrd="0" destOrd="0" presId="urn:microsoft.com/office/officeart/2008/layout/LinedList"/>
    <dgm:cxn modelId="{97C41F73-E45C-419C-B3C5-6E0AFF4E298B}" srcId="{C29932C9-89E9-4093-BCAA-CC38873B33A3}" destId="{F33DDE8A-AF54-4112-B7E9-9897B92F1704}" srcOrd="1" destOrd="0" parTransId="{4FFBF6F4-12BD-4AEC-9882-34EC32738107}" sibTransId="{2D4D5743-5A16-43EC-8A06-3B948534A866}"/>
    <dgm:cxn modelId="{D595C557-47B9-478C-9C9D-BE00C92DE88E}" type="presOf" srcId="{D013D76C-75D8-4E52-9B97-7B76C2BD3557}" destId="{04179B3B-E6DE-4539-8DF4-C4CB10D2A9CE}" srcOrd="0" destOrd="0" presId="urn:microsoft.com/office/officeart/2008/layout/LinedList"/>
    <dgm:cxn modelId="{D8DE7A79-73C8-4D4C-BA39-81E997924304}" type="presOf" srcId="{C29932C9-89E9-4093-BCAA-CC38873B33A3}" destId="{5B02823A-3DBD-4F1C-AD21-685CB034DB72}" srcOrd="0" destOrd="0" presId="urn:microsoft.com/office/officeart/2008/layout/LinedList"/>
    <dgm:cxn modelId="{10E27F59-3AE1-47E4-A870-778FA87F4BA8}" type="presOf" srcId="{215C6975-A8EA-435D-8C37-FE9B8D0B3543}" destId="{272CC2C4-D752-48B0-B0C9-C98FD300EEF8}" srcOrd="0" destOrd="0" presId="urn:microsoft.com/office/officeart/2008/layout/LinedList"/>
    <dgm:cxn modelId="{19377091-C7C1-4B33-8119-C438070B3642}" srcId="{C29932C9-89E9-4093-BCAA-CC38873B33A3}" destId="{215C6975-A8EA-435D-8C37-FE9B8D0B3543}" srcOrd="4" destOrd="0" parTransId="{109250DC-61F4-456D-8BD0-78506A37B790}" sibTransId="{BBC8BA41-1B9B-4659-8C11-B37A590223C0}"/>
    <dgm:cxn modelId="{E3F5E89A-5747-48FA-90EB-F767674B55CE}" type="presOf" srcId="{85C08C02-83D4-4236-A2A2-49CDF7ACAF6D}" destId="{A9AA7337-18DC-4967-9866-99AA65F1490F}" srcOrd="0" destOrd="0" presId="urn:microsoft.com/office/officeart/2008/layout/LinedList"/>
    <dgm:cxn modelId="{978B4CB0-A2AF-4B74-929C-731BF64BA3B7}" srcId="{C29932C9-89E9-4093-BCAA-CC38873B33A3}" destId="{D013D76C-75D8-4E52-9B97-7B76C2BD3557}" srcOrd="0" destOrd="0" parTransId="{ACB8D19E-9BFC-4802-9555-C290224BD8E5}" sibTransId="{80A10F87-CB66-4616-9B82-C279353403BD}"/>
    <dgm:cxn modelId="{05BA14C9-DA29-4E99-A59E-FA2A7170610C}" type="presOf" srcId="{F33DDE8A-AF54-4112-B7E9-9897B92F1704}" destId="{23BE0FDB-DB13-4E05-AD8A-54E429E588A6}" srcOrd="0" destOrd="0" presId="urn:microsoft.com/office/officeart/2008/layout/LinedList"/>
    <dgm:cxn modelId="{A93FC3E8-4536-41D2-B4AE-327249C0F596}" srcId="{C29932C9-89E9-4093-BCAA-CC38873B33A3}" destId="{CB789A51-FE10-4FA8-B1AB-E51463B42656}" srcOrd="3" destOrd="0" parTransId="{16114D38-F2D0-411E-8E53-F8162CA6EB53}" sibTransId="{09659788-742A-4C2F-B7EF-808DD2ADDE8F}"/>
    <dgm:cxn modelId="{D3FCE622-74E4-49E7-AC00-70FB48A89AEF}" type="presParOf" srcId="{5B02823A-3DBD-4F1C-AD21-685CB034DB72}" destId="{2A661C5D-EE29-4F00-A72D-CE881DE6FAE3}" srcOrd="0" destOrd="0" presId="urn:microsoft.com/office/officeart/2008/layout/LinedList"/>
    <dgm:cxn modelId="{8B137273-EA99-4CE9-BFB3-73F76FFA3E20}" type="presParOf" srcId="{5B02823A-3DBD-4F1C-AD21-685CB034DB72}" destId="{32D7D3CA-DBA8-4638-9D00-D2E1A54EF1C2}" srcOrd="1" destOrd="0" presId="urn:microsoft.com/office/officeart/2008/layout/LinedList"/>
    <dgm:cxn modelId="{F70F4C90-452F-4D84-96E3-82992B936B19}" type="presParOf" srcId="{32D7D3CA-DBA8-4638-9D00-D2E1A54EF1C2}" destId="{04179B3B-E6DE-4539-8DF4-C4CB10D2A9CE}" srcOrd="0" destOrd="0" presId="urn:microsoft.com/office/officeart/2008/layout/LinedList"/>
    <dgm:cxn modelId="{D007442D-D10D-4554-AD3F-45BC353E904E}" type="presParOf" srcId="{32D7D3CA-DBA8-4638-9D00-D2E1A54EF1C2}" destId="{530E9BF4-CCDD-481B-B530-0660D3B5A7C8}" srcOrd="1" destOrd="0" presId="urn:microsoft.com/office/officeart/2008/layout/LinedList"/>
    <dgm:cxn modelId="{9ACED460-C887-4A49-AB4B-5A6431D115BB}" type="presParOf" srcId="{5B02823A-3DBD-4F1C-AD21-685CB034DB72}" destId="{80026751-DCDA-46F0-ABF4-2E0B2597C14E}" srcOrd="2" destOrd="0" presId="urn:microsoft.com/office/officeart/2008/layout/LinedList"/>
    <dgm:cxn modelId="{5E95B682-0969-4EC9-972A-8B370B321A1A}" type="presParOf" srcId="{5B02823A-3DBD-4F1C-AD21-685CB034DB72}" destId="{44EBF159-9472-4BBE-B54E-9334C1939193}" srcOrd="3" destOrd="0" presId="urn:microsoft.com/office/officeart/2008/layout/LinedList"/>
    <dgm:cxn modelId="{E35C7F74-92B4-4DB2-8388-F9282D045011}" type="presParOf" srcId="{44EBF159-9472-4BBE-B54E-9334C1939193}" destId="{23BE0FDB-DB13-4E05-AD8A-54E429E588A6}" srcOrd="0" destOrd="0" presId="urn:microsoft.com/office/officeart/2008/layout/LinedList"/>
    <dgm:cxn modelId="{94C5F68F-CB72-4DCA-8074-E3C0D46F0F91}" type="presParOf" srcId="{44EBF159-9472-4BBE-B54E-9334C1939193}" destId="{E611BFDF-607A-4523-B4F3-0418DEFD4A65}" srcOrd="1" destOrd="0" presId="urn:microsoft.com/office/officeart/2008/layout/LinedList"/>
    <dgm:cxn modelId="{6364A81E-7BFD-4B07-838B-175B28DE7ECF}" type="presParOf" srcId="{5B02823A-3DBD-4F1C-AD21-685CB034DB72}" destId="{77EFE268-8422-441A-B999-12BFAEA9EE82}" srcOrd="4" destOrd="0" presId="urn:microsoft.com/office/officeart/2008/layout/LinedList"/>
    <dgm:cxn modelId="{8C8252D8-6232-4452-8D0E-E96888EB6201}" type="presParOf" srcId="{5B02823A-3DBD-4F1C-AD21-685CB034DB72}" destId="{F4A55BAD-5AC7-4D0F-A841-238A609A0C95}" srcOrd="5" destOrd="0" presId="urn:microsoft.com/office/officeart/2008/layout/LinedList"/>
    <dgm:cxn modelId="{6FED0592-408E-46A0-A40C-7A4C375D81DA}" type="presParOf" srcId="{F4A55BAD-5AC7-4D0F-A841-238A609A0C95}" destId="{A9AA7337-18DC-4967-9866-99AA65F1490F}" srcOrd="0" destOrd="0" presId="urn:microsoft.com/office/officeart/2008/layout/LinedList"/>
    <dgm:cxn modelId="{56D3738D-69E1-4BFF-9911-7E93DE611A67}" type="presParOf" srcId="{F4A55BAD-5AC7-4D0F-A841-238A609A0C95}" destId="{063B15D8-D804-4D7F-B21F-7ECDAEAAF00D}" srcOrd="1" destOrd="0" presId="urn:microsoft.com/office/officeart/2008/layout/LinedList"/>
    <dgm:cxn modelId="{F73271C4-E2C3-4DFD-B0F9-C64637433AD6}" type="presParOf" srcId="{5B02823A-3DBD-4F1C-AD21-685CB034DB72}" destId="{5DEADD02-08F4-44CA-928E-61D610DFDA01}" srcOrd="6" destOrd="0" presId="urn:microsoft.com/office/officeart/2008/layout/LinedList"/>
    <dgm:cxn modelId="{ED5394D5-E53E-4616-B300-8E07979D56EC}" type="presParOf" srcId="{5B02823A-3DBD-4F1C-AD21-685CB034DB72}" destId="{5A3AB143-61B4-4A26-8A37-31BE48C7CB15}" srcOrd="7" destOrd="0" presId="urn:microsoft.com/office/officeart/2008/layout/LinedList"/>
    <dgm:cxn modelId="{70257AB2-8227-4535-BBE8-A5B21E63CE1B}" type="presParOf" srcId="{5A3AB143-61B4-4A26-8A37-31BE48C7CB15}" destId="{52A7FBF7-A6E9-4DDE-B723-EFAA62B7E7BB}" srcOrd="0" destOrd="0" presId="urn:microsoft.com/office/officeart/2008/layout/LinedList"/>
    <dgm:cxn modelId="{51E32AFA-FF33-4E88-92CB-BD9109F26811}" type="presParOf" srcId="{5A3AB143-61B4-4A26-8A37-31BE48C7CB15}" destId="{61EE4E42-434C-42F7-94D1-224D23FA4E8F}" srcOrd="1" destOrd="0" presId="urn:microsoft.com/office/officeart/2008/layout/LinedList"/>
    <dgm:cxn modelId="{14C426F8-C1E3-44E4-ACA2-8FF4FE36F606}" type="presParOf" srcId="{5B02823A-3DBD-4F1C-AD21-685CB034DB72}" destId="{AB9414CF-B7B9-407A-8689-CCE478511EA2}" srcOrd="8" destOrd="0" presId="urn:microsoft.com/office/officeart/2008/layout/LinedList"/>
    <dgm:cxn modelId="{2EFBEF19-41F9-4240-8484-B5B3FCE5F06F}" type="presParOf" srcId="{5B02823A-3DBD-4F1C-AD21-685CB034DB72}" destId="{199DA814-2EA5-41B3-95FA-E27407B96543}" srcOrd="9" destOrd="0" presId="urn:microsoft.com/office/officeart/2008/layout/LinedList"/>
    <dgm:cxn modelId="{01B49D65-0690-48BC-B47B-EC5581A05E3F}" type="presParOf" srcId="{199DA814-2EA5-41B3-95FA-E27407B96543}" destId="{272CC2C4-D752-48B0-B0C9-C98FD300EEF8}" srcOrd="0" destOrd="0" presId="urn:microsoft.com/office/officeart/2008/layout/LinedList"/>
    <dgm:cxn modelId="{F56E55CC-7E0D-4862-9406-4AF2CD8797CA}" type="presParOf" srcId="{199DA814-2EA5-41B3-95FA-E27407B96543}" destId="{124D129F-8871-404A-A872-3A3CB84890B4}"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DA774-B751-48F0-8A50-4C6EDCC22858}">
      <dsp:nvSpPr>
        <dsp:cNvPr id="0" name=""/>
        <dsp:cNvSpPr/>
      </dsp:nvSpPr>
      <dsp:spPr>
        <a:xfrm>
          <a:off x="280365"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EDDCCD-4926-4944-85CB-986BB5396E14}">
      <dsp:nvSpPr>
        <dsp:cNvPr id="0" name=""/>
        <dsp:cNvSpPr/>
      </dsp:nvSpPr>
      <dsp:spPr>
        <a:xfrm>
          <a:off x="782528"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Working Together to Safeguard Children 2023</a:t>
          </a:r>
          <a:r>
            <a:rPr lang="en-GB" sz="3400" kern="1200"/>
            <a:t>: </a:t>
          </a:r>
          <a:endParaRPr lang="en-US" sz="3400" kern="1200"/>
        </a:p>
      </dsp:txBody>
      <dsp:txXfrm>
        <a:off x="866583" y="561652"/>
        <a:ext cx="4351355" cy="2701750"/>
      </dsp:txXfrm>
    </dsp:sp>
    <dsp:sp modelId="{595D962B-6F54-4469-92C8-BAB1E3C484E8}">
      <dsp:nvSpPr>
        <dsp:cNvPr id="0" name=""/>
        <dsp:cNvSpPr/>
      </dsp:nvSpPr>
      <dsp:spPr>
        <a:xfrm>
          <a:off x="5804156"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A1A0CB-214C-4A55-8E0C-59E53460155E}">
      <dsp:nvSpPr>
        <dsp:cNvPr id="0" name=""/>
        <dsp:cNvSpPr/>
      </dsp:nvSpPr>
      <dsp:spPr>
        <a:xfrm>
          <a:off x="6306319"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A guide to </a:t>
          </a:r>
          <a:r>
            <a:rPr lang="en-GB" sz="3400" kern="1200">
              <a:highlight>
                <a:srgbClr val="FFFF00"/>
              </a:highlight>
            </a:rPr>
            <a:t>multi- agency </a:t>
          </a:r>
          <a:r>
            <a:rPr lang="en-GB" sz="3400" kern="1200"/>
            <a:t>working to </a:t>
          </a:r>
          <a:r>
            <a:rPr lang="en-GB" sz="3400" kern="1200">
              <a:highlight>
                <a:srgbClr val="FFFF00"/>
              </a:highlight>
            </a:rPr>
            <a:t>help</a:t>
          </a:r>
          <a:r>
            <a:rPr lang="en-GB" sz="3400" kern="1200"/>
            <a:t>, </a:t>
          </a:r>
          <a:r>
            <a:rPr lang="en-GB" sz="3400" kern="1200">
              <a:highlight>
                <a:srgbClr val="FFFF00"/>
              </a:highlight>
            </a:rPr>
            <a:t>protect</a:t>
          </a:r>
          <a:r>
            <a:rPr lang="en-GB" sz="3400" kern="1200"/>
            <a:t> and promote the welfare of children. </a:t>
          </a:r>
          <a:endParaRPr lang="en-US" sz="3400" kern="1200"/>
        </a:p>
      </dsp:txBody>
      <dsp:txXfrm>
        <a:off x="6390374" y="561652"/>
        <a:ext cx="4351355" cy="270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48DE-9C57-474E-80E5-083043071573}">
      <dsp:nvSpPr>
        <dsp:cNvPr id="0" name=""/>
        <dsp:cNvSpPr/>
      </dsp:nvSpPr>
      <dsp:spPr>
        <a:xfrm>
          <a:off x="0" y="0"/>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3B1D9-7EB6-4D50-A81C-FBD1D7C2587B}">
      <dsp:nvSpPr>
        <dsp:cNvPr id="0" name=""/>
        <dsp:cNvSpPr/>
      </dsp:nvSpPr>
      <dsp:spPr>
        <a:xfrm>
          <a:off x="0" y="0"/>
          <a:ext cx="11106150" cy="83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0" i="0" kern="1200" baseline="0"/>
            <a:t>Effective partnership working with parents and carers happens when practitioners build strong, positive, trusting, and co-operative relationships</a:t>
          </a:r>
          <a:endParaRPr lang="en-US" sz="2300" b="0" kern="1200"/>
        </a:p>
      </dsp:txBody>
      <dsp:txXfrm>
        <a:off x="0" y="0"/>
        <a:ext cx="11106150" cy="837000"/>
      </dsp:txXfrm>
    </dsp:sp>
    <dsp:sp modelId="{43CF796D-3656-4D99-8888-3B24AA512CF0}">
      <dsp:nvSpPr>
        <dsp:cNvPr id="0" name=""/>
        <dsp:cNvSpPr/>
      </dsp:nvSpPr>
      <dsp:spPr>
        <a:xfrm>
          <a:off x="0" y="837000"/>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59842-AD44-4F04-AE0A-8C00247A0E89}">
      <dsp:nvSpPr>
        <dsp:cNvPr id="0" name=""/>
        <dsp:cNvSpPr/>
      </dsp:nvSpPr>
      <dsp:spPr>
        <a:xfrm>
          <a:off x="0" y="837000"/>
          <a:ext cx="11106150" cy="83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0" i="0" kern="1200" baseline="0"/>
            <a:t>Verbal and non-verbal communication should be respectful, non-blaming, clear, inclusive, and adapted to parents and carers needs</a:t>
          </a:r>
          <a:endParaRPr lang="en-US" sz="2300" b="0" kern="1200"/>
        </a:p>
      </dsp:txBody>
      <dsp:txXfrm>
        <a:off x="0" y="837000"/>
        <a:ext cx="11106150" cy="837000"/>
      </dsp:txXfrm>
    </dsp:sp>
    <dsp:sp modelId="{D74E4019-63C3-429C-BE78-2ADFB5A920E9}">
      <dsp:nvSpPr>
        <dsp:cNvPr id="0" name=""/>
        <dsp:cNvSpPr/>
      </dsp:nvSpPr>
      <dsp:spPr>
        <a:xfrm>
          <a:off x="0" y="1674000"/>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10BC9-0FA6-440D-97FF-3ED1D80D3780}">
      <dsp:nvSpPr>
        <dsp:cNvPr id="0" name=""/>
        <dsp:cNvSpPr/>
      </dsp:nvSpPr>
      <dsp:spPr>
        <a:xfrm>
          <a:off x="0" y="1674000"/>
          <a:ext cx="11106150" cy="83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0" i="0" kern="1200" baseline="0"/>
            <a:t>Practitioners empower parents and carers to participate in decision-making to help, support and protect children</a:t>
          </a:r>
          <a:endParaRPr lang="en-US" sz="2300" b="0" kern="1200"/>
        </a:p>
      </dsp:txBody>
      <dsp:txXfrm>
        <a:off x="0" y="1674000"/>
        <a:ext cx="11106150" cy="837000"/>
      </dsp:txXfrm>
    </dsp:sp>
    <dsp:sp modelId="{79BC5E5F-1E24-489C-9C98-71FDA6950904}">
      <dsp:nvSpPr>
        <dsp:cNvPr id="0" name=""/>
        <dsp:cNvSpPr/>
      </dsp:nvSpPr>
      <dsp:spPr>
        <a:xfrm>
          <a:off x="0" y="2511000"/>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6A0B0-E094-432F-B245-69F45F3BBB7B}">
      <dsp:nvSpPr>
        <dsp:cNvPr id="0" name=""/>
        <dsp:cNvSpPr/>
      </dsp:nvSpPr>
      <dsp:spPr>
        <a:xfrm>
          <a:off x="0" y="2511000"/>
          <a:ext cx="11106150" cy="83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0" i="0" kern="1200" baseline="0"/>
            <a:t>Practitioners involve parents, carers, families, and local communities in designing processes that affect them, including those focused on safeguarding children</a:t>
          </a:r>
          <a:endParaRPr lang="en-US" sz="2300" b="0" kern="1200"/>
        </a:p>
      </dsp:txBody>
      <dsp:txXfrm>
        <a:off x="0" y="2511000"/>
        <a:ext cx="11106150" cy="83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48DE-9C57-474E-80E5-083043071573}">
      <dsp:nvSpPr>
        <dsp:cNvPr id="0" name=""/>
        <dsp:cNvSpPr/>
      </dsp:nvSpPr>
      <dsp:spPr>
        <a:xfrm>
          <a:off x="0" y="536"/>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3B1D9-7EB6-4D50-A81C-FBD1D7C2587B}">
      <dsp:nvSpPr>
        <dsp:cNvPr id="0" name=""/>
        <dsp:cNvSpPr/>
      </dsp:nvSpPr>
      <dsp:spPr>
        <a:xfrm>
          <a:off x="0" y="536"/>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GB" sz="2200" b="1" kern="1200"/>
            <a:t>Collaborate</a:t>
          </a:r>
          <a:r>
            <a:rPr lang="en-GB" sz="2200" kern="1200"/>
            <a:t>: decision based on a shared practice approach, constructive debate and analysis of all information.</a:t>
          </a:r>
          <a:endParaRPr lang="en-US" sz="2200" b="0" kern="1200"/>
        </a:p>
      </dsp:txBody>
      <dsp:txXfrm>
        <a:off x="0" y="536"/>
        <a:ext cx="11106150" cy="879252"/>
      </dsp:txXfrm>
    </dsp:sp>
    <dsp:sp modelId="{43CF796D-3656-4D99-8888-3B24AA512CF0}">
      <dsp:nvSpPr>
        <dsp:cNvPr id="0" name=""/>
        <dsp:cNvSpPr/>
      </dsp:nvSpPr>
      <dsp:spPr>
        <a:xfrm>
          <a:off x="0" y="879789"/>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59842-AD44-4F04-AE0A-8C00247A0E89}">
      <dsp:nvSpPr>
        <dsp:cNvPr id="0" name=""/>
        <dsp:cNvSpPr/>
      </dsp:nvSpPr>
      <dsp:spPr>
        <a:xfrm>
          <a:off x="0" y="879789"/>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GB" sz="2200" b="1" kern="1200"/>
            <a:t>Learn</a:t>
          </a:r>
          <a:r>
            <a:rPr lang="en-GB" sz="2200" kern="1200"/>
            <a:t>: teams have time to engage in peer learning and knowledge exchange</a:t>
          </a:r>
          <a:endParaRPr lang="en-US" sz="2200" b="0" kern="1200"/>
        </a:p>
      </dsp:txBody>
      <dsp:txXfrm>
        <a:off x="0" y="879789"/>
        <a:ext cx="11106150" cy="879252"/>
      </dsp:txXfrm>
    </dsp:sp>
    <dsp:sp modelId="{D74E4019-63C3-429C-BE78-2ADFB5A920E9}">
      <dsp:nvSpPr>
        <dsp:cNvPr id="0" name=""/>
        <dsp:cNvSpPr/>
      </dsp:nvSpPr>
      <dsp:spPr>
        <a:xfrm>
          <a:off x="0" y="1759042"/>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10BC9-0FA6-440D-97FF-3ED1D80D3780}">
      <dsp:nvSpPr>
        <dsp:cNvPr id="0" name=""/>
        <dsp:cNvSpPr/>
      </dsp:nvSpPr>
      <dsp:spPr>
        <a:xfrm>
          <a:off x="0" y="1759042"/>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GB" sz="2200" b="1" kern="1200"/>
            <a:t>Resource</a:t>
          </a:r>
          <a:r>
            <a:rPr lang="en-GB" sz="2200" kern="1200"/>
            <a:t>: managers ensure children receive the holistic support from a wide range of agencies </a:t>
          </a:r>
          <a:endParaRPr lang="en-US" sz="2200" b="0" kern="1200"/>
        </a:p>
      </dsp:txBody>
      <dsp:txXfrm>
        <a:off x="0" y="1759042"/>
        <a:ext cx="11106150" cy="879252"/>
      </dsp:txXfrm>
    </dsp:sp>
    <dsp:sp modelId="{79BC5E5F-1E24-489C-9C98-71FDA6950904}">
      <dsp:nvSpPr>
        <dsp:cNvPr id="0" name=""/>
        <dsp:cNvSpPr/>
      </dsp:nvSpPr>
      <dsp:spPr>
        <a:xfrm>
          <a:off x="0" y="2638295"/>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6A0B0-E094-432F-B245-69F45F3BBB7B}">
      <dsp:nvSpPr>
        <dsp:cNvPr id="0" name=""/>
        <dsp:cNvSpPr/>
      </dsp:nvSpPr>
      <dsp:spPr>
        <a:xfrm>
          <a:off x="0" y="2638295"/>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GB" sz="2200" b="1" kern="1200"/>
            <a:t>Include</a:t>
          </a:r>
          <a:r>
            <a:rPr lang="en-GB" sz="2200" kern="1200"/>
            <a:t>: managers support staff to identify and challenge discrimination, disparity, and negative stereotypes </a:t>
          </a:r>
          <a:endParaRPr lang="en-US" sz="2200" b="0" kern="1200"/>
        </a:p>
      </dsp:txBody>
      <dsp:txXfrm>
        <a:off x="0" y="2638295"/>
        <a:ext cx="11106150" cy="879252"/>
      </dsp:txXfrm>
    </dsp:sp>
    <dsp:sp modelId="{943C5B62-B388-49D3-8CA6-5D82E0CAA4FC}">
      <dsp:nvSpPr>
        <dsp:cNvPr id="0" name=""/>
        <dsp:cNvSpPr/>
      </dsp:nvSpPr>
      <dsp:spPr>
        <a:xfrm>
          <a:off x="0" y="3517548"/>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1A277-A39C-4B27-9D49-25E88F2ED56C}">
      <dsp:nvSpPr>
        <dsp:cNvPr id="0" name=""/>
        <dsp:cNvSpPr/>
      </dsp:nvSpPr>
      <dsp:spPr>
        <a:xfrm>
          <a:off x="0" y="3517548"/>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GB" sz="2200" b="1" kern="1200"/>
            <a:t>Mutual challenge</a:t>
          </a:r>
          <a:r>
            <a:rPr lang="en-GB" sz="2200" kern="1200"/>
            <a:t>: constructive challenge within and across agencies is actively encouraged, independent judgements are valued alongside collective decision-making to avoid groupthink </a:t>
          </a:r>
        </a:p>
      </dsp:txBody>
      <dsp:txXfrm>
        <a:off x="0" y="3517548"/>
        <a:ext cx="11106150" cy="879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1C5D-EE29-4F00-A72D-CE881DE6FAE3}">
      <dsp:nvSpPr>
        <dsp:cNvPr id="0" name=""/>
        <dsp:cNvSpPr/>
      </dsp:nvSpPr>
      <dsp:spPr>
        <a:xfrm>
          <a:off x="0" y="536"/>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79B3B-E6DE-4539-8DF4-C4CB10D2A9CE}">
      <dsp:nvSpPr>
        <dsp:cNvPr id="0" name=""/>
        <dsp:cNvSpPr/>
      </dsp:nvSpPr>
      <dsp:spPr>
        <a:xfrm>
          <a:off x="0" y="536"/>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Collaborate</a:t>
          </a:r>
          <a:r>
            <a:rPr lang="en-GB" sz="2000" kern="1200"/>
            <a:t>: practitioners share information to get a complete picture and ensure the child’s voice is at the centre and the right support is provided </a:t>
          </a:r>
        </a:p>
      </dsp:txBody>
      <dsp:txXfrm>
        <a:off x="0" y="536"/>
        <a:ext cx="11106150" cy="879252"/>
      </dsp:txXfrm>
    </dsp:sp>
    <dsp:sp modelId="{80026751-DCDA-46F0-ABF4-2E0B2597C14E}">
      <dsp:nvSpPr>
        <dsp:cNvPr id="0" name=""/>
        <dsp:cNvSpPr/>
      </dsp:nvSpPr>
      <dsp:spPr>
        <a:xfrm>
          <a:off x="0" y="879789"/>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BE0FDB-DB13-4E05-AD8A-54E429E588A6}">
      <dsp:nvSpPr>
        <dsp:cNvPr id="0" name=""/>
        <dsp:cNvSpPr/>
      </dsp:nvSpPr>
      <dsp:spPr>
        <a:xfrm>
          <a:off x="0" y="879789"/>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b="1" kern="1200"/>
            <a:t>Learn: </a:t>
          </a:r>
          <a:r>
            <a:rPr lang="en-GB" sz="2000" kern="1200"/>
            <a:t>learn together by drawing on the best available evidence from their individual fields.</a:t>
          </a:r>
        </a:p>
      </dsp:txBody>
      <dsp:txXfrm>
        <a:off x="0" y="879789"/>
        <a:ext cx="11106150" cy="879252"/>
      </dsp:txXfrm>
    </dsp:sp>
    <dsp:sp modelId="{77EFE268-8422-441A-B999-12BFAEA9EE82}">
      <dsp:nvSpPr>
        <dsp:cNvPr id="0" name=""/>
        <dsp:cNvSpPr/>
      </dsp:nvSpPr>
      <dsp:spPr>
        <a:xfrm>
          <a:off x="0" y="1759042"/>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A7337-18DC-4967-9866-99AA65F1490F}">
      <dsp:nvSpPr>
        <dsp:cNvPr id="0" name=""/>
        <dsp:cNvSpPr/>
      </dsp:nvSpPr>
      <dsp:spPr>
        <a:xfrm>
          <a:off x="0" y="1759042"/>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b="1" kern="1200"/>
            <a:t>Resource</a:t>
          </a:r>
          <a:r>
            <a:rPr lang="en-GB" sz="2000" kern="1200"/>
            <a:t>: build strong relationships across agencies</a:t>
          </a:r>
        </a:p>
      </dsp:txBody>
      <dsp:txXfrm>
        <a:off x="0" y="1759042"/>
        <a:ext cx="11106150" cy="879252"/>
      </dsp:txXfrm>
    </dsp:sp>
    <dsp:sp modelId="{5DEADD02-08F4-44CA-928E-61D610DFDA01}">
      <dsp:nvSpPr>
        <dsp:cNvPr id="0" name=""/>
        <dsp:cNvSpPr/>
      </dsp:nvSpPr>
      <dsp:spPr>
        <a:xfrm>
          <a:off x="0" y="2638295"/>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FBF7-A6E9-4DDE-B723-EFAA62B7E7BB}">
      <dsp:nvSpPr>
        <dsp:cNvPr id="0" name=""/>
        <dsp:cNvSpPr/>
      </dsp:nvSpPr>
      <dsp:spPr>
        <a:xfrm>
          <a:off x="0" y="2638295"/>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b="1" kern="1200"/>
            <a:t>Include</a:t>
          </a:r>
          <a:r>
            <a:rPr lang="en-GB" sz="2000" kern="1200"/>
            <a:t>: recognise the differences between, and are confident to respond to, circumstances where children experience adversity, and situations where children face harm due to parental abuse and neglect </a:t>
          </a:r>
        </a:p>
      </dsp:txBody>
      <dsp:txXfrm>
        <a:off x="0" y="2638295"/>
        <a:ext cx="11106150" cy="879252"/>
      </dsp:txXfrm>
    </dsp:sp>
    <dsp:sp modelId="{AB9414CF-B7B9-407A-8689-CCE478511EA2}">
      <dsp:nvSpPr>
        <dsp:cNvPr id="0" name=""/>
        <dsp:cNvSpPr/>
      </dsp:nvSpPr>
      <dsp:spPr>
        <a:xfrm>
          <a:off x="0" y="3517548"/>
          <a:ext cx="11106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CC2C4-D752-48B0-B0C9-C98FD300EEF8}">
      <dsp:nvSpPr>
        <dsp:cNvPr id="0" name=""/>
        <dsp:cNvSpPr/>
      </dsp:nvSpPr>
      <dsp:spPr>
        <a:xfrm>
          <a:off x="0" y="3517548"/>
          <a:ext cx="11106150" cy="8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b="1" kern="1200"/>
            <a:t>Mutual challenge</a:t>
          </a:r>
          <a:r>
            <a:rPr lang="en-GB" sz="2000" kern="1200"/>
            <a:t>: practitioners challenge themselves and each other, question each other’s assumptions, and seek to resolve differences of opinion in a restorative and respectful way </a:t>
          </a:r>
        </a:p>
      </dsp:txBody>
      <dsp:txXfrm>
        <a:off x="0" y="3517548"/>
        <a:ext cx="11106150" cy="8792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0C27-BBDE-4769-B4FE-CC90FF0170D7}"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38D22-8D28-44B7-B4B7-D4F1F4D9E08F}" type="slidenum">
              <a:rPr lang="en-GB" smtClean="0"/>
              <a:t>‹#›</a:t>
            </a:fld>
            <a:endParaRPr lang="en-GB"/>
          </a:p>
        </p:txBody>
      </p:sp>
    </p:spTree>
    <p:extLst>
      <p:ext uri="{BB962C8B-B14F-4D97-AF65-F5344CB8AC3E}">
        <p14:creationId xmlns:p14="http://schemas.microsoft.com/office/powerpoint/2010/main" val="15826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4</a:t>
            </a:fld>
            <a:endParaRPr lang="en-GB"/>
          </a:p>
        </p:txBody>
      </p:sp>
    </p:spTree>
    <p:extLst>
      <p:ext uri="{BB962C8B-B14F-4D97-AF65-F5344CB8AC3E}">
        <p14:creationId xmlns:p14="http://schemas.microsoft.com/office/powerpoint/2010/main" val="71958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14</a:t>
            </a:fld>
            <a:endParaRPr lang="en-GB"/>
          </a:p>
        </p:txBody>
      </p:sp>
    </p:spTree>
    <p:extLst>
      <p:ext uri="{BB962C8B-B14F-4D97-AF65-F5344CB8AC3E}">
        <p14:creationId xmlns:p14="http://schemas.microsoft.com/office/powerpoint/2010/main" val="20982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54113"/>
            <a:ext cx="5486400" cy="3086100"/>
          </a:xfrm>
        </p:spPr>
      </p:sp>
      <p:sp>
        <p:nvSpPr>
          <p:cNvPr id="3" name="Notes Placeholder 2"/>
          <p:cNvSpPr>
            <a:spLocks noGrp="1"/>
          </p:cNvSpPr>
          <p:nvPr>
            <p:ph type="body" idx="1"/>
          </p:nvPr>
        </p:nvSpPr>
        <p:spPr/>
        <p:txBody>
          <a:bodyPr/>
          <a:lstStyle/>
          <a:p>
            <a:r>
              <a:rPr lang="en-GB"/>
              <a:t>We are going to outline for you, very briefly, the key changes to WT.  Further guidance will follow from the ESCB over the coming months. Highlighted words are new to the title.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new document follow an independent review of Children’s social care and is linked to the Government Strategy Stable Homes Built on Love and the Children's Social Care National Framework statutory document issued December 2023 </a:t>
            </a:r>
          </a:p>
        </p:txBody>
      </p:sp>
      <p:sp>
        <p:nvSpPr>
          <p:cNvPr id="4" name="Slide Number Placeholder 3"/>
          <p:cNvSpPr>
            <a:spLocks noGrp="1"/>
          </p:cNvSpPr>
          <p:nvPr>
            <p:ph type="sldNum" sz="quarter" idx="5"/>
          </p:nvPr>
        </p:nvSpPr>
        <p:spPr/>
        <p:txBody>
          <a:bodyPr/>
          <a:lstStyle/>
          <a:p>
            <a:fld id="{80738D22-8D28-44B7-B4B7-D4F1F4D9E08F}" type="slidenum">
              <a:rPr lang="en-GB" smtClean="0"/>
              <a:t>15</a:t>
            </a:fld>
            <a:endParaRPr lang="en-GB"/>
          </a:p>
        </p:txBody>
      </p:sp>
    </p:spTree>
    <p:extLst>
      <p:ext uri="{BB962C8B-B14F-4D97-AF65-F5344CB8AC3E}">
        <p14:creationId xmlns:p14="http://schemas.microsoft.com/office/powerpoint/2010/main" val="339920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Direct to </a:t>
            </a:r>
          </a:p>
          <a:p>
            <a:pPr marL="171450" indent="-171450">
              <a:buFont typeface="Arial" panose="020B0604020202020204" pitchFamily="34" charset="0"/>
              <a:buChar char="•"/>
            </a:pPr>
            <a:r>
              <a:rPr lang="en-GB"/>
              <a:t>Early Help drop in’s</a:t>
            </a:r>
          </a:p>
          <a:p>
            <a:pPr marL="171450" indent="-171450">
              <a:buFont typeface="Arial" panose="020B0604020202020204" pitchFamily="34" charset="0"/>
              <a:buChar char="•"/>
            </a:pPr>
            <a:r>
              <a:rPr lang="en-GB"/>
              <a:t>The Essex directory of services</a:t>
            </a:r>
          </a:p>
          <a:p>
            <a:pPr marL="171450" indent="-171450">
              <a:buFont typeface="Arial" panose="020B0604020202020204" pitchFamily="34" charset="0"/>
              <a:buChar char="•"/>
            </a:pPr>
            <a:r>
              <a:rPr lang="en-GB"/>
              <a:t> Appendix B has links to vast number of resources (Government and others) </a:t>
            </a:r>
          </a:p>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16</a:t>
            </a:fld>
            <a:endParaRPr lang="en-GB"/>
          </a:p>
        </p:txBody>
      </p:sp>
    </p:spTree>
    <p:extLst>
      <p:ext uri="{BB962C8B-B14F-4D97-AF65-F5344CB8AC3E}">
        <p14:creationId xmlns:p14="http://schemas.microsoft.com/office/powerpoint/2010/main" val="314978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Chapter one is a new chapter </a:t>
            </a:r>
          </a:p>
        </p:txBody>
      </p:sp>
      <p:sp>
        <p:nvSpPr>
          <p:cNvPr id="4" name="Slide Number Placeholder 3"/>
          <p:cNvSpPr>
            <a:spLocks noGrp="1"/>
          </p:cNvSpPr>
          <p:nvPr>
            <p:ph type="sldNum" sz="quarter" idx="5"/>
          </p:nvPr>
        </p:nvSpPr>
        <p:spPr/>
        <p:txBody>
          <a:bodyPr/>
          <a:lstStyle/>
          <a:p>
            <a:fld id="{80738D22-8D28-44B7-B4B7-D4F1F4D9E08F}" type="slidenum">
              <a:rPr lang="en-GB" smtClean="0"/>
              <a:t>17</a:t>
            </a:fld>
            <a:endParaRPr lang="en-GB"/>
          </a:p>
        </p:txBody>
      </p:sp>
    </p:spTree>
    <p:extLst>
      <p:ext uri="{BB962C8B-B14F-4D97-AF65-F5344CB8AC3E}">
        <p14:creationId xmlns:p14="http://schemas.microsoft.com/office/powerpoint/2010/main" val="424098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following should also be considered here as set out in the Children’s Social Care National Framework. </a:t>
            </a:r>
          </a:p>
          <a:p>
            <a:endParaRPr lang="en-GB"/>
          </a:p>
          <a:p>
            <a:r>
              <a:rPr lang="en-GB"/>
              <a:t>Child’s welfare is paramount</a:t>
            </a:r>
          </a:p>
          <a:p>
            <a:r>
              <a:rPr lang="en-GB"/>
              <a:t>Children’s wishes and feelings are sought, heard and responded to</a:t>
            </a:r>
          </a:p>
          <a:p>
            <a:r>
              <a:rPr lang="en-GB"/>
              <a:t>Children’s social care works with the whole family</a:t>
            </a:r>
          </a:p>
          <a:p>
            <a:r>
              <a:rPr lang="en-GB"/>
              <a:t>Children to be raised within their family network wherever possible</a:t>
            </a:r>
          </a:p>
          <a:p>
            <a:r>
              <a:rPr lang="en-GB"/>
              <a:t>LA to work with other agencies to identify need and should consider he economic and social circumstances impact in on the children and family. </a:t>
            </a:r>
          </a:p>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18</a:t>
            </a:fld>
            <a:endParaRPr lang="en-GB"/>
          </a:p>
        </p:txBody>
      </p:sp>
    </p:spTree>
    <p:extLst>
      <p:ext uri="{BB962C8B-B14F-4D97-AF65-F5344CB8AC3E}">
        <p14:creationId xmlns:p14="http://schemas.microsoft.com/office/powerpoint/2010/main" val="354984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Expectations for </a:t>
            </a:r>
            <a:r>
              <a:rPr lang="en-GB" sz="1200" err="1"/>
              <a:t>mutli</a:t>
            </a:r>
            <a:r>
              <a:rPr lang="en-GB"/>
              <a:t>-</a:t>
            </a:r>
            <a:r>
              <a:rPr lang="en-GB" sz="1200"/>
              <a:t>agency working (applies to all agencies) </a:t>
            </a:r>
          </a:p>
          <a:p>
            <a:endParaRPr lang="en-GB" sz="1200"/>
          </a:p>
          <a:p>
            <a:pPr marL="0" lvl="2" indent="0">
              <a:buNone/>
            </a:pPr>
            <a:r>
              <a:rPr lang="en-GB" sz="1200" i="1"/>
              <a:t>Structured at 3 levels - strategic leaders, senior and middle managers and direct practice </a:t>
            </a:r>
          </a:p>
          <a:p>
            <a:pPr marL="0" lvl="2" indent="0">
              <a:buNone/>
            </a:pPr>
            <a:endParaRPr lang="en-GB" sz="1200" i="1"/>
          </a:p>
          <a:p>
            <a:pPr marL="0" lvl="2" indent="0">
              <a:buNone/>
            </a:pPr>
            <a:r>
              <a:rPr lang="en-GB" sz="1200" i="1"/>
              <a:t>SENIOR/MIDDLE  Head Teachers DSL’s and Nursery managers </a:t>
            </a:r>
          </a:p>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19</a:t>
            </a:fld>
            <a:endParaRPr lang="en-GB"/>
          </a:p>
        </p:txBody>
      </p:sp>
    </p:spTree>
    <p:extLst>
      <p:ext uri="{BB962C8B-B14F-4D97-AF65-F5344CB8AC3E}">
        <p14:creationId xmlns:p14="http://schemas.microsoft.com/office/powerpoint/2010/main" val="362478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20</a:t>
            </a:fld>
            <a:endParaRPr lang="en-GB"/>
          </a:p>
        </p:txBody>
      </p:sp>
    </p:spTree>
    <p:extLst>
      <p:ext uri="{BB962C8B-B14F-4D97-AF65-F5344CB8AC3E}">
        <p14:creationId xmlns:p14="http://schemas.microsoft.com/office/powerpoint/2010/main" val="31924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Para 70 - as a relevant agency education needs to have a clear understanding of it’s responsibilities in relation to </a:t>
            </a:r>
          </a:p>
          <a:p>
            <a:pPr marL="171450" indent="-171450">
              <a:buFont typeface="Arial" panose="020B0604020202020204" pitchFamily="34" charset="0"/>
              <a:buChar char="•"/>
            </a:pPr>
            <a:r>
              <a:rPr lang="en-GB"/>
              <a:t>safeguarding children locally, </a:t>
            </a:r>
          </a:p>
          <a:p>
            <a:pPr marL="171450" indent="-171450">
              <a:buFont typeface="Arial" panose="020B0604020202020204" pitchFamily="34" charset="0"/>
              <a:buChar char="•"/>
            </a:pPr>
            <a:r>
              <a:rPr lang="en-GB"/>
              <a:t>co-operating with safeguarding partners to improve, implement and monitor effectiveness of safeguarding arrangements, </a:t>
            </a:r>
          </a:p>
          <a:p>
            <a:pPr marL="171450" indent="-171450">
              <a:buFont typeface="Arial" panose="020B0604020202020204" pitchFamily="34" charset="0"/>
              <a:buChar char="•"/>
            </a:pPr>
            <a:r>
              <a:rPr lang="en-GB"/>
              <a:t>share information and data </a:t>
            </a:r>
          </a:p>
          <a:p>
            <a:pPr marL="171450" indent="-171450">
              <a:buFont typeface="Arial" panose="020B0604020202020204" pitchFamily="34" charset="0"/>
              <a:buChar char="•"/>
            </a:pPr>
            <a:r>
              <a:rPr lang="en-GB"/>
              <a:t>ensure all safeguarding arrangements are fully understood and rigorously applied within their organisation.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Schools responsibilities are detailed and outlined in para 79 and includes responding to safeguarding audits of quality and compliance as requested by the LA and other local safeguarding partners (</a:t>
            </a:r>
            <a:r>
              <a:rPr lang="en-GB" err="1"/>
              <a:t>ie</a:t>
            </a:r>
            <a:r>
              <a:rPr lang="en-GB"/>
              <a:t> ESCB!) another one due this September!!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Dispute resolution - Safeguarding partners and relevant agencies will be expected to act in accordance with arrangements for their area and will be expected to understand each others differences of views. A local arrangement will be agreed for both isolated incidents as well as intractable recuring ones. </a:t>
            </a:r>
          </a:p>
        </p:txBody>
      </p:sp>
      <p:sp>
        <p:nvSpPr>
          <p:cNvPr id="4" name="Slide Number Placeholder 3"/>
          <p:cNvSpPr>
            <a:spLocks noGrp="1"/>
          </p:cNvSpPr>
          <p:nvPr>
            <p:ph type="sldNum" sz="quarter" idx="5"/>
          </p:nvPr>
        </p:nvSpPr>
        <p:spPr/>
        <p:txBody>
          <a:bodyPr/>
          <a:lstStyle/>
          <a:p>
            <a:fld id="{80738D22-8D28-44B7-B4B7-D4F1F4D9E08F}" type="slidenum">
              <a:rPr lang="en-GB" smtClean="0"/>
              <a:t>21</a:t>
            </a:fld>
            <a:endParaRPr lang="en-GB"/>
          </a:p>
        </p:txBody>
      </p:sp>
    </p:spTree>
    <p:extLst>
      <p:ext uri="{BB962C8B-B14F-4D97-AF65-F5344CB8AC3E}">
        <p14:creationId xmlns:p14="http://schemas.microsoft.com/office/powerpoint/2010/main" val="109589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a:p>
            <a:r>
              <a:rPr lang="en-GB"/>
              <a:t>There are 3 parts to Chapter 3 </a:t>
            </a:r>
          </a:p>
          <a:p>
            <a:r>
              <a:rPr lang="en-GB"/>
              <a:t>Other factors  consider in Early Help include </a:t>
            </a:r>
          </a:p>
          <a:p>
            <a:pPr marL="228600" indent="-228600">
              <a:buAutoNum type="arabicPeriod"/>
            </a:pPr>
            <a:r>
              <a:rPr lang="en-GB"/>
              <a:t>focussing on developing a families capacity to function effectively including positive routines and problem solving as well as making use of the family network. </a:t>
            </a:r>
          </a:p>
          <a:p>
            <a:pPr marL="228600" indent="-228600">
              <a:buAutoNum type="arabicPeriod"/>
            </a:pPr>
            <a:r>
              <a:rPr lang="en-GB"/>
              <a:t>Family needs and how they have an impact should include education, mental and physical health, finances, housing, substance use and crime.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a:t>Specific needs such as disability, those with EAL, father and male carers, and those who identify as LGBTQ+</a:t>
            </a:r>
            <a:endParaRPr lang="en-GB"/>
          </a:p>
          <a:p>
            <a:pPr marL="228600" indent="-228600">
              <a:buAutoNum type="arabicPeriod"/>
            </a:pPr>
            <a:r>
              <a:rPr lang="en-GB"/>
              <a:t>Disabled, SEN, young carer, bereaved, RIC, missing, slavery trafficking, exploitation of any sort, challenging family circumstances, substance misuse, mental ill health, care leavers or those returned to family from care, risk of PEX</a:t>
            </a:r>
          </a:p>
        </p:txBody>
      </p:sp>
      <p:sp>
        <p:nvSpPr>
          <p:cNvPr id="4" name="Slide Number Placeholder 3"/>
          <p:cNvSpPr>
            <a:spLocks noGrp="1"/>
          </p:cNvSpPr>
          <p:nvPr>
            <p:ph type="sldNum" sz="quarter" idx="5"/>
          </p:nvPr>
        </p:nvSpPr>
        <p:spPr/>
        <p:txBody>
          <a:bodyPr/>
          <a:lstStyle/>
          <a:p>
            <a:fld id="{80738D22-8D28-44B7-B4B7-D4F1F4D9E08F}" type="slidenum">
              <a:rPr lang="en-GB" smtClean="0"/>
              <a:t>22</a:t>
            </a:fld>
            <a:endParaRPr lang="en-GB"/>
          </a:p>
        </p:txBody>
      </p:sp>
    </p:spTree>
    <p:extLst>
      <p:ext uri="{BB962C8B-B14F-4D97-AF65-F5344CB8AC3E}">
        <p14:creationId xmlns:p14="http://schemas.microsoft.com/office/powerpoint/2010/main" val="199992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t>The Lead Practitioner can be from range of people. For CP enquiries this will always be a social worker. </a:t>
            </a:r>
          </a:p>
          <a:p>
            <a:pPr marL="228600" indent="-228600">
              <a:buAutoNum type="arabicPeriod"/>
            </a:pPr>
            <a:r>
              <a:rPr lang="en-GB"/>
              <a:t>The lead practitioner will have the appropriate skills knowledge and capacity to carry out assessments undertake direct work with families and co-ordinate services. </a:t>
            </a:r>
          </a:p>
          <a:p>
            <a:pPr marL="228600" indent="-228600">
              <a:buFontTx/>
              <a:buAutoNum type="arabicPeriod"/>
            </a:pPr>
            <a:r>
              <a:rPr lang="en-GB"/>
              <a:t>School staff can be Lead Practitioners for Early Help</a:t>
            </a:r>
          </a:p>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23</a:t>
            </a:fld>
            <a:endParaRPr lang="en-GB"/>
          </a:p>
        </p:txBody>
      </p:sp>
    </p:spTree>
    <p:extLst>
      <p:ext uri="{BB962C8B-B14F-4D97-AF65-F5344CB8AC3E}">
        <p14:creationId xmlns:p14="http://schemas.microsoft.com/office/powerpoint/2010/main" val="174687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6</a:t>
            </a:fld>
            <a:endParaRPr lang="en-GB"/>
          </a:p>
        </p:txBody>
      </p:sp>
    </p:spTree>
    <p:extLst>
      <p:ext uri="{BB962C8B-B14F-4D97-AF65-F5344CB8AC3E}">
        <p14:creationId xmlns:p14="http://schemas.microsoft.com/office/powerpoint/2010/main" val="158048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24</a:t>
            </a:fld>
            <a:endParaRPr lang="en-GB"/>
          </a:p>
        </p:txBody>
      </p:sp>
    </p:spTree>
    <p:extLst>
      <p:ext uri="{BB962C8B-B14F-4D97-AF65-F5344CB8AC3E}">
        <p14:creationId xmlns:p14="http://schemas.microsoft.com/office/powerpoint/2010/main" val="199165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27</a:t>
            </a:fld>
            <a:endParaRPr lang="en-GB"/>
          </a:p>
        </p:txBody>
      </p:sp>
    </p:spTree>
    <p:extLst>
      <p:ext uri="{BB962C8B-B14F-4D97-AF65-F5344CB8AC3E}">
        <p14:creationId xmlns:p14="http://schemas.microsoft.com/office/powerpoint/2010/main" val="222694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28</a:t>
            </a:fld>
            <a:endParaRPr lang="en-GB"/>
          </a:p>
        </p:txBody>
      </p:sp>
    </p:spTree>
    <p:extLst>
      <p:ext uri="{BB962C8B-B14F-4D97-AF65-F5344CB8AC3E}">
        <p14:creationId xmlns:p14="http://schemas.microsoft.com/office/powerpoint/2010/main" val="172128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7</a:t>
            </a:fld>
            <a:endParaRPr lang="en-GB"/>
          </a:p>
        </p:txBody>
      </p:sp>
    </p:spTree>
    <p:extLst>
      <p:ext uri="{BB962C8B-B14F-4D97-AF65-F5344CB8AC3E}">
        <p14:creationId xmlns:p14="http://schemas.microsoft.com/office/powerpoint/2010/main" val="79151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8</a:t>
            </a:fld>
            <a:endParaRPr lang="en-GB"/>
          </a:p>
        </p:txBody>
      </p:sp>
    </p:spTree>
    <p:extLst>
      <p:ext uri="{BB962C8B-B14F-4D97-AF65-F5344CB8AC3E}">
        <p14:creationId xmlns:p14="http://schemas.microsoft.com/office/powerpoint/2010/main" val="172965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9</a:t>
            </a:fld>
            <a:endParaRPr lang="en-GB"/>
          </a:p>
        </p:txBody>
      </p:sp>
    </p:spTree>
    <p:extLst>
      <p:ext uri="{BB962C8B-B14F-4D97-AF65-F5344CB8AC3E}">
        <p14:creationId xmlns:p14="http://schemas.microsoft.com/office/powerpoint/2010/main" val="188326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10</a:t>
            </a:fld>
            <a:endParaRPr lang="en-GB"/>
          </a:p>
        </p:txBody>
      </p:sp>
    </p:spTree>
    <p:extLst>
      <p:ext uri="{BB962C8B-B14F-4D97-AF65-F5344CB8AC3E}">
        <p14:creationId xmlns:p14="http://schemas.microsoft.com/office/powerpoint/2010/main" val="17381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11</a:t>
            </a:fld>
            <a:endParaRPr lang="en-GB"/>
          </a:p>
        </p:txBody>
      </p:sp>
    </p:spTree>
    <p:extLst>
      <p:ext uri="{BB962C8B-B14F-4D97-AF65-F5344CB8AC3E}">
        <p14:creationId xmlns:p14="http://schemas.microsoft.com/office/powerpoint/2010/main" val="394332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24184">
              <a:defRPr/>
            </a:pPr>
            <a:fld id="{80738D22-8D28-44B7-B4B7-D4F1F4D9E08F}" type="slidenum">
              <a:rPr lang="en-GB">
                <a:solidFill>
                  <a:prstClr val="black"/>
                </a:solidFill>
                <a:latin typeface="Calibri" panose="020F0502020204030204"/>
              </a:rPr>
              <a:pPr defTabSz="924184">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201184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Islamist Extremist Groups – Home Office preferred term</a:t>
            </a:r>
          </a:p>
        </p:txBody>
      </p:sp>
      <p:sp>
        <p:nvSpPr>
          <p:cNvPr id="4" name="Slide Number Placeholder 3"/>
          <p:cNvSpPr>
            <a:spLocks noGrp="1"/>
          </p:cNvSpPr>
          <p:nvPr>
            <p:ph type="sldNum" sz="quarter" idx="5"/>
          </p:nvPr>
        </p:nvSpPr>
        <p:spPr/>
        <p:txBody>
          <a:bodyPr/>
          <a:lstStyle/>
          <a:p>
            <a:pPr defTabSz="924184">
              <a:defRPr/>
            </a:pPr>
            <a:fld id="{80738D22-8D28-44B7-B4B7-D4F1F4D9E08F}" type="slidenum">
              <a:rPr lang="en-GB">
                <a:solidFill>
                  <a:prstClr val="black"/>
                </a:solidFill>
                <a:latin typeface="Calibri" panose="020F0502020204030204"/>
              </a:rPr>
              <a:pPr defTabSz="924184">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86299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25/03/2024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24080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327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9875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750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4464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111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2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574-0E72-411E-A93D-E0738EAD81DF}"/>
              </a:ext>
            </a:extLst>
          </p:cNvPr>
          <p:cNvSpPr>
            <a:spLocks noGrp="1"/>
          </p:cNvSpPr>
          <p:nvPr>
            <p:ph type="ctrTitle"/>
          </p:nvPr>
        </p:nvSpPr>
        <p:spPr>
          <a:xfrm>
            <a:off x="1524000" y="1122046"/>
            <a:ext cx="9144000" cy="2388870"/>
          </a:xfrm>
          <a:prstGeom prst="rect">
            <a:avLst/>
          </a:prstGeo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BC80E2A0-A600-4551-AA93-5343794C9F2D}"/>
              </a:ext>
            </a:extLst>
          </p:cNvPr>
          <p:cNvSpPr>
            <a:spLocks noGrp="1"/>
          </p:cNvSpPr>
          <p:nvPr>
            <p:ph type="subTitle" idx="1"/>
          </p:nvPr>
        </p:nvSpPr>
        <p:spPr>
          <a:xfrm>
            <a:off x="1524000" y="3602356"/>
            <a:ext cx="9144000" cy="165544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1321DF-C6FF-4643-A028-41CF4DE603A0}"/>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5" name="Footer Placeholder 4">
            <a:extLst>
              <a:ext uri="{FF2B5EF4-FFF2-40B4-BE49-F238E27FC236}">
                <a16:creationId xmlns:a16="http://schemas.microsoft.com/office/drawing/2014/main" id="{C0005B84-290D-4395-9C62-92AB636430CF}"/>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5D3D2B-1B41-4A4F-BF7A-982E5861662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03823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83A-11C9-40C4-9585-E7F72AF37DD1}"/>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37E5B0-65EE-482E-9E97-D44D50CF00B5}"/>
              </a:ext>
            </a:extLst>
          </p:cNvPr>
          <p:cNvSpPr>
            <a:spLocks noGrp="1"/>
          </p:cNvSpPr>
          <p:nvPr>
            <p:ph idx="1"/>
          </p:nvPr>
        </p:nvSpPr>
        <p:spPr>
          <a:xfrm>
            <a:off x="838200" y="1824990"/>
            <a:ext cx="105156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5AFCD-1B8B-4B6F-B1AA-D28885E0325E}"/>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5" name="Footer Placeholder 4">
            <a:extLst>
              <a:ext uri="{FF2B5EF4-FFF2-40B4-BE49-F238E27FC236}">
                <a16:creationId xmlns:a16="http://schemas.microsoft.com/office/drawing/2014/main" id="{F55D6180-744C-4A9D-8301-BAE24096F1BB}"/>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24B3AF0-F594-4DCE-9B6C-02CB14C60EE7}"/>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33777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347C-054B-4B08-B6DC-24A6A4688ED5}"/>
              </a:ext>
            </a:extLst>
          </p:cNvPr>
          <p:cNvSpPr>
            <a:spLocks noGrp="1"/>
          </p:cNvSpPr>
          <p:nvPr>
            <p:ph type="title"/>
          </p:nvPr>
        </p:nvSpPr>
        <p:spPr>
          <a:xfrm>
            <a:off x="831851" y="1710690"/>
            <a:ext cx="10515600" cy="2851786"/>
          </a:xfrm>
          <a:prstGeom prst="rect">
            <a:avLst/>
          </a:prstGeo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F0D940-B6BB-432C-8690-23DDEC98B2BB}"/>
              </a:ext>
            </a:extLst>
          </p:cNvPr>
          <p:cNvSpPr>
            <a:spLocks noGrp="1"/>
          </p:cNvSpPr>
          <p:nvPr>
            <p:ph type="body" idx="1"/>
          </p:nvPr>
        </p:nvSpPr>
        <p:spPr>
          <a:xfrm>
            <a:off x="831851" y="4589146"/>
            <a:ext cx="10515600" cy="1501140"/>
          </a:xfrm>
          <a:prstGeom prst="rect">
            <a:avLst/>
          </a:prstGeo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8B502-17DC-42EA-AF37-1DFEE16C714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5" name="Footer Placeholder 4">
            <a:extLst>
              <a:ext uri="{FF2B5EF4-FFF2-40B4-BE49-F238E27FC236}">
                <a16:creationId xmlns:a16="http://schemas.microsoft.com/office/drawing/2014/main" id="{8BE717D0-4BDD-468F-8CCB-B195D817D8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005E54-6378-4DC8-87CC-1EAF630F57B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71118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4832-736F-49FD-BB5B-BD2B81F63A9E}"/>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B90A3-639F-443A-AC0E-EE25919EBFF3}"/>
              </a:ext>
            </a:extLst>
          </p:cNvPr>
          <p:cNvSpPr>
            <a:spLocks noGrp="1"/>
          </p:cNvSpPr>
          <p:nvPr>
            <p:ph sz="half" idx="1"/>
          </p:nvPr>
        </p:nvSpPr>
        <p:spPr>
          <a:xfrm>
            <a:off x="8382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7A54B4-FF11-4A5F-A158-2291B6EF942E}"/>
              </a:ext>
            </a:extLst>
          </p:cNvPr>
          <p:cNvSpPr>
            <a:spLocks noGrp="1"/>
          </p:cNvSpPr>
          <p:nvPr>
            <p:ph sz="half" idx="2"/>
          </p:nvPr>
        </p:nvSpPr>
        <p:spPr>
          <a:xfrm>
            <a:off x="61976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E5DFDD-D4A3-43C2-83DC-B2C1E491B18B}"/>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6" name="Footer Placeholder 5">
            <a:extLst>
              <a:ext uri="{FF2B5EF4-FFF2-40B4-BE49-F238E27FC236}">
                <a16:creationId xmlns:a16="http://schemas.microsoft.com/office/drawing/2014/main" id="{6F410B2C-1EC6-45CB-8B9A-752CB45FAF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0EEE6C9-900D-46D0-AC26-F71517DB145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51475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25/03/2024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4711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3736-CB25-4CE8-9151-3515BC2EA0DA}"/>
              </a:ext>
            </a:extLst>
          </p:cNvPr>
          <p:cNvSpPr>
            <a:spLocks noGrp="1"/>
          </p:cNvSpPr>
          <p:nvPr>
            <p:ph type="title"/>
          </p:nvPr>
        </p:nvSpPr>
        <p:spPr>
          <a:xfrm>
            <a:off x="840317" y="365760"/>
            <a:ext cx="10515600" cy="132588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55170-1FC4-4C98-95F3-C3D45B83871B}"/>
              </a:ext>
            </a:extLst>
          </p:cNvPr>
          <p:cNvSpPr>
            <a:spLocks noGrp="1"/>
          </p:cNvSpPr>
          <p:nvPr>
            <p:ph type="body" idx="1"/>
          </p:nvPr>
        </p:nvSpPr>
        <p:spPr>
          <a:xfrm>
            <a:off x="840318" y="1682116"/>
            <a:ext cx="5158316"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75BEACA5-FEA7-4BC0-A456-42C680BB890E}"/>
              </a:ext>
            </a:extLst>
          </p:cNvPr>
          <p:cNvSpPr>
            <a:spLocks noGrp="1"/>
          </p:cNvSpPr>
          <p:nvPr>
            <p:ph sz="half" idx="2"/>
          </p:nvPr>
        </p:nvSpPr>
        <p:spPr>
          <a:xfrm>
            <a:off x="840318" y="2505076"/>
            <a:ext cx="5158316"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ECFF85-A2B9-4051-8D82-4126114BC441}"/>
              </a:ext>
            </a:extLst>
          </p:cNvPr>
          <p:cNvSpPr>
            <a:spLocks noGrp="1"/>
          </p:cNvSpPr>
          <p:nvPr>
            <p:ph type="body" sz="quarter" idx="3"/>
          </p:nvPr>
        </p:nvSpPr>
        <p:spPr>
          <a:xfrm>
            <a:off x="6172200" y="1682116"/>
            <a:ext cx="5183717"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EB9DB855-D14D-4FC5-A5FA-7B33BD738B95}"/>
              </a:ext>
            </a:extLst>
          </p:cNvPr>
          <p:cNvSpPr>
            <a:spLocks noGrp="1"/>
          </p:cNvSpPr>
          <p:nvPr>
            <p:ph sz="quarter" idx="4"/>
          </p:nvPr>
        </p:nvSpPr>
        <p:spPr>
          <a:xfrm>
            <a:off x="6172200" y="2505076"/>
            <a:ext cx="5183717"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255F7E-DB81-4043-8A63-49E608B9C10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8" name="Footer Placeholder 7">
            <a:extLst>
              <a:ext uri="{FF2B5EF4-FFF2-40B4-BE49-F238E27FC236}">
                <a16:creationId xmlns:a16="http://schemas.microsoft.com/office/drawing/2014/main" id="{1748A193-2F6C-4E90-B41D-E62F90A8FD5C}"/>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5C6B49B-A388-4E9F-A6C7-4FCDE180264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6589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AD4A-75D4-48FC-91F1-5F6E089E6B4F}"/>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5293B-1D09-4FB3-B454-3CC06246BF4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4" name="Footer Placeholder 3">
            <a:extLst>
              <a:ext uri="{FF2B5EF4-FFF2-40B4-BE49-F238E27FC236}">
                <a16:creationId xmlns:a16="http://schemas.microsoft.com/office/drawing/2014/main" id="{80EF5018-E1D2-43BC-98C2-960F9DC7FDFA}"/>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5F21F48-8A52-44F4-B688-CB92F7CB3409}"/>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697660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0FEC7-4882-4518-BCD8-7092D36653EF}"/>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3" name="Footer Placeholder 2">
            <a:extLst>
              <a:ext uri="{FF2B5EF4-FFF2-40B4-BE49-F238E27FC236}">
                <a16:creationId xmlns:a16="http://schemas.microsoft.com/office/drawing/2014/main" id="{1E49E5D3-B94E-46EC-BD5C-3EB3257435E0}"/>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FF1BF35-62D4-4C47-90E9-D1183C3AF4EC}"/>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19135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3502-E412-40D3-ACF4-81C2BC4A7A35}"/>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55F517-84D7-45F6-A70E-9223C2A0DFCD}"/>
              </a:ext>
            </a:extLst>
          </p:cNvPr>
          <p:cNvSpPr>
            <a:spLocks noGrp="1"/>
          </p:cNvSpPr>
          <p:nvPr>
            <p:ph idx="1"/>
          </p:nvPr>
        </p:nvSpPr>
        <p:spPr>
          <a:xfrm>
            <a:off x="5183717" y="986790"/>
            <a:ext cx="6172200" cy="4874896"/>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7FF750-D338-4B9A-B46D-7F4AFB973F13}"/>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1CFDBEAE-956A-4A99-982E-3361E207990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6" name="Footer Placeholder 5">
            <a:extLst>
              <a:ext uri="{FF2B5EF4-FFF2-40B4-BE49-F238E27FC236}">
                <a16:creationId xmlns:a16="http://schemas.microsoft.com/office/drawing/2014/main" id="{B75D6592-69A3-4E0C-B652-1656C68BBC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287F1-90C3-401E-93FD-34D5706CD1A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82208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40E3-315E-4499-96B7-C19354399089}"/>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054250-795D-4FE1-AD21-C1B453C81CF6}"/>
              </a:ext>
            </a:extLst>
          </p:cNvPr>
          <p:cNvSpPr>
            <a:spLocks noGrp="1"/>
          </p:cNvSpPr>
          <p:nvPr>
            <p:ph type="pic" idx="1"/>
          </p:nvPr>
        </p:nvSpPr>
        <p:spPr>
          <a:xfrm>
            <a:off x="5183717" y="986790"/>
            <a:ext cx="6172200" cy="4874896"/>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2BFD46FD-4C54-4308-B211-E5534D3CAAB2}"/>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7087099F-86D0-452C-A019-21A7F174637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6" name="Footer Placeholder 5">
            <a:extLst>
              <a:ext uri="{FF2B5EF4-FFF2-40B4-BE49-F238E27FC236}">
                <a16:creationId xmlns:a16="http://schemas.microsoft.com/office/drawing/2014/main" id="{22777378-31C6-4EB7-A90F-B0A723A44CD9}"/>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220805F-0DE7-40BE-8124-05A213BD0AA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32112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58B1-BBA9-4A90-B934-91D924F983AA}"/>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261B9E-FDA1-4C6F-A949-A0207BE5FA93}"/>
              </a:ext>
            </a:extLst>
          </p:cNvPr>
          <p:cNvSpPr>
            <a:spLocks noGrp="1"/>
          </p:cNvSpPr>
          <p:nvPr>
            <p:ph type="body" orient="vert" idx="1"/>
          </p:nvPr>
        </p:nvSpPr>
        <p:spPr>
          <a:xfrm>
            <a:off x="838200" y="1824990"/>
            <a:ext cx="10515600" cy="4352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855302-5041-43D3-A18E-8E828403C4B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5" name="Footer Placeholder 4">
            <a:extLst>
              <a:ext uri="{FF2B5EF4-FFF2-40B4-BE49-F238E27FC236}">
                <a16:creationId xmlns:a16="http://schemas.microsoft.com/office/drawing/2014/main" id="{B0CF9DB7-DFCA-446F-9053-4BC33B1599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D95C9DD-5439-43F9-B151-52096E61F07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84601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FFD82-3E85-4A6A-AF6E-E7E01C5D1F16}"/>
              </a:ext>
            </a:extLst>
          </p:cNvPr>
          <p:cNvSpPr>
            <a:spLocks noGrp="1"/>
          </p:cNvSpPr>
          <p:nvPr>
            <p:ph type="title" orient="vert"/>
          </p:nvPr>
        </p:nvSpPr>
        <p:spPr>
          <a:xfrm>
            <a:off x="8724901" y="365760"/>
            <a:ext cx="2628900" cy="5812156"/>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1AC9C9-7483-47E1-8E0E-29A54DDE9B30}"/>
              </a:ext>
            </a:extLst>
          </p:cNvPr>
          <p:cNvSpPr>
            <a:spLocks noGrp="1"/>
          </p:cNvSpPr>
          <p:nvPr>
            <p:ph type="body" orient="vert" idx="1"/>
          </p:nvPr>
        </p:nvSpPr>
        <p:spPr>
          <a:xfrm>
            <a:off x="838201" y="365760"/>
            <a:ext cx="7683500" cy="58121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31DB5-6368-4065-B09F-1E9503A8E8BD}"/>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25/03/2024</a:t>
            </a:fld>
            <a:endParaRPr lang="en-GB"/>
          </a:p>
        </p:txBody>
      </p:sp>
      <p:sp>
        <p:nvSpPr>
          <p:cNvPr id="5" name="Footer Placeholder 4">
            <a:extLst>
              <a:ext uri="{FF2B5EF4-FFF2-40B4-BE49-F238E27FC236}">
                <a16:creationId xmlns:a16="http://schemas.microsoft.com/office/drawing/2014/main" id="{21AAFE2B-06AB-4896-A48E-2E87D83B41C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84307DE-F370-4C46-BD0E-B944BF2499F2}"/>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55742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57547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7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29039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942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442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5453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3013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25/03/2024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343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A9BC9146-283E-4413-81FA-5C752B35710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0" y="397"/>
            <a:ext cx="12211200" cy="6868800"/>
          </a:xfrm>
          <a:prstGeom prst="rect">
            <a:avLst/>
          </a:prstGeom>
        </p:spPr>
      </p:pic>
    </p:spTree>
    <p:extLst>
      <p:ext uri="{BB962C8B-B14F-4D97-AF65-F5344CB8AC3E}">
        <p14:creationId xmlns:p14="http://schemas.microsoft.com/office/powerpoint/2010/main" val="6724803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sv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prevent-duty-guidance" TargetMode="External"/><Relationship Id="rId7" Type="http://schemas.openxmlformats.org/officeDocument/2006/relationships/hyperlink" Target="https://www.educateagainsthate.com/blog/posts/how-to-speak-about-the-news-ongoing-conflicts-and-hold-discussions-on-difficult-topics-with-studen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actearly.uk/" TargetMode="External"/><Relationship Id="rId5" Type="http://schemas.openxmlformats.org/officeDocument/2006/relationships/hyperlink" Target="https://www.gov.uk/government/publications/prevent-duty-risk-assessment-templates/how-to-complete-a-risk-assessment-to-assess-the-risk-of-people-becoming-terrorists-or-supporting-terrorism" TargetMode="External"/><Relationship Id="rId4" Type="http://schemas.openxmlformats.org/officeDocument/2006/relationships/hyperlink" Target="https://www.gov.uk/government/publications/the-prevent-duty-safeguarding-learners-vulnerable-to-radicalisation?utm_campaign=SafeguardED&amp;utm_medium=email&amp;_hsmi=273702719&amp;_hsenc=p2ANqtz-_ayO4kH3cKJYbSr8BlFaQEY_JxG6FanInx2xpJrP9CbT7G3IW9a9_dLXI_7g3zAr8ZVVwGiLuLhm0NNCQu-NPfwWUToQ&amp;utm_content=273702719&amp;utm_source=hs_emai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ing.nspcc.org.uk/research-resources/2023/working-together-to-safeguard-children-2023-summary-of-changes" TargetMode="External"/><Relationship Id="rId2" Type="http://schemas.openxmlformats.org/officeDocument/2006/relationships/hyperlink" Target="https://assets.publishing.service.gov.uk/media/65803ff395bf65000d7191a2/Working_together_to_safeguard_children_2023_-_summary_of_changes.pdf" TargetMode="External"/><Relationship Id="rId1" Type="http://schemas.openxmlformats.org/officeDocument/2006/relationships/slideLayout" Target="../slideLayouts/slideLayout8.xml"/><Relationship Id="rId6" Type="http://schemas.openxmlformats.org/officeDocument/2006/relationships/hyperlink" Target="https://www.escb.co.uk/learning-and-development/preparing-for-difficult-conversations/" TargetMode="External"/><Relationship Id="rId5" Type="http://schemas.openxmlformats.org/officeDocument/2006/relationships/hyperlink" Target="https://www.escb.co.uk/learning-and-development/early-help-and-team-around-the-family-workshops/" TargetMode="External"/><Relationship Id="rId4" Type="http://schemas.openxmlformats.org/officeDocument/2006/relationships/hyperlink" Target="https://lgfl.net/safeguarding/government-guidanc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scb.co.uk/working-with-children/child-safeguarding-practice-reviews/" TargetMode="External"/><Relationship Id="rId2" Type="http://schemas.openxmlformats.org/officeDocument/2006/relationships/hyperlink" Target="https://www.escb.co.uk/" TargetMode="External"/><Relationship Id="rId1" Type="http://schemas.openxmlformats.org/officeDocument/2006/relationships/slideLayout" Target="../slideLayouts/slideLayout8.xml"/><Relationship Id="rId5" Type="http://schemas.openxmlformats.org/officeDocument/2006/relationships/hyperlink" Target="https://www.escb.co.uk/learning-and-development/" TargetMode="External"/><Relationship Id="rId4" Type="http://schemas.openxmlformats.org/officeDocument/2006/relationships/hyperlink" Target="https://eur02.safelinks.protection.outlook.com/?url=https%3A%2F%2Fnews.news.essex.gov.uk%2F9j46%2FDesign%2Fbjs-cu20&amp;data=05%7C02%7CMatthew.Lewis%40essex.gov.uk%7Ce22e78931923447d7dc408dc3dcdf68c%7Ca8b4324f155c4215a0f17ed8cc9a992f%7C0%7C0%7C638453202018626995%7CUnknown%7CTWFpbGZsb3d8eyJWIjoiMC4wLjAwMDAiLCJQIjoiV2luMzIiLCJBTiI6Ik1haWwiLCJXVCI6Mn0%3D%7C0%7C%7C%7C&amp;sdata=x7Qxuo1OU9MEuDh2LTAsiCo6zMOzLEn0z00bitbuNAs%3D&amp;reserved=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scb.co.uk/parentcarer/child-safety/"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ternetmatters.org/advice/0-5/"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eur02.safelinks.protection.outlook.com/?url=https%3A%2F%2Fnews.news.essex.gov.uk%2F9j46%2FDesign%2Fbjs-cu20&amp;data=05%7C02%7CMatthew.Lewis%40essex.gov.uk%7Ce22e78931923447d7dc408dc3dcdf68c%7Ca8b4324f155c4215a0f17ed8cc9a992f%7C0%7C0%7C638453202018626995%7CUnknown%7CTWFpbGZsb3d8eyJWIjoiMC4wLjAwMDAiLCJQIjoiV2luMzIiLCJBTiI6Ik1haWwiLCJXVCI6Mn0%3D%7C0%7C%7C%7C&amp;sdata=x7Qxuo1OU9MEuDh2LTAsiCo6zMOzLEn0z00bitbuNAs%3D&amp;reserved=0" TargetMode="External"/><Relationship Id="rId4" Type="http://schemas.openxmlformats.org/officeDocument/2006/relationships/hyperlink" Target="https://safeguarding.network/content/online-safety-advice-for-early-years-setting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ycp.essex.gov.uk/safeguarding/" TargetMode="External"/><Relationship Id="rId2" Type="http://schemas.openxmlformats.org/officeDocument/2006/relationships/hyperlink" Target="mailto:educationsafeguarding@essex.gov.uk"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s://www.facebook.com/essexcountycouncil" TargetMode="Externa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750" y="1648423"/>
            <a:ext cx="8452998" cy="1845606"/>
          </a:xfrm>
        </p:spPr>
        <p:txBody>
          <a:bodyPr/>
          <a:lstStyle/>
          <a:p>
            <a:r>
              <a:rPr lang="en-GB"/>
              <a:t>Safeguarding forums for </a:t>
            </a:r>
            <a:br>
              <a:rPr lang="en-GB"/>
            </a:br>
            <a:r>
              <a:rPr lang="en-GB"/>
              <a:t>Early Years Settings </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86774"/>
            <a:ext cx="5421850" cy="582832"/>
          </a:xfrm>
        </p:spPr>
        <p:txBody>
          <a:bodyPr/>
          <a:lstStyle/>
          <a:p>
            <a:r>
              <a:rPr lang="en-GB" sz="4000"/>
              <a:t>Autumn 2023</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62062" y="5209564"/>
            <a:ext cx="6174298" cy="9395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Jo Barclay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Head of Education Safeguarding </a:t>
            </a: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2645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53388" y="484741"/>
            <a:ext cx="5982159" cy="6092329"/>
          </a:xfrm>
        </p:spPr>
        <p:txBody>
          <a:bodyPr>
            <a:normAutofit fontScale="92500"/>
          </a:bodyPr>
          <a:lstStyle/>
          <a:p>
            <a:pPr marL="342900" indent="-342900">
              <a:buFont typeface="Wingdings" panose="05000000000000000000" pitchFamily="2" charset="2"/>
              <a:buChar char="Ø"/>
            </a:pPr>
            <a:r>
              <a:rPr lang="en-GB" sz="2400" i="0" dirty="0">
                <a:solidFill>
                  <a:srgbClr val="C00000"/>
                </a:solidFill>
                <a:effectLst/>
                <a:latin typeface="GDS Transport"/>
              </a:rPr>
              <a:t>where there is failure to meet one or more of safeguarding and welfare requirements</a:t>
            </a:r>
          </a:p>
          <a:p>
            <a:pPr marL="342900" indent="-342900">
              <a:buFont typeface="Wingdings" panose="05000000000000000000" pitchFamily="2" charset="2"/>
              <a:buChar char="Ø"/>
            </a:pPr>
            <a:r>
              <a:rPr lang="en-GB" sz="2400" dirty="0">
                <a:solidFill>
                  <a:srgbClr val="C00000"/>
                </a:solidFill>
                <a:latin typeface="GDS Transport"/>
              </a:rPr>
              <a:t>f</a:t>
            </a:r>
            <a:r>
              <a:rPr lang="en-GB" sz="2400" i="0" dirty="0">
                <a:solidFill>
                  <a:srgbClr val="C00000"/>
                </a:solidFill>
                <a:effectLst/>
                <a:latin typeface="GDS Transport"/>
              </a:rPr>
              <a:t>ailures have significant impact on children’s health, safety and wellbeing</a:t>
            </a:r>
          </a:p>
          <a:p>
            <a:pPr marL="342900" indent="-342900">
              <a:buFont typeface="Wingdings" panose="05000000000000000000" pitchFamily="2" charset="2"/>
              <a:buChar char="Ø"/>
            </a:pPr>
            <a:endParaRPr lang="en-GB" sz="2400" b="0" dirty="0">
              <a:solidFill>
                <a:srgbClr val="0B0C0C"/>
              </a:solidFill>
              <a:latin typeface="GDS Transport"/>
            </a:endParaRPr>
          </a:p>
          <a:p>
            <a:pPr marL="342900" indent="-342900">
              <a:buFont typeface="Wingdings" panose="05000000000000000000" pitchFamily="2" charset="2"/>
              <a:buChar char="v"/>
            </a:pPr>
            <a:r>
              <a:rPr lang="en-GB" sz="2400" b="0" i="1" dirty="0">
                <a:effectLst/>
                <a:latin typeface="GDS Transport"/>
              </a:rPr>
              <a:t>Leaders do not demonstrate understanding of requirements</a:t>
            </a:r>
          </a:p>
          <a:p>
            <a:pPr marL="342900" indent="-342900">
              <a:buFont typeface="Wingdings" panose="05000000000000000000" pitchFamily="2" charset="2"/>
              <a:buChar char="v"/>
            </a:pPr>
            <a:r>
              <a:rPr lang="en-GB" sz="2400" b="0" i="1" dirty="0">
                <a:latin typeface="GDS Transport"/>
              </a:rPr>
              <a:t>Previous non-compliance to same requirements</a:t>
            </a:r>
          </a:p>
          <a:p>
            <a:pPr marL="342900" indent="-342900">
              <a:buFont typeface="Wingdings" panose="05000000000000000000" pitchFamily="2" charset="2"/>
              <a:buChar char="v"/>
            </a:pPr>
            <a:r>
              <a:rPr lang="en-GB" sz="2400" b="0" i="1" dirty="0">
                <a:effectLst/>
                <a:latin typeface="GDS Transport"/>
              </a:rPr>
              <a:t>Actions for failures to meet </a:t>
            </a:r>
            <a:r>
              <a:rPr lang="en-GB" sz="2400" b="0" i="1" dirty="0">
                <a:latin typeface="GDS Transport"/>
              </a:rPr>
              <a:t>requirements have not been completed satisfactorily</a:t>
            </a:r>
          </a:p>
          <a:p>
            <a:pPr marL="342900" indent="-342900">
              <a:buFont typeface="Wingdings" panose="05000000000000000000" pitchFamily="2" charset="2"/>
              <a:buChar char="v"/>
            </a:pPr>
            <a:r>
              <a:rPr lang="en-GB" sz="2400" b="0" i="1" dirty="0">
                <a:effectLst/>
                <a:latin typeface="GDS Transport"/>
              </a:rPr>
              <a:t>Failure to meet requirements is so serious that Inspectors judge a WRN is necessary</a:t>
            </a:r>
          </a:p>
          <a:p>
            <a:pPr marL="342900" indent="-342900">
              <a:buFont typeface="Wingdings" panose="05000000000000000000" pitchFamily="2" charset="2"/>
              <a:buChar char="§"/>
            </a:pPr>
            <a:endParaRPr lang="en-GB" sz="1900" b="0" dirty="0">
              <a:solidFill>
                <a:srgbClr val="0B0C0C"/>
              </a:solidFill>
              <a:latin typeface="GDS Transport"/>
            </a:endParaRPr>
          </a:p>
          <a:p>
            <a:pPr marL="342900" indent="-342900">
              <a:buFont typeface="Wingdings" panose="05000000000000000000" pitchFamily="2" charset="2"/>
              <a:buChar char="§"/>
            </a:pPr>
            <a:endParaRPr lang="en-GB" sz="1900" b="0" i="0" dirty="0">
              <a:solidFill>
                <a:srgbClr val="0B0C0C"/>
              </a:solidFill>
              <a:effectLst/>
              <a:latin typeface="GDS Transport"/>
            </a:endParaRPr>
          </a:p>
          <a:p>
            <a:endParaRPr lang="en-GB" sz="1900" b="0" i="0" dirty="0">
              <a:solidFill>
                <a:srgbClr val="0B0C0C"/>
              </a:solidFill>
              <a:effectLst/>
              <a:latin typeface="GDS Transport"/>
            </a:endParaRP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204066" y="1061884"/>
            <a:ext cx="4492778" cy="5256366"/>
          </a:xfrm>
        </p:spPr>
        <p:txBody>
          <a:bodyPr>
            <a:normAutofit fontScale="92500" lnSpcReduction="10000"/>
          </a:bodyPr>
          <a:lstStyle/>
          <a:p>
            <a:pPr marL="0" indent="0">
              <a:buNone/>
            </a:pPr>
            <a:r>
              <a:rPr lang="en-GB" sz="4400" b="1" i="1" dirty="0">
                <a:solidFill>
                  <a:srgbClr val="0B0C0C"/>
                </a:solidFill>
                <a:effectLst/>
                <a:latin typeface="GDS Transport"/>
              </a:rPr>
              <a:t>Significant failure </a:t>
            </a:r>
            <a:r>
              <a:rPr lang="en-GB" sz="4400" b="0" i="1" dirty="0">
                <a:solidFill>
                  <a:srgbClr val="0B0C0C"/>
                </a:solidFill>
                <a:effectLst/>
                <a:latin typeface="GDS Transport"/>
              </a:rPr>
              <a:t>to meet safeguarding and welfare requirements - Inspectors will usually issue a welfare requirements notice (WRN)</a:t>
            </a:r>
            <a:endParaRPr lang="en-GB" sz="4400" i="1" dirty="0"/>
          </a:p>
        </p:txBody>
      </p:sp>
    </p:spTree>
    <p:extLst>
      <p:ext uri="{BB962C8B-B14F-4D97-AF65-F5344CB8AC3E}">
        <p14:creationId xmlns:p14="http://schemas.microsoft.com/office/powerpoint/2010/main" val="37920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 uri="{C183D7F6-B498-43B3-948B-1728B52AA6E4}">
                <adec:decorative xmlns:adec="http://schemas.microsoft.com/office/drawing/2017/decorative" val="1"/>
              </a:ext>
            </a:extLst>
          </p:cNvPr>
          <p:cNvSpPr>
            <a:spLocks noGrp="1"/>
          </p:cNvSpPr>
          <p:nvPr>
            <p:ph type="title"/>
          </p:nvPr>
        </p:nvSpPr>
        <p:spPr>
          <a:xfrm>
            <a:off x="236306" y="277402"/>
            <a:ext cx="5703766" cy="814995"/>
          </a:xfrm>
        </p:spPr>
        <p:txBody>
          <a:bodyPr>
            <a:normAutofit fontScale="90000"/>
          </a:bodyPr>
          <a:lstStyle/>
          <a:p>
            <a:r>
              <a:rPr lang="en-GB" sz="3200" b="1" dirty="0">
                <a:solidFill>
                  <a:srgbClr val="E40037"/>
                </a:solidFill>
                <a:effectLst/>
                <a:latin typeface="+mn-lt"/>
                <a:ea typeface="Times New Roman" panose="02020603050405020304" pitchFamily="18" charset="0"/>
                <a:cs typeface="Arial" panose="020B0604020202020204" pitchFamily="34" charset="0"/>
              </a:rPr>
              <a:t>DSL Supervision Offer 2023/24</a:t>
            </a:r>
            <a:br>
              <a:rPr lang="en-GB" sz="3200" dirty="0"/>
            </a:br>
            <a:br>
              <a:rPr lang="en-GB" sz="4000" dirty="0"/>
            </a:br>
            <a:br>
              <a:rPr lang="en-GB" sz="4000" dirty="0"/>
            </a:br>
            <a:br>
              <a:rPr lang="en-GB" sz="4000" dirty="0"/>
            </a:br>
            <a:endParaRPr lang="en-GB" dirty="0"/>
          </a:p>
        </p:txBody>
      </p:sp>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37945" y="1602067"/>
            <a:ext cx="5994400" cy="4528164"/>
          </a:xfrm>
        </p:spPr>
        <p:txBody>
          <a:bodyPr/>
          <a:lstStyle/>
          <a:p>
            <a:pPr lvl="1" algn="just"/>
            <a:endParaRPr lang="en-GB" sz="240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11" name="Picture 25">
            <a:extLst>
              <a:ext uri="{FF2B5EF4-FFF2-40B4-BE49-F238E27FC236}">
                <a16:creationId xmlns:a16="http://schemas.microsoft.com/office/drawing/2014/main" id="{A0148886-97E8-3281-2879-B8C439B4FF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945" y="6254924"/>
            <a:ext cx="964516" cy="502925"/>
          </a:xfrm>
          <a:prstGeom prst="rect">
            <a:avLst/>
          </a:prstGeom>
          <a:noFill/>
          <a:ln cap="flat">
            <a:noFill/>
          </a:ln>
        </p:spPr>
      </p:pic>
      <p:pic>
        <p:nvPicPr>
          <p:cNvPr id="12" name="Picture 27">
            <a:extLst>
              <a:ext uri="{FF2B5EF4-FFF2-40B4-BE49-F238E27FC236}">
                <a16:creationId xmlns:a16="http://schemas.microsoft.com/office/drawing/2014/main" id="{1BD7D0C7-541B-532F-398B-A37D142F6D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2461" y="6231408"/>
            <a:ext cx="557891" cy="569893"/>
          </a:xfrm>
          <a:prstGeom prst="rect">
            <a:avLst/>
          </a:prstGeom>
          <a:noFill/>
          <a:ln cap="flat">
            <a:noFill/>
          </a:ln>
        </p:spPr>
      </p:pic>
      <p:pic>
        <p:nvPicPr>
          <p:cNvPr id="13" name="Picture 1">
            <a:extLst>
              <a:ext uri="{FF2B5EF4-FFF2-40B4-BE49-F238E27FC236}">
                <a16:creationId xmlns:a16="http://schemas.microsoft.com/office/drawing/2014/main" id="{ED30D458-612C-80DA-B072-051D0EA3A923}"/>
              </a:ex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634258" y="6233650"/>
            <a:ext cx="606158" cy="597044"/>
          </a:xfrm>
          <a:prstGeom prst="rect">
            <a:avLst/>
          </a:prstGeom>
          <a:noFill/>
          <a:ln cap="flat">
            <a:noFill/>
          </a:ln>
        </p:spPr>
      </p:pic>
      <p:pic>
        <p:nvPicPr>
          <p:cNvPr id="14" name="Picture 23">
            <a:extLst>
              <a:ext uri="{FF2B5EF4-FFF2-40B4-BE49-F238E27FC236}">
                <a16:creationId xmlns:a16="http://schemas.microsoft.com/office/drawing/2014/main" id="{F58C4DAB-42E7-D390-E7E8-3CDAA2ACFA6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61347" y="6241970"/>
            <a:ext cx="569001" cy="569893"/>
          </a:xfrm>
          <a:prstGeom prst="rect">
            <a:avLst/>
          </a:prstGeom>
          <a:noFill/>
          <a:ln cap="flat">
            <a:noFill/>
          </a:ln>
        </p:spPr>
      </p:pic>
      <p:pic>
        <p:nvPicPr>
          <p:cNvPr id="15" name="Picture 30">
            <a:extLst>
              <a:ext uri="{FF2B5EF4-FFF2-40B4-BE49-F238E27FC236}">
                <a16:creationId xmlns:a16="http://schemas.microsoft.com/office/drawing/2014/main" id="{7B5E5427-D079-ECF4-62A3-5C6DF0B389D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537200" y="6130231"/>
            <a:ext cx="1117600" cy="700463"/>
          </a:xfrm>
          <a:prstGeom prst="rect">
            <a:avLst/>
          </a:prstGeom>
          <a:noFill/>
          <a:ln cap="flat">
            <a:noFill/>
          </a:ln>
        </p:spPr>
      </p:pic>
      <p:pic>
        <p:nvPicPr>
          <p:cNvPr id="4" name="Graphic 3">
            <a:extLst>
              <a:ext uri="{FF2B5EF4-FFF2-40B4-BE49-F238E27FC236}">
                <a16:creationId xmlns:a16="http://schemas.microsoft.com/office/drawing/2014/main" id="{2C0D9797-BD38-C24D-B4AE-F3A2CBBD8BE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0801" y="2404653"/>
            <a:ext cx="1575281" cy="1575281"/>
          </a:xfrm>
          <a:prstGeom prst="rect">
            <a:avLst/>
          </a:prstGeom>
        </p:spPr>
      </p:pic>
      <p:pic>
        <p:nvPicPr>
          <p:cNvPr id="5" name="Graphic 4">
            <a:extLst>
              <a:ext uri="{FF2B5EF4-FFF2-40B4-BE49-F238E27FC236}">
                <a16:creationId xmlns:a16="http://schemas.microsoft.com/office/drawing/2014/main" id="{C0141E1C-9237-E3D6-798E-1CC7B601D5E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61461" y="2297382"/>
            <a:ext cx="1795779" cy="1795779"/>
          </a:xfrm>
          <a:prstGeom prst="rect">
            <a:avLst/>
          </a:prstGeom>
        </p:spPr>
      </p:pic>
      <p:pic>
        <p:nvPicPr>
          <p:cNvPr id="6" name="Graphic 5">
            <a:extLst>
              <a:ext uri="{FF2B5EF4-FFF2-40B4-BE49-F238E27FC236}">
                <a16:creationId xmlns:a16="http://schemas.microsoft.com/office/drawing/2014/main" id="{F9D12EA7-3791-464E-3234-80E2824CC36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04007" y="2410610"/>
            <a:ext cx="1883893" cy="1569324"/>
          </a:xfrm>
          <a:prstGeom prst="rect">
            <a:avLst/>
          </a:prstGeom>
        </p:spPr>
      </p:pic>
      <p:sp>
        <p:nvSpPr>
          <p:cNvPr id="7" name="TextBox 6">
            <a:extLst>
              <a:ext uri="{FF2B5EF4-FFF2-40B4-BE49-F238E27FC236}">
                <a16:creationId xmlns:a16="http://schemas.microsoft.com/office/drawing/2014/main" id="{389D9FA1-786D-0C60-F2F0-29AAA2C9DC97}"/>
              </a:ext>
              <a:ext uri="{C183D7F6-B498-43B3-948B-1728B52AA6E4}">
                <adec:decorative xmlns:adec="http://schemas.microsoft.com/office/drawing/2017/decorative" val="1"/>
              </a:ext>
            </a:extLst>
          </p:cNvPr>
          <p:cNvSpPr txBox="1"/>
          <p:nvPr/>
        </p:nvSpPr>
        <p:spPr>
          <a:xfrm>
            <a:off x="1270000" y="1910080"/>
            <a:ext cx="101600" cy="457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270E42B-EBD0-5C48-577F-D2CED69D72D7}"/>
              </a:ext>
              <a:ext uri="{C183D7F6-B498-43B3-948B-1728B52AA6E4}">
                <adec:decorative xmlns:adec="http://schemas.microsoft.com/office/drawing/2017/decorative" val="1"/>
              </a:ext>
            </a:extLst>
          </p:cNvPr>
          <p:cNvSpPr txBox="1"/>
          <p:nvPr/>
        </p:nvSpPr>
        <p:spPr>
          <a:xfrm>
            <a:off x="313445" y="1066952"/>
            <a:ext cx="5994400" cy="5059227"/>
          </a:xfrm>
          <a:prstGeom prst="rect">
            <a:avLst/>
          </a:prstGeom>
          <a:noFill/>
        </p:spPr>
        <p:txBody>
          <a:bodyPr wrap="square" lIns="0" tIns="0" rIns="0" bIns="0" rtlCol="0">
            <a:noAutofit/>
          </a:bodyPr>
          <a:lstStyle/>
          <a:p>
            <a:pPr algn="ctr">
              <a:defRPr/>
            </a:pPr>
            <a:r>
              <a:rPr lang="en-GB" sz="2000" i="1" dirty="0">
                <a:solidFill>
                  <a:schemeClr val="accent6">
                    <a:lumMod val="50000"/>
                  </a:schemeClr>
                </a:solidFill>
                <a:ea typeface="Calibri" panose="020F0502020204030204" pitchFamily="34" charset="0"/>
              </a:rPr>
              <a:t>Pilot - 175 DSLs from 150 schools took part</a:t>
            </a:r>
            <a:r>
              <a:rPr lang="en-GB" i="1" dirty="0">
                <a:solidFill>
                  <a:schemeClr val="accent6">
                    <a:lumMod val="50000"/>
                  </a:schemeClr>
                </a:solidFill>
                <a:ea typeface="Calibri" panose="020F0502020204030204" pitchFamily="34" charset="0"/>
              </a:rPr>
              <a:t>:  </a:t>
            </a:r>
            <a:r>
              <a:rPr lang="en-GB" sz="2000" i="1" dirty="0">
                <a:solidFill>
                  <a:schemeClr val="accent6">
                    <a:lumMod val="50000"/>
                  </a:schemeClr>
                </a:solidFill>
                <a:ea typeface="Calibri" panose="020F0502020204030204" pitchFamily="34" charset="0"/>
              </a:rPr>
              <a:t>1to1 supervision, group supervision, Ad Hoc support</a:t>
            </a:r>
          </a:p>
          <a:p>
            <a:pPr marL="342900" indent="-342900">
              <a:buFont typeface="Wingdings" panose="05000000000000000000" pitchFamily="2" charset="2"/>
              <a:buChar char="q"/>
              <a:defRPr/>
            </a:pPr>
            <a:endPar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0"/>
              </a:spcAft>
              <a:buClr>
                <a:srgbClr val="E40037"/>
              </a:buClr>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rPr>
              <a:t>Coaching, mentoring, and discussion  / Team Around the Family Meetings, (TAFs) attendance at statutory meetings, including a debrief meeting to support and develop understanding of decision making</a:t>
            </a:r>
          </a:p>
          <a:p>
            <a:pPr marL="342900" marR="0" lvl="0" indent="-342900" algn="l" defTabSz="914400" rtl="0" eaLnBrk="1" fontAlgn="auto" latinLnBrk="0" hangingPunct="1">
              <a:lnSpc>
                <a:spcPct val="115000"/>
              </a:lnSpc>
              <a:spcBef>
                <a:spcPts val="0"/>
              </a:spcBef>
              <a:spcAft>
                <a:spcPts val="0"/>
              </a:spcAft>
              <a:buClr>
                <a:srgbClr val="E40037"/>
              </a:buClr>
              <a:buSzTx/>
              <a:buFont typeface="Wingdings" panose="05000000000000000000" pitchFamily="2" charset="2"/>
              <a:buChar char="q"/>
              <a:tabLst/>
              <a:defRPr/>
            </a:pPr>
            <a:endPar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0"/>
              </a:spcAft>
              <a:buClr>
                <a:srgbClr val="E40037"/>
              </a:buClr>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rPr>
              <a:t>10 protected, regular, 2-hour sessions, at a time that suits the supervisee, on an individual or group basis, and </a:t>
            </a:r>
            <a:r>
              <a:rPr kumimoji="0" lang="en-GB" sz="2000" b="0" i="1" u="none" strike="noStrike" kern="1200" cap="none" spc="0" normalizeH="0" baseline="0" noProof="0" dirty="0">
                <a:ln>
                  <a:noFill/>
                </a:ln>
                <a:solidFill>
                  <a:srgbClr val="000000"/>
                </a:solidFill>
                <a:effectLst/>
                <a:uLnTx/>
                <a:uFillTx/>
                <a:ea typeface="Calibri" panose="020F0502020204030204" pitchFamily="34" charset="0"/>
                <a:cs typeface="+mn-cs"/>
              </a:rPr>
              <a:t>ad hoc</a:t>
            </a:r>
            <a:r>
              <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rPr>
              <a:t> supervision, in urgent cases</a:t>
            </a:r>
          </a:p>
          <a:p>
            <a:pPr marL="342900" marR="0" lvl="0" indent="-342900" algn="l" defTabSz="914400" rtl="0" eaLnBrk="1" fontAlgn="auto" latinLnBrk="0" hangingPunct="1">
              <a:lnSpc>
                <a:spcPct val="115000"/>
              </a:lnSpc>
              <a:spcBef>
                <a:spcPts val="0"/>
              </a:spcBef>
              <a:spcAft>
                <a:spcPts val="0"/>
              </a:spcAft>
              <a:buClr>
                <a:srgbClr val="E40037"/>
              </a:buClr>
              <a:buSzTx/>
              <a:buFont typeface="Wingdings" panose="05000000000000000000" pitchFamily="2" charset="2"/>
              <a:buChar char="q"/>
              <a:tabLst/>
              <a:defRPr/>
            </a:pPr>
            <a:endPar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285750" marR="0" lvl="0" indent="-285750" algn="l" defTabSz="914400" rtl="0" eaLnBrk="1" fontAlgn="auto" latinLnBrk="0" hangingPunct="1">
              <a:lnSpc>
                <a:spcPct val="115000"/>
              </a:lnSpc>
              <a:spcBef>
                <a:spcPts val="0"/>
              </a:spcBef>
              <a:spcAft>
                <a:spcPts val="0"/>
              </a:spcAft>
              <a:buClr>
                <a:srgbClr val="E40037"/>
              </a:buClr>
              <a:buSzTx/>
              <a:buFont typeface="Wingdings" panose="05000000000000000000" pitchFamily="2" charset="2"/>
              <a:buChar char="q"/>
              <a:tabLst/>
              <a:defRPr/>
            </a:pPr>
            <a:r>
              <a:rPr kumimoji="0" lang="en-GB" sz="2000" b="1" i="0" u="none" strike="noStrike" kern="1200" cap="none" spc="0" normalizeH="0" baseline="0" noProof="0" dirty="0">
                <a:ln>
                  <a:noFill/>
                </a:ln>
                <a:solidFill>
                  <a:srgbClr val="E40037"/>
                </a:solidFill>
                <a:effectLst/>
                <a:uLnTx/>
                <a:uFillTx/>
                <a:ea typeface="Calibri" panose="020F0502020204030204" pitchFamily="34" charset="0"/>
                <a:cs typeface="+mn-cs"/>
              </a:rPr>
              <a:t>£1500 per year – </a:t>
            </a:r>
            <a:r>
              <a:rPr kumimoji="0" lang="en-GB" sz="2000" b="1" i="1" u="none" strike="noStrike" kern="1200" cap="none" spc="0" normalizeH="0" baseline="0" noProof="0" dirty="0">
                <a:ln>
                  <a:noFill/>
                </a:ln>
                <a:solidFill>
                  <a:srgbClr val="E40037"/>
                </a:solidFill>
                <a:effectLst/>
                <a:uLnTx/>
                <a:uFillTx/>
                <a:ea typeface="Calibri" panose="020F0502020204030204" pitchFamily="34" charset="0"/>
                <a:cs typeface="+mn-cs"/>
              </a:rPr>
              <a:t>can be split between schools who wish to partner up</a:t>
            </a:r>
          </a:p>
          <a:p>
            <a:pPr marL="342900" marR="0" lvl="0" indent="-342900" algn="l" defTabSz="914400" rtl="0" eaLnBrk="1" fontAlgn="auto" latinLnBrk="0" hangingPunct="1">
              <a:lnSpc>
                <a:spcPct val="115000"/>
              </a:lnSpc>
              <a:spcBef>
                <a:spcPts val="0"/>
              </a:spcBef>
              <a:spcAft>
                <a:spcPts val="0"/>
              </a:spcAft>
              <a:buClr>
                <a:srgbClr val="E4003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07088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54803" y="164387"/>
            <a:ext cx="11092071" cy="1042977"/>
          </a:xfrm>
        </p:spPr>
        <p:txBody>
          <a:bodyPr/>
          <a:lstStyle/>
          <a:p>
            <a:r>
              <a:rPr lang="en-GB" sz="4400"/>
              <a:t>Prevent update: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6" y="960784"/>
            <a:ext cx="11268922" cy="4634144"/>
          </a:xfrm>
        </p:spPr>
        <p:txBody>
          <a:bodyPr/>
          <a:lstStyle/>
          <a:p>
            <a:pPr marL="285750" lvl="1" indent="-285750" algn="just">
              <a:spcAft>
                <a:spcPts val="0"/>
              </a:spcAft>
              <a:buFont typeface="Wingdings" panose="05000000000000000000" pitchFamily="2" charset="2"/>
              <a:buChar char="q"/>
            </a:pPr>
            <a:r>
              <a:rPr lang="en-GB" sz="2400" b="0" u="sng">
                <a:solidFill>
                  <a:srgbClr val="4179AA"/>
                </a:solidFill>
                <a:effectLst/>
                <a:latin typeface="Calibri" panose="020F0502020204030204" pitchFamily="34" charset="0"/>
                <a:ea typeface="Calibri" panose="020F0502020204030204" pitchFamily="34" charset="0"/>
                <a:cs typeface="Calibri" panose="020F0502020204030204" pitchFamily="34" charset="0"/>
                <a:hlinkClick r:id="rId3"/>
              </a:rPr>
              <a:t>Prevent duty guidance</a:t>
            </a:r>
            <a:r>
              <a:rPr lang="en-GB" sz="2400">
                <a:solidFill>
                  <a:srgbClr val="4179AA"/>
                </a:solidFill>
                <a:latin typeface="Calibri" panose="020F0502020204030204" pitchFamily="34" charset="0"/>
                <a:ea typeface="Calibri" panose="020F0502020204030204" pitchFamily="34" charset="0"/>
                <a:cs typeface="Calibri" panose="020F0502020204030204" pitchFamily="34" charset="0"/>
              </a:rPr>
              <a:t> - </a:t>
            </a:r>
            <a:r>
              <a:rPr lang="en-GB" sz="2400" b="0">
                <a:effectLst/>
                <a:latin typeface="Calibri" panose="020F0502020204030204" pitchFamily="34" charset="0"/>
                <a:ea typeface="Calibri" panose="020F0502020204030204" pitchFamily="34" charset="0"/>
                <a:cs typeface="Calibri" panose="020F0502020204030204" pitchFamily="34" charset="0"/>
              </a:rPr>
              <a:t>places n</a:t>
            </a:r>
            <a:r>
              <a:rPr lang="en-GB" sz="2400" b="0">
                <a:effectLst/>
                <a:latin typeface="Calibri" panose="020F0502020204030204" pitchFamily="34" charset="0"/>
                <a:ea typeface="Calibri" panose="020F0502020204030204" pitchFamily="34" charset="0"/>
              </a:rPr>
              <a:t>o new legal requirements or additional responsibilities on education settings</a:t>
            </a:r>
          </a:p>
          <a:p>
            <a:pPr marL="285750" lvl="1" indent="-285750" algn="just">
              <a:spcAft>
                <a:spcPts val="0"/>
              </a:spcAft>
              <a:buFont typeface="Wingdings" panose="05000000000000000000" pitchFamily="2" charset="2"/>
              <a:buChar char="q"/>
            </a:pPr>
            <a:endParaRPr lang="en-GB" sz="24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r>
              <a:rPr lang="en-GB" sz="2400">
                <a:hlinkClick r:id="rId4"/>
              </a:rPr>
              <a:t>The Prevent duty: safeguarding learners vulnerable to radicalisation - GOV.UK (www.gov.uk)</a:t>
            </a:r>
            <a:endParaRPr lang="en-GB" sz="2400"/>
          </a:p>
          <a:p>
            <a:pPr marL="285750" lvl="1" indent="-285750" algn="just">
              <a:spcAft>
                <a:spcPts val="0"/>
              </a:spcAft>
              <a:buFont typeface="Wingdings" panose="05000000000000000000" pitchFamily="2" charset="2"/>
              <a:buChar char="q"/>
            </a:pPr>
            <a:endParaRPr lang="en-GB" sz="2400" b="0">
              <a:effectLst/>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r>
              <a:rPr lang="en-GB" sz="2400">
                <a:hlinkClick r:id="rId5"/>
              </a:rPr>
              <a:t>How to complete a risk assessment to assess the risk of people becoming terrorists or supporting terrorism - GOV.UK (www.gov.uk)</a:t>
            </a:r>
            <a:endParaRPr lang="en-GB" sz="2400"/>
          </a:p>
          <a:p>
            <a:pPr marL="285750" lvl="1" indent="-285750" algn="just">
              <a:spcAft>
                <a:spcPts val="0"/>
              </a:spcAft>
              <a:buFont typeface="Wingdings" panose="05000000000000000000" pitchFamily="2" charset="2"/>
              <a:buChar char="q"/>
            </a:pPr>
            <a:endParaRPr lang="en-GB" sz="2400" b="0">
              <a:effectLst/>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r>
              <a:rPr lang="en-GB" sz="2400">
                <a:hlinkClick r:id="rId6"/>
              </a:rPr>
              <a:t>ACT Early | Prevent radicalisation</a:t>
            </a:r>
            <a:endParaRPr lang="en-GB" sz="2400" b="0">
              <a:effectLst/>
              <a:latin typeface="Calibri" panose="020F0502020204030204" pitchFamily="34" charset="0"/>
              <a:ea typeface="Calibri" panose="020F0502020204030204" pitchFamily="34" charset="0"/>
            </a:endParaRPr>
          </a:p>
          <a:p>
            <a:pPr lvl="1" algn="just">
              <a:spcAft>
                <a:spcPts val="0"/>
              </a:spcAft>
            </a:pPr>
            <a:endParaRPr lang="en-GB" sz="24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r>
              <a:rPr lang="en-GB" sz="24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Educate Against Hate blog</a:t>
            </a:r>
            <a:r>
              <a:rPr lang="en-GB" sz="2400">
                <a:latin typeface="Calibri" panose="020F0502020204030204" pitchFamily="34" charset="0"/>
                <a:ea typeface="Calibri" panose="020F0502020204030204" pitchFamily="34" charset="0"/>
              </a:rPr>
              <a:t>: advice for schools on discussion and approach to difficult issues, including ongoing conflicts</a:t>
            </a:r>
          </a:p>
          <a:p>
            <a:pPr marL="285750" lvl="1" indent="-285750" algn="just">
              <a:spcAft>
                <a:spcPts val="0"/>
              </a:spcAft>
              <a:buFont typeface="Wingdings" panose="05000000000000000000" pitchFamily="2" charset="2"/>
              <a:buChar char="q"/>
            </a:pPr>
            <a:endParaRPr lang="en-GB" sz="24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endParaRPr lang="en-GB" sz="2400" b="0">
              <a:latin typeface="Calibri" panose="020F0502020204030204" pitchFamily="34" charset="0"/>
            </a:endParaRPr>
          </a:p>
          <a:p>
            <a:pPr marL="285750" lvl="1" indent="-285750" algn="just">
              <a:spcAft>
                <a:spcPts val="0"/>
              </a:spcAft>
              <a:buFont typeface="Wingdings" panose="05000000000000000000" pitchFamily="2" charset="2"/>
              <a:buChar char="q"/>
            </a:pPr>
            <a:endParaRPr lang="en-GB" sz="2400" b="0"/>
          </a:p>
          <a:p>
            <a:pPr marL="285750" lvl="1" indent="-285750" algn="just">
              <a:spcAft>
                <a:spcPts val="0"/>
              </a:spcAft>
              <a:buFont typeface="Wingdings" panose="05000000000000000000" pitchFamily="2" charset="2"/>
              <a:buChar char="q"/>
            </a:pPr>
            <a:endParaRPr lang="en-GB" sz="2400"/>
          </a:p>
          <a:p>
            <a:pPr marL="285750" lvl="1" indent="-285750" algn="just">
              <a:spcAft>
                <a:spcPts val="0"/>
              </a:spcAft>
              <a:buFont typeface="Wingdings" panose="05000000000000000000" pitchFamily="2" charset="2"/>
              <a:buChar char="q"/>
            </a:pPr>
            <a:endParaRPr lang="en-GB" sz="2400"/>
          </a:p>
          <a:p>
            <a:pPr lvl="1" algn="just">
              <a:spcAft>
                <a:spcPts val="0"/>
              </a:spcAft>
            </a:pPr>
            <a:endParaRPr lang="en-GB" sz="2400"/>
          </a:p>
          <a:p>
            <a:pPr marL="285750" lvl="1" indent="-285750" algn="just">
              <a:spcAft>
                <a:spcPts val="0"/>
              </a:spcAft>
              <a:buFont typeface="Wingdings" panose="05000000000000000000" pitchFamily="2" charset="2"/>
              <a:buChar char="q"/>
            </a:pPr>
            <a:endParaRPr lang="en-GB" sz="1700"/>
          </a:p>
        </p:txBody>
      </p:sp>
    </p:spTree>
    <p:extLst>
      <p:ext uri="{BB962C8B-B14F-4D97-AF65-F5344CB8AC3E}">
        <p14:creationId xmlns:p14="http://schemas.microsoft.com/office/powerpoint/2010/main" val="69783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365760" y="142273"/>
            <a:ext cx="11281115" cy="1065091"/>
          </a:xfrm>
        </p:spPr>
        <p:txBody>
          <a:bodyPr/>
          <a:lstStyle/>
          <a:p>
            <a:r>
              <a:rPr lang="en-GB" sz="4400"/>
              <a:t>Prevent: current information</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365760" y="1207364"/>
            <a:ext cx="11489562" cy="4634144"/>
          </a:xfrm>
        </p:spPr>
        <p:txBody>
          <a:bodyPr/>
          <a:lstStyle/>
          <a:p>
            <a:pPr marL="285750" lvl="1" indent="-285750" algn="just">
              <a:spcAft>
                <a:spcPts val="0"/>
              </a:spcAft>
              <a:buFont typeface="Wingdings" panose="05000000000000000000" pitchFamily="2" charset="2"/>
              <a:buChar char="q"/>
            </a:pPr>
            <a:r>
              <a:rPr lang="en-GB" sz="2400" dirty="0"/>
              <a:t>UK threat level remains as SUBSTANTIAL (meaning an attack is considered likely)</a:t>
            </a:r>
          </a:p>
          <a:p>
            <a:pPr marL="285750" lvl="1" indent="-285750" algn="just">
              <a:spcAft>
                <a:spcPts val="0"/>
              </a:spcAft>
              <a:buFont typeface="Wingdings" panose="05000000000000000000" pitchFamily="2" charset="2"/>
              <a:buChar char="q"/>
            </a:pPr>
            <a:endParaRPr lang="en-GB" sz="2400" dirty="0"/>
          </a:p>
          <a:p>
            <a:pPr marL="285750" lvl="1" indent="-285750" algn="just">
              <a:spcAft>
                <a:spcPts val="0"/>
              </a:spcAft>
              <a:buFont typeface="Wingdings" panose="05000000000000000000" pitchFamily="2" charset="2"/>
              <a:buChar char="q"/>
            </a:pPr>
            <a:r>
              <a:rPr lang="en-GB" sz="2400" dirty="0"/>
              <a:t>The primary threat both regionally and nationally is from Islamist Extremist Groups, whilst an attack from individuals with an Extreme Far Right mindset/ideology remains a realistic possibility</a:t>
            </a:r>
          </a:p>
          <a:p>
            <a:pPr marL="285750" lvl="1" indent="-285750" algn="just">
              <a:spcAft>
                <a:spcPts val="0"/>
              </a:spcAft>
              <a:buFont typeface="Wingdings" panose="05000000000000000000" pitchFamily="2" charset="2"/>
              <a:buChar char="q"/>
            </a:pPr>
            <a:endParaRPr lang="en-GB" sz="2400" dirty="0"/>
          </a:p>
          <a:p>
            <a:pPr marL="285750" lvl="1" indent="-285750" algn="just">
              <a:spcAft>
                <a:spcPts val="0"/>
              </a:spcAft>
              <a:buFont typeface="Wingdings" panose="05000000000000000000" pitchFamily="2" charset="2"/>
              <a:buChar char="q"/>
            </a:pPr>
            <a:r>
              <a:rPr lang="en-GB" sz="2400" dirty="0"/>
              <a:t>There were 150 Prevent referrals across the region in the last reported quarter</a:t>
            </a:r>
          </a:p>
          <a:p>
            <a:pPr marL="285750" lvl="1" indent="-285750" algn="just">
              <a:spcAft>
                <a:spcPts val="0"/>
              </a:spcAft>
              <a:buFont typeface="Wingdings" panose="05000000000000000000" pitchFamily="2" charset="2"/>
              <a:buChar char="q"/>
            </a:pPr>
            <a:endParaRPr lang="en-GB" sz="2400" dirty="0"/>
          </a:p>
          <a:p>
            <a:pPr marL="573300" lvl="2" indent="-342900" algn="just">
              <a:spcAft>
                <a:spcPts val="0"/>
              </a:spcAft>
              <a:buFont typeface="Wingdings" panose="05000000000000000000" pitchFamily="2" charset="2"/>
              <a:buChar char="§"/>
            </a:pPr>
            <a:r>
              <a:rPr lang="en-GB" sz="2400" dirty="0"/>
              <a:t>43% referrals from the Education sector (9% increase)</a:t>
            </a:r>
          </a:p>
          <a:p>
            <a:pPr marL="573300" lvl="2" indent="-342900" algn="just">
              <a:spcAft>
                <a:spcPts val="0"/>
              </a:spcAft>
              <a:buFont typeface="Wingdings" panose="05000000000000000000" pitchFamily="2" charset="2"/>
              <a:buChar char="§"/>
            </a:pPr>
            <a:r>
              <a:rPr lang="en-GB" sz="2400" dirty="0"/>
              <a:t>Majority deemed vulnerability present, but no CT ideology or risk</a:t>
            </a:r>
          </a:p>
          <a:p>
            <a:pPr marL="342900" lvl="1" indent="-342900" algn="just">
              <a:spcAft>
                <a:spcPts val="0"/>
              </a:spcAft>
              <a:buFont typeface="Wingdings" panose="05000000000000000000" pitchFamily="2" charset="2"/>
              <a:buChar char="§"/>
            </a:pPr>
            <a:endParaRPr lang="en-GB" sz="2400" dirty="0"/>
          </a:p>
          <a:p>
            <a:pPr marL="285750" lvl="1" indent="-285750" algn="just">
              <a:spcAft>
                <a:spcPts val="0"/>
              </a:spcAft>
              <a:buFont typeface="Wingdings" panose="05000000000000000000" pitchFamily="2" charset="2"/>
              <a:buChar char="q"/>
            </a:pPr>
            <a:r>
              <a:rPr lang="en-GB" sz="2400" dirty="0"/>
              <a:t>50% Channel Panel case are for under 18 year-olds</a:t>
            </a:r>
          </a:p>
          <a:p>
            <a:pPr marL="285750" lvl="1" indent="-285750" algn="just">
              <a:spcAft>
                <a:spcPts val="0"/>
              </a:spcAft>
              <a:buFont typeface="Wingdings" panose="05000000000000000000" pitchFamily="2" charset="2"/>
              <a:buChar char="q"/>
            </a:pPr>
            <a:endParaRPr lang="en-GB" sz="2400" dirty="0"/>
          </a:p>
          <a:p>
            <a:pPr marL="285750" lvl="1" indent="-285750" algn="just">
              <a:spcAft>
                <a:spcPts val="0"/>
              </a:spcAft>
              <a:buFont typeface="Wingdings" panose="05000000000000000000" pitchFamily="2" charset="2"/>
              <a:buChar char="q"/>
            </a:pPr>
            <a:r>
              <a:rPr lang="en-GB" sz="2400" dirty="0"/>
              <a:t>Increase of 7 referrals in Essex (decrease in Education referrals)</a:t>
            </a:r>
          </a:p>
          <a:p>
            <a:pPr lvl="1" algn="just">
              <a:spcAft>
                <a:spcPts val="0"/>
              </a:spcAft>
            </a:pPr>
            <a:endParaRPr lang="en-GB" sz="2800" dirty="0"/>
          </a:p>
          <a:p>
            <a:pPr marL="285750" lvl="1" indent="-285750" algn="just">
              <a:spcAft>
                <a:spcPts val="0"/>
              </a:spcAft>
              <a:buFont typeface="Wingdings" panose="05000000000000000000" pitchFamily="2" charset="2"/>
              <a:buChar char="q"/>
            </a:pPr>
            <a:endParaRPr lang="en-GB" sz="1700" dirty="0"/>
          </a:p>
        </p:txBody>
      </p:sp>
    </p:spTree>
    <p:extLst>
      <p:ext uri="{BB962C8B-B14F-4D97-AF65-F5344CB8AC3E}">
        <p14:creationId xmlns:p14="http://schemas.microsoft.com/office/powerpoint/2010/main" val="27026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8C65-03C6-49D3-82FA-EC80B1488837}"/>
              </a:ext>
            </a:extLst>
          </p:cNvPr>
          <p:cNvSpPr>
            <a:spLocks noGrp="1"/>
          </p:cNvSpPr>
          <p:nvPr>
            <p:ph type="ctrTitle"/>
          </p:nvPr>
        </p:nvSpPr>
        <p:spPr>
          <a:xfrm>
            <a:off x="539999" y="1944000"/>
            <a:ext cx="10093753" cy="1620000"/>
          </a:xfrm>
        </p:spPr>
        <p:txBody>
          <a:bodyPr/>
          <a:lstStyle/>
          <a:p>
            <a:pPr algn="ctr"/>
            <a:r>
              <a:rPr lang="en-GB"/>
              <a:t>Working Together to Safeguard Children 2023</a:t>
            </a:r>
          </a:p>
        </p:txBody>
      </p:sp>
      <p:sp>
        <p:nvSpPr>
          <p:cNvPr id="3" name="Subtitle 2">
            <a:extLst>
              <a:ext uri="{FF2B5EF4-FFF2-40B4-BE49-F238E27FC236}">
                <a16:creationId xmlns:a16="http://schemas.microsoft.com/office/drawing/2014/main" id="{E18BB208-5150-43AD-B841-13D305766CBF}"/>
              </a:ext>
            </a:extLst>
          </p:cNvPr>
          <p:cNvSpPr>
            <a:spLocks noGrp="1"/>
          </p:cNvSpPr>
          <p:nvPr>
            <p:ph type="subTitle" idx="1"/>
          </p:nvPr>
        </p:nvSpPr>
        <p:spPr>
          <a:xfrm>
            <a:off x="3098015" y="3943718"/>
            <a:ext cx="5421850" cy="1080000"/>
          </a:xfrm>
        </p:spPr>
        <p:txBody>
          <a:bodyPr/>
          <a:lstStyle/>
          <a:p>
            <a:pPr algn="ctr"/>
            <a:r>
              <a:rPr lang="en-GB" sz="6000"/>
              <a:t>Updates </a:t>
            </a:r>
          </a:p>
        </p:txBody>
      </p:sp>
    </p:spTree>
    <p:extLst>
      <p:ext uri="{BB962C8B-B14F-4D97-AF65-F5344CB8AC3E}">
        <p14:creationId xmlns:p14="http://schemas.microsoft.com/office/powerpoint/2010/main" val="296173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E1C0FE8-48A8-26C8-2AEC-9F84D226EA2F}"/>
              </a:ext>
            </a:extLst>
          </p:cNvPr>
          <p:cNvSpPr>
            <a:spLocks noGrp="1"/>
          </p:cNvSpPr>
          <p:nvPr>
            <p:ph type="title"/>
          </p:nvPr>
        </p:nvSpPr>
        <p:spPr>
          <a:xfrm>
            <a:off x="1870491" y="478852"/>
            <a:ext cx="7405200" cy="1065091"/>
          </a:xfrm>
        </p:spPr>
        <p:txBody>
          <a:bodyPr/>
          <a:lstStyle/>
          <a:p>
            <a:pPr algn="ctr"/>
            <a:r>
              <a:rPr lang="en-US" sz="5400">
                <a:solidFill>
                  <a:schemeClr val="tx1"/>
                </a:solidFill>
              </a:rPr>
              <a:t>Title changes </a:t>
            </a:r>
            <a:br>
              <a:rPr lang="en-US" sz="5400">
                <a:solidFill>
                  <a:schemeClr val="tx1"/>
                </a:solidFill>
              </a:rPr>
            </a:br>
            <a:r>
              <a:rPr lang="en-US" sz="3200">
                <a:solidFill>
                  <a:schemeClr val="tx1"/>
                </a:solidFill>
              </a:rPr>
              <a:t>Applies to all ‘education providers’ </a:t>
            </a:r>
            <a:endParaRPr lang="en-US" sz="5400">
              <a:solidFill>
                <a:schemeClr val="tx1"/>
              </a:solidFill>
            </a:endParaRPr>
          </a:p>
        </p:txBody>
      </p:sp>
      <p:graphicFrame>
        <p:nvGraphicFramePr>
          <p:cNvPr id="6" name="TextBox 3">
            <a:extLst>
              <a:ext uri="{FF2B5EF4-FFF2-40B4-BE49-F238E27FC236}">
                <a16:creationId xmlns:a16="http://schemas.microsoft.com/office/drawing/2014/main" id="{F544763C-32CC-3800-F037-CC23267F58B4}"/>
              </a:ext>
            </a:extLst>
          </p:cNvPr>
          <p:cNvGraphicFramePr/>
          <p:nvPr/>
        </p:nvGraphicFramePr>
        <p:xfrm>
          <a:off x="369852" y="2160390"/>
          <a:ext cx="11106150" cy="33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78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544512" y="1441013"/>
            <a:ext cx="9159557" cy="685800"/>
          </a:xfrm>
        </p:spPr>
        <p:txBody>
          <a:bodyPr>
            <a:normAutofit/>
          </a:bodyPr>
          <a:lstStyle/>
          <a:p>
            <a:r>
              <a:rPr lang="en-GB" sz="2400"/>
              <a:t>Working Together to Safeguard Children 2023:</a:t>
            </a:r>
          </a:p>
        </p:txBody>
      </p:sp>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545124" y="517524"/>
            <a:ext cx="7405200" cy="1065091"/>
          </a:xfrm>
        </p:spPr>
        <p:txBody>
          <a:bodyPr anchor="t">
            <a:normAutofit/>
          </a:bodyPr>
          <a:lstStyle/>
          <a:p>
            <a:r>
              <a:rPr lang="en-GB"/>
              <a:t>Safeguarding is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sz="quarter" idx="11"/>
          </p:nvPr>
        </p:nvSpPr>
        <p:spPr>
          <a:xfrm>
            <a:off x="544512" y="2382253"/>
            <a:ext cx="11463004" cy="4211052"/>
          </a:xfrm>
        </p:spPr>
        <p:txBody>
          <a:bodyPr>
            <a:normAutofit fontScale="92500" lnSpcReduction="10000"/>
          </a:bodyPr>
          <a:lstStyle/>
          <a:p>
            <a:pPr lvl="2">
              <a:buFont typeface="Wingdings" panose="05000000000000000000" pitchFamily="2" charset="2"/>
              <a:buChar char="Ø"/>
            </a:pPr>
            <a:r>
              <a:rPr lang="en-GB" sz="2000"/>
              <a:t> </a:t>
            </a:r>
            <a:r>
              <a:rPr lang="en-GB" sz="2400" b="1">
                <a:solidFill>
                  <a:srgbClr val="0070C0"/>
                </a:solidFill>
              </a:rPr>
              <a:t>providing help and support to meet the needs of children as soon as problems emerge </a:t>
            </a:r>
          </a:p>
          <a:p>
            <a:pPr lvl="2">
              <a:buFont typeface="Wingdings" panose="05000000000000000000" pitchFamily="2" charset="2"/>
              <a:buChar char="Ø"/>
            </a:pPr>
            <a:r>
              <a:rPr lang="en-GB" sz="2400"/>
              <a:t> protecting children from maltreatment, </a:t>
            </a:r>
            <a:r>
              <a:rPr lang="en-GB" sz="2400" b="1">
                <a:solidFill>
                  <a:srgbClr val="0070C0"/>
                </a:solidFill>
              </a:rPr>
              <a:t>whether that is within or outside the home, including online </a:t>
            </a:r>
          </a:p>
          <a:p>
            <a:pPr lvl="2">
              <a:buFont typeface="Wingdings" panose="05000000000000000000" pitchFamily="2" charset="2"/>
              <a:buChar char="Ø"/>
            </a:pPr>
            <a:r>
              <a:rPr lang="en-GB" sz="2400"/>
              <a:t>preventing impairment of children’s mental and physical health or development </a:t>
            </a:r>
          </a:p>
          <a:p>
            <a:pPr lvl="2">
              <a:buFont typeface="Wingdings" panose="05000000000000000000" pitchFamily="2" charset="2"/>
              <a:buChar char="Ø"/>
            </a:pPr>
            <a:r>
              <a:rPr lang="en-GB" sz="2400"/>
              <a:t>ensuring that children grow up in circumstances consistent with the provision of safe and effective care </a:t>
            </a:r>
          </a:p>
          <a:p>
            <a:pPr lvl="2">
              <a:buFont typeface="Wingdings" panose="05000000000000000000" pitchFamily="2" charset="2"/>
              <a:buChar char="Ø"/>
            </a:pPr>
            <a:r>
              <a:rPr lang="en-GB" sz="2400"/>
              <a:t> </a:t>
            </a:r>
            <a:r>
              <a:rPr lang="en-GB" sz="2400" b="1">
                <a:solidFill>
                  <a:srgbClr val="0070C0"/>
                </a:solidFill>
              </a:rPr>
              <a:t>promoting the upbringing of children with their birth parents, or otherwise their family network through a kinship care arrangement, whenever possible and where this is in the best interests of the children </a:t>
            </a:r>
          </a:p>
          <a:p>
            <a:pPr lvl="2">
              <a:buFont typeface="Wingdings" panose="05000000000000000000" pitchFamily="2" charset="2"/>
              <a:buChar char="Ø"/>
            </a:pPr>
            <a:r>
              <a:rPr lang="en-GB" sz="2400"/>
              <a:t>taking action to enable all children to have the best outcomes in line with the outcomes set out in the </a:t>
            </a:r>
            <a:r>
              <a:rPr lang="en-GB" sz="2400" b="1">
                <a:solidFill>
                  <a:srgbClr val="0070C0"/>
                </a:solidFill>
              </a:rPr>
              <a:t>Children’s Social Care National Framework</a:t>
            </a:r>
            <a:endParaRPr lang="en-GB" sz="2400" b="1" i="1">
              <a:solidFill>
                <a:srgbClr val="0070C0"/>
              </a:solidFill>
            </a:endParaRPr>
          </a:p>
        </p:txBody>
      </p:sp>
    </p:spTree>
    <p:extLst>
      <p:ext uri="{BB962C8B-B14F-4D97-AF65-F5344CB8AC3E}">
        <p14:creationId xmlns:p14="http://schemas.microsoft.com/office/powerpoint/2010/main" val="111673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pPr algn="ctr"/>
            <a:r>
              <a:rPr lang="en-GB"/>
              <a:t>Chapter 1 : </a:t>
            </a:r>
            <a:br>
              <a:rPr lang="en-GB"/>
            </a:br>
            <a:r>
              <a:rPr lang="en-GB"/>
              <a:t>Shared Responsibility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799303"/>
            <a:ext cx="5751870" cy="4214147"/>
          </a:xfrm>
        </p:spPr>
        <p:txBody>
          <a:bodyPr/>
          <a:lstStyle/>
          <a:p>
            <a:pPr marL="0" lvl="2" indent="0" algn="ctr">
              <a:buNone/>
            </a:pPr>
            <a:r>
              <a:rPr lang="en-GB" sz="3200" i="1"/>
              <a:t>‘Successful outcomes for children depend on strong partnership working between parents/carers and the practitioners working with them. Practitioners should take a child-centred approach to meeting the needs of the whole family.’</a:t>
            </a:r>
            <a:endParaRPr lang="en-GB" sz="2400" i="1"/>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36451" y="1440812"/>
            <a:ext cx="4711419" cy="4695927"/>
          </a:xfrm>
        </p:spPr>
        <p:txBody>
          <a:bodyPr/>
          <a:lstStyle/>
          <a:p>
            <a:pPr algn="ctr"/>
            <a:r>
              <a:rPr lang="en-GB" sz="5400"/>
              <a:t>Working Together to Safeguard Children 2023</a:t>
            </a:r>
          </a:p>
        </p:txBody>
      </p:sp>
    </p:spTree>
    <p:extLst>
      <p:ext uri="{BB962C8B-B14F-4D97-AF65-F5344CB8AC3E}">
        <p14:creationId xmlns:p14="http://schemas.microsoft.com/office/powerpoint/2010/main" val="180240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9B4B8B7E-7B81-02E9-B6F9-AE100F987729}"/>
              </a:ext>
            </a:extLst>
          </p:cNvPr>
          <p:cNvSpPr>
            <a:spLocks noGrp="1"/>
          </p:cNvSpPr>
          <p:nvPr>
            <p:ph type="body" sz="quarter" idx="10"/>
          </p:nvPr>
        </p:nvSpPr>
        <p:spPr>
          <a:xfrm>
            <a:off x="544512" y="1863725"/>
            <a:ext cx="9159557" cy="685800"/>
          </a:xfrm>
        </p:spPr>
        <p:txBody>
          <a:bodyPr>
            <a:normAutofit/>
          </a:bodyPr>
          <a:lstStyle/>
          <a:p>
            <a:r>
              <a:rPr lang="en-US" sz="2800"/>
              <a:t>A child centered approach within a whole family focus:</a:t>
            </a:r>
          </a:p>
        </p:txBody>
      </p:sp>
      <p:sp>
        <p:nvSpPr>
          <p:cNvPr id="26" name="Title 2">
            <a:extLst>
              <a:ext uri="{FF2B5EF4-FFF2-40B4-BE49-F238E27FC236}">
                <a16:creationId xmlns:a16="http://schemas.microsoft.com/office/drawing/2014/main" id="{A7571FAB-6BF0-E219-F7E0-1DE73540AD3F}"/>
              </a:ext>
            </a:extLst>
          </p:cNvPr>
          <p:cNvSpPr>
            <a:spLocks noGrp="1"/>
          </p:cNvSpPr>
          <p:nvPr>
            <p:ph type="title"/>
          </p:nvPr>
        </p:nvSpPr>
        <p:spPr>
          <a:xfrm>
            <a:off x="545124" y="517524"/>
            <a:ext cx="7405200" cy="1065091"/>
          </a:xfrm>
        </p:spPr>
        <p:txBody>
          <a:bodyPr anchor="t">
            <a:normAutofit/>
          </a:bodyPr>
          <a:lstStyle/>
          <a:p>
            <a:r>
              <a:rPr lang="en-US"/>
              <a:t>Chapter 1: A shared responsibility</a:t>
            </a:r>
          </a:p>
        </p:txBody>
      </p:sp>
      <p:graphicFrame>
        <p:nvGraphicFramePr>
          <p:cNvPr id="5" name="Content Placeholder 2">
            <a:extLst>
              <a:ext uri="{FF2B5EF4-FFF2-40B4-BE49-F238E27FC236}">
                <a16:creationId xmlns:a16="http://schemas.microsoft.com/office/drawing/2014/main" id="{81F2AE9F-E3C2-E22D-EB80-EA9563EC91EF}"/>
              </a:ext>
            </a:extLst>
          </p:cNvPr>
          <p:cNvGraphicFramePr>
            <a:graphicFrameLocks noGrp="1"/>
          </p:cNvGraphicFramePr>
          <p:nvPr>
            <p:ph sz="quarter" idx="11"/>
          </p:nvPr>
        </p:nvGraphicFramePr>
        <p:xfrm>
          <a:off x="544513" y="2663824"/>
          <a:ext cx="11106150" cy="33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55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9B4B8B7E-7B81-02E9-B6F9-AE100F987729}"/>
              </a:ext>
            </a:extLst>
          </p:cNvPr>
          <p:cNvSpPr>
            <a:spLocks noGrp="1"/>
          </p:cNvSpPr>
          <p:nvPr>
            <p:ph type="body" sz="quarter" idx="10"/>
          </p:nvPr>
        </p:nvSpPr>
        <p:spPr>
          <a:xfrm>
            <a:off x="544513" y="1391114"/>
            <a:ext cx="11024188" cy="685800"/>
          </a:xfrm>
        </p:spPr>
        <p:txBody>
          <a:bodyPr>
            <a:normAutofit fontScale="77500" lnSpcReduction="20000"/>
          </a:bodyPr>
          <a:lstStyle/>
          <a:p>
            <a:r>
              <a:rPr lang="en-US" sz="2800" dirty="0"/>
              <a:t>Expectations for multi-agency working - </a:t>
            </a:r>
            <a:r>
              <a:rPr lang="en-GB" sz="2800" b="1" dirty="0"/>
              <a:t>Senior/Middle leaders (HT / DSL /  Lead Practitioner):</a:t>
            </a:r>
            <a:endParaRPr lang="en-GB" sz="3600" b="1" dirty="0"/>
          </a:p>
          <a:p>
            <a:endParaRPr lang="en-US" sz="2800" dirty="0"/>
          </a:p>
        </p:txBody>
      </p:sp>
      <p:sp>
        <p:nvSpPr>
          <p:cNvPr id="26" name="Title 2">
            <a:extLst>
              <a:ext uri="{FF2B5EF4-FFF2-40B4-BE49-F238E27FC236}">
                <a16:creationId xmlns:a16="http://schemas.microsoft.com/office/drawing/2014/main" id="{A7571FAB-6BF0-E219-F7E0-1DE73540AD3F}"/>
              </a:ext>
            </a:extLst>
          </p:cNvPr>
          <p:cNvSpPr>
            <a:spLocks noGrp="1"/>
          </p:cNvSpPr>
          <p:nvPr>
            <p:ph type="title"/>
          </p:nvPr>
        </p:nvSpPr>
        <p:spPr>
          <a:xfrm>
            <a:off x="545124" y="517524"/>
            <a:ext cx="7405200" cy="1065091"/>
          </a:xfrm>
        </p:spPr>
        <p:txBody>
          <a:bodyPr anchor="t">
            <a:normAutofit/>
          </a:bodyPr>
          <a:lstStyle/>
          <a:p>
            <a:r>
              <a:rPr lang="en-US"/>
              <a:t>Chapter 1: A shared responsibility</a:t>
            </a:r>
          </a:p>
        </p:txBody>
      </p:sp>
      <p:graphicFrame>
        <p:nvGraphicFramePr>
          <p:cNvPr id="5" name="Content Placeholder 2">
            <a:extLst>
              <a:ext uri="{FF2B5EF4-FFF2-40B4-BE49-F238E27FC236}">
                <a16:creationId xmlns:a16="http://schemas.microsoft.com/office/drawing/2014/main" id="{81F2AE9F-E3C2-E22D-EB80-EA9563EC91EF}"/>
              </a:ext>
            </a:extLst>
          </p:cNvPr>
          <p:cNvGraphicFramePr>
            <a:graphicFrameLocks noGrp="1"/>
          </p:cNvGraphicFramePr>
          <p:nvPr>
            <p:ph sz="quarter" idx="11"/>
          </p:nvPr>
        </p:nvGraphicFramePr>
        <p:xfrm>
          <a:off x="544513" y="2198671"/>
          <a:ext cx="11106150" cy="439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33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A92C5-F2F3-D93F-0D8C-4D70E82A5816}"/>
              </a:ext>
            </a:extLst>
          </p:cNvPr>
          <p:cNvSpPr>
            <a:spLocks noGrp="1"/>
          </p:cNvSpPr>
          <p:nvPr>
            <p:ph type="ctrTitle"/>
          </p:nvPr>
        </p:nvSpPr>
        <p:spPr>
          <a:xfrm>
            <a:off x="672765" y="878680"/>
            <a:ext cx="5421600" cy="825833"/>
          </a:xfrm>
        </p:spPr>
        <p:txBody>
          <a:bodyPr/>
          <a:lstStyle/>
          <a:p>
            <a:r>
              <a:rPr lang="en-GB"/>
              <a:t>Agenda</a:t>
            </a:r>
          </a:p>
        </p:txBody>
      </p:sp>
      <p:sp>
        <p:nvSpPr>
          <p:cNvPr id="4" name="Subtitle 3">
            <a:extLst>
              <a:ext uri="{FF2B5EF4-FFF2-40B4-BE49-F238E27FC236}">
                <a16:creationId xmlns:a16="http://schemas.microsoft.com/office/drawing/2014/main" id="{E9223E52-EBCA-C123-A24E-345C6A1377C2}"/>
              </a:ext>
            </a:extLst>
          </p:cNvPr>
          <p:cNvSpPr>
            <a:spLocks noGrp="1"/>
          </p:cNvSpPr>
          <p:nvPr>
            <p:ph type="subTitle" idx="1"/>
          </p:nvPr>
        </p:nvSpPr>
        <p:spPr>
          <a:xfrm>
            <a:off x="495131" y="2097395"/>
            <a:ext cx="10864785" cy="4635303"/>
          </a:xfrm>
        </p:spPr>
        <p:txBody>
          <a:bodyPr/>
          <a:lstStyle/>
          <a:p>
            <a:pPr marL="514350" indent="-514350">
              <a:buAutoNum type="arabicPeriod"/>
            </a:pPr>
            <a:r>
              <a:rPr lang="en-GB" sz="3000" b="1" dirty="0">
                <a:latin typeface="Calibri" panose="020F0502020204030204" pitchFamily="34" charset="0"/>
                <a:cs typeface="Calibri" panose="020F0502020204030204" pitchFamily="34" charset="0"/>
              </a:rPr>
              <a:t>Safeguarding update  </a:t>
            </a:r>
          </a:p>
          <a:p>
            <a:endParaRPr lang="en-GB" sz="3000" b="1" dirty="0">
              <a:latin typeface="Calibri" panose="020F0502020204030204" pitchFamily="34" charset="0"/>
              <a:cs typeface="Calibri" panose="020F0502020204030204" pitchFamily="34" charset="0"/>
            </a:endParaRPr>
          </a:p>
          <a:p>
            <a:r>
              <a:rPr lang="en-GB" sz="3000" b="1" dirty="0">
                <a:latin typeface="Calibri" panose="020F0502020204030204" pitchFamily="34" charset="0"/>
                <a:cs typeface="Calibri" panose="020F0502020204030204" pitchFamily="34" charset="0"/>
              </a:rPr>
              <a:t>2. Prevent Duty</a:t>
            </a:r>
          </a:p>
          <a:p>
            <a:pPr marL="514350" indent="-514350">
              <a:buAutoNum type="arabicPeriod"/>
            </a:pPr>
            <a:endParaRPr lang="en-GB" sz="3000" b="1" dirty="0">
              <a:latin typeface="Calibri" panose="020F0502020204030204" pitchFamily="34" charset="0"/>
              <a:cs typeface="Calibri" panose="020F0502020204030204" pitchFamily="34" charset="0"/>
            </a:endParaRPr>
          </a:p>
          <a:p>
            <a:r>
              <a:rPr lang="en-GB" sz="3000" b="1" dirty="0">
                <a:latin typeface="Calibri" panose="020F0502020204030204" pitchFamily="34" charset="0"/>
                <a:cs typeface="Calibri" panose="020F0502020204030204" pitchFamily="34" charset="0"/>
              </a:rPr>
              <a:t>3. Working Together To Safeguard Children 2023 </a:t>
            </a:r>
          </a:p>
          <a:p>
            <a:endParaRPr lang="en-GB" sz="3000" b="1" dirty="0">
              <a:latin typeface="Calibri" panose="020F0502020204030204" pitchFamily="34" charset="0"/>
              <a:cs typeface="Calibri" panose="020F0502020204030204" pitchFamily="34" charset="0"/>
            </a:endParaRPr>
          </a:p>
          <a:p>
            <a:r>
              <a:rPr lang="en-GB" sz="3000" b="1" dirty="0">
                <a:latin typeface="Calibri" panose="020F0502020204030204" pitchFamily="34" charset="0"/>
                <a:cs typeface="Calibri" panose="020F0502020204030204" pitchFamily="34" charset="0"/>
              </a:rPr>
              <a:t>4. Early Years Questionnaire </a:t>
            </a:r>
          </a:p>
          <a:p>
            <a:endParaRPr lang="en-GB" sz="3000" b="1" dirty="0">
              <a:latin typeface="Calibri" panose="020F0502020204030204" pitchFamily="34" charset="0"/>
              <a:cs typeface="Calibri" panose="020F0502020204030204" pitchFamily="34" charset="0"/>
            </a:endParaRPr>
          </a:p>
          <a:p>
            <a:endParaRPr lang="en-GB" sz="3000" dirty="0">
              <a:latin typeface="Calibri" panose="020F0502020204030204" pitchFamily="34" charset="0"/>
              <a:cs typeface="Calibri" panose="020F0502020204030204" pitchFamily="34" charset="0"/>
            </a:endParaRPr>
          </a:p>
          <a:p>
            <a:pPr marL="514350" indent="-514350">
              <a:buAutoNum type="arabicPeriod"/>
            </a:pPr>
            <a:endParaRPr lang="en-GB" sz="3000" dirty="0">
              <a:latin typeface="Calibri" panose="020F0502020204030204" pitchFamily="34" charset="0"/>
              <a:cs typeface="Calibri" panose="020F0502020204030204" pitchFamily="34" charset="0"/>
            </a:endParaRPr>
          </a:p>
          <a:p>
            <a:pPr marL="514350" indent="-514350">
              <a:buAutoNum type="arabicPeriod"/>
            </a:pPr>
            <a:endParaRPr lang="en-GB" sz="3000" dirty="0">
              <a:latin typeface="Calibri" panose="020F0502020204030204" pitchFamily="34" charset="0"/>
              <a:cs typeface="Calibri" panose="020F0502020204030204" pitchFamily="34" charset="0"/>
            </a:endParaRPr>
          </a:p>
          <a:p>
            <a:pPr marL="514350" indent="-514350">
              <a:buAutoNum type="arabicPeriod"/>
            </a:pPr>
            <a:endParaRPr lang="en-GB" sz="3000" dirty="0">
              <a:latin typeface="Calibri" panose="020F0502020204030204" pitchFamily="34" charset="0"/>
              <a:cs typeface="Calibri" panose="020F0502020204030204" pitchFamily="34" charset="0"/>
            </a:endParaRPr>
          </a:p>
          <a:p>
            <a:pPr marL="514350" indent="-514350">
              <a:buAutoNum type="arabicPeriod"/>
            </a:pPr>
            <a:endParaRPr lang="en-GB" sz="3000" dirty="0">
              <a:latin typeface="Calibri" panose="020F0502020204030204" pitchFamily="34" charset="0"/>
              <a:cs typeface="Calibri" panose="020F0502020204030204" pitchFamily="34" charset="0"/>
            </a:endParaRPr>
          </a:p>
          <a:p>
            <a:endParaRPr lang="en-GB"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79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9B4B8B7E-7B81-02E9-B6F9-AE100F987729}"/>
              </a:ext>
            </a:extLst>
          </p:cNvPr>
          <p:cNvSpPr>
            <a:spLocks noGrp="1"/>
          </p:cNvSpPr>
          <p:nvPr>
            <p:ph type="body" sz="quarter" idx="10"/>
          </p:nvPr>
        </p:nvSpPr>
        <p:spPr>
          <a:xfrm>
            <a:off x="544513" y="1391114"/>
            <a:ext cx="10274175" cy="685800"/>
          </a:xfrm>
        </p:spPr>
        <p:txBody>
          <a:bodyPr>
            <a:normAutofit fontScale="85000" lnSpcReduction="10000"/>
          </a:bodyPr>
          <a:lstStyle/>
          <a:p>
            <a:r>
              <a:rPr lang="en-US" sz="2800" dirty="0"/>
              <a:t>Expectations for multi-agency working – </a:t>
            </a:r>
            <a:r>
              <a:rPr lang="en-US" sz="2800" b="1" dirty="0"/>
              <a:t>Direct practice (teacher/practitioner)</a:t>
            </a:r>
            <a:r>
              <a:rPr lang="en-GB" sz="2800" b="1" dirty="0"/>
              <a:t>:</a:t>
            </a:r>
            <a:endParaRPr lang="en-GB" sz="3600" b="1" dirty="0"/>
          </a:p>
          <a:p>
            <a:endParaRPr lang="en-US" sz="2800" dirty="0"/>
          </a:p>
        </p:txBody>
      </p:sp>
      <p:sp>
        <p:nvSpPr>
          <p:cNvPr id="26" name="Title 2">
            <a:extLst>
              <a:ext uri="{FF2B5EF4-FFF2-40B4-BE49-F238E27FC236}">
                <a16:creationId xmlns:a16="http://schemas.microsoft.com/office/drawing/2014/main" id="{A7571FAB-6BF0-E219-F7E0-1DE73540AD3F}"/>
              </a:ext>
            </a:extLst>
          </p:cNvPr>
          <p:cNvSpPr>
            <a:spLocks noGrp="1"/>
          </p:cNvSpPr>
          <p:nvPr>
            <p:ph type="title"/>
          </p:nvPr>
        </p:nvSpPr>
        <p:spPr>
          <a:xfrm>
            <a:off x="545124" y="517524"/>
            <a:ext cx="7405200" cy="1065091"/>
          </a:xfrm>
        </p:spPr>
        <p:txBody>
          <a:bodyPr anchor="t">
            <a:normAutofit/>
          </a:bodyPr>
          <a:lstStyle/>
          <a:p>
            <a:r>
              <a:rPr lang="en-US"/>
              <a:t>Chapter 1: A shared responsibility</a:t>
            </a:r>
          </a:p>
        </p:txBody>
      </p:sp>
      <p:graphicFrame>
        <p:nvGraphicFramePr>
          <p:cNvPr id="5" name="Content Placeholder 2">
            <a:extLst>
              <a:ext uri="{FF2B5EF4-FFF2-40B4-BE49-F238E27FC236}">
                <a16:creationId xmlns:a16="http://schemas.microsoft.com/office/drawing/2014/main" id="{81F2AE9F-E3C2-E22D-EB80-EA9563EC91EF}"/>
              </a:ext>
            </a:extLst>
          </p:cNvPr>
          <p:cNvGraphicFramePr>
            <a:graphicFrameLocks noGrp="1"/>
          </p:cNvGraphicFramePr>
          <p:nvPr>
            <p:ph sz="quarter" idx="11"/>
          </p:nvPr>
        </p:nvGraphicFramePr>
        <p:xfrm>
          <a:off x="544513" y="2198671"/>
          <a:ext cx="11106150" cy="439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19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10F23-1680-05FD-A846-5BEB8D7FD3C9}"/>
              </a:ext>
            </a:extLst>
          </p:cNvPr>
          <p:cNvSpPr>
            <a:spLocks noGrp="1"/>
          </p:cNvSpPr>
          <p:nvPr>
            <p:ph type="body" sz="quarter" idx="10"/>
          </p:nvPr>
        </p:nvSpPr>
        <p:spPr>
          <a:xfrm>
            <a:off x="542925" y="1371975"/>
            <a:ext cx="11258467" cy="915570"/>
          </a:xfrm>
        </p:spPr>
        <p:txBody>
          <a:bodyPr/>
          <a:lstStyle/>
          <a:p>
            <a:r>
              <a:rPr lang="en-GB" sz="2800" b="0"/>
              <a:t>The Local Authority, ICB and police remain as 3 statutory Safeguarding Partners (LSP’s)</a:t>
            </a:r>
          </a:p>
          <a:p>
            <a:endParaRPr lang="en-GB"/>
          </a:p>
        </p:txBody>
      </p:sp>
      <p:sp>
        <p:nvSpPr>
          <p:cNvPr id="3" name="Title 2">
            <a:extLst>
              <a:ext uri="{FF2B5EF4-FFF2-40B4-BE49-F238E27FC236}">
                <a16:creationId xmlns:a16="http://schemas.microsoft.com/office/drawing/2014/main" id="{DCABB08A-CBF4-175F-7283-561414209190}"/>
              </a:ext>
            </a:extLst>
          </p:cNvPr>
          <p:cNvSpPr>
            <a:spLocks noGrp="1"/>
          </p:cNvSpPr>
          <p:nvPr>
            <p:ph type="title"/>
          </p:nvPr>
        </p:nvSpPr>
        <p:spPr/>
        <p:txBody>
          <a:bodyPr/>
          <a:lstStyle/>
          <a:p>
            <a:r>
              <a:rPr lang="en-GB"/>
              <a:t>Chapter 2: Multi-agency working</a:t>
            </a:r>
          </a:p>
        </p:txBody>
      </p:sp>
      <p:sp>
        <p:nvSpPr>
          <p:cNvPr id="4" name="Content Placeholder 3">
            <a:extLst>
              <a:ext uri="{FF2B5EF4-FFF2-40B4-BE49-F238E27FC236}">
                <a16:creationId xmlns:a16="http://schemas.microsoft.com/office/drawing/2014/main" id="{911A1825-7E7B-41BC-BB5D-334D97CA3CBB}"/>
              </a:ext>
            </a:extLst>
          </p:cNvPr>
          <p:cNvSpPr>
            <a:spLocks noGrp="1"/>
          </p:cNvSpPr>
          <p:nvPr>
            <p:ph sz="quarter" idx="11"/>
          </p:nvPr>
        </p:nvSpPr>
        <p:spPr>
          <a:xfrm>
            <a:off x="542925" y="2595434"/>
            <a:ext cx="11106150" cy="3576766"/>
          </a:xfrm>
        </p:spPr>
        <p:txBody>
          <a:bodyPr/>
          <a:lstStyle/>
          <a:p>
            <a:pPr marL="342900" indent="-342900">
              <a:buFont typeface="Wingdings" panose="05000000000000000000" pitchFamily="2" charset="2"/>
              <a:buChar char="Ø"/>
            </a:pPr>
            <a:r>
              <a:rPr lang="en-GB" sz="2400" b="0"/>
              <a:t>Education Providers are still not a statutory partner but have been recognised and named as a Relevant Agency – Para 70 outlines the responsibility for a relevant agency</a:t>
            </a:r>
          </a:p>
          <a:p>
            <a:pPr marL="342900" indent="-342900">
              <a:buFont typeface="Wingdings" panose="05000000000000000000" pitchFamily="2" charset="2"/>
              <a:buChar char="Ø"/>
            </a:pPr>
            <a:r>
              <a:rPr lang="en-GB" sz="2400" b="0"/>
              <a:t>School responsibilities are outlined in Para 79</a:t>
            </a:r>
          </a:p>
          <a:p>
            <a:pPr marL="342900" indent="-342900">
              <a:buFont typeface="Wingdings" panose="05000000000000000000" pitchFamily="2" charset="2"/>
              <a:buChar char="Ø"/>
            </a:pPr>
            <a:r>
              <a:rPr lang="en-GB" sz="2400" b="0"/>
              <a:t>Education Leaders to have greater involvement in Multi Agency Safeguarding Arrangements (MASA) – Para’s 103-104</a:t>
            </a:r>
          </a:p>
          <a:p>
            <a:pPr marL="342900" indent="-342900">
              <a:buFont typeface="Wingdings" panose="05000000000000000000" pitchFamily="2" charset="2"/>
              <a:buChar char="Ø"/>
            </a:pPr>
            <a:r>
              <a:rPr lang="en-GB" sz="2400" b="0"/>
              <a:t>More detailed section on Dispute Resolution in Para’s 110-113 (any changes to local arrangements will be detailed in the SET Procedures)</a:t>
            </a:r>
          </a:p>
          <a:p>
            <a:endParaRPr lang="en-GB" sz="2400" b="0"/>
          </a:p>
          <a:p>
            <a:endParaRPr lang="en-GB"/>
          </a:p>
        </p:txBody>
      </p:sp>
    </p:spTree>
    <p:extLst>
      <p:ext uri="{BB962C8B-B14F-4D97-AF65-F5344CB8AC3E}">
        <p14:creationId xmlns:p14="http://schemas.microsoft.com/office/powerpoint/2010/main" val="159476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10F23-1680-05FD-A846-5BEB8D7FD3C9}"/>
              </a:ext>
            </a:extLst>
          </p:cNvPr>
          <p:cNvSpPr>
            <a:spLocks noGrp="1"/>
          </p:cNvSpPr>
          <p:nvPr>
            <p:ph type="body" sz="quarter" idx="10"/>
          </p:nvPr>
        </p:nvSpPr>
        <p:spPr>
          <a:xfrm>
            <a:off x="466766" y="1378023"/>
            <a:ext cx="11258467" cy="915570"/>
          </a:xfrm>
        </p:spPr>
        <p:txBody>
          <a:bodyPr/>
          <a:lstStyle/>
          <a:p>
            <a:r>
              <a:rPr lang="en-GB" sz="2400"/>
              <a:t>Three sections covering Early Help, Safeguarding and promoting the welfare of children and Child Protection.  The main changes within Chapter 3 are:</a:t>
            </a:r>
          </a:p>
        </p:txBody>
      </p:sp>
      <p:sp>
        <p:nvSpPr>
          <p:cNvPr id="3" name="Title 2">
            <a:extLst>
              <a:ext uri="{FF2B5EF4-FFF2-40B4-BE49-F238E27FC236}">
                <a16:creationId xmlns:a16="http://schemas.microsoft.com/office/drawing/2014/main" id="{DCABB08A-CBF4-175F-7283-561414209190}"/>
              </a:ext>
            </a:extLst>
          </p:cNvPr>
          <p:cNvSpPr>
            <a:spLocks noGrp="1"/>
          </p:cNvSpPr>
          <p:nvPr>
            <p:ph type="title"/>
          </p:nvPr>
        </p:nvSpPr>
        <p:spPr>
          <a:xfrm>
            <a:off x="545124" y="517524"/>
            <a:ext cx="10656276" cy="1065091"/>
          </a:xfrm>
        </p:spPr>
        <p:txBody>
          <a:bodyPr/>
          <a:lstStyle/>
          <a:p>
            <a:r>
              <a:rPr lang="en-GB"/>
              <a:t>Chapter 3: Providing help, support and protection.</a:t>
            </a:r>
            <a:br>
              <a:rPr lang="en-GB"/>
            </a:br>
            <a:endParaRPr lang="en-GB"/>
          </a:p>
        </p:txBody>
      </p:sp>
      <p:sp>
        <p:nvSpPr>
          <p:cNvPr id="4" name="Content Placeholder 3">
            <a:extLst>
              <a:ext uri="{FF2B5EF4-FFF2-40B4-BE49-F238E27FC236}">
                <a16:creationId xmlns:a16="http://schemas.microsoft.com/office/drawing/2014/main" id="{911A1825-7E7B-41BC-BB5D-334D97CA3CBB}"/>
              </a:ext>
            </a:extLst>
          </p:cNvPr>
          <p:cNvSpPr>
            <a:spLocks noGrp="1"/>
          </p:cNvSpPr>
          <p:nvPr>
            <p:ph sz="quarter" idx="11"/>
          </p:nvPr>
        </p:nvSpPr>
        <p:spPr>
          <a:xfrm>
            <a:off x="392004" y="2293593"/>
            <a:ext cx="11106150" cy="3889587"/>
          </a:xfrm>
        </p:spPr>
        <p:txBody>
          <a:bodyPr/>
          <a:lstStyle/>
          <a:p>
            <a:pPr marL="342900" indent="-342900">
              <a:buFont typeface="Wingdings" panose="05000000000000000000" pitchFamily="2" charset="2"/>
              <a:buChar char="Ø"/>
            </a:pPr>
            <a:r>
              <a:rPr lang="en-GB" sz="2400"/>
              <a:t>Early help </a:t>
            </a:r>
            <a:r>
              <a:rPr lang="en-GB" sz="2400" b="0"/>
              <a:t>is support for children of all ages that improves a families resilience and outcomes or reduces the chance of a problem getting worse. It is a system of support delivered by the Local Authority and their partners (Universal Services) (Para. 118) </a:t>
            </a:r>
          </a:p>
          <a:p>
            <a:pPr marL="342900" indent="-342900">
              <a:buFont typeface="Wingdings" panose="05000000000000000000" pitchFamily="2" charset="2"/>
              <a:buChar char="Ø"/>
            </a:pPr>
            <a:r>
              <a:rPr lang="en-GB" sz="2400" b="0"/>
              <a:t>Assessments for Early Help should consider how the needs of the different family members impact each other.</a:t>
            </a:r>
          </a:p>
          <a:p>
            <a:pPr marL="342900" indent="-342900">
              <a:buFont typeface="Wingdings" panose="05000000000000000000" pitchFamily="2" charset="2"/>
              <a:buChar char="Ø"/>
            </a:pPr>
            <a:r>
              <a:rPr lang="en-GB" sz="2400" b="0"/>
              <a:t>All staff should be alert to potential need for early help. </a:t>
            </a:r>
          </a:p>
          <a:p>
            <a:pPr marL="342900" indent="-342900">
              <a:buFont typeface="Wingdings" panose="05000000000000000000" pitchFamily="2" charset="2"/>
              <a:buChar char="Ø"/>
            </a:pPr>
            <a:r>
              <a:rPr lang="en-GB" sz="2400" b="0"/>
              <a:t>Appropriate training for professionals to know when to share information, recognise abuse, neglect and exploitation including coercive behaviour, emerging threats and families with </a:t>
            </a:r>
            <a:r>
              <a:rPr lang="en-GB" sz="2400" b="0" err="1"/>
              <a:t>multplie</a:t>
            </a:r>
            <a:r>
              <a:rPr lang="en-GB" sz="2400" b="0"/>
              <a:t> needs. </a:t>
            </a:r>
          </a:p>
          <a:p>
            <a:endParaRPr lang="en-GB" sz="2400" b="0"/>
          </a:p>
          <a:p>
            <a:endParaRPr lang="en-GB"/>
          </a:p>
        </p:txBody>
      </p:sp>
    </p:spTree>
    <p:extLst>
      <p:ext uri="{BB962C8B-B14F-4D97-AF65-F5344CB8AC3E}">
        <p14:creationId xmlns:p14="http://schemas.microsoft.com/office/powerpoint/2010/main" val="137962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10F23-1680-05FD-A846-5BEB8D7FD3C9}"/>
              </a:ext>
            </a:extLst>
          </p:cNvPr>
          <p:cNvSpPr>
            <a:spLocks noGrp="1"/>
          </p:cNvSpPr>
          <p:nvPr>
            <p:ph type="body" sz="quarter" idx="10"/>
          </p:nvPr>
        </p:nvSpPr>
        <p:spPr>
          <a:xfrm>
            <a:off x="542925" y="1679864"/>
            <a:ext cx="11258467" cy="915570"/>
          </a:xfrm>
        </p:spPr>
        <p:txBody>
          <a:bodyPr/>
          <a:lstStyle/>
          <a:p>
            <a:r>
              <a:rPr lang="en-GB" sz="2400"/>
              <a:t>The main changes within Chapter 3 are:</a:t>
            </a:r>
          </a:p>
        </p:txBody>
      </p:sp>
      <p:sp>
        <p:nvSpPr>
          <p:cNvPr id="3" name="Title 2">
            <a:extLst>
              <a:ext uri="{FF2B5EF4-FFF2-40B4-BE49-F238E27FC236}">
                <a16:creationId xmlns:a16="http://schemas.microsoft.com/office/drawing/2014/main" id="{DCABB08A-CBF4-175F-7283-561414209190}"/>
              </a:ext>
            </a:extLst>
          </p:cNvPr>
          <p:cNvSpPr>
            <a:spLocks noGrp="1"/>
          </p:cNvSpPr>
          <p:nvPr>
            <p:ph type="title"/>
          </p:nvPr>
        </p:nvSpPr>
        <p:spPr>
          <a:xfrm>
            <a:off x="545124" y="517525"/>
            <a:ext cx="10656276" cy="1162340"/>
          </a:xfrm>
        </p:spPr>
        <p:txBody>
          <a:bodyPr/>
          <a:lstStyle/>
          <a:p>
            <a:r>
              <a:rPr lang="en-GB"/>
              <a:t>Chapter 3: Providing help, support and protection, cont’d.</a:t>
            </a:r>
            <a:br>
              <a:rPr lang="en-GB"/>
            </a:br>
            <a:endParaRPr lang="en-GB"/>
          </a:p>
        </p:txBody>
      </p:sp>
      <p:sp>
        <p:nvSpPr>
          <p:cNvPr id="4" name="Content Placeholder 3">
            <a:extLst>
              <a:ext uri="{FF2B5EF4-FFF2-40B4-BE49-F238E27FC236}">
                <a16:creationId xmlns:a16="http://schemas.microsoft.com/office/drawing/2014/main" id="{911A1825-7E7B-41BC-BB5D-334D97CA3CBB}"/>
              </a:ext>
            </a:extLst>
          </p:cNvPr>
          <p:cNvSpPr>
            <a:spLocks noGrp="1"/>
          </p:cNvSpPr>
          <p:nvPr>
            <p:ph sz="quarter" idx="11"/>
          </p:nvPr>
        </p:nvSpPr>
        <p:spPr>
          <a:xfrm>
            <a:off x="542925" y="2595433"/>
            <a:ext cx="11106150" cy="3889587"/>
          </a:xfrm>
        </p:spPr>
        <p:txBody>
          <a:bodyPr/>
          <a:lstStyle/>
          <a:p>
            <a:pPr marL="342900" indent="-342900">
              <a:buFont typeface="Wingdings" panose="05000000000000000000" pitchFamily="2" charset="2"/>
              <a:buChar char="Ø"/>
            </a:pPr>
            <a:r>
              <a:rPr lang="en-GB" sz="2400"/>
              <a:t>Safeguarding and promoting the welfare of children </a:t>
            </a:r>
            <a:r>
              <a:rPr lang="en-GB" sz="2400" b="0"/>
              <a:t>clarifies a broader range of practitioners can be the lead practitioner for children and families receiving support and services under section 17 of the Children Act 1989</a:t>
            </a:r>
          </a:p>
          <a:p>
            <a:pPr marL="342900" indent="-342900">
              <a:buFont typeface="Wingdings" panose="05000000000000000000" pitchFamily="2" charset="2"/>
              <a:buChar char="Ø"/>
            </a:pPr>
            <a:r>
              <a:rPr lang="en-GB" sz="2400"/>
              <a:t>Child protection </a:t>
            </a:r>
            <a:r>
              <a:rPr lang="en-GB" sz="2400" b="0"/>
              <a:t>introduces new national multi-agency child protection standards to set out actions, considerations and behaviours for improved child protection practice and outcomes for children</a:t>
            </a:r>
          </a:p>
          <a:p>
            <a:pPr marL="342900" indent="-342900">
              <a:buFont typeface="Wingdings" panose="05000000000000000000" pitchFamily="2" charset="2"/>
              <a:buChar char="Ø"/>
            </a:pPr>
            <a:r>
              <a:rPr lang="en-GB" sz="2400" b="0"/>
              <a:t>ESCB will provide further clarity in due course for any changes to local arrangements</a:t>
            </a:r>
          </a:p>
          <a:p>
            <a:endParaRPr lang="en-GB"/>
          </a:p>
        </p:txBody>
      </p:sp>
    </p:spTree>
    <p:extLst>
      <p:ext uri="{BB962C8B-B14F-4D97-AF65-F5344CB8AC3E}">
        <p14:creationId xmlns:p14="http://schemas.microsoft.com/office/powerpoint/2010/main" val="168847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r>
              <a:rPr lang="en-GB"/>
              <a:t>Next steps:</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407695"/>
            <a:ext cx="5751870" cy="4605755"/>
          </a:xfrm>
        </p:spPr>
        <p:txBody>
          <a:bodyPr/>
          <a:lstStyle/>
          <a:p>
            <a:pPr lvl="2">
              <a:buFont typeface="Wingdings" panose="05000000000000000000" pitchFamily="2" charset="2"/>
              <a:buChar char="Ø"/>
            </a:pPr>
            <a:r>
              <a:rPr lang="en-GB" sz="2400"/>
              <a:t>Update any school/setting policies with the latest link/reference</a:t>
            </a:r>
          </a:p>
          <a:p>
            <a:pPr lvl="2">
              <a:buFont typeface="Wingdings" panose="05000000000000000000" pitchFamily="2" charset="2"/>
              <a:buChar char="Ø"/>
            </a:pPr>
            <a:r>
              <a:rPr lang="en-GB" sz="2400"/>
              <a:t>Update governors on key changes</a:t>
            </a:r>
          </a:p>
          <a:p>
            <a:pPr lvl="2">
              <a:buFont typeface="Wingdings" panose="05000000000000000000" pitchFamily="2" charset="2"/>
              <a:buChar char="Ø"/>
            </a:pPr>
            <a:r>
              <a:rPr lang="en-GB" sz="2400"/>
              <a:t>Ensure staff receive an update on the changes within the guidance</a:t>
            </a:r>
          </a:p>
          <a:p>
            <a:pPr lvl="2">
              <a:buFont typeface="Wingdings" panose="05000000000000000000" pitchFamily="2" charset="2"/>
              <a:buChar char="Ø"/>
            </a:pPr>
            <a:r>
              <a:rPr lang="en-GB" sz="2400"/>
              <a:t>Ensure staff receive updated training on identifying which children and families would benefit from early help (para 123)</a:t>
            </a:r>
          </a:p>
          <a:p>
            <a:pPr lvl="2">
              <a:buFont typeface="Wingdings" panose="05000000000000000000" pitchFamily="2" charset="2"/>
              <a:buChar char="Ø"/>
            </a:pPr>
            <a:r>
              <a:rPr lang="en-GB" sz="2400"/>
              <a:t>Consider TAFSO training offer via ESCB</a:t>
            </a:r>
          </a:p>
          <a:p>
            <a:pPr lvl="2">
              <a:buFont typeface="Wingdings" panose="05000000000000000000" pitchFamily="2" charset="2"/>
              <a:buChar char="Ø"/>
            </a:pPr>
            <a:endParaRPr lang="en-GB" sz="2000"/>
          </a:p>
          <a:p>
            <a:pPr lvl="2">
              <a:buFont typeface="Wingdings" panose="05000000000000000000" pitchFamily="2" charset="2"/>
              <a:buChar char="Ø"/>
            </a:pPr>
            <a:endParaRPr lang="en-GB" sz="2000"/>
          </a:p>
          <a:p>
            <a:pPr marL="0" lvl="2" indent="0">
              <a:buNone/>
            </a:pPr>
            <a:endParaRPr lang="en-GB" sz="2000"/>
          </a:p>
          <a:p>
            <a:pPr marL="0" lvl="2" indent="0">
              <a:buNone/>
            </a:pPr>
            <a:endParaRPr lang="en-GB" sz="2000"/>
          </a:p>
          <a:p>
            <a:pPr marL="0" lvl="2" indent="0">
              <a:buNone/>
            </a:pPr>
            <a:endParaRPr lang="en-GB" sz="2000"/>
          </a:p>
          <a:p>
            <a:pPr marL="0" lvl="2" indent="0">
              <a:buNone/>
            </a:pPr>
            <a:endParaRPr lang="en-GB" sz="2000"/>
          </a:p>
          <a:p>
            <a:pPr marL="0" lvl="2" indent="0">
              <a:buNone/>
            </a:pPr>
            <a:endParaRPr lang="en-GB" sz="2000"/>
          </a:p>
          <a:p>
            <a:pPr marL="0" lvl="2" indent="0">
              <a:buNone/>
            </a:pPr>
            <a:endParaRPr lang="en-GB" sz="2000"/>
          </a:p>
          <a:p>
            <a:pPr marL="0" lvl="2" indent="0">
              <a:buNone/>
            </a:pPr>
            <a:endParaRPr lang="en-GB" sz="2000" i="1"/>
          </a:p>
          <a:p>
            <a:pPr marL="0" lvl="2" indent="0">
              <a:buNone/>
            </a:pPr>
            <a:endParaRPr lang="en-GB" sz="1600" i="1"/>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317523"/>
            <a:ext cx="4473114" cy="4695927"/>
          </a:xfrm>
        </p:spPr>
        <p:txBody>
          <a:bodyPr/>
          <a:lstStyle/>
          <a:p>
            <a:r>
              <a:rPr lang="en-GB" sz="5400"/>
              <a:t>Working Together to Safeguard Children</a:t>
            </a:r>
          </a:p>
        </p:txBody>
      </p:sp>
    </p:spTree>
    <p:extLst>
      <p:ext uri="{BB962C8B-B14F-4D97-AF65-F5344CB8AC3E}">
        <p14:creationId xmlns:p14="http://schemas.microsoft.com/office/powerpoint/2010/main" val="1048748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541338" y="187192"/>
            <a:ext cx="5503794" cy="1130331"/>
          </a:xfrm>
        </p:spPr>
        <p:txBody>
          <a:bodyPr/>
          <a:lstStyle/>
          <a:p>
            <a:r>
              <a:rPr lang="en-GB"/>
              <a:t>Further guidance and support:</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29" y="1708485"/>
            <a:ext cx="5751871" cy="5149515"/>
          </a:xfrm>
        </p:spPr>
        <p:txBody>
          <a:bodyPr/>
          <a:lstStyle/>
          <a:p>
            <a:pPr lvl="2"/>
            <a:r>
              <a:rPr lang="en-GB" sz="2000" dirty="0">
                <a:hlinkClick r:id="rId2"/>
              </a:rPr>
              <a:t>Working together to safeguard children 2023: summary of changes (publishing.service.gov.uk)</a:t>
            </a:r>
            <a:endParaRPr lang="en-GB" sz="2000" dirty="0"/>
          </a:p>
          <a:p>
            <a:pPr marL="0" lvl="2" indent="0">
              <a:buNone/>
            </a:pPr>
            <a:endParaRPr lang="en-GB" sz="2000" dirty="0"/>
          </a:p>
          <a:p>
            <a:pPr lvl="2"/>
            <a:r>
              <a:rPr lang="en-GB" sz="2000" dirty="0">
                <a:hlinkClick r:id="rId3"/>
              </a:rPr>
              <a:t>Working Together to Safeguard Children - Summary of Changes 2023 - NSPCC</a:t>
            </a:r>
            <a:endParaRPr lang="en-GB" sz="2000" dirty="0"/>
          </a:p>
          <a:p>
            <a:pPr marL="0" lvl="2" indent="0">
              <a:buNone/>
            </a:pPr>
            <a:endParaRPr lang="en-GB" sz="2000" dirty="0"/>
          </a:p>
          <a:p>
            <a:pPr lvl="2"/>
            <a:r>
              <a:rPr lang="en-GB" sz="2000" dirty="0">
                <a:hlinkClick r:id="rId4"/>
              </a:rPr>
              <a:t>London Grid for Learning - Working Together 2023 - Implications for Schools - Slides </a:t>
            </a:r>
            <a:endParaRPr lang="en-GB" sz="2000" dirty="0"/>
          </a:p>
          <a:p>
            <a:pPr marL="0" lvl="2" indent="0">
              <a:buNone/>
            </a:pPr>
            <a:endParaRPr lang="en-GB" sz="2000" dirty="0"/>
          </a:p>
          <a:p>
            <a:pPr lvl="2"/>
            <a:r>
              <a:rPr lang="en-GB" sz="2000" dirty="0">
                <a:hlinkClick r:id="rId5"/>
              </a:rPr>
              <a:t>Early Help and Team Around the Family Workshops</a:t>
            </a:r>
            <a:endParaRPr lang="en-GB" sz="2000" dirty="0"/>
          </a:p>
          <a:p>
            <a:pPr marL="0" lvl="2" indent="0">
              <a:buNone/>
            </a:pPr>
            <a:endParaRPr lang="en-GB" sz="2000" dirty="0"/>
          </a:p>
          <a:p>
            <a:pPr lvl="2"/>
            <a:r>
              <a:rPr lang="en-GB" sz="2000" dirty="0">
                <a:hlinkClick r:id="rId6"/>
              </a:rPr>
              <a:t>ESCB - Preparing for Difficult Conversations – training</a:t>
            </a:r>
            <a:endParaRPr lang="en-GB" sz="2000" dirty="0"/>
          </a:p>
          <a:p>
            <a:pPr lvl="2"/>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i="1" dirty="0"/>
          </a:p>
          <a:p>
            <a:pPr marL="0" lvl="2" indent="0">
              <a:buNone/>
            </a:pPr>
            <a:endParaRPr lang="en-GB" sz="1600" i="1"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317523"/>
            <a:ext cx="4473114" cy="4695927"/>
          </a:xfrm>
        </p:spPr>
        <p:txBody>
          <a:bodyPr/>
          <a:lstStyle/>
          <a:p>
            <a:r>
              <a:rPr lang="en-GB" sz="5400"/>
              <a:t>Working Together to Safeguard Children</a:t>
            </a:r>
          </a:p>
        </p:txBody>
      </p:sp>
    </p:spTree>
    <p:extLst>
      <p:ext uri="{BB962C8B-B14F-4D97-AF65-F5344CB8AC3E}">
        <p14:creationId xmlns:p14="http://schemas.microsoft.com/office/powerpoint/2010/main" val="15014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39057" y="192640"/>
            <a:ext cx="6087082" cy="6472719"/>
          </a:xfrm>
        </p:spPr>
        <p:txBody>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ESCB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2"/>
              </a:rPr>
              <a:t>website</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lang="en-GB" sz="2400" b="0">
                <a:solidFill>
                  <a:srgbClr val="000000"/>
                </a:solidFill>
                <a:latin typeface="Calibri" panose="020F0502020204030204" pitchFamily="34" charset="0"/>
                <a:cs typeface="Calibri" panose="020F0502020204030204" pitchFamily="34" charset="0"/>
              </a:rPr>
              <a:t>provides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information and resources for education settings, including:</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Child Safeguarding Practice Review (CSPR) reports: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3"/>
              </a:rPr>
              <a:t>Learning from CSPRs</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ESCB bulletins – the latest can be found here: </a:t>
            </a:r>
            <a:r>
              <a:rPr lang="en-GB" sz="2400" b="0" u="none" strike="noStrike" dirty="0">
                <a:solidFill>
                  <a:srgbClr val="0000FF"/>
                </a:solidFill>
                <a:effectLst/>
                <a:latin typeface="Calibri" panose="020F0502020204030204" pitchFamily="34" charset="0"/>
                <a:ea typeface="Calibri" panose="020F0502020204030204" pitchFamily="34" charset="0"/>
                <a:hlinkClick r:id="rId4"/>
              </a:rPr>
              <a:t>ESCB Safeguarding Updates - March 2024</a:t>
            </a:r>
            <a:endParaRPr lang="en-GB" sz="2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2400" b="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a:solidFill>
                  <a:srgbClr val="000000"/>
                </a:solidFill>
                <a:latin typeface="Calibri" panose="020F0502020204030204" pitchFamily="34" charset="0"/>
                <a:cs typeface="Calibri" panose="020F0502020204030204" pitchFamily="34" charset="0"/>
              </a:rPr>
              <a:t>T</a:t>
            </a:r>
            <a:r>
              <a:rPr kumimoji="0" lang="en-GB"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raining reminder</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if you decide to use an external provider for staff safeguarding training, please ensure that you check the ESCB Training Levels document, which sets out the level of safeguarding children training recommended by ESCB for staff and volunteers (this is based on the level of contact staff have with children, young people, and their families)</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a:solidFill>
                <a:srgbClr val="000000"/>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Training opportunities: </a:t>
            </a:r>
            <a:r>
              <a:rPr lang="en-GB" sz="2400" b="0">
                <a:hlinkClick r:id="rId5"/>
              </a:rPr>
              <a:t>ESCB - Learning and Development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335748" y="1623317"/>
            <a:ext cx="4398696" cy="3051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GB" sz="5200" b="0" i="0" u="none" strike="noStrike" kern="1200" cap="none" spc="0" normalizeH="0" baseline="0" noProof="0" dirty="0">
                <a:ln>
                  <a:noFill/>
                </a:ln>
                <a:solidFill>
                  <a:schemeClr val="bg1"/>
                </a:solidFill>
                <a:effectLst/>
                <a:uLnTx/>
                <a:uFillTx/>
                <a:latin typeface="+mn-lt"/>
                <a:ea typeface="+mn-ea"/>
                <a:cs typeface="+mn-cs"/>
              </a:rPr>
              <a:t>Essex Safeguarding Children Board (ESCB)</a:t>
            </a:r>
          </a:p>
        </p:txBody>
      </p:sp>
    </p:spTree>
    <p:extLst>
      <p:ext uri="{BB962C8B-B14F-4D97-AF65-F5344CB8AC3E}">
        <p14:creationId xmlns:p14="http://schemas.microsoft.com/office/powerpoint/2010/main" val="106347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318720"/>
            <a:ext cx="5503794" cy="1130331"/>
          </a:xfrm>
        </p:spPr>
        <p:txBody>
          <a:bodyPr/>
          <a:lstStyle/>
          <a:p>
            <a:r>
              <a:rPr lang="en-GB" sz="3600" dirty="0"/>
              <a:t>ESCB </a:t>
            </a:r>
            <a:r>
              <a:rPr lang="en-GB" sz="3600" dirty="0">
                <a:solidFill>
                  <a:srgbClr val="E40037"/>
                </a:solidFill>
                <a:hlinkClick r:id="rId3"/>
              </a:rPr>
              <a:t>Child Safety</a:t>
            </a:r>
            <a:r>
              <a:rPr lang="en-GB" sz="3600" dirty="0">
                <a:solidFill>
                  <a:srgbClr val="E40037"/>
                </a:solidFill>
              </a:rPr>
              <a:t> </a:t>
            </a:r>
            <a:r>
              <a:rPr lang="en-GB" sz="3600" dirty="0"/>
              <a:t>resources – information/signposting for parents and carers</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2096323"/>
            <a:ext cx="5751870" cy="4605755"/>
          </a:xfrm>
        </p:spPr>
        <p:txBody>
          <a:bodyPr/>
          <a:lstStyle/>
          <a:p>
            <a:pPr lvl="2" algn="just">
              <a:buFont typeface="Wingdings" panose="05000000000000000000" pitchFamily="2" charset="2"/>
              <a:buChar char="Ø"/>
            </a:pPr>
            <a:r>
              <a:rPr lang="en-GB" sz="2400" u="none" strike="noStrike" dirty="0">
                <a:effectLst/>
                <a:latin typeface="Calibri" panose="020F0502020204030204" pitchFamily="34" charset="0"/>
                <a:ea typeface="Calibri" panose="020F0502020204030204" pitchFamily="34" charset="0"/>
              </a:rPr>
              <a:t>Safer Sleep</a:t>
            </a:r>
          </a:p>
          <a:p>
            <a:pPr lvl="2" algn="just">
              <a:buFont typeface="Wingdings" panose="05000000000000000000" pitchFamily="2" charset="2"/>
              <a:buChar char="§"/>
            </a:pPr>
            <a:r>
              <a:rPr lang="en-GB" sz="2400" u="none" strike="noStrike" dirty="0">
                <a:effectLst/>
                <a:latin typeface="Calibri" panose="020F0502020204030204" pitchFamily="34" charset="0"/>
                <a:ea typeface="Calibri" panose="020F0502020204030204" pitchFamily="34" charset="0"/>
              </a:rPr>
              <a:t>Includes Thinking Tool to prompt conversations to reduce risk of Sudden Unexpected Deaths in Infancy (SUDI)</a:t>
            </a:r>
          </a:p>
          <a:p>
            <a:pPr lvl="2" algn="just">
              <a:buFont typeface="Wingdings" panose="05000000000000000000" pitchFamily="2" charset="2"/>
              <a:buChar char="Ø"/>
            </a:pPr>
            <a:r>
              <a:rPr lang="en-GB" sz="2400" dirty="0">
                <a:latin typeface="Calibri" panose="020F0502020204030204" pitchFamily="34" charset="0"/>
                <a:ea typeface="Calibri" panose="020F0502020204030204" pitchFamily="34" charset="0"/>
              </a:rPr>
              <a:t>Safety around the home</a:t>
            </a:r>
          </a:p>
          <a:p>
            <a:pPr lvl="2" algn="just">
              <a:buFont typeface="Wingdings" panose="05000000000000000000" pitchFamily="2" charset="2"/>
              <a:buChar char="Ø"/>
            </a:pPr>
            <a:r>
              <a:rPr lang="en-GB" sz="2400" u="none" strike="noStrike" dirty="0">
                <a:effectLst/>
                <a:latin typeface="Calibri" panose="020F0502020204030204" pitchFamily="34" charset="0"/>
                <a:ea typeface="Calibri" panose="020F0502020204030204" pitchFamily="34" charset="0"/>
              </a:rPr>
              <a:t>Water Safety</a:t>
            </a:r>
          </a:p>
          <a:p>
            <a:pPr lvl="2" algn="just">
              <a:buFont typeface="Wingdings" panose="05000000000000000000" pitchFamily="2" charset="2"/>
              <a:buChar char="Ø"/>
            </a:pPr>
            <a:r>
              <a:rPr lang="en-GB" sz="2400" dirty="0">
                <a:latin typeface="Calibri" panose="020F0502020204030204" pitchFamily="34" charset="0"/>
                <a:ea typeface="Calibri" panose="020F0502020204030204" pitchFamily="34" charset="0"/>
              </a:rPr>
              <a:t>Road Safety</a:t>
            </a:r>
          </a:p>
          <a:p>
            <a:pPr lvl="2" algn="just">
              <a:buFont typeface="Wingdings" panose="05000000000000000000" pitchFamily="2" charset="2"/>
              <a:buChar char="Ø"/>
            </a:pPr>
            <a:r>
              <a:rPr lang="en-GB" sz="2400" u="none" strike="noStrike" dirty="0">
                <a:effectLst/>
                <a:latin typeface="Calibri" panose="020F0502020204030204" pitchFamily="34" charset="0"/>
                <a:ea typeface="Calibri" panose="020F0502020204030204" pitchFamily="34" charset="0"/>
              </a:rPr>
              <a:t>Buying toys online</a:t>
            </a:r>
          </a:p>
          <a:p>
            <a:pPr lvl="2" algn="just">
              <a:buFont typeface="Wingdings" panose="05000000000000000000" pitchFamily="2" charset="2"/>
              <a:buChar char="Ø"/>
            </a:pPr>
            <a:r>
              <a:rPr lang="en-GB" sz="2400" dirty="0">
                <a:latin typeface="Calibri" panose="020F0502020204030204" pitchFamily="34" charset="0"/>
                <a:ea typeface="Calibri" panose="020F0502020204030204" pitchFamily="34" charset="0"/>
              </a:rPr>
              <a:t>Keeping safe on holiday – travel planning</a:t>
            </a:r>
            <a:endParaRPr lang="en-GB" sz="2400" u="none" strike="noStrike" dirty="0">
              <a:effectLst/>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u="none" strike="noStrike" dirty="0">
              <a:effectLst/>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i="1" dirty="0"/>
          </a:p>
          <a:p>
            <a:pPr marL="0" lvl="2" indent="0">
              <a:buNone/>
            </a:pPr>
            <a:endParaRPr lang="en-GB" sz="1600" i="1"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582614"/>
            <a:ext cx="4113751" cy="4605755"/>
          </a:xfrm>
        </p:spPr>
        <p:txBody>
          <a:bodyPr/>
          <a:lstStyle/>
          <a:p>
            <a:r>
              <a:rPr kumimoji="0" lang="en-GB" sz="5200" b="0" i="0" u="none" strike="noStrike" kern="1200" cap="none" spc="0" normalizeH="0" baseline="0" noProof="0" dirty="0">
                <a:ln>
                  <a:noFill/>
                </a:ln>
                <a:solidFill>
                  <a:prstClr val="white"/>
                </a:solidFill>
                <a:effectLst/>
                <a:uLnTx/>
                <a:uFillTx/>
                <a:latin typeface="Calibri"/>
                <a:ea typeface="+mj-ea"/>
                <a:cs typeface="+mj-cs"/>
              </a:rPr>
              <a:t>Essex Safeguarding Children Board (ESCB)</a:t>
            </a:r>
            <a:endParaRPr lang="en-GB" sz="5200" dirty="0"/>
          </a:p>
        </p:txBody>
      </p:sp>
    </p:spTree>
    <p:extLst>
      <p:ext uri="{BB962C8B-B14F-4D97-AF65-F5344CB8AC3E}">
        <p14:creationId xmlns:p14="http://schemas.microsoft.com/office/powerpoint/2010/main" val="197335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r>
              <a:rPr lang="en-GB" dirty="0"/>
              <a:t>Online Safety resources</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407695"/>
            <a:ext cx="5751870" cy="4605755"/>
          </a:xfrm>
        </p:spPr>
        <p:txBody>
          <a:bodyPr/>
          <a:lstStyle/>
          <a:p>
            <a:pPr lvl="2" algn="just">
              <a:buFont typeface="Wingdings" panose="05000000000000000000" pitchFamily="2" charset="2"/>
              <a:buChar char="Ø"/>
            </a:pPr>
            <a:r>
              <a:rPr lang="en-GB" sz="2400" dirty="0">
                <a:hlinkClick r:id="rId3"/>
              </a:rPr>
              <a:t>Safeguarding children and protecting professionals in early years settings: online safety considerations</a:t>
            </a:r>
            <a:r>
              <a:rPr lang="en-GB" sz="2400" dirty="0"/>
              <a:t> (GOV.UK – UK Council for Internet Safety): guidance to help Early Years settings consider their practice and take steps to safeguard children and adults online</a:t>
            </a:r>
            <a:endParaRPr lang="en-GB" sz="2400" dirty="0">
              <a:hlinkClick r:id="rId3"/>
            </a:endParaRPr>
          </a:p>
          <a:p>
            <a:pPr lvl="2" algn="just">
              <a:buFont typeface="Wingdings" panose="05000000000000000000" pitchFamily="2" charset="2"/>
              <a:buChar char="Ø"/>
            </a:pPr>
            <a:r>
              <a:rPr lang="en-GB" sz="2400" dirty="0">
                <a:hlinkClick r:id="rId3"/>
              </a:rPr>
              <a:t>Internet Matters</a:t>
            </a:r>
            <a:r>
              <a:rPr lang="en-GB" sz="2400" dirty="0"/>
              <a:t>: </a:t>
            </a:r>
            <a:r>
              <a:rPr lang="en-GB" sz="2400" dirty="0">
                <a:latin typeface="Calibri" panose="020F0502020204030204" pitchFamily="34" charset="0"/>
                <a:ea typeface="Calibri" panose="020F0502020204030204" pitchFamily="34" charset="0"/>
              </a:rPr>
              <a:t>pre-school online safety advice including checklist, facts and stats, information for parents/carers</a:t>
            </a:r>
          </a:p>
          <a:p>
            <a:pPr lvl="2" algn="just">
              <a:buFont typeface="Wingdings" panose="05000000000000000000" pitchFamily="2" charset="2"/>
              <a:buChar char="Ø"/>
            </a:pPr>
            <a:r>
              <a:rPr lang="en-GB" sz="2400" dirty="0">
                <a:hlinkClick r:id="rId4"/>
              </a:rPr>
              <a:t>Safeguarding Network</a:t>
            </a:r>
            <a:r>
              <a:rPr lang="en-GB" sz="2400" dirty="0"/>
              <a:t>: online safety suggested strategies and advice for safeguarding settings</a:t>
            </a:r>
            <a:endParaRPr lang="en-GB" sz="2400" dirty="0">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solidFill>
                <a:srgbClr val="0000FF"/>
              </a:solidFill>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solidFill>
                <a:srgbClr val="0000FF"/>
              </a:solidFill>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solidFill>
                <a:srgbClr val="0000FF"/>
              </a:solidFill>
              <a:latin typeface="Calibri" panose="020F0502020204030204" pitchFamily="34" charset="0"/>
              <a:ea typeface="Calibri" panose="020F0502020204030204" pitchFamily="34" charset="0"/>
            </a:endParaRPr>
          </a:p>
          <a:p>
            <a:pPr lvl="2">
              <a:buFont typeface="Wingdings" panose="05000000000000000000" pitchFamily="2" charset="2"/>
              <a:buChar char="Ø"/>
            </a:pPr>
            <a:endParaRPr lang="en-GB" sz="2400" dirty="0">
              <a:solidFill>
                <a:srgbClr val="0000FF"/>
              </a:solidFill>
              <a:latin typeface="Calibri" panose="020F0502020204030204" pitchFamily="34" charset="0"/>
              <a:ea typeface="Calibri" panose="020F0502020204030204" pitchFamily="34" charset="0"/>
              <a:hlinkClick r:id="rId5"/>
            </a:endParaRPr>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i="1" dirty="0"/>
          </a:p>
          <a:p>
            <a:pPr marL="0" lvl="2" indent="0">
              <a:buNone/>
            </a:pPr>
            <a:endParaRPr lang="en-GB" sz="1600" i="1"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407695"/>
            <a:ext cx="4113751" cy="4605755"/>
          </a:xfrm>
        </p:spPr>
        <p:txBody>
          <a:bodyPr/>
          <a:lstStyle/>
          <a:p>
            <a:r>
              <a:rPr lang="en-GB" sz="6400" dirty="0"/>
              <a:t>Online Safety</a:t>
            </a:r>
          </a:p>
        </p:txBody>
      </p:sp>
    </p:spTree>
    <p:extLst>
      <p:ext uri="{BB962C8B-B14F-4D97-AF65-F5344CB8AC3E}">
        <p14:creationId xmlns:p14="http://schemas.microsoft.com/office/powerpoint/2010/main" val="141665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17586" y="208988"/>
            <a:ext cx="5922781" cy="3777086"/>
          </a:xfrm>
        </p:spPr>
        <p:txBody>
          <a:bodyPr/>
          <a:lstStyle/>
          <a:p>
            <a:pPr marL="489600" lvl="3">
              <a:spcAft>
                <a:spcPts val="0"/>
              </a:spcAft>
              <a:buFont typeface="Wingdings" panose="05000000000000000000" pitchFamily="2" charset="2"/>
              <a:buChar char="Ø"/>
            </a:pPr>
            <a:r>
              <a:rPr lang="en-GB" sz="2200" dirty="0"/>
              <a:t>267 received so far!</a:t>
            </a:r>
          </a:p>
          <a:p>
            <a:pPr marL="489600" lvl="3">
              <a:spcAft>
                <a:spcPts val="0"/>
              </a:spcAft>
              <a:buFont typeface="Wingdings" panose="05000000000000000000" pitchFamily="2" charset="2"/>
              <a:buChar char="Ø"/>
            </a:pPr>
            <a:endParaRPr lang="en-GB" sz="2200" dirty="0"/>
          </a:p>
          <a:p>
            <a:pPr marL="489600" lvl="3">
              <a:spcAft>
                <a:spcPts val="0"/>
              </a:spcAft>
              <a:buFont typeface="Wingdings" panose="05000000000000000000" pitchFamily="2" charset="2"/>
              <a:buChar char="Ø"/>
            </a:pPr>
            <a:r>
              <a:rPr lang="en-GB" sz="1800" dirty="0"/>
              <a:t>Closing date of 31 May 2024</a:t>
            </a:r>
          </a:p>
          <a:p>
            <a:pPr marL="261000" lvl="3" indent="0">
              <a:spcAft>
                <a:spcPts val="0"/>
              </a:spcAft>
              <a:buNone/>
            </a:pPr>
            <a:r>
              <a:rPr lang="en-GB" sz="1800" dirty="0"/>
              <a:t>We will give detailed feedback in the summer forum</a:t>
            </a:r>
          </a:p>
          <a:p>
            <a:pPr marL="261000" lvl="3" indent="0">
              <a:spcAft>
                <a:spcPts val="0"/>
              </a:spcAft>
              <a:buNone/>
            </a:pPr>
            <a:r>
              <a:rPr lang="en-GB" sz="1800" dirty="0"/>
              <a:t> </a:t>
            </a:r>
          </a:p>
          <a:p>
            <a:pPr marL="261000" lvl="3" indent="0">
              <a:spcAft>
                <a:spcPts val="0"/>
              </a:spcAft>
              <a:buNone/>
            </a:pPr>
            <a:r>
              <a:rPr lang="en-GB" sz="1800" u="sng" dirty="0"/>
              <a:t>Some headlines so far</a:t>
            </a:r>
          </a:p>
          <a:p>
            <a:pPr marL="603900" lvl="3" indent="-342900">
              <a:spcAft>
                <a:spcPts val="0"/>
              </a:spcAft>
            </a:pPr>
            <a:r>
              <a:rPr lang="en-GB" sz="1800" dirty="0"/>
              <a:t>Delivering level 2 within in 5 days </a:t>
            </a:r>
          </a:p>
          <a:p>
            <a:pPr marL="603900" lvl="3" indent="-342900">
              <a:spcAft>
                <a:spcPts val="0"/>
              </a:spcAft>
            </a:pPr>
            <a:r>
              <a:rPr lang="en-GB" sz="1800" dirty="0"/>
              <a:t>Settings not updating level 2 every year</a:t>
            </a:r>
          </a:p>
          <a:p>
            <a:pPr marL="603900" lvl="3" indent="-342900">
              <a:spcAft>
                <a:spcPts val="0"/>
              </a:spcAft>
            </a:pPr>
            <a:r>
              <a:rPr lang="en-GB" sz="1800" dirty="0"/>
              <a:t>Use of the Essex Effective Support Document</a:t>
            </a:r>
          </a:p>
          <a:p>
            <a:pPr marL="603900" lvl="3" indent="-342900">
              <a:spcAft>
                <a:spcPts val="0"/>
              </a:spcAft>
            </a:pPr>
            <a:r>
              <a:rPr lang="en-GB" sz="1800" dirty="0"/>
              <a:t>No DDSL ( child minders?)</a:t>
            </a:r>
          </a:p>
          <a:p>
            <a:pPr marL="603900" lvl="3" indent="-342900">
              <a:spcAft>
                <a:spcPts val="0"/>
              </a:spcAft>
            </a:pPr>
            <a:r>
              <a:rPr lang="en-GB" sz="1800" dirty="0"/>
              <a:t>Keeping and transferring files </a:t>
            </a:r>
          </a:p>
          <a:p>
            <a:pPr marL="603900" lvl="3" indent="-342900">
              <a:spcAft>
                <a:spcPts val="0"/>
              </a:spcAft>
            </a:pPr>
            <a:r>
              <a:rPr lang="en-GB" sz="1800" dirty="0"/>
              <a:t>Recording incidents of physical restraint</a:t>
            </a:r>
          </a:p>
          <a:p>
            <a:pPr marL="261000" lvl="3" indent="0">
              <a:spcAft>
                <a:spcPts val="0"/>
              </a:spcAft>
              <a:buNone/>
            </a:pPr>
            <a:endParaRPr lang="en-GB" sz="2000" dirty="0"/>
          </a:p>
          <a:p>
            <a:pPr marL="261000" lvl="3" indent="0">
              <a:spcAft>
                <a:spcPts val="0"/>
              </a:spcAft>
              <a:buNone/>
            </a:pPr>
            <a:r>
              <a:rPr lang="en-GB" sz="1800" u="sng" dirty="0"/>
              <a:t>Training and requests</a:t>
            </a:r>
          </a:p>
          <a:p>
            <a:pPr marL="546750" lvl="3" indent="-285750">
              <a:spcAft>
                <a:spcPts val="0"/>
              </a:spcAft>
            </a:pPr>
            <a:r>
              <a:rPr lang="en-GB" sz="1800" dirty="0"/>
              <a:t>On line safety/filtering and monitoring </a:t>
            </a:r>
          </a:p>
          <a:p>
            <a:pPr marL="546750" lvl="3" indent="-285750">
              <a:spcAft>
                <a:spcPts val="0"/>
              </a:spcAft>
            </a:pPr>
            <a:r>
              <a:rPr lang="en-GB" sz="1800" dirty="0"/>
              <a:t>Physical intervention (PRICE)</a:t>
            </a:r>
          </a:p>
          <a:p>
            <a:pPr marL="546750" lvl="3" indent="-285750">
              <a:spcAft>
                <a:spcPts val="0"/>
              </a:spcAft>
            </a:pPr>
            <a:r>
              <a:rPr lang="en-GB" sz="1800" dirty="0"/>
              <a:t>More frequent level 2 training (Train the Trainer)</a:t>
            </a:r>
          </a:p>
          <a:p>
            <a:pPr marL="546750" lvl="3" indent="-285750">
              <a:spcAft>
                <a:spcPts val="0"/>
              </a:spcAft>
            </a:pPr>
            <a:r>
              <a:rPr lang="en-GB" sz="1800" dirty="0"/>
              <a:t>Prevent (ECC/DfE)</a:t>
            </a:r>
          </a:p>
          <a:p>
            <a:pPr marL="546750" lvl="3" indent="-285750">
              <a:spcAft>
                <a:spcPts val="0"/>
              </a:spcAft>
            </a:pPr>
            <a:r>
              <a:rPr lang="en-GB" sz="1800" dirty="0"/>
              <a:t>Signposting to general training (ESCB) </a:t>
            </a:r>
          </a:p>
          <a:p>
            <a:pPr marL="546750" lvl="3" indent="-285750">
              <a:spcAft>
                <a:spcPts val="0"/>
              </a:spcAft>
            </a:pPr>
            <a:r>
              <a:rPr lang="en-GB" sz="1800" dirty="0"/>
              <a:t>Safer recruitment (Juniper or other providers)</a:t>
            </a:r>
          </a:p>
          <a:p>
            <a:pPr marL="546750" lvl="3" indent="-285750">
              <a:spcAft>
                <a:spcPts val="0"/>
              </a:spcAft>
            </a:pPr>
            <a:r>
              <a:rPr lang="en-GB" sz="1800" dirty="0"/>
              <a:t>Domestic abuse (SETDAB) </a:t>
            </a:r>
          </a:p>
          <a:p>
            <a:pPr marL="546750" lvl="3" indent="-285750">
              <a:spcAft>
                <a:spcPts val="0"/>
              </a:spcAft>
            </a:pPr>
            <a:endParaRPr lang="en-GB" sz="1800" u="sng" dirty="0"/>
          </a:p>
          <a:p>
            <a:pPr marL="261000" lvl="3" indent="0">
              <a:spcAft>
                <a:spcPts val="0"/>
              </a:spcAft>
              <a:buNone/>
            </a:pPr>
            <a:endParaRPr lang="en-GB" sz="2000" dirty="0"/>
          </a:p>
          <a:p>
            <a:pPr marL="261000" lvl="3" indent="0">
              <a:spcAft>
                <a:spcPts val="0"/>
              </a:spcAft>
              <a:buNone/>
            </a:pPr>
            <a:endParaRPr lang="en-GB" sz="2200" dirty="0"/>
          </a:p>
          <a:p>
            <a:pPr marL="261000" lvl="3" indent="0">
              <a:spcAft>
                <a:spcPts val="0"/>
              </a:spcAft>
              <a:buNone/>
            </a:pPr>
            <a:endParaRPr lang="en-GB" sz="2200" dirty="0"/>
          </a:p>
          <a:p>
            <a:pPr marL="261000" lvl="3" indent="0">
              <a:spcAft>
                <a:spcPts val="0"/>
              </a:spcAft>
              <a:buNone/>
            </a:pPr>
            <a:r>
              <a:rPr lang="en-GB" sz="2200" dirty="0"/>
              <a:t>                               </a:t>
            </a:r>
          </a:p>
          <a:p>
            <a:pPr marL="720000" lvl="4">
              <a:spcAft>
                <a:spcPts val="0"/>
              </a:spcAft>
              <a:buFont typeface="Wingdings" panose="05000000000000000000" pitchFamily="2" charset="2"/>
              <a:buChar char="Ø"/>
            </a:pPr>
            <a:endParaRPr lang="en-GB" sz="2200" dirty="0"/>
          </a:p>
          <a:p>
            <a:pPr marL="314550" lvl="2" indent="-285750">
              <a:spcAft>
                <a:spcPts val="0"/>
              </a:spcAft>
              <a:buFont typeface="Wingdings" panose="05000000000000000000" pitchFamily="2" charset="2"/>
              <a:buChar char="v"/>
            </a:pPr>
            <a:endParaRPr lang="en-GB" sz="2200" dirty="0"/>
          </a:p>
          <a:p>
            <a:pPr lvl="2"/>
            <a:endParaRPr lang="en-GB" dirty="0"/>
          </a:p>
        </p:txBody>
      </p:sp>
      <p:sp>
        <p:nvSpPr>
          <p:cNvPr id="5" name="Text Placeholder 4">
            <a:extLst>
              <a:ext uri="{FF2B5EF4-FFF2-40B4-BE49-F238E27FC236}">
                <a16:creationId xmlns:a16="http://schemas.microsoft.com/office/drawing/2014/main" id="{D69F7933-0453-5949-470D-EBFA4F23FDD7}"/>
              </a:ext>
            </a:extLst>
          </p:cNvPr>
          <p:cNvSpPr>
            <a:spLocks noGrp="1"/>
          </p:cNvSpPr>
          <p:nvPr>
            <p:ph type="body" sz="quarter" idx="10"/>
          </p:nvPr>
        </p:nvSpPr>
        <p:spPr>
          <a:xfrm>
            <a:off x="7387161" y="182394"/>
            <a:ext cx="3998111" cy="2551159"/>
          </a:xfrm>
        </p:spPr>
        <p:txBody>
          <a:bodyPr/>
          <a:lstStyle/>
          <a:p>
            <a:r>
              <a:rPr lang="en-GB" sz="5400" dirty="0"/>
              <a:t>Safeguarding questionnaire</a:t>
            </a:r>
          </a:p>
        </p:txBody>
      </p:sp>
      <p:pic>
        <p:nvPicPr>
          <p:cNvPr id="1026" name="Picture 2">
            <a:extLst>
              <a:ext uri="{FF2B5EF4-FFF2-40B4-BE49-F238E27FC236}">
                <a16:creationId xmlns:a16="http://schemas.microsoft.com/office/drawing/2014/main" id="{812B81AA-BE96-4C82-986A-D1E86AE31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241" y="1971025"/>
            <a:ext cx="2915950" cy="2915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C02D8B-7FA6-4710-BB06-44456154077B}"/>
              </a:ext>
            </a:extLst>
          </p:cNvPr>
          <p:cNvSpPr txBox="1"/>
          <p:nvPr/>
        </p:nvSpPr>
        <p:spPr>
          <a:xfrm>
            <a:off x="6240367" y="5260889"/>
            <a:ext cx="6094520" cy="646331"/>
          </a:xfrm>
          <a:prstGeom prst="rect">
            <a:avLst/>
          </a:prstGeom>
          <a:noFill/>
        </p:spPr>
        <p:txBody>
          <a:bodyPr wrap="square">
            <a:spAutoFit/>
          </a:bodyPr>
          <a:lstStyle/>
          <a:p>
            <a:pPr marL="261000" lvl="3" indent="0" algn="ctr">
              <a:spcAft>
                <a:spcPts val="0"/>
              </a:spcAft>
              <a:buNone/>
            </a:pPr>
            <a:r>
              <a:rPr lang="en-GB" sz="1800" dirty="0">
                <a:solidFill>
                  <a:srgbClr val="FFFFFF"/>
                </a:solidFill>
              </a:rPr>
              <a:t>If you know any other settings/contacts </a:t>
            </a:r>
          </a:p>
          <a:p>
            <a:pPr marL="261000" lvl="3" indent="0" algn="ctr">
              <a:spcAft>
                <a:spcPts val="0"/>
              </a:spcAft>
              <a:buNone/>
            </a:pPr>
            <a:r>
              <a:rPr lang="en-GB" sz="1800" dirty="0">
                <a:solidFill>
                  <a:srgbClr val="FFFFFF"/>
                </a:solidFill>
              </a:rPr>
              <a:t>please do encourage them to complete the questionnaire.</a:t>
            </a:r>
          </a:p>
        </p:txBody>
      </p:sp>
    </p:spTree>
    <p:extLst>
      <p:ext uri="{BB962C8B-B14F-4D97-AF65-F5344CB8AC3E}">
        <p14:creationId xmlns:p14="http://schemas.microsoft.com/office/powerpoint/2010/main" val="326783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95309" y="399495"/>
            <a:ext cx="6143347" cy="5051394"/>
          </a:xfrm>
        </p:spPr>
        <p:txBody>
          <a:bodyPr/>
          <a:lstStyle/>
          <a:p>
            <a:pPr marL="342900" lvl="1" indent="-342900">
              <a:spcAft>
                <a:spcPts val="0"/>
              </a:spcAft>
              <a:buFont typeface="Wingdings" panose="05000000000000000000" pitchFamily="2" charset="2"/>
              <a:buChar char="v"/>
            </a:pPr>
            <a:r>
              <a:rPr lang="en-GB" sz="2800"/>
              <a:t>Head of Education Safeguarding:</a:t>
            </a:r>
          </a:p>
          <a:p>
            <a:pPr marL="573300" lvl="2" indent="-342900">
              <a:spcAft>
                <a:spcPts val="0"/>
              </a:spcAft>
              <a:buFont typeface="Wingdings" panose="05000000000000000000" pitchFamily="2" charset="2"/>
              <a:buChar char="v"/>
            </a:pPr>
            <a:r>
              <a:rPr lang="en-GB" sz="2800"/>
              <a:t>Jo Barclay</a:t>
            </a:r>
          </a:p>
          <a:p>
            <a:pPr marL="342900" lvl="1" indent="-342900">
              <a:spcAft>
                <a:spcPts val="0"/>
              </a:spcAft>
              <a:buFont typeface="Wingdings" panose="05000000000000000000" pitchFamily="2" charset="2"/>
              <a:buChar char="v"/>
            </a:pPr>
            <a:endParaRPr lang="en-GB" sz="2800"/>
          </a:p>
          <a:p>
            <a:pPr marL="342900" lvl="1" indent="-342900">
              <a:spcAft>
                <a:spcPts val="0"/>
              </a:spcAft>
              <a:buFont typeface="Wingdings" panose="05000000000000000000" pitchFamily="2" charset="2"/>
              <a:buChar char="v"/>
            </a:pPr>
            <a:r>
              <a:rPr lang="en-GB" sz="2800"/>
              <a:t>3 x Education Safeguarding Advisers:</a:t>
            </a:r>
          </a:p>
          <a:p>
            <a:pPr marL="573300" lvl="2" indent="-342900">
              <a:spcAft>
                <a:spcPts val="0"/>
              </a:spcAft>
              <a:buFont typeface="Wingdings" panose="05000000000000000000" pitchFamily="2" charset="2"/>
              <a:buChar char="v"/>
            </a:pPr>
            <a:r>
              <a:rPr lang="en-GB" sz="2800"/>
              <a:t>Alex Darvill</a:t>
            </a:r>
          </a:p>
          <a:p>
            <a:pPr marL="573300" lvl="2" indent="-342900">
              <a:spcAft>
                <a:spcPts val="0"/>
              </a:spcAft>
              <a:buFont typeface="Wingdings" panose="05000000000000000000" pitchFamily="2" charset="2"/>
              <a:buChar char="v"/>
            </a:pPr>
            <a:r>
              <a:rPr lang="en-GB" sz="2800"/>
              <a:t>Matthew Lewis</a:t>
            </a:r>
          </a:p>
          <a:p>
            <a:pPr marL="573300" lvl="2" indent="-342900">
              <a:spcAft>
                <a:spcPts val="0"/>
              </a:spcAft>
              <a:buFont typeface="Wingdings" panose="05000000000000000000" pitchFamily="2" charset="2"/>
              <a:buChar char="v"/>
            </a:pPr>
            <a:r>
              <a:rPr lang="en-GB" sz="2800"/>
              <a:t>Derai Lewis-Jones</a:t>
            </a:r>
          </a:p>
          <a:p>
            <a:pPr marL="803700" lvl="3" indent="-342900">
              <a:spcAft>
                <a:spcPts val="0"/>
              </a:spcAft>
              <a:buFont typeface="Wingdings" panose="05000000000000000000" pitchFamily="2" charset="2"/>
              <a:buChar char="§"/>
            </a:pPr>
            <a:endParaRPr lang="en-GB" sz="2800"/>
          </a:p>
          <a:p>
            <a:pPr marL="342900" lvl="1" indent="-342900">
              <a:spcAft>
                <a:spcPts val="0"/>
              </a:spcAft>
              <a:buFont typeface="Wingdings" panose="05000000000000000000" pitchFamily="2" charset="2"/>
              <a:buChar char="v"/>
            </a:pPr>
            <a:r>
              <a:rPr lang="en-GB" sz="2800"/>
              <a:t>1 x Education Safeguarding Officer:</a:t>
            </a:r>
          </a:p>
          <a:p>
            <a:pPr marL="573300" lvl="2" indent="-342900">
              <a:spcAft>
                <a:spcPts val="0"/>
              </a:spcAft>
              <a:buFont typeface="Wingdings" panose="05000000000000000000" pitchFamily="2" charset="2"/>
              <a:buChar char="v"/>
            </a:pPr>
            <a:r>
              <a:rPr lang="en-GB" sz="2800"/>
              <a:t>Gemma Harris (MARAC)</a:t>
            </a:r>
          </a:p>
          <a:p>
            <a:pPr lvl="1"/>
            <a:endParaRPr lang="en-GB" sz="2800"/>
          </a:p>
          <a:p>
            <a:pPr marL="457200" indent="-457200">
              <a:buFont typeface="Wingdings" panose="05000000000000000000" pitchFamily="2" charset="2"/>
              <a:buChar char="q"/>
            </a:pPr>
            <a:r>
              <a:rPr lang="en-GB" sz="2800">
                <a:hlinkClick r:id="rId2"/>
              </a:rPr>
              <a:t>educationsafeguarding@essex.gov.uk</a:t>
            </a:r>
            <a:r>
              <a:rPr lang="en-GB" sz="2800"/>
              <a:t> </a:t>
            </a:r>
          </a:p>
          <a:p>
            <a:pPr marL="457200" indent="-457200">
              <a:buFont typeface="Wingdings" panose="05000000000000000000" pitchFamily="2" charset="2"/>
              <a:buChar char="q"/>
            </a:pPr>
            <a:r>
              <a:rPr lang="en-GB" sz="2800">
                <a:hlinkClick r:id="rId3"/>
              </a:rPr>
              <a:t>EYCP / Safeguarding (essex.gov.uk)</a:t>
            </a:r>
            <a:endParaRPr lang="en-GB" sz="2800"/>
          </a:p>
          <a:p>
            <a:endParaRPr lang="en-GB" sz="2000"/>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216775" y="1979613"/>
            <a:ext cx="4435475" cy="1571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4000" b="1" i="0" u="none" strike="noStrike" kern="1200" cap="none" spc="0" normalizeH="0" baseline="0" noProof="0">
                <a:ln>
                  <a:noFill/>
                </a:ln>
                <a:solidFill>
                  <a:schemeClr val="bg1"/>
                </a:solidFill>
                <a:effectLst/>
                <a:uLnTx/>
                <a:uFillTx/>
                <a:latin typeface="+mn-lt"/>
                <a:ea typeface="+mn-ea"/>
                <a:cs typeface="+mn-cs"/>
              </a:rPr>
              <a:t>Education Safeguarding Team</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40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8123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br>
              <a:rPr lang="en-GB" dirty="0"/>
            </a:br>
            <a:br>
              <a:rPr lang="en-GB" dirty="0"/>
            </a:br>
            <a:r>
              <a:rPr lang="en-GB" dirty="0"/>
              <a:t>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3171" y="517524"/>
            <a:ext cx="5752829" cy="6525088"/>
          </a:xfrm>
        </p:spPr>
        <p:txBody>
          <a:bodyPr vert="horz" lIns="0" tIns="0" rIns="0" bIns="0" rtlCol="0" anchor="t">
            <a:noAutofit/>
          </a:bodyPr>
          <a:lstStyle/>
          <a:p>
            <a:pPr marL="0" lvl="2" indent="0">
              <a:buNone/>
            </a:pPr>
            <a:r>
              <a:rPr lang="en-GB" sz="1800" b="1" u="sng" dirty="0"/>
              <a:t>Prevent training - online sessions</a:t>
            </a:r>
            <a:endParaRPr lang="en-GB" sz="1800" b="1" u="sng" dirty="0">
              <a:ea typeface="Calibri"/>
              <a:cs typeface="Calibri"/>
            </a:endParaRPr>
          </a:p>
          <a:p>
            <a:pPr marL="229870" lvl="2" indent="-229870">
              <a:spcAft>
                <a:spcPts val="0"/>
              </a:spcAft>
              <a:buFont typeface="Wingdings" panose="05000000000000000000" pitchFamily="2" charset="2"/>
              <a:buChar char="§"/>
            </a:pPr>
            <a:r>
              <a:rPr lang="en-GB" sz="1800" dirty="0"/>
              <a:t>02.07.24  2.00pm - 4.00pm </a:t>
            </a:r>
          </a:p>
          <a:p>
            <a:pPr marL="229870" lvl="2" indent="-229870">
              <a:spcAft>
                <a:spcPts val="0"/>
              </a:spcAft>
              <a:buFont typeface="Wingdings" panose="05000000000000000000" pitchFamily="2" charset="2"/>
              <a:buChar char="§"/>
            </a:pPr>
            <a:endParaRPr lang="en-GB" sz="1800" dirty="0"/>
          </a:p>
          <a:p>
            <a:pPr marL="0" lvl="2" indent="0">
              <a:spcAft>
                <a:spcPts val="0"/>
              </a:spcAft>
              <a:buNone/>
            </a:pPr>
            <a:r>
              <a:rPr lang="en-GB" sz="1800" b="1" u="sng" dirty="0">
                <a:ea typeface="Calibri"/>
                <a:cs typeface="Calibri"/>
              </a:rPr>
              <a:t>HSB training (online)</a:t>
            </a:r>
          </a:p>
          <a:p>
            <a:pPr lvl="2">
              <a:spcAft>
                <a:spcPts val="0"/>
              </a:spcAft>
              <a:buFont typeface="Wingdings" panose="05000000000000000000" pitchFamily="2" charset="2"/>
              <a:buChar char="§"/>
            </a:pPr>
            <a:r>
              <a:rPr lang="en-GB" sz="1800" dirty="0"/>
              <a:t>25.03.24 2.00pm - 4.00pm</a:t>
            </a:r>
          </a:p>
          <a:p>
            <a:pPr lvl="2">
              <a:spcAft>
                <a:spcPts val="0"/>
              </a:spcAft>
              <a:buFont typeface="Wingdings" panose="05000000000000000000" pitchFamily="2" charset="2"/>
              <a:buChar char="§"/>
            </a:pPr>
            <a:r>
              <a:rPr lang="en-GB" sz="1800" dirty="0"/>
              <a:t>27.06.24 2.00pm - 4.00pm</a:t>
            </a:r>
          </a:p>
          <a:p>
            <a:pPr marL="0" lvl="2" indent="0">
              <a:spcAft>
                <a:spcPts val="0"/>
              </a:spcAft>
              <a:buNone/>
            </a:pPr>
            <a:endParaRPr lang="en-GB" sz="1800" dirty="0">
              <a:ea typeface="Calibri"/>
              <a:cs typeface="Calibri"/>
            </a:endParaRPr>
          </a:p>
          <a:p>
            <a:pPr marL="0" lvl="2" indent="0">
              <a:spcAft>
                <a:spcPts val="0"/>
              </a:spcAft>
              <a:buNone/>
            </a:pPr>
            <a:r>
              <a:rPr lang="en-GB" sz="1800" b="1" u="sng" dirty="0">
                <a:ea typeface="Calibri"/>
                <a:cs typeface="Calibri"/>
              </a:rPr>
              <a:t>Early Years Forums Summer term</a:t>
            </a:r>
          </a:p>
          <a:p>
            <a:pPr lvl="2">
              <a:spcAft>
                <a:spcPts val="0"/>
              </a:spcAft>
              <a:buFont typeface="Wingdings" panose="05000000000000000000" pitchFamily="2" charset="2"/>
              <a:buChar char="§"/>
            </a:pPr>
            <a:r>
              <a:rPr lang="en-GB" sz="1800" dirty="0">
                <a:ea typeface="Calibri"/>
                <a:cs typeface="Calibri"/>
              </a:rPr>
              <a:t>03.07.24 - South</a:t>
            </a:r>
          </a:p>
          <a:p>
            <a:pPr lvl="2">
              <a:spcAft>
                <a:spcPts val="0"/>
              </a:spcAft>
              <a:buFont typeface="Wingdings" panose="05000000000000000000" pitchFamily="2" charset="2"/>
              <a:buChar char="§"/>
            </a:pPr>
            <a:r>
              <a:rPr lang="en-GB" sz="1800" dirty="0">
                <a:ea typeface="Calibri"/>
                <a:cs typeface="Calibri"/>
              </a:rPr>
              <a:t>04.07.24 - West</a:t>
            </a:r>
          </a:p>
          <a:p>
            <a:pPr lvl="2">
              <a:spcAft>
                <a:spcPts val="0"/>
              </a:spcAft>
              <a:buFont typeface="Wingdings" panose="05000000000000000000" pitchFamily="2" charset="2"/>
              <a:buChar char="§"/>
            </a:pPr>
            <a:r>
              <a:rPr lang="en-GB" sz="1800" dirty="0">
                <a:ea typeface="Calibri"/>
                <a:cs typeface="Calibri"/>
              </a:rPr>
              <a:t>09.07.24 - Mid</a:t>
            </a:r>
          </a:p>
          <a:p>
            <a:pPr lvl="2">
              <a:spcAft>
                <a:spcPts val="0"/>
              </a:spcAft>
              <a:buFont typeface="Wingdings" panose="05000000000000000000" pitchFamily="2" charset="2"/>
              <a:buChar char="§"/>
            </a:pPr>
            <a:r>
              <a:rPr lang="en-GB" sz="1800" dirty="0">
                <a:ea typeface="Calibri"/>
                <a:cs typeface="Calibri"/>
              </a:rPr>
              <a:t>10.07.24 - NE</a:t>
            </a:r>
          </a:p>
          <a:p>
            <a:pPr lvl="2">
              <a:spcAft>
                <a:spcPts val="0"/>
              </a:spcAft>
              <a:buFont typeface="Wingdings" panose="05000000000000000000" pitchFamily="2" charset="2"/>
              <a:buChar char="§"/>
            </a:pPr>
            <a:r>
              <a:rPr lang="en-GB" sz="1800" dirty="0">
                <a:ea typeface="Calibri"/>
                <a:cs typeface="Calibri"/>
              </a:rPr>
              <a:t>09.07.24 – online</a:t>
            </a:r>
          </a:p>
          <a:p>
            <a:pPr lvl="2">
              <a:spcAft>
                <a:spcPts val="0"/>
              </a:spcAft>
              <a:buFont typeface="Wingdings" panose="05000000000000000000" pitchFamily="2" charset="2"/>
              <a:buChar char="§"/>
            </a:pPr>
            <a:endParaRPr lang="en-GB" sz="1800" dirty="0">
              <a:ea typeface="Calibri"/>
              <a:cs typeface="Calibri"/>
            </a:endParaRPr>
          </a:p>
          <a:p>
            <a:pPr lvl="1">
              <a:spcAft>
                <a:spcPts val="0"/>
              </a:spcAft>
            </a:pPr>
            <a:r>
              <a:rPr lang="en-GB" sz="1800" b="1" u="sng" dirty="0"/>
              <a:t>Understanding difference – supporting schools to recognise and respond to hate incidents </a:t>
            </a:r>
          </a:p>
          <a:p>
            <a:pPr marL="342900" lvl="1" indent="-342900">
              <a:spcAft>
                <a:spcPts val="0"/>
              </a:spcAft>
              <a:buFont typeface="Wingdings" panose="05000000000000000000" pitchFamily="2" charset="2"/>
              <a:buChar char="§"/>
            </a:pPr>
            <a:r>
              <a:rPr lang="en-GB" sz="1800" dirty="0"/>
              <a:t>14 March, online:  9.30am – 12.00pm </a:t>
            </a:r>
          </a:p>
          <a:p>
            <a:pPr lvl="1">
              <a:spcAft>
                <a:spcPts val="0"/>
              </a:spcAft>
            </a:pPr>
            <a:endParaRPr lang="en-GB" sz="1800" dirty="0"/>
          </a:p>
          <a:p>
            <a:pPr lvl="1">
              <a:spcAft>
                <a:spcPts val="0"/>
              </a:spcAft>
            </a:pPr>
            <a:r>
              <a:rPr lang="en-GB" sz="1800" b="1" u="sng" dirty="0"/>
              <a:t>It could happen here – allegations in the work place </a:t>
            </a:r>
          </a:p>
          <a:p>
            <a:pPr marL="342900" lvl="1" indent="-342900">
              <a:spcAft>
                <a:spcPts val="0"/>
              </a:spcAft>
              <a:buFont typeface="Wingdings" panose="05000000000000000000" pitchFamily="2" charset="2"/>
              <a:buChar char="§"/>
            </a:pPr>
            <a:r>
              <a:rPr lang="en-GB" sz="1800" dirty="0"/>
              <a:t>25 June  Venue TBC 9.30am – 1pm</a:t>
            </a:r>
          </a:p>
          <a:p>
            <a:pPr lvl="2">
              <a:spcAft>
                <a:spcPts val="0"/>
              </a:spcAft>
              <a:buFont typeface="Wingdings" panose="05000000000000000000" pitchFamily="2" charset="2"/>
              <a:buChar char="§"/>
            </a:pPr>
            <a:endParaRPr lang="en-GB" sz="1800" dirty="0">
              <a:ea typeface="Calibri"/>
              <a:cs typeface="Calibri"/>
            </a:endParaRPr>
          </a:p>
          <a:p>
            <a:pPr lvl="2">
              <a:spcAft>
                <a:spcPts val="0"/>
              </a:spcAft>
              <a:buFont typeface="Wingdings" panose="05000000000000000000" pitchFamily="2" charset="2"/>
              <a:buChar char="§"/>
            </a:pPr>
            <a:endParaRPr lang="en-GB" sz="2000" dirty="0">
              <a:ea typeface="Calibri"/>
              <a:cs typeface="Calibri"/>
            </a:endParaRPr>
          </a:p>
          <a:p>
            <a:pPr marL="0" lvl="2" indent="0">
              <a:spcAft>
                <a:spcPts val="0"/>
              </a:spcAft>
              <a:buNone/>
            </a:pPr>
            <a:endParaRPr lang="en-GB" sz="2000" dirty="0">
              <a:ea typeface="Calibri"/>
              <a:cs typeface="Calibri"/>
            </a:endParaRPr>
          </a:p>
          <a:p>
            <a:pPr lvl="2">
              <a:spcAft>
                <a:spcPts val="0"/>
              </a:spcAft>
              <a:buFont typeface="Wingdings" panose="05000000000000000000" pitchFamily="2" charset="2"/>
              <a:buChar char="§"/>
            </a:pPr>
            <a:endParaRPr lang="en-GB" sz="2000" dirty="0">
              <a:ea typeface="Calibri"/>
              <a:cs typeface="Calibri"/>
            </a:endParaRPr>
          </a:p>
          <a:p>
            <a:pPr lvl="2">
              <a:spcAft>
                <a:spcPts val="0"/>
              </a:spcAft>
              <a:buFont typeface="Wingdings" panose="05000000000000000000" pitchFamily="2" charset="2"/>
              <a:buChar char="§"/>
            </a:pPr>
            <a:endParaRPr lang="en-GB" sz="2000" dirty="0">
              <a:ea typeface="Calibri"/>
              <a:cs typeface="Calibri"/>
            </a:endParaRPr>
          </a:p>
          <a:p>
            <a:pPr marL="0" lvl="2" indent="0">
              <a:buNone/>
            </a:pPr>
            <a:endParaRPr lang="en-GB" sz="2400" b="1" u="sng"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6739847" y="856842"/>
            <a:ext cx="4907029" cy="5156608"/>
          </a:xfrm>
        </p:spPr>
        <p:txBody>
          <a:bodyPr/>
          <a:lstStyle/>
          <a:p>
            <a:pPr algn="ctr"/>
            <a:r>
              <a:rPr lang="en-GB" sz="5400" dirty="0"/>
              <a:t>Train the Trainer Online </a:t>
            </a:r>
          </a:p>
          <a:p>
            <a:pPr algn="ctr"/>
            <a:r>
              <a:rPr lang="en-GB" sz="4400" dirty="0"/>
              <a:t>10.00am - 11.00am</a:t>
            </a:r>
            <a:r>
              <a:rPr lang="en-GB" sz="4800" dirty="0"/>
              <a:t> </a:t>
            </a:r>
          </a:p>
          <a:p>
            <a:pPr algn="ctr"/>
            <a:r>
              <a:rPr lang="en-GB" sz="3200" dirty="0"/>
              <a:t>28 March 2024</a:t>
            </a:r>
          </a:p>
          <a:p>
            <a:pPr algn="ctr"/>
            <a:r>
              <a:rPr lang="en-GB" sz="3200" dirty="0"/>
              <a:t>11 July 2024 </a:t>
            </a:r>
          </a:p>
          <a:p>
            <a:pPr algn="ctr"/>
            <a:endParaRPr lang="en-GB" sz="3200" dirty="0"/>
          </a:p>
          <a:p>
            <a:pPr algn="ctr"/>
            <a:endParaRPr lang="en-GB" sz="6000" dirty="0"/>
          </a:p>
          <a:p>
            <a:pPr algn="ctr"/>
            <a:endParaRPr lang="en-GB" sz="6600" dirty="0"/>
          </a:p>
        </p:txBody>
      </p:sp>
    </p:spTree>
    <p:extLst>
      <p:ext uri="{BB962C8B-B14F-4D97-AF65-F5344CB8AC3E}">
        <p14:creationId xmlns:p14="http://schemas.microsoft.com/office/powerpoint/2010/main" val="307972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 uri="{C183D7F6-B498-43B3-948B-1728B52AA6E4}">
                <adec:decorative xmlns:adec="http://schemas.microsoft.com/office/drawing/2017/decorative" val="1"/>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a:t>Contact us:</a:t>
            </a:r>
            <a:br>
              <a:rPr lang="en-US"/>
            </a:br>
            <a:r>
              <a:rPr lang="en-US"/>
              <a:t>xxx@essex.gov.uk</a:t>
            </a:r>
            <a:br>
              <a:rPr lang="en-US"/>
            </a:br>
            <a:r>
              <a:rPr lang="en-US"/>
              <a:t>xxx</a:t>
            </a:r>
          </a:p>
          <a:p>
            <a:r>
              <a:rPr lang="en-US"/>
              <a:t>xxx </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 uri="{C183D7F6-B498-43B3-948B-1728B52AA6E4}">
                <adec:decorative xmlns:adec="http://schemas.microsoft.com/office/drawing/2017/decorative" val="1"/>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xxx</a:t>
            </a:r>
            <a:endParaRPr lang="en-GB"/>
          </a:p>
        </p:txBody>
      </p:sp>
      <p:pic>
        <p:nvPicPr>
          <p:cNvPr id="10" name="Graphic 9">
            <a:hlinkClick r:id="rId2"/>
            <a:extLst>
              <a:ext uri="{FF2B5EF4-FFF2-40B4-BE49-F238E27FC236}">
                <a16:creationId xmlns:a16="http://schemas.microsoft.com/office/drawing/2014/main" id="{1F238D15-DC5A-0DCF-5600-7338EF122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a:hlinkClick r:id="rId2"/>
            <a:extLst>
              <a:ext uri="{FF2B5EF4-FFF2-40B4-BE49-F238E27FC236}">
                <a16:creationId xmlns:a16="http://schemas.microsoft.com/office/drawing/2014/main" id="{7D780071-514E-1185-D10D-DD3059070567}"/>
              </a:ext>
              <a:ext uri="{C183D7F6-B498-43B3-948B-1728B52AA6E4}">
                <adec:decorative xmlns:adec="http://schemas.microsoft.com/office/drawing/2017/decorative" val="1"/>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hlinkClick r:id="rId5"/>
            <a:extLst>
              <a:ext uri="{FF2B5EF4-FFF2-40B4-BE49-F238E27FC236}">
                <a16:creationId xmlns:a16="http://schemas.microsoft.com/office/drawing/2014/main" id="{98648007-FCB4-59A4-6F64-A8913F5573B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a:hlinkClick r:id="rId5"/>
            <a:extLst>
              <a:ext uri="{FF2B5EF4-FFF2-40B4-BE49-F238E27FC236}">
                <a16:creationId xmlns:a16="http://schemas.microsoft.com/office/drawing/2014/main" id="{3CDE0499-8799-B210-9F08-4B9B9B40299C}"/>
              </a:ext>
              <a:ext uri="{C183D7F6-B498-43B3-948B-1728B52AA6E4}">
                <adec:decorative xmlns:adec="http://schemas.microsoft.com/office/drawing/2017/decorative" val="1"/>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40977" y="548871"/>
            <a:ext cx="6293387" cy="6016316"/>
          </a:xfrm>
        </p:spPr>
        <p:txBody>
          <a:bodyPr>
            <a:normAutofit fontScale="92500"/>
          </a:bodyPr>
          <a:lstStyle/>
          <a:p>
            <a:r>
              <a:rPr lang="en-GB" sz="2400" i="0" dirty="0">
                <a:solidFill>
                  <a:srgbClr val="0B0C0C"/>
                </a:solidFill>
                <a:effectLst/>
              </a:rPr>
              <a:t>Inspectors will make the following judgements</a:t>
            </a:r>
            <a:r>
              <a:rPr lang="en-GB" sz="2400" dirty="0">
                <a:solidFill>
                  <a:srgbClr val="0B0C0C"/>
                </a:solidFill>
              </a:rPr>
              <a:t>:</a:t>
            </a:r>
          </a:p>
          <a:p>
            <a:pPr marL="516150" lvl="2" indent="-285750">
              <a:buFont typeface="Wingdings" panose="05000000000000000000" pitchFamily="2" charset="2"/>
              <a:buChar char="q"/>
            </a:pPr>
            <a:r>
              <a:rPr lang="en-GB" sz="2400" b="0" i="0" dirty="0">
                <a:solidFill>
                  <a:srgbClr val="C00000"/>
                </a:solidFill>
                <a:effectLst/>
              </a:rPr>
              <a:t>Overall ef</a:t>
            </a:r>
            <a:r>
              <a:rPr lang="en-GB" sz="2400" b="0" dirty="0">
                <a:solidFill>
                  <a:srgbClr val="C00000"/>
                </a:solidFill>
              </a:rPr>
              <a:t>fectiveness</a:t>
            </a:r>
          </a:p>
          <a:p>
            <a:pPr marL="516150" lvl="2" indent="-285750">
              <a:buFont typeface="Wingdings" panose="05000000000000000000" pitchFamily="2" charset="2"/>
              <a:buChar char="q"/>
            </a:pPr>
            <a:r>
              <a:rPr lang="en-GB" sz="2400" b="0" i="0" dirty="0">
                <a:solidFill>
                  <a:srgbClr val="C00000"/>
                </a:solidFill>
                <a:effectLst/>
              </a:rPr>
              <a:t>Quality of education</a:t>
            </a:r>
          </a:p>
          <a:p>
            <a:pPr marL="516150" lvl="2" indent="-285750">
              <a:buFont typeface="Wingdings" panose="05000000000000000000" pitchFamily="2" charset="2"/>
              <a:buChar char="q"/>
            </a:pPr>
            <a:r>
              <a:rPr lang="en-GB" sz="2400" b="0" dirty="0">
                <a:solidFill>
                  <a:srgbClr val="C00000"/>
                </a:solidFill>
              </a:rPr>
              <a:t>Behaviour and attitudes</a:t>
            </a:r>
          </a:p>
          <a:p>
            <a:pPr marL="516150" lvl="2" indent="-285750">
              <a:buFont typeface="Wingdings" panose="05000000000000000000" pitchFamily="2" charset="2"/>
              <a:buChar char="q"/>
            </a:pPr>
            <a:r>
              <a:rPr lang="en-GB" sz="2400" b="0" i="0" dirty="0">
                <a:solidFill>
                  <a:srgbClr val="C00000"/>
                </a:solidFill>
                <a:effectLst/>
              </a:rPr>
              <a:t>Personal development</a:t>
            </a:r>
          </a:p>
          <a:p>
            <a:pPr marL="516150" lvl="2" indent="-285750">
              <a:buFont typeface="Wingdings" panose="05000000000000000000" pitchFamily="2" charset="2"/>
              <a:buChar char="q"/>
            </a:pPr>
            <a:r>
              <a:rPr lang="en-GB" sz="2400" b="0" dirty="0">
                <a:solidFill>
                  <a:srgbClr val="C00000"/>
                </a:solidFill>
              </a:rPr>
              <a:t>Leadership and management</a:t>
            </a:r>
          </a:p>
          <a:p>
            <a:pPr marL="285750" indent="-285750">
              <a:buFont typeface="Wingdings" panose="05000000000000000000" pitchFamily="2" charset="2"/>
              <a:buChar char="q"/>
            </a:pPr>
            <a:endParaRPr lang="en-GB" sz="2400" b="0" i="0" dirty="0">
              <a:solidFill>
                <a:srgbClr val="0B0C0C"/>
              </a:solidFill>
              <a:effectLst/>
            </a:endParaRPr>
          </a:p>
          <a:p>
            <a:r>
              <a:rPr lang="en-GB" sz="2400" b="0" i="0" dirty="0">
                <a:solidFill>
                  <a:srgbClr val="0B0C0C"/>
                </a:solidFill>
                <a:effectLst/>
              </a:rPr>
              <a:t>In</a:t>
            </a:r>
            <a:r>
              <a:rPr lang="en-GB" sz="2400" b="0" dirty="0">
                <a:solidFill>
                  <a:srgbClr val="0B0C0C"/>
                </a:solidFill>
              </a:rPr>
              <a:t>spectors will take range of evidence into account:</a:t>
            </a:r>
          </a:p>
          <a:p>
            <a:pPr marL="342900" lvl="1" indent="-342900">
              <a:buFont typeface="Wingdings" panose="05000000000000000000" pitchFamily="2" charset="2"/>
              <a:buChar char="ü"/>
            </a:pPr>
            <a:r>
              <a:rPr lang="en-GB" sz="2400" b="0" i="0" dirty="0">
                <a:solidFill>
                  <a:srgbClr val="0B0C0C"/>
                </a:solidFill>
                <a:effectLst/>
              </a:rPr>
              <a:t>Discussion with leaders, staff, parents and children</a:t>
            </a:r>
          </a:p>
          <a:p>
            <a:pPr marL="342900" lvl="1" indent="-342900">
              <a:buFont typeface="Wingdings" panose="05000000000000000000" pitchFamily="2" charset="2"/>
              <a:buChar char="ü"/>
            </a:pPr>
            <a:r>
              <a:rPr lang="en-GB" sz="2400" b="0" dirty="0">
                <a:solidFill>
                  <a:srgbClr val="0B0C0C"/>
                </a:solidFill>
              </a:rPr>
              <a:t>Joint learning walk</a:t>
            </a:r>
          </a:p>
          <a:p>
            <a:pPr marL="342900" lvl="1" indent="-342900">
              <a:buFont typeface="Wingdings" panose="05000000000000000000" pitchFamily="2" charset="2"/>
              <a:buChar char="ü"/>
            </a:pPr>
            <a:r>
              <a:rPr lang="en-GB" sz="2400" b="0" i="0" dirty="0">
                <a:solidFill>
                  <a:srgbClr val="0B0C0C"/>
                </a:solidFill>
                <a:effectLst/>
              </a:rPr>
              <a:t>observations</a:t>
            </a:r>
          </a:p>
          <a:p>
            <a:pPr>
              <a:buFont typeface="Wingdings" panose="05000000000000000000" pitchFamily="2" charset="2"/>
              <a:buChar char="q"/>
            </a:pPr>
            <a:endParaRPr lang="en-GB" sz="2400" b="0" i="0" dirty="0">
              <a:solidFill>
                <a:srgbClr val="0B0C0C"/>
              </a:solidFill>
              <a:effectLst/>
              <a:latin typeface="GDS Transport"/>
            </a:endParaRP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281174" y="800817"/>
            <a:ext cx="4492778" cy="5256366"/>
          </a:xfrm>
        </p:spPr>
        <p:txBody>
          <a:bodyPr>
            <a:normAutofit/>
          </a:bodyPr>
          <a:lstStyle/>
          <a:p>
            <a:pPr marL="0" indent="0">
              <a:buNone/>
            </a:pPr>
            <a:r>
              <a:rPr lang="en-GB" sz="6000" b="1" i="1" dirty="0">
                <a:solidFill>
                  <a:schemeClr val="tx1"/>
                </a:solidFill>
              </a:rPr>
              <a:t>Inspection Handbook for Early Years (January 2024)</a:t>
            </a:r>
          </a:p>
        </p:txBody>
      </p:sp>
    </p:spTree>
    <p:extLst>
      <p:ext uri="{BB962C8B-B14F-4D97-AF65-F5344CB8AC3E}">
        <p14:creationId xmlns:p14="http://schemas.microsoft.com/office/powerpoint/2010/main" val="259650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95309" y="399495"/>
            <a:ext cx="6143347" cy="5051394"/>
          </a:xfrm>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 list of current staff and their qualifications / DBS and other checks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 register/list showing the date of birth of all children on roll and routine staffing arrangements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 list of children present at the setting during the inspection (if not shown on the register)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all logs that record accidents, exclusions, children taken off roll and incidents of poor behaviour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all logs of incidents of discrimination, including racist incidents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complaints log and/or evidence of any complaints and their resolutions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safeguarding and child protection policies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fire-safety arrangements and other statutory policies relating to health and safety (including paediatric first-aid arrangements)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 list of any referrals made to the local authority designated person for safeguarding, with brief details of the resolutions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details of all children who are an open case to social care/children’s services and for whom there is a </a:t>
            </a:r>
            <a:r>
              <a:rPr kumimoji="0" lang="en-GB" sz="1600" b="0" i="0" u="none" strike="noStrike" kern="1200" cap="none" spc="0" normalizeH="0" baseline="0" noProof="0" dirty="0" err="1">
                <a:ln>
                  <a:noFill/>
                </a:ln>
                <a:solidFill>
                  <a:srgbClr val="000000"/>
                </a:solidFill>
                <a:effectLst/>
                <a:uLnTx/>
                <a:uFillTx/>
                <a:latin typeface="Calibri"/>
                <a:ea typeface="+mn-ea"/>
                <a:cs typeface="+mn-cs"/>
              </a:rPr>
              <a:t>multi-agency</a:t>
            </a:r>
            <a:r>
              <a:rPr kumimoji="0" lang="en-GB" sz="1600" b="0" i="0" u="none" strike="noStrike" kern="1200" cap="none" spc="0" normalizeH="0" baseline="0" noProof="0" dirty="0">
                <a:ln>
                  <a:noFill/>
                </a:ln>
                <a:solidFill>
                  <a:srgbClr val="000000"/>
                </a:solidFill>
                <a:effectLst/>
                <a:uLnTx/>
                <a:uFillTx/>
                <a:latin typeface="Calibri"/>
                <a:ea typeface="+mn-ea"/>
                <a:cs typeface="+mn-cs"/>
              </a:rPr>
              <a:t> plan</a:t>
            </a:r>
          </a:p>
          <a:p>
            <a:endParaRPr lang="en-GB" sz="2000" dirty="0"/>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314429" y="1287155"/>
            <a:ext cx="4435475" cy="1571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br>
              <a:rPr kumimoji="0" lang="en-GB" sz="4000" b="0" i="0" u="none" strike="noStrike" kern="1200" cap="none" spc="0" normalizeH="0" baseline="0" noProof="0" dirty="0">
                <a:ln>
                  <a:noFill/>
                </a:ln>
                <a:solidFill>
                  <a:schemeClr val="bg1"/>
                </a:solidFill>
                <a:effectLst/>
                <a:uLnTx/>
                <a:uFillTx/>
                <a:latin typeface="+mn-lt"/>
                <a:ea typeface="+mn-ea"/>
                <a:cs typeface="+mn-cs"/>
              </a:rPr>
            </a:br>
            <a:r>
              <a:rPr kumimoji="0" lang="en-GB" sz="7200" i="1" u="none" strike="noStrike" kern="1200" cap="none" spc="0" normalizeH="0" baseline="0" noProof="0" dirty="0">
                <a:ln>
                  <a:noFill/>
                </a:ln>
                <a:solidFill>
                  <a:schemeClr val="tx1"/>
                </a:solidFill>
                <a:effectLst/>
                <a:uLnTx/>
                <a:uFillTx/>
                <a:latin typeface="+mn-lt"/>
                <a:ea typeface="+mn-ea"/>
                <a:cs typeface="+mn-cs"/>
              </a:rPr>
              <a:t>Before the Inspection</a:t>
            </a:r>
            <a:endParaRPr kumimoji="0" lang="en-GB" sz="400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2230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150920" y="284085"/>
            <a:ext cx="6320901" cy="6292985"/>
          </a:xfrm>
        </p:spPr>
        <p:txBody>
          <a:bodyPr>
            <a:noAutofit/>
          </a:bodyPr>
          <a:lstStyle/>
          <a:p>
            <a:pPr marL="285750" indent="-285750">
              <a:buFont typeface="Wingdings" panose="05000000000000000000" pitchFamily="2" charset="2"/>
              <a:buChar char="§"/>
            </a:pPr>
            <a:r>
              <a:rPr lang="en-GB" sz="1400" b="0" i="0" dirty="0">
                <a:solidFill>
                  <a:srgbClr val="0B0C0C"/>
                </a:solidFill>
                <a:effectLst/>
                <a:latin typeface="GDS Transport"/>
              </a:rPr>
              <a:t>protect children from serious harm, both online and offline</a:t>
            </a:r>
          </a:p>
          <a:p>
            <a:pPr marL="285750" indent="-285750">
              <a:buFont typeface="Wingdings" panose="05000000000000000000" pitchFamily="2" charset="2"/>
              <a:buChar char="§"/>
            </a:pPr>
            <a:r>
              <a:rPr lang="en-GB" sz="1400" b="0" i="0" dirty="0">
                <a:solidFill>
                  <a:srgbClr val="0B0C0C"/>
                </a:solidFill>
                <a:effectLst/>
                <a:latin typeface="GDS Transport"/>
              </a:rPr>
              <a:t>are vigilant, maintaining an attitude of ‘it could happen here’</a:t>
            </a:r>
          </a:p>
          <a:p>
            <a:pPr marL="285750" indent="-285750">
              <a:buFont typeface="Wingdings" panose="05000000000000000000" pitchFamily="2" charset="2"/>
              <a:buChar char="§"/>
            </a:pPr>
            <a:r>
              <a:rPr lang="en-GB" sz="1400" b="0" i="0" dirty="0">
                <a:solidFill>
                  <a:srgbClr val="0B0C0C"/>
                </a:solidFill>
                <a:effectLst/>
                <a:latin typeface="GDS Transport"/>
              </a:rPr>
              <a:t>are open and transparent, sharing information with others and actively seeking expert advice, when required</a:t>
            </a:r>
          </a:p>
          <a:p>
            <a:pPr marL="285750" indent="-285750">
              <a:buFont typeface="Wingdings" panose="05000000000000000000" pitchFamily="2" charset="2"/>
              <a:buChar char="§"/>
            </a:pPr>
            <a:r>
              <a:rPr lang="en-GB" sz="1400" b="0" i="0" dirty="0">
                <a:solidFill>
                  <a:srgbClr val="0B0C0C"/>
                </a:solidFill>
                <a:effectLst/>
                <a:latin typeface="GDS Transport"/>
              </a:rPr>
              <a:t>ensure that all those who work with children are trained well so that they understand their responsibilities and the systems and processes that the provision operates and are empowered to ‘speak out’ where there may be concerns</a:t>
            </a:r>
          </a:p>
          <a:p>
            <a:pPr marL="285750" indent="-285750">
              <a:buFont typeface="Wingdings" panose="05000000000000000000" pitchFamily="2" charset="2"/>
              <a:buChar char="§"/>
            </a:pPr>
            <a:r>
              <a:rPr lang="en-GB" sz="1400" b="0" i="0" dirty="0">
                <a:solidFill>
                  <a:srgbClr val="0B0C0C"/>
                </a:solidFill>
                <a:effectLst/>
                <a:latin typeface="GDS Transport"/>
              </a:rPr>
              <a:t>actively seek and listen to the views / experiences of children, staff and parents, taking prompt but proportionate action to address concerns where needed</a:t>
            </a:r>
          </a:p>
          <a:p>
            <a:pPr marL="285750" indent="-285750">
              <a:buFont typeface="Wingdings" panose="05000000000000000000" pitchFamily="2" charset="2"/>
              <a:buChar char="§"/>
            </a:pPr>
            <a:r>
              <a:rPr lang="en-GB" sz="1400" b="0" i="0" dirty="0">
                <a:solidFill>
                  <a:srgbClr val="0B0C0C"/>
                </a:solidFill>
                <a:effectLst/>
                <a:latin typeface="GDS Transport"/>
              </a:rPr>
              <a:t>have appropriate child protection arrangements, which:</a:t>
            </a:r>
          </a:p>
          <a:p>
            <a:pPr marL="516150" lvl="2" indent="-285750">
              <a:buFont typeface="Wingdings" panose="05000000000000000000" pitchFamily="2" charset="2"/>
              <a:buChar char="ü"/>
            </a:pPr>
            <a:r>
              <a:rPr lang="en-GB" sz="1400" b="0" i="0" dirty="0">
                <a:solidFill>
                  <a:srgbClr val="0B0C0C"/>
                </a:solidFill>
                <a:effectLst/>
                <a:latin typeface="GDS Transport"/>
              </a:rPr>
              <a:t>identify children who may need early help, and who are at risk of harm or have been harmed. This can include, but is not limited to, neglect, abuse, grooming, exploitation, sexual abuse and online harm</a:t>
            </a:r>
          </a:p>
          <a:p>
            <a:pPr marL="516150" lvl="2" indent="-285750">
              <a:buFont typeface="Wingdings" panose="05000000000000000000" pitchFamily="2" charset="2"/>
              <a:buChar char="ü"/>
            </a:pPr>
            <a:r>
              <a:rPr lang="en-GB" sz="1400" b="0" i="0" dirty="0">
                <a:solidFill>
                  <a:srgbClr val="0B0C0C"/>
                </a:solidFill>
                <a:effectLst/>
                <a:latin typeface="GDS Transport"/>
              </a:rPr>
              <a:t>secure the help that children need and, if required, refer children in a timely way to those who have the expertise to help</a:t>
            </a:r>
          </a:p>
          <a:p>
            <a:pPr marL="516150" lvl="2" indent="-285750">
              <a:buFont typeface="Wingdings" panose="05000000000000000000" pitchFamily="2" charset="2"/>
              <a:buChar char="ü"/>
            </a:pPr>
            <a:r>
              <a:rPr lang="en-GB" sz="1400" b="0" i="0" dirty="0">
                <a:solidFill>
                  <a:srgbClr val="0B0C0C"/>
                </a:solidFill>
                <a:effectLst/>
                <a:latin typeface="GDS Transport"/>
              </a:rPr>
              <a:t>manage safe recruitment and allegations about adults who may be a risk to children</a:t>
            </a:r>
          </a:p>
          <a:p>
            <a:pPr marL="285750" indent="-285750">
              <a:buFont typeface="Wingdings" panose="05000000000000000000" pitchFamily="2" charset="2"/>
              <a:buChar char="§"/>
            </a:pPr>
            <a:r>
              <a:rPr lang="en-GB" sz="1400" b="0" i="0" dirty="0">
                <a:solidFill>
                  <a:srgbClr val="0B0C0C"/>
                </a:solidFill>
                <a:effectLst/>
                <a:latin typeface="GDS Transport"/>
              </a:rPr>
              <a:t>are receptive to challenge and reflective of their own practices to ensure that safeguarding policies, systems and processes are kept under continuous review</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204066" y="1061884"/>
            <a:ext cx="4492778" cy="5256366"/>
          </a:xfrm>
        </p:spPr>
        <p:txBody>
          <a:bodyPr>
            <a:normAutofit/>
          </a:bodyPr>
          <a:lstStyle/>
          <a:p>
            <a:pPr marL="0" indent="0">
              <a:buNone/>
            </a:pPr>
            <a:r>
              <a:rPr lang="en-GB" sz="4400" b="0" i="1" dirty="0">
                <a:solidFill>
                  <a:srgbClr val="0B0C0C"/>
                </a:solidFill>
                <a:effectLst/>
                <a:latin typeface="GDS Transport"/>
              </a:rPr>
              <a:t>All settings should have an open and </a:t>
            </a:r>
            <a:r>
              <a:rPr lang="en-GB" sz="4400" b="1" i="1" dirty="0">
                <a:solidFill>
                  <a:srgbClr val="0B0C0C"/>
                </a:solidFill>
                <a:effectLst/>
                <a:latin typeface="GDS Transport"/>
              </a:rPr>
              <a:t>positive culture </a:t>
            </a:r>
            <a:r>
              <a:rPr lang="en-GB" sz="4400" b="0" i="1" dirty="0">
                <a:solidFill>
                  <a:srgbClr val="0B0C0C"/>
                </a:solidFill>
                <a:effectLst/>
                <a:latin typeface="GDS Transport"/>
              </a:rPr>
              <a:t>around safeguarding that puts </a:t>
            </a:r>
            <a:r>
              <a:rPr lang="en-GB" sz="4400" b="0" i="1" dirty="0" err="1">
                <a:solidFill>
                  <a:srgbClr val="0B0C0C"/>
                </a:solidFill>
                <a:effectLst/>
                <a:latin typeface="GDS Transport"/>
              </a:rPr>
              <a:t>childrens’</a:t>
            </a:r>
            <a:r>
              <a:rPr lang="en-GB" sz="4400" b="0" i="1" dirty="0">
                <a:solidFill>
                  <a:srgbClr val="0B0C0C"/>
                </a:solidFill>
                <a:effectLst/>
                <a:latin typeface="GDS Transport"/>
              </a:rPr>
              <a:t> interests first</a:t>
            </a:r>
            <a:endParaRPr lang="en-GB" sz="4400" i="1" dirty="0"/>
          </a:p>
        </p:txBody>
      </p:sp>
    </p:spTree>
    <p:extLst>
      <p:ext uri="{BB962C8B-B14F-4D97-AF65-F5344CB8AC3E}">
        <p14:creationId xmlns:p14="http://schemas.microsoft.com/office/powerpoint/2010/main" val="30168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462337" y="484651"/>
            <a:ext cx="10787016" cy="1057617"/>
          </a:xfrm>
        </p:spPr>
        <p:txBody>
          <a:bodyPr/>
          <a:lstStyle/>
          <a:p>
            <a:r>
              <a:rPr lang="en-GB" sz="4400" dirty="0">
                <a:solidFill>
                  <a:schemeClr val="tx1"/>
                </a:solidFill>
              </a:rPr>
              <a:t>Documentation - how are they implemented in practice?</a:t>
            </a:r>
            <a:br>
              <a:rPr lang="en-GB" sz="4400" dirty="0">
                <a:solidFill>
                  <a:schemeClr val="tx1"/>
                </a:solidFill>
              </a:rPr>
            </a:br>
            <a:endParaRPr lang="en-GB" sz="5400" dirty="0">
              <a:solidFill>
                <a:schemeClr val="tx1"/>
              </a:solidFill>
            </a:endParaRPr>
          </a:p>
        </p:txBody>
      </p:sp>
      <p:sp>
        <p:nvSpPr>
          <p:cNvPr id="3" name="Oval 2" descr="red circle as heading for this section ">
            <a:extLst>
              <a:ext uri="{FF2B5EF4-FFF2-40B4-BE49-F238E27FC236}">
                <a16:creationId xmlns:a16="http://schemas.microsoft.com/office/drawing/2014/main" id="{8E190317-6D38-2AD3-62D7-2BF2D54545BB}"/>
              </a:ext>
            </a:extLst>
          </p:cNvPr>
          <p:cNvSpPr/>
          <p:nvPr/>
        </p:nvSpPr>
        <p:spPr>
          <a:xfrm>
            <a:off x="615747" y="2890207"/>
            <a:ext cx="1458440" cy="1416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3650"/>
          </a:p>
        </p:txBody>
      </p:sp>
      <p:sp>
        <p:nvSpPr>
          <p:cNvPr id="9" name="TextBox 8">
            <a:extLst>
              <a:ext uri="{FF2B5EF4-FFF2-40B4-BE49-F238E27FC236}">
                <a16:creationId xmlns:a16="http://schemas.microsoft.com/office/drawing/2014/main" id="{90B5DD52-CC0C-6187-00D0-346F2BDB3041}"/>
              </a:ext>
            </a:extLst>
          </p:cNvPr>
          <p:cNvSpPr txBox="1"/>
          <p:nvPr/>
        </p:nvSpPr>
        <p:spPr>
          <a:xfrm>
            <a:off x="559293" y="4458984"/>
            <a:ext cx="1571349" cy="944108"/>
          </a:xfrm>
          <a:prstGeom prst="rect">
            <a:avLst/>
          </a:prstGeom>
          <a:noFill/>
        </p:spPr>
        <p:txBody>
          <a:bodyPr wrap="square" lIns="0" tIns="0" rIns="0" bIns="0" rtlCol="0">
            <a:noAutofit/>
          </a:bodyPr>
          <a:lstStyle/>
          <a:p>
            <a:pPr algn="ctr"/>
            <a:r>
              <a:rPr lang="en-GB" sz="2400" b="0" i="1" dirty="0">
                <a:solidFill>
                  <a:srgbClr val="0B0C0C"/>
                </a:solidFill>
                <a:effectLst/>
                <a:latin typeface="GDS Transport"/>
              </a:rPr>
              <a:t>Recruitment records</a:t>
            </a:r>
          </a:p>
        </p:txBody>
      </p:sp>
      <p:sp>
        <p:nvSpPr>
          <p:cNvPr id="4" name="Oval 3">
            <a:extLst>
              <a:ext uri="{FF2B5EF4-FFF2-40B4-BE49-F238E27FC236}">
                <a16:creationId xmlns:a16="http://schemas.microsoft.com/office/drawing/2014/main" id="{44437A4B-416E-1AB4-91ED-EB0808BEA030}"/>
              </a:ext>
              <a:ext uri="{C183D7F6-B498-43B3-948B-1728B52AA6E4}">
                <adec:decorative xmlns:adec="http://schemas.microsoft.com/office/drawing/2017/decorative" val="1"/>
              </a:ext>
            </a:extLst>
          </p:cNvPr>
          <p:cNvSpPr/>
          <p:nvPr/>
        </p:nvSpPr>
        <p:spPr>
          <a:xfrm>
            <a:off x="3672551" y="2847379"/>
            <a:ext cx="1458440" cy="145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3650" dirty="0"/>
          </a:p>
        </p:txBody>
      </p:sp>
      <p:sp>
        <p:nvSpPr>
          <p:cNvPr id="10" name="TextBox 9">
            <a:extLst>
              <a:ext uri="{FF2B5EF4-FFF2-40B4-BE49-F238E27FC236}">
                <a16:creationId xmlns:a16="http://schemas.microsoft.com/office/drawing/2014/main" id="{6274532E-316B-F4F3-6CF8-D97D3E167733}"/>
              </a:ext>
            </a:extLst>
          </p:cNvPr>
          <p:cNvSpPr txBox="1"/>
          <p:nvPr/>
        </p:nvSpPr>
        <p:spPr>
          <a:xfrm>
            <a:off x="3311371" y="4458984"/>
            <a:ext cx="2192784" cy="672510"/>
          </a:xfrm>
          <a:prstGeom prst="rect">
            <a:avLst/>
          </a:prstGeom>
          <a:noFill/>
        </p:spPr>
        <p:txBody>
          <a:bodyPr wrap="square" lIns="0" tIns="0" rIns="0" bIns="0" rtlCol="0">
            <a:noAutofit/>
          </a:bodyPr>
          <a:lstStyle/>
          <a:p>
            <a:pPr algn="ctr">
              <a:spcAft>
                <a:spcPts val="1134"/>
              </a:spcAft>
            </a:pPr>
            <a:r>
              <a:rPr lang="en-GB" sz="2200" b="0" i="1" dirty="0">
                <a:solidFill>
                  <a:srgbClr val="0B0C0C"/>
                </a:solidFill>
                <a:effectLst/>
                <a:latin typeface="GDS Transport"/>
              </a:rPr>
              <a:t>Staff qualifications and deployment </a:t>
            </a:r>
            <a:endParaRPr lang="en-GB" sz="2200" i="1" dirty="0"/>
          </a:p>
        </p:txBody>
      </p:sp>
      <p:sp>
        <p:nvSpPr>
          <p:cNvPr id="5" name="Oval 4" descr="large bullet point above text">
            <a:extLst>
              <a:ext uri="{FF2B5EF4-FFF2-40B4-BE49-F238E27FC236}">
                <a16:creationId xmlns:a16="http://schemas.microsoft.com/office/drawing/2014/main" id="{0FD254AB-5432-C673-68DF-09457A14C0BF}"/>
              </a:ext>
            </a:extLst>
          </p:cNvPr>
          <p:cNvSpPr/>
          <p:nvPr/>
        </p:nvSpPr>
        <p:spPr>
          <a:xfrm>
            <a:off x="9829475" y="2654058"/>
            <a:ext cx="1571348" cy="15498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5600" spc="-100"/>
          </a:p>
        </p:txBody>
      </p:sp>
      <p:sp>
        <p:nvSpPr>
          <p:cNvPr id="11" name="TextBox 10">
            <a:extLst>
              <a:ext uri="{FF2B5EF4-FFF2-40B4-BE49-F238E27FC236}">
                <a16:creationId xmlns:a16="http://schemas.microsoft.com/office/drawing/2014/main" id="{434A5E45-4E92-5DCC-6BFF-1CF083CD5E7A}"/>
              </a:ext>
            </a:extLst>
          </p:cNvPr>
          <p:cNvSpPr txBox="1"/>
          <p:nvPr/>
        </p:nvSpPr>
        <p:spPr>
          <a:xfrm>
            <a:off x="9978959" y="4458982"/>
            <a:ext cx="1571348" cy="944109"/>
          </a:xfrm>
          <a:prstGeom prst="rect">
            <a:avLst/>
          </a:prstGeom>
          <a:noFill/>
        </p:spPr>
        <p:txBody>
          <a:bodyPr wrap="square" lIns="0" tIns="0" rIns="0" bIns="0" rtlCol="0">
            <a:noAutofit/>
          </a:bodyPr>
          <a:lstStyle/>
          <a:p>
            <a:pPr algn="ctr">
              <a:spcAft>
                <a:spcPts val="1134"/>
              </a:spcAft>
            </a:pPr>
            <a:r>
              <a:rPr lang="en-GB" sz="2200" i="1" dirty="0"/>
              <a:t>Records of complaints</a:t>
            </a:r>
          </a:p>
        </p:txBody>
      </p:sp>
      <p:sp>
        <p:nvSpPr>
          <p:cNvPr id="6" name="Oval 5" descr="large bullet point above text">
            <a:extLst>
              <a:ext uri="{FF2B5EF4-FFF2-40B4-BE49-F238E27FC236}">
                <a16:creationId xmlns:a16="http://schemas.microsoft.com/office/drawing/2014/main" id="{A744EE12-15AC-CABF-7109-36C5CF1CB555}"/>
              </a:ext>
            </a:extLst>
          </p:cNvPr>
          <p:cNvSpPr/>
          <p:nvPr/>
        </p:nvSpPr>
        <p:spPr>
          <a:xfrm>
            <a:off x="6681779" y="2807148"/>
            <a:ext cx="1571348" cy="145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5600" spc="-100"/>
          </a:p>
        </p:txBody>
      </p:sp>
      <p:sp>
        <p:nvSpPr>
          <p:cNvPr id="7" name="TextBox 6">
            <a:extLst>
              <a:ext uri="{FF2B5EF4-FFF2-40B4-BE49-F238E27FC236}">
                <a16:creationId xmlns:a16="http://schemas.microsoft.com/office/drawing/2014/main" id="{2105DA8F-4D17-DD6D-4B9E-0CCD9DCF0AD1}"/>
              </a:ext>
            </a:extLst>
          </p:cNvPr>
          <p:cNvSpPr txBox="1"/>
          <p:nvPr/>
        </p:nvSpPr>
        <p:spPr>
          <a:xfrm flipH="1">
            <a:off x="6687846" y="4458984"/>
            <a:ext cx="1571348" cy="823062"/>
          </a:xfrm>
          <a:prstGeom prst="rect">
            <a:avLst/>
          </a:prstGeom>
          <a:noFill/>
        </p:spPr>
        <p:txBody>
          <a:bodyPr wrap="square" lIns="0" tIns="0" rIns="0" bIns="0" rtlCol="0">
            <a:noAutofit/>
          </a:bodyPr>
          <a:lstStyle/>
          <a:p>
            <a:pPr algn="ctr">
              <a:spcAft>
                <a:spcPts val="1134"/>
              </a:spcAft>
            </a:pPr>
            <a:r>
              <a:rPr lang="en-GB" sz="2200" b="0" i="1" dirty="0">
                <a:solidFill>
                  <a:srgbClr val="0B0C0C"/>
                </a:solidFill>
                <a:effectLst/>
                <a:latin typeface="GDS Transport"/>
              </a:rPr>
              <a:t>Staff training for safeguarding practice and procedures</a:t>
            </a:r>
            <a:endParaRPr lang="en-GB" sz="2200" i="1" dirty="0"/>
          </a:p>
        </p:txBody>
      </p:sp>
    </p:spTree>
    <p:extLst>
      <p:ext uri="{BB962C8B-B14F-4D97-AF65-F5344CB8AC3E}">
        <p14:creationId xmlns:p14="http://schemas.microsoft.com/office/powerpoint/2010/main" val="380451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08224" y="359596"/>
            <a:ext cx="6010279" cy="6306380"/>
          </a:xfrm>
        </p:spPr>
        <p:txBody>
          <a:bodyPr>
            <a:normAutofit fontScale="92500" lnSpcReduction="10000"/>
          </a:bodyPr>
          <a:lstStyle/>
          <a:p>
            <a:pPr marL="0" indent="0">
              <a:buNone/>
            </a:pPr>
            <a:r>
              <a:rPr lang="en-GB" sz="1600" i="0" dirty="0">
                <a:solidFill>
                  <a:srgbClr val="0B0C0C"/>
                </a:solidFill>
                <a:effectLst/>
              </a:rPr>
              <a:t>The following are examples of what may constitute ineffective safeguarding:</a:t>
            </a:r>
          </a:p>
          <a:p>
            <a:pPr marL="285750" indent="-285750">
              <a:lnSpc>
                <a:spcPct val="110000"/>
              </a:lnSpc>
              <a:buFont typeface="Wingdings" panose="05000000000000000000" pitchFamily="2" charset="2"/>
              <a:buChar char="Ø"/>
            </a:pPr>
            <a:r>
              <a:rPr lang="en-GB" sz="1600" b="0" i="0" dirty="0">
                <a:solidFill>
                  <a:srgbClr val="0B0C0C"/>
                </a:solidFill>
                <a:effectLst/>
              </a:rPr>
              <a:t>insufficient action being taken to remedy weaknesses following a failure of safeguarding arrangements that meant children may have not been safe</a:t>
            </a:r>
          </a:p>
          <a:p>
            <a:pPr marL="285750" indent="-285750">
              <a:lnSpc>
                <a:spcPct val="110000"/>
              </a:lnSpc>
              <a:buFont typeface="Wingdings" panose="05000000000000000000" pitchFamily="2" charset="2"/>
              <a:buChar char="Ø"/>
            </a:pPr>
            <a:r>
              <a:rPr lang="en-GB" sz="1600" b="0" i="0" dirty="0">
                <a:solidFill>
                  <a:srgbClr val="0B0C0C"/>
                </a:solidFill>
                <a:effectLst/>
              </a:rPr>
              <a:t>safeguarding allegations about staff members are not being handled appropriately</a:t>
            </a:r>
          </a:p>
          <a:p>
            <a:pPr marL="285750" indent="-285750">
              <a:lnSpc>
                <a:spcPct val="110000"/>
              </a:lnSpc>
              <a:buFont typeface="Wingdings" panose="05000000000000000000" pitchFamily="2" charset="2"/>
              <a:buChar char="Ø"/>
            </a:pPr>
            <a:r>
              <a:rPr lang="en-GB" sz="1600" b="0" i="0" dirty="0">
                <a:solidFill>
                  <a:srgbClr val="0B0C0C"/>
                </a:solidFill>
                <a:effectLst/>
              </a:rPr>
              <a:t>clear evidence of serious failures in safeguarding practice that lead pupils or particular groups of pupils not to be safe in school</a:t>
            </a:r>
          </a:p>
          <a:p>
            <a:pPr marL="285750" indent="-285750">
              <a:lnSpc>
                <a:spcPct val="110000"/>
              </a:lnSpc>
              <a:buFont typeface="Wingdings" panose="05000000000000000000" pitchFamily="2" charset="2"/>
              <a:buChar char="Ø"/>
            </a:pPr>
            <a:r>
              <a:rPr lang="en-GB" sz="1600" b="0" i="0" dirty="0">
                <a:solidFill>
                  <a:srgbClr val="0B0C0C"/>
                </a:solidFill>
                <a:effectLst/>
              </a:rPr>
              <a:t>statutory requirements, such as breaches of the requirements for Disclosure and Barring Service (DBS) checks, are not being met</a:t>
            </a:r>
          </a:p>
          <a:p>
            <a:pPr marL="285750" indent="-285750">
              <a:lnSpc>
                <a:spcPct val="110000"/>
              </a:lnSpc>
              <a:buFont typeface="Wingdings" panose="05000000000000000000" pitchFamily="2" charset="2"/>
              <a:buChar char="Ø"/>
            </a:pPr>
            <a:r>
              <a:rPr lang="en-GB" sz="1600" b="0" i="0" dirty="0">
                <a:solidFill>
                  <a:srgbClr val="0B0C0C"/>
                </a:solidFill>
                <a:effectLst/>
              </a:rPr>
              <a:t>pupils have little confidence that the setting will address concerns about their safety, including risk of abuse, because leaders have not taken their views seriously and/or addressed relevant concerns</a:t>
            </a:r>
          </a:p>
          <a:p>
            <a:pPr marL="285750" indent="-285750">
              <a:lnSpc>
                <a:spcPct val="110000"/>
              </a:lnSpc>
              <a:buFont typeface="Wingdings" panose="05000000000000000000" pitchFamily="2" charset="2"/>
              <a:buChar char="Ø"/>
            </a:pPr>
            <a:r>
              <a:rPr lang="en-GB" sz="1600" b="0" i="0" dirty="0">
                <a:solidFill>
                  <a:srgbClr val="0B0C0C"/>
                </a:solidFill>
                <a:effectLst/>
              </a:rPr>
              <a:t>pupils, particularly vulnerable pupils, not on the school site and the school are either not clear where those pupils are or are not able to give reassurances as to the appropriate steps taken to safeguard them when off-site - can include children absent from education and children attending inappropriate, unregistered or unmonitored alternative provision.</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520682" y="1345914"/>
            <a:ext cx="4129979" cy="4667535"/>
          </a:xfrm>
        </p:spPr>
        <p:txBody>
          <a:bodyPr>
            <a:normAutofit/>
          </a:bodyPr>
          <a:lstStyle/>
          <a:p>
            <a:pPr marL="0" indent="0">
              <a:buNone/>
            </a:pPr>
            <a:r>
              <a:rPr lang="en-GB" sz="5400" b="1" i="1" dirty="0">
                <a:solidFill>
                  <a:srgbClr val="0B0C0C"/>
                </a:solidFill>
                <a:effectLst/>
                <a:latin typeface="GDS Transport"/>
              </a:rPr>
              <a:t>Ofsted Inspection Handbook for Schools</a:t>
            </a:r>
            <a:endParaRPr lang="en-GB" sz="5400" b="1" dirty="0"/>
          </a:p>
        </p:txBody>
      </p:sp>
    </p:spTree>
    <p:extLst>
      <p:ext uri="{BB962C8B-B14F-4D97-AF65-F5344CB8AC3E}">
        <p14:creationId xmlns:p14="http://schemas.microsoft.com/office/powerpoint/2010/main" val="56360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53388" y="484741"/>
            <a:ext cx="5982159" cy="6092329"/>
          </a:xfrm>
        </p:spPr>
        <p:txBody>
          <a:bodyPr>
            <a:normAutofit lnSpcReduction="10000"/>
          </a:bodyPr>
          <a:lstStyle/>
          <a:p>
            <a:r>
              <a:rPr lang="en-GB" sz="2400" i="0" dirty="0">
                <a:solidFill>
                  <a:srgbClr val="0B0C0C"/>
                </a:solidFill>
                <a:effectLst/>
                <a:latin typeface="GDS Transport"/>
              </a:rPr>
              <a:t>Minor improvements – </a:t>
            </a:r>
            <a:r>
              <a:rPr lang="en-GB" sz="2400" b="0" dirty="0">
                <a:solidFill>
                  <a:srgbClr val="0B0C0C"/>
                </a:solidFill>
                <a:latin typeface="GDS Transport"/>
              </a:rPr>
              <a:t>Inspectors will provide opportunity to put right (this should not affect judgement, although multiple minor improvements may suggest </a:t>
            </a:r>
            <a:r>
              <a:rPr lang="en-GB" sz="2400" b="0">
                <a:solidFill>
                  <a:srgbClr val="0B0C0C"/>
                </a:solidFill>
                <a:latin typeface="GDS Transport"/>
              </a:rPr>
              <a:t>wider weaknesses)</a:t>
            </a:r>
            <a:endParaRPr lang="en-GB" sz="2400" i="0" dirty="0">
              <a:solidFill>
                <a:srgbClr val="0B0C0C"/>
              </a:solidFill>
              <a:effectLst/>
              <a:latin typeface="GDS Transport"/>
            </a:endParaRPr>
          </a:p>
          <a:p>
            <a:r>
              <a:rPr lang="en-GB" sz="2400" b="0" dirty="0">
                <a:solidFill>
                  <a:srgbClr val="0B0C0C"/>
                </a:solidFill>
                <a:latin typeface="GDS Transport"/>
              </a:rPr>
              <a:t>In deciding if provider has </a:t>
            </a:r>
            <a:r>
              <a:rPr lang="en-GB" sz="2400" dirty="0">
                <a:solidFill>
                  <a:srgbClr val="0B0C0C"/>
                </a:solidFill>
                <a:latin typeface="GDS Transport"/>
              </a:rPr>
              <a:t>capacity to improve</a:t>
            </a:r>
            <a:r>
              <a:rPr lang="en-GB" sz="2400" b="0" dirty="0">
                <a:solidFill>
                  <a:srgbClr val="0B0C0C"/>
                </a:solidFill>
                <a:latin typeface="GDS Transport"/>
              </a:rPr>
              <a:t>, Inspectors will consider the extent to which leaders:</a:t>
            </a:r>
          </a:p>
          <a:p>
            <a:pPr marL="342900" indent="-342900">
              <a:buFont typeface="Wingdings" panose="05000000000000000000" pitchFamily="2" charset="2"/>
              <a:buChar char="§"/>
            </a:pPr>
            <a:r>
              <a:rPr lang="en-GB" sz="2400" b="0" i="0" dirty="0">
                <a:solidFill>
                  <a:srgbClr val="0B0C0C"/>
                </a:solidFill>
                <a:effectLst/>
                <a:latin typeface="GDS Transport"/>
              </a:rPr>
              <a:t>Are able to identify and prioritise the right issues</a:t>
            </a:r>
          </a:p>
          <a:p>
            <a:pPr marL="342900" indent="-342900">
              <a:buFont typeface="Wingdings" panose="05000000000000000000" pitchFamily="2" charset="2"/>
              <a:buChar char="§"/>
            </a:pPr>
            <a:r>
              <a:rPr lang="en-GB" sz="2400" b="0" dirty="0">
                <a:solidFill>
                  <a:srgbClr val="0B0C0C"/>
                </a:solidFill>
                <a:latin typeface="GDS Transport"/>
              </a:rPr>
              <a:t>Take appropriate and timely action to tackle identified issues</a:t>
            </a:r>
          </a:p>
          <a:p>
            <a:pPr marL="342900" indent="-342900">
              <a:buFont typeface="Wingdings" panose="05000000000000000000" pitchFamily="2" charset="2"/>
              <a:buChar char="§"/>
            </a:pPr>
            <a:r>
              <a:rPr lang="en-GB" sz="2400" b="0" i="0" dirty="0">
                <a:solidFill>
                  <a:srgbClr val="0B0C0C"/>
                </a:solidFill>
                <a:effectLst/>
                <a:latin typeface="GDS Transport"/>
              </a:rPr>
              <a:t>Have a </a:t>
            </a:r>
            <a:r>
              <a:rPr lang="en-GB" sz="2400" b="0" dirty="0">
                <a:solidFill>
                  <a:srgbClr val="0B0C0C"/>
                </a:solidFill>
                <a:latin typeface="GDS Transport"/>
              </a:rPr>
              <a:t>track record of improvement</a:t>
            </a:r>
          </a:p>
          <a:p>
            <a:pPr marL="342900" indent="-342900">
              <a:buFont typeface="Wingdings" panose="05000000000000000000" pitchFamily="2" charset="2"/>
              <a:buChar char="§"/>
            </a:pPr>
            <a:r>
              <a:rPr lang="en-GB" sz="2400" b="0" i="0" dirty="0">
                <a:solidFill>
                  <a:srgbClr val="0B0C0C"/>
                </a:solidFill>
                <a:effectLst/>
                <a:latin typeface="GDS Transport"/>
              </a:rPr>
              <a:t>Have done all that can reasonably be expected</a:t>
            </a:r>
            <a:endParaRPr lang="en-GB" sz="1900" b="0" i="0" dirty="0">
              <a:solidFill>
                <a:srgbClr val="0B0C0C"/>
              </a:solidFill>
              <a:effectLst/>
              <a:latin typeface="GDS Transport"/>
            </a:endParaRP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510408" y="1438382"/>
            <a:ext cx="4186435" cy="4879868"/>
          </a:xfrm>
        </p:spPr>
        <p:txBody>
          <a:bodyPr>
            <a:normAutofit/>
          </a:bodyPr>
          <a:lstStyle/>
          <a:p>
            <a:pPr marL="0" indent="0">
              <a:buNone/>
            </a:pPr>
            <a:r>
              <a:rPr lang="en-GB" sz="6600" b="1" i="1" dirty="0">
                <a:solidFill>
                  <a:srgbClr val="0B0C0C"/>
                </a:solidFill>
                <a:effectLst/>
                <a:latin typeface="GDS Transport"/>
              </a:rPr>
              <a:t>Reaching final judgements</a:t>
            </a:r>
            <a:endParaRPr lang="en-GB" sz="6600" b="1" i="1" dirty="0"/>
          </a:p>
        </p:txBody>
      </p:sp>
    </p:spTree>
    <p:extLst>
      <p:ext uri="{BB962C8B-B14F-4D97-AF65-F5344CB8AC3E}">
        <p14:creationId xmlns:p14="http://schemas.microsoft.com/office/powerpoint/2010/main" val="2566629812"/>
      </p:ext>
    </p:extLst>
  </p:cSld>
  <p:clrMapOvr>
    <a:masterClrMapping/>
  </p:clrMapOvr>
</p:sld>
</file>

<file path=ppt/theme/theme1.xml><?xml version="1.0" encoding="utf-8"?>
<a:theme xmlns:a="http://schemas.openxmlformats.org/drawingml/2006/main" name="4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latin typeface="Atkinson Hyperlegible" pitchFamily="2" charset="0"/>
          </a:defRPr>
        </a:defPPr>
      </a:lstStyle>
    </a:txDef>
  </a:objectDefaults>
  <a:extraClrSchemeLst/>
  <a:extLst>
    <a:ext uri="{05A4C25C-085E-4340-85A3-A5531E510DB2}">
      <thm15:themeFamily xmlns:thm15="http://schemas.microsoft.com/office/thememl/2012/main" name="EP Presentation Cover - Laptop &amp; Widescreen - ACCESSIBLE.potx" id="{8B4DC4CC-8029-4044-9F72-0D0E5A536E58}" vid="{D16DB635-D840-49AE-9557-08F42A5F9E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ECA79D34D640B69E4DA7C1DAC8EA" ma:contentTypeVersion="12" ma:contentTypeDescription="Create a new document." ma:contentTypeScope="" ma:versionID="346065a7341f9646273bd1903ae25132">
  <xsd:schema xmlns:xsd="http://www.w3.org/2001/XMLSchema" xmlns:xs="http://www.w3.org/2001/XMLSchema" xmlns:p="http://schemas.microsoft.com/office/2006/metadata/properties" xmlns:ns2="dd6d4a20-1f9e-4212-94f8-fb54312fcfc5" xmlns:ns3="e5905594-cc32-4c89-9f86-154569a119aa" targetNamespace="http://schemas.microsoft.com/office/2006/metadata/properties" ma:root="true" ma:fieldsID="2cdf184b8d770409ab859faca2b59afa" ns2:_="" ns3:_="">
    <xsd:import namespace="dd6d4a20-1f9e-4212-94f8-fb54312fcfc5"/>
    <xsd:import namespace="e5905594-cc32-4c89-9f86-154569a11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d4a20-1f9e-4212-94f8-fb54312f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905594-cc32-4c89-9f86-154569a119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6D7E7C-B05F-4396-A6E3-F13D15746603}">
  <ds:schemaRefs>
    <ds:schemaRef ds:uri="http://schemas.microsoft.com/sharepoint/v3/contenttype/forms"/>
  </ds:schemaRefs>
</ds:datastoreItem>
</file>

<file path=customXml/itemProps2.xml><?xml version="1.0" encoding="utf-8"?>
<ds:datastoreItem xmlns:ds="http://schemas.openxmlformats.org/officeDocument/2006/customXml" ds:itemID="{6BA5CDD4-2E69-4B0D-A150-2ECA7C15F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d4a20-1f9e-4212-94f8-fb54312fcfc5"/>
    <ds:schemaRef ds:uri="e5905594-cc32-4c89-9f86-154569a11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E10D5-A7FB-4F79-9A13-EA0B97C9D871}">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purl.org/dc/dcmitype/"/>
    <ds:schemaRef ds:uri="dd6d4a20-1f9e-4212-94f8-fb54312fcfc5"/>
    <ds:schemaRef ds:uri="http://schemas.openxmlformats.org/package/2006/metadata/core-properties"/>
    <ds:schemaRef ds:uri="e5905594-cc32-4c89-9f86-154569a119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562</TotalTime>
  <Words>3348</Words>
  <Application>Microsoft Office PowerPoint</Application>
  <PresentationFormat>Widescreen</PresentationFormat>
  <Paragraphs>399</Paragraphs>
  <Slides>31</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GDS Transport</vt:lpstr>
      <vt:lpstr>Wingdings</vt:lpstr>
      <vt:lpstr>4_Office Theme</vt:lpstr>
      <vt:lpstr>Custom Design</vt:lpstr>
      <vt:lpstr>Safeguarding forums for  Early Years Settings </vt:lpstr>
      <vt:lpstr>Agenda</vt:lpstr>
      <vt:lpstr>Education Safeguarding Team </vt:lpstr>
      <vt:lpstr>PowerPoint Presentation</vt:lpstr>
      <vt:lpstr> Before the Inspection</vt:lpstr>
      <vt:lpstr>PowerPoint Presentation</vt:lpstr>
      <vt:lpstr>Documentation - how are they implemented in practice? </vt:lpstr>
      <vt:lpstr>PowerPoint Presentation</vt:lpstr>
      <vt:lpstr>PowerPoint Presentation</vt:lpstr>
      <vt:lpstr>PowerPoint Presentation</vt:lpstr>
      <vt:lpstr>DSL Supervision Offer 2023/24    </vt:lpstr>
      <vt:lpstr>Prevent update:</vt:lpstr>
      <vt:lpstr>Prevent: current information</vt:lpstr>
      <vt:lpstr>Working Together to Safeguard Children 2023</vt:lpstr>
      <vt:lpstr>Title changes  Applies to all ‘education providers’ </vt:lpstr>
      <vt:lpstr>Safeguarding is ….</vt:lpstr>
      <vt:lpstr>Chapter 1 :  Shared Responsibility </vt:lpstr>
      <vt:lpstr>Chapter 1: A shared responsibility</vt:lpstr>
      <vt:lpstr>Chapter 1: A shared responsibility</vt:lpstr>
      <vt:lpstr>Chapter 1: A shared responsibility</vt:lpstr>
      <vt:lpstr>Chapter 2: Multi-agency working</vt:lpstr>
      <vt:lpstr>Chapter 3: Providing help, support and protection. </vt:lpstr>
      <vt:lpstr>Chapter 3: Providing help, support and protection, cont’d. </vt:lpstr>
      <vt:lpstr>Next steps:</vt:lpstr>
      <vt:lpstr>Further guidance and support:</vt:lpstr>
      <vt:lpstr>Essex Safeguarding Children Board (ESCB)</vt:lpstr>
      <vt:lpstr>ESCB Child Safety resources – information/signposting for parents and carers</vt:lpstr>
      <vt:lpstr>Online Safety resources</vt:lpstr>
      <vt:lpstr>PowerPoint Presentation</vt:lpstr>
      <vt:lpstr>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forums for schools and Education settings</dc:title>
  <dc:creator>Jo Barclay - Head of Education Safeguarding and Wellbeing</dc:creator>
  <cp:lastModifiedBy>Alex Darvill - Education Safeguarding Adviser</cp:lastModifiedBy>
  <cp:revision>3</cp:revision>
  <dcterms:created xsi:type="dcterms:W3CDTF">2023-06-12T12:03:39Z</dcterms:created>
  <dcterms:modified xsi:type="dcterms:W3CDTF">2024-03-25T12:17:36Z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2023-06-12T12:03:39Z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3f30ec18-e70e-473a-8b51-9ae07d8bb5c9</vt:lpwstr>
  </property>
  <property fmtid="{D5CDD505-2E9C-101B-9397-08002B2CF9AE}" pid="8" name="MSIP_Label_39d8be9e-c8d9-4b9c-bd40-2c27cc7ea2e6_ContentBits">
    <vt:lpwstr>0</vt:lpwstr>
  </property>
  <property fmtid="{D5CDD505-2E9C-101B-9397-08002B2CF9AE}" pid="9" name="ContentTypeId">
    <vt:lpwstr>0x0101007696ECA79D34D640B69E4DA7C1DAC8EA</vt:lpwstr>
  </property>
</Properties>
</file>