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Lst>
  <p:notesMasterIdLst>
    <p:notesMasterId r:id="rId16"/>
  </p:notesMasterIdLst>
  <p:sldIdLst>
    <p:sldId id="256" r:id="rId5"/>
    <p:sldId id="258" r:id="rId6"/>
    <p:sldId id="261" r:id="rId7"/>
    <p:sldId id="264" r:id="rId8"/>
    <p:sldId id="272" r:id="rId9"/>
    <p:sldId id="267" r:id="rId10"/>
    <p:sldId id="266" r:id="rId11"/>
    <p:sldId id="271" r:id="rId12"/>
    <p:sldId id="259" r:id="rId13"/>
    <p:sldId id="263"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pos="6262" userDrawn="1">
          <p15:clr>
            <a:srgbClr val="A4A3A4"/>
          </p15:clr>
        </p15:guide>
        <p15:guide id="4" pos="1455" userDrawn="1">
          <p15:clr>
            <a:srgbClr val="A4A3A4"/>
          </p15:clr>
        </p15:guide>
        <p15:guide id="5" orient="horz" pos="2818" userDrawn="1">
          <p15:clr>
            <a:srgbClr val="A4A3A4"/>
          </p15:clr>
        </p15:guide>
        <p15:guide id="6" orient="horz" pos="200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B720"/>
    <a:srgbClr val="76766B"/>
    <a:srgbClr val="729D4D"/>
    <a:srgbClr val="3A7D64"/>
    <a:srgbClr val="4179AA"/>
    <a:srgbClr val="9361B3"/>
    <a:srgbClr val="C84674"/>
    <a:srgbClr val="E97135"/>
    <a:srgbClr val="414745"/>
    <a:srgbClr val="4B71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AAB2CD-E1BC-4931-AA4B-72CD4BE47191}" v="11" dt="2024-02-12T18:11:53.1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2" autoAdjust="0"/>
  </p:normalViewPr>
  <p:slideViewPr>
    <p:cSldViewPr snapToGrid="0" showGuides="1">
      <p:cViewPr varScale="1">
        <p:scale>
          <a:sx n="67" d="100"/>
          <a:sy n="67" d="100"/>
        </p:scale>
        <p:origin x="644" y="44"/>
      </p:cViewPr>
      <p:guideLst>
        <p:guide orient="horz" pos="2183"/>
        <p:guide pos="3840"/>
        <p:guide pos="6262"/>
        <p:guide pos="1455"/>
        <p:guide orient="horz" pos="2818"/>
        <p:guide orient="horz" pos="200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Venus - EYCC FEEE Officer" userId="1ba314cc-66d2-412a-aafe-6dc30bbed907" providerId="ADAL" clId="{B3AAB2CD-E1BC-4931-AA4B-72CD4BE47191}"/>
    <pc:docChg chg="undo custSel addSld delSld modSld sldOrd">
      <pc:chgData name="Katie Venus - EYCC FEEE Officer" userId="1ba314cc-66d2-412a-aafe-6dc30bbed907" providerId="ADAL" clId="{B3AAB2CD-E1BC-4931-AA4B-72CD4BE47191}" dt="2024-03-04T10:23:41.323" v="1811" actId="20577"/>
      <pc:docMkLst>
        <pc:docMk/>
      </pc:docMkLst>
      <pc:sldChg chg="addSp delSp modSp mod">
        <pc:chgData name="Katie Venus - EYCC FEEE Officer" userId="1ba314cc-66d2-412a-aafe-6dc30bbed907" providerId="ADAL" clId="{B3AAB2CD-E1BC-4931-AA4B-72CD4BE47191}" dt="2024-02-12T18:07:38.704" v="1472" actId="255"/>
        <pc:sldMkLst>
          <pc:docMk/>
          <pc:sldMk cId="1375008183" sldId="258"/>
        </pc:sldMkLst>
        <pc:spChg chg="mod">
          <ac:chgData name="Katie Venus - EYCC FEEE Officer" userId="1ba314cc-66d2-412a-aafe-6dc30bbed907" providerId="ADAL" clId="{B3AAB2CD-E1BC-4931-AA4B-72CD4BE47191}" dt="2024-02-12T18:06:55.597" v="1468" actId="6549"/>
          <ac:spMkLst>
            <pc:docMk/>
            <pc:sldMk cId="1375008183" sldId="258"/>
            <ac:spMk id="7" creationId="{B8F71D81-B35C-B657-CD99-83134C7710D2}"/>
          </ac:spMkLst>
        </pc:spChg>
        <pc:spChg chg="mod">
          <ac:chgData name="Katie Venus - EYCC FEEE Officer" userId="1ba314cc-66d2-412a-aafe-6dc30bbed907" providerId="ADAL" clId="{B3AAB2CD-E1BC-4931-AA4B-72CD4BE47191}" dt="2024-02-12T18:07:38.704" v="1472" actId="255"/>
          <ac:spMkLst>
            <pc:docMk/>
            <pc:sldMk cId="1375008183" sldId="258"/>
            <ac:spMk id="9" creationId="{50AFEF9D-F8C1-1591-613A-70CD252F57BA}"/>
          </ac:spMkLst>
        </pc:spChg>
        <pc:spChg chg="mod">
          <ac:chgData name="Katie Venus - EYCC FEEE Officer" userId="1ba314cc-66d2-412a-aafe-6dc30bbed907" providerId="ADAL" clId="{B3AAB2CD-E1BC-4931-AA4B-72CD4BE47191}" dt="2024-02-09T15:19:30.506" v="383" actId="20577"/>
          <ac:spMkLst>
            <pc:docMk/>
            <pc:sldMk cId="1375008183" sldId="258"/>
            <ac:spMk id="13" creationId="{20EDAFC7-D5D1-9937-584C-97129C50CB13}"/>
          </ac:spMkLst>
        </pc:spChg>
        <pc:spChg chg="mod">
          <ac:chgData name="Katie Venus - EYCC FEEE Officer" userId="1ba314cc-66d2-412a-aafe-6dc30bbed907" providerId="ADAL" clId="{B3AAB2CD-E1BC-4931-AA4B-72CD4BE47191}" dt="2024-02-09T15:19:25.439" v="368"/>
          <ac:spMkLst>
            <pc:docMk/>
            <pc:sldMk cId="1375008183" sldId="258"/>
            <ac:spMk id="15" creationId="{B3B4D1BD-E9CD-BF00-F462-8D81C7D57C7F}"/>
          </ac:spMkLst>
        </pc:spChg>
        <pc:spChg chg="del">
          <ac:chgData name="Katie Venus - EYCC FEEE Officer" userId="1ba314cc-66d2-412a-aafe-6dc30bbed907" providerId="ADAL" clId="{B3AAB2CD-E1BC-4931-AA4B-72CD4BE47191}" dt="2024-02-09T15:19:34.184" v="384" actId="478"/>
          <ac:spMkLst>
            <pc:docMk/>
            <pc:sldMk cId="1375008183" sldId="258"/>
            <ac:spMk id="17" creationId="{60CA1A61-D2E1-9B13-3E16-D6FAB52D34D9}"/>
          </ac:spMkLst>
        </pc:spChg>
        <pc:spChg chg="del">
          <ac:chgData name="Katie Venus - EYCC FEEE Officer" userId="1ba314cc-66d2-412a-aafe-6dc30bbed907" providerId="ADAL" clId="{B3AAB2CD-E1BC-4931-AA4B-72CD4BE47191}" dt="2024-02-09T15:19:42.008" v="386" actId="478"/>
          <ac:spMkLst>
            <pc:docMk/>
            <pc:sldMk cId="1375008183" sldId="258"/>
            <ac:spMk id="18" creationId="{927D1FA9-1A39-4D8B-215F-54F7976D7CFF}"/>
          </ac:spMkLst>
        </pc:spChg>
        <pc:spChg chg="add del mod">
          <ac:chgData name="Katie Venus - EYCC FEEE Officer" userId="1ba314cc-66d2-412a-aafe-6dc30bbed907" providerId="ADAL" clId="{B3AAB2CD-E1BC-4931-AA4B-72CD4BE47191}" dt="2024-02-09T15:19:37.876" v="385" actId="478"/>
          <ac:spMkLst>
            <pc:docMk/>
            <pc:sldMk cId="1375008183" sldId="258"/>
            <ac:spMk id="20" creationId="{17C8EA0D-7E70-9AA0-98BE-4AC6280FF180}"/>
          </ac:spMkLst>
        </pc:spChg>
        <pc:spChg chg="add del mod">
          <ac:chgData name="Katie Venus - EYCC FEEE Officer" userId="1ba314cc-66d2-412a-aafe-6dc30bbed907" providerId="ADAL" clId="{B3AAB2CD-E1BC-4931-AA4B-72CD4BE47191}" dt="2024-02-09T15:19:45.202" v="387" actId="478"/>
          <ac:spMkLst>
            <pc:docMk/>
            <pc:sldMk cId="1375008183" sldId="258"/>
            <ac:spMk id="22" creationId="{C0A96AA1-7E91-AA89-F2BC-E81732F97BBE}"/>
          </ac:spMkLst>
        </pc:spChg>
      </pc:sldChg>
      <pc:sldChg chg="addSp delSp modSp add mod">
        <pc:chgData name="Katie Venus - EYCC FEEE Officer" userId="1ba314cc-66d2-412a-aafe-6dc30bbed907" providerId="ADAL" clId="{B3AAB2CD-E1BC-4931-AA4B-72CD4BE47191}" dt="2024-02-12T18:08:55.946" v="1540" actId="20577"/>
        <pc:sldMkLst>
          <pc:docMk/>
          <pc:sldMk cId="3960077756" sldId="259"/>
        </pc:sldMkLst>
        <pc:spChg chg="mod">
          <ac:chgData name="Katie Venus - EYCC FEEE Officer" userId="1ba314cc-66d2-412a-aafe-6dc30bbed907" providerId="ADAL" clId="{B3AAB2CD-E1BC-4931-AA4B-72CD4BE47191}" dt="2024-02-09T15:08:25.392" v="15" actId="20577"/>
          <ac:spMkLst>
            <pc:docMk/>
            <pc:sldMk cId="3960077756" sldId="259"/>
            <ac:spMk id="2" creationId="{F72B09A6-D463-130D-F8BB-EDE0A964DCBD}"/>
          </ac:spMkLst>
        </pc:spChg>
        <pc:spChg chg="add del mod">
          <ac:chgData name="Katie Venus - EYCC FEEE Officer" userId="1ba314cc-66d2-412a-aafe-6dc30bbed907" providerId="ADAL" clId="{B3AAB2CD-E1BC-4931-AA4B-72CD4BE47191}" dt="2024-02-09T15:13:09.143" v="20" actId="478"/>
          <ac:spMkLst>
            <pc:docMk/>
            <pc:sldMk cId="3960077756" sldId="259"/>
            <ac:spMk id="4" creationId="{060ACF63-57A6-EA2E-55F0-014B4342F0CF}"/>
          </ac:spMkLst>
        </pc:spChg>
        <pc:spChg chg="mod">
          <ac:chgData name="Katie Venus - EYCC FEEE Officer" userId="1ba314cc-66d2-412a-aafe-6dc30bbed907" providerId="ADAL" clId="{B3AAB2CD-E1BC-4931-AA4B-72CD4BE47191}" dt="2024-02-12T18:08:55.946" v="1540" actId="20577"/>
          <ac:spMkLst>
            <pc:docMk/>
            <pc:sldMk cId="3960077756" sldId="259"/>
            <ac:spMk id="5" creationId="{99E84C93-471C-0DD3-167D-1CF16ED19A6C}"/>
          </ac:spMkLst>
        </pc:spChg>
        <pc:graphicFrameChg chg="del">
          <ac:chgData name="Katie Venus - EYCC FEEE Officer" userId="1ba314cc-66d2-412a-aafe-6dc30bbed907" providerId="ADAL" clId="{B3AAB2CD-E1BC-4931-AA4B-72CD4BE47191}" dt="2024-02-09T15:08:30.184" v="16" actId="478"/>
          <ac:graphicFrameMkLst>
            <pc:docMk/>
            <pc:sldMk cId="3960077756" sldId="259"/>
            <ac:graphicFrameMk id="9" creationId="{910D08D9-3DD0-664D-6D24-8CFA28CC841E}"/>
          </ac:graphicFrameMkLst>
        </pc:graphicFrameChg>
        <pc:picChg chg="add mod">
          <ac:chgData name="Katie Venus - EYCC FEEE Officer" userId="1ba314cc-66d2-412a-aafe-6dc30bbed907" providerId="ADAL" clId="{B3AAB2CD-E1BC-4931-AA4B-72CD4BE47191}" dt="2024-02-09T15:13:23.740" v="21" actId="1076"/>
          <ac:picMkLst>
            <pc:docMk/>
            <pc:sldMk cId="3960077756" sldId="259"/>
            <ac:picMk id="7" creationId="{130AA5CF-2CD4-AD78-75E8-8C9E63D27A92}"/>
          </ac:picMkLst>
        </pc:picChg>
      </pc:sldChg>
      <pc:sldChg chg="del">
        <pc:chgData name="Katie Venus - EYCC FEEE Officer" userId="1ba314cc-66d2-412a-aafe-6dc30bbed907" providerId="ADAL" clId="{B3AAB2CD-E1BC-4931-AA4B-72CD4BE47191}" dt="2024-02-09T15:18:59.798" v="365" actId="47"/>
        <pc:sldMkLst>
          <pc:docMk/>
          <pc:sldMk cId="3973332454" sldId="260"/>
        </pc:sldMkLst>
      </pc:sldChg>
      <pc:sldChg chg="modSp mod">
        <pc:chgData name="Katie Venus - EYCC FEEE Officer" userId="1ba314cc-66d2-412a-aafe-6dc30bbed907" providerId="ADAL" clId="{B3AAB2CD-E1BC-4931-AA4B-72CD4BE47191}" dt="2024-02-13T09:42:21.233" v="1785" actId="20577"/>
        <pc:sldMkLst>
          <pc:docMk/>
          <pc:sldMk cId="393779963" sldId="261"/>
        </pc:sldMkLst>
        <pc:spChg chg="mod">
          <ac:chgData name="Katie Venus - EYCC FEEE Officer" userId="1ba314cc-66d2-412a-aafe-6dc30bbed907" providerId="ADAL" clId="{B3AAB2CD-E1BC-4931-AA4B-72CD4BE47191}" dt="2024-02-13T09:42:21.233" v="1785" actId="20577"/>
          <ac:spMkLst>
            <pc:docMk/>
            <pc:sldMk cId="393779963" sldId="261"/>
            <ac:spMk id="3" creationId="{AA235D10-7B94-BD9D-BE74-BBB9F64D14D5}"/>
          </ac:spMkLst>
        </pc:spChg>
      </pc:sldChg>
      <pc:sldChg chg="del">
        <pc:chgData name="Katie Venus - EYCC FEEE Officer" userId="1ba314cc-66d2-412a-aafe-6dc30bbed907" providerId="ADAL" clId="{B3AAB2CD-E1BC-4931-AA4B-72CD4BE47191}" dt="2024-02-09T15:18:57.322" v="364" actId="47"/>
        <pc:sldMkLst>
          <pc:docMk/>
          <pc:sldMk cId="1582072719" sldId="262"/>
        </pc:sldMkLst>
      </pc:sldChg>
      <pc:sldChg chg="modSp mod">
        <pc:chgData name="Katie Venus - EYCC FEEE Officer" userId="1ba314cc-66d2-412a-aafe-6dc30bbed907" providerId="ADAL" clId="{B3AAB2CD-E1BC-4931-AA4B-72CD4BE47191}" dt="2024-02-12T18:11:53.113" v="1776" actId="20577"/>
        <pc:sldMkLst>
          <pc:docMk/>
          <pc:sldMk cId="741854671" sldId="263"/>
        </pc:sldMkLst>
        <pc:spChg chg="mod">
          <ac:chgData name="Katie Venus - EYCC FEEE Officer" userId="1ba314cc-66d2-412a-aafe-6dc30bbed907" providerId="ADAL" clId="{B3AAB2CD-E1BC-4931-AA4B-72CD4BE47191}" dt="2024-02-09T15:18:51.291" v="363" actId="20577"/>
          <ac:spMkLst>
            <pc:docMk/>
            <pc:sldMk cId="741854671" sldId="263"/>
            <ac:spMk id="2" creationId="{AB90196E-FF0D-6068-2141-ED3C605BC223}"/>
          </ac:spMkLst>
        </pc:spChg>
        <pc:spChg chg="mod">
          <ac:chgData name="Katie Venus - EYCC FEEE Officer" userId="1ba314cc-66d2-412a-aafe-6dc30bbed907" providerId="ADAL" clId="{B3AAB2CD-E1BC-4931-AA4B-72CD4BE47191}" dt="2024-02-12T18:11:53.113" v="1776" actId="20577"/>
          <ac:spMkLst>
            <pc:docMk/>
            <pc:sldMk cId="741854671" sldId="263"/>
            <ac:spMk id="3" creationId="{A378FF32-C034-6009-6B14-211E619A34AA}"/>
          </ac:spMkLst>
        </pc:spChg>
      </pc:sldChg>
      <pc:sldChg chg="modSp mod">
        <pc:chgData name="Katie Venus - EYCC FEEE Officer" userId="1ba314cc-66d2-412a-aafe-6dc30bbed907" providerId="ADAL" clId="{B3AAB2CD-E1BC-4931-AA4B-72CD4BE47191}" dt="2024-02-12T18:02:35.445" v="1050" actId="20577"/>
        <pc:sldMkLst>
          <pc:docMk/>
          <pc:sldMk cId="2225181527" sldId="264"/>
        </pc:sldMkLst>
        <pc:spChg chg="mod">
          <ac:chgData name="Katie Venus - EYCC FEEE Officer" userId="1ba314cc-66d2-412a-aafe-6dc30bbed907" providerId="ADAL" clId="{B3AAB2CD-E1BC-4931-AA4B-72CD4BE47191}" dt="2024-02-12T18:02:35.445" v="1050" actId="20577"/>
          <ac:spMkLst>
            <pc:docMk/>
            <pc:sldMk cId="2225181527" sldId="264"/>
            <ac:spMk id="2" creationId="{DAE842B3-B533-2F83-05C5-06B028A1782F}"/>
          </ac:spMkLst>
        </pc:spChg>
        <pc:spChg chg="mod">
          <ac:chgData name="Katie Venus - EYCC FEEE Officer" userId="1ba314cc-66d2-412a-aafe-6dc30bbed907" providerId="ADAL" clId="{B3AAB2CD-E1BC-4931-AA4B-72CD4BE47191}" dt="2024-02-12T18:01:33.143" v="1037" actId="20577"/>
          <ac:spMkLst>
            <pc:docMk/>
            <pc:sldMk cId="2225181527" sldId="264"/>
            <ac:spMk id="5" creationId="{F105F173-2C0C-2B6A-DBB2-09180FC236C4}"/>
          </ac:spMkLst>
        </pc:spChg>
      </pc:sldChg>
      <pc:sldChg chg="addSp delSp modSp mod">
        <pc:chgData name="Katie Venus - EYCC FEEE Officer" userId="1ba314cc-66d2-412a-aafe-6dc30bbed907" providerId="ADAL" clId="{B3AAB2CD-E1BC-4931-AA4B-72CD4BE47191}" dt="2024-02-09T17:19:42.018" v="637" actId="1076"/>
        <pc:sldMkLst>
          <pc:docMk/>
          <pc:sldMk cId="1145072798" sldId="265"/>
        </pc:sldMkLst>
        <pc:spChg chg="mod">
          <ac:chgData name="Katie Venus - EYCC FEEE Officer" userId="1ba314cc-66d2-412a-aafe-6dc30bbed907" providerId="ADAL" clId="{B3AAB2CD-E1BC-4931-AA4B-72CD4BE47191}" dt="2024-02-09T15:18:29.996" v="348" actId="20577"/>
          <ac:spMkLst>
            <pc:docMk/>
            <pc:sldMk cId="1145072798" sldId="265"/>
            <ac:spMk id="2" creationId="{0EB64558-16B7-9BE8-2E08-62F80A9B5099}"/>
          </ac:spMkLst>
        </pc:spChg>
        <pc:spChg chg="del">
          <ac:chgData name="Katie Venus - EYCC FEEE Officer" userId="1ba314cc-66d2-412a-aafe-6dc30bbed907" providerId="ADAL" clId="{B3AAB2CD-E1BC-4931-AA4B-72CD4BE47191}" dt="2024-02-09T15:17:26.942" v="246" actId="478"/>
          <ac:spMkLst>
            <pc:docMk/>
            <pc:sldMk cId="1145072798" sldId="265"/>
            <ac:spMk id="3" creationId="{8E190317-6D38-2AD3-62D7-2BF2D54545BB}"/>
          </ac:spMkLst>
        </pc:spChg>
        <pc:spChg chg="mod topLvl">
          <ac:chgData name="Katie Venus - EYCC FEEE Officer" userId="1ba314cc-66d2-412a-aafe-6dc30bbed907" providerId="ADAL" clId="{B3AAB2CD-E1BC-4931-AA4B-72CD4BE47191}" dt="2024-02-09T17:19:24.328" v="634" actId="14100"/>
          <ac:spMkLst>
            <pc:docMk/>
            <pc:sldMk cId="1145072798" sldId="265"/>
            <ac:spMk id="4" creationId="{44437A4B-416E-1AB4-91ED-EB0808BEA030}"/>
          </ac:spMkLst>
        </pc:spChg>
        <pc:spChg chg="del">
          <ac:chgData name="Katie Venus - EYCC FEEE Officer" userId="1ba314cc-66d2-412a-aafe-6dc30bbed907" providerId="ADAL" clId="{B3AAB2CD-E1BC-4931-AA4B-72CD4BE47191}" dt="2024-02-09T15:17:32.255" v="248" actId="478"/>
          <ac:spMkLst>
            <pc:docMk/>
            <pc:sldMk cId="1145072798" sldId="265"/>
            <ac:spMk id="5" creationId="{0FD254AB-5432-C673-68DF-09457A14C0BF}"/>
          </ac:spMkLst>
        </pc:spChg>
        <pc:spChg chg="del">
          <ac:chgData name="Katie Venus - EYCC FEEE Officer" userId="1ba314cc-66d2-412a-aafe-6dc30bbed907" providerId="ADAL" clId="{B3AAB2CD-E1BC-4931-AA4B-72CD4BE47191}" dt="2024-02-09T15:17:29.702" v="247" actId="478"/>
          <ac:spMkLst>
            <pc:docMk/>
            <pc:sldMk cId="1145072798" sldId="265"/>
            <ac:spMk id="9" creationId="{90B5DD52-CC0C-6187-00D0-346F2BDB3041}"/>
          </ac:spMkLst>
        </pc:spChg>
        <pc:spChg chg="mod">
          <ac:chgData name="Katie Venus - EYCC FEEE Officer" userId="1ba314cc-66d2-412a-aafe-6dc30bbed907" providerId="ADAL" clId="{B3AAB2CD-E1BC-4931-AA4B-72CD4BE47191}" dt="2024-02-09T17:19:42.018" v="637" actId="1076"/>
          <ac:spMkLst>
            <pc:docMk/>
            <pc:sldMk cId="1145072798" sldId="265"/>
            <ac:spMk id="10" creationId="{6274532E-316B-F4F3-6CF8-D97D3E167733}"/>
          </ac:spMkLst>
        </pc:spChg>
        <pc:spChg chg="del">
          <ac:chgData name="Katie Venus - EYCC FEEE Officer" userId="1ba314cc-66d2-412a-aafe-6dc30bbed907" providerId="ADAL" clId="{B3AAB2CD-E1BC-4931-AA4B-72CD4BE47191}" dt="2024-02-09T15:17:34.777" v="249" actId="478"/>
          <ac:spMkLst>
            <pc:docMk/>
            <pc:sldMk cId="1145072798" sldId="265"/>
            <ac:spMk id="11" creationId="{434A5E45-4E92-5DCC-6BFF-1CF083CD5E7A}"/>
          </ac:spMkLst>
        </pc:spChg>
        <pc:grpChg chg="del">
          <ac:chgData name="Katie Venus - EYCC FEEE Officer" userId="1ba314cc-66d2-412a-aafe-6dc30bbed907" providerId="ADAL" clId="{B3AAB2CD-E1BC-4931-AA4B-72CD4BE47191}" dt="2024-02-09T15:16:24.290" v="241" actId="478"/>
          <ac:grpSpMkLst>
            <pc:docMk/>
            <pc:sldMk cId="1145072798" sldId="265"/>
            <ac:grpSpMk id="8" creationId="{D8DE65EA-2913-6A13-7F77-A644D6FC4255}"/>
          </ac:grpSpMkLst>
        </pc:grpChg>
        <pc:picChg chg="del topLvl">
          <ac:chgData name="Katie Venus - EYCC FEEE Officer" userId="1ba314cc-66d2-412a-aafe-6dc30bbed907" providerId="ADAL" clId="{B3AAB2CD-E1BC-4931-AA4B-72CD4BE47191}" dt="2024-02-09T15:16:24.290" v="241" actId="478"/>
          <ac:picMkLst>
            <pc:docMk/>
            <pc:sldMk cId="1145072798" sldId="265"/>
            <ac:picMk id="7" creationId="{A8DA4CC9-F006-7757-94C9-0DD4376D4B27}"/>
          </ac:picMkLst>
        </pc:picChg>
        <pc:picChg chg="add mod">
          <ac:chgData name="Katie Venus - EYCC FEEE Officer" userId="1ba314cc-66d2-412a-aafe-6dc30bbed907" providerId="ADAL" clId="{B3AAB2CD-E1BC-4931-AA4B-72CD4BE47191}" dt="2024-02-09T17:19:24.328" v="634" actId="14100"/>
          <ac:picMkLst>
            <pc:docMk/>
            <pc:sldMk cId="1145072798" sldId="265"/>
            <ac:picMk id="12" creationId="{A995DE2F-E22B-4BB5-4D19-C37297D7757B}"/>
          </ac:picMkLst>
        </pc:picChg>
      </pc:sldChg>
      <pc:sldChg chg="addSp delSp modSp mod">
        <pc:chgData name="Katie Venus - EYCC FEEE Officer" userId="1ba314cc-66d2-412a-aafe-6dc30bbed907" providerId="ADAL" clId="{B3AAB2CD-E1BC-4931-AA4B-72CD4BE47191}" dt="2024-02-12T17:57:11.723" v="983" actId="14100"/>
        <pc:sldMkLst>
          <pc:docMk/>
          <pc:sldMk cId="28744931" sldId="266"/>
        </pc:sldMkLst>
        <pc:spChg chg="del">
          <ac:chgData name="Katie Venus - EYCC FEEE Officer" userId="1ba314cc-66d2-412a-aafe-6dc30bbed907" providerId="ADAL" clId="{B3AAB2CD-E1BC-4931-AA4B-72CD4BE47191}" dt="2024-02-12T17:52:14.988" v="657" actId="478"/>
          <ac:spMkLst>
            <pc:docMk/>
            <pc:sldMk cId="28744931" sldId="266"/>
            <ac:spMk id="4" creationId="{D494926E-0A6C-D8AC-4E48-995165576790}"/>
          </ac:spMkLst>
        </pc:spChg>
        <pc:spChg chg="add mod">
          <ac:chgData name="Katie Venus - EYCC FEEE Officer" userId="1ba314cc-66d2-412a-aafe-6dc30bbed907" providerId="ADAL" clId="{B3AAB2CD-E1BC-4931-AA4B-72CD4BE47191}" dt="2024-02-12T17:54:11.823" v="786" actId="14100"/>
          <ac:spMkLst>
            <pc:docMk/>
            <pc:sldMk cId="28744931" sldId="266"/>
            <ac:spMk id="11" creationId="{E72E5F3E-59D2-C411-3B70-81BEB9DD11EF}"/>
          </ac:spMkLst>
        </pc:spChg>
        <pc:spChg chg="add mod">
          <ac:chgData name="Katie Venus - EYCC FEEE Officer" userId="1ba314cc-66d2-412a-aafe-6dc30bbed907" providerId="ADAL" clId="{B3AAB2CD-E1BC-4931-AA4B-72CD4BE47191}" dt="2024-02-12T17:55:38.529" v="905" actId="1076"/>
          <ac:spMkLst>
            <pc:docMk/>
            <pc:sldMk cId="28744931" sldId="266"/>
            <ac:spMk id="13" creationId="{5D23A560-93C9-D3D3-AC6A-CD227E972960}"/>
          </ac:spMkLst>
        </pc:spChg>
        <pc:spChg chg="add mod">
          <ac:chgData name="Katie Venus - EYCC FEEE Officer" userId="1ba314cc-66d2-412a-aafe-6dc30bbed907" providerId="ADAL" clId="{B3AAB2CD-E1BC-4931-AA4B-72CD4BE47191}" dt="2024-02-12T17:57:07.738" v="982" actId="1076"/>
          <ac:spMkLst>
            <pc:docMk/>
            <pc:sldMk cId="28744931" sldId="266"/>
            <ac:spMk id="18" creationId="{86A5E365-C74E-B47F-4FFC-8711E6D1CCB2}"/>
          </ac:spMkLst>
        </pc:spChg>
        <pc:picChg chg="add mod">
          <ac:chgData name="Katie Venus - EYCC FEEE Officer" userId="1ba314cc-66d2-412a-aafe-6dc30bbed907" providerId="ADAL" clId="{B3AAB2CD-E1BC-4931-AA4B-72CD4BE47191}" dt="2024-02-12T17:52:23.500" v="659" actId="1076"/>
          <ac:picMkLst>
            <pc:docMk/>
            <pc:sldMk cId="28744931" sldId="266"/>
            <ac:picMk id="6" creationId="{9C2F1350-9719-2C43-D478-6DE628EAF0EE}"/>
          </ac:picMkLst>
        </pc:picChg>
        <pc:cxnChg chg="add mod">
          <ac:chgData name="Katie Venus - EYCC FEEE Officer" userId="1ba314cc-66d2-412a-aafe-6dc30bbed907" providerId="ADAL" clId="{B3AAB2CD-E1BC-4931-AA4B-72CD4BE47191}" dt="2024-02-12T17:54:17.033" v="787" actId="14100"/>
          <ac:cxnSpMkLst>
            <pc:docMk/>
            <pc:sldMk cId="28744931" sldId="266"/>
            <ac:cxnSpMk id="8" creationId="{9B686A11-0880-AF12-68C8-5A4E074AF007}"/>
          </ac:cxnSpMkLst>
        </pc:cxnChg>
        <pc:cxnChg chg="add mod">
          <ac:chgData name="Katie Venus - EYCC FEEE Officer" userId="1ba314cc-66d2-412a-aafe-6dc30bbed907" providerId="ADAL" clId="{B3AAB2CD-E1BC-4931-AA4B-72CD4BE47191}" dt="2024-02-12T17:56:08.860" v="910" actId="1076"/>
          <ac:cxnSpMkLst>
            <pc:docMk/>
            <pc:sldMk cId="28744931" sldId="266"/>
            <ac:cxnSpMk id="9" creationId="{5310FC97-427C-E28F-9154-4D7930525053}"/>
          </ac:cxnSpMkLst>
        </pc:cxnChg>
        <pc:cxnChg chg="add mod">
          <ac:chgData name="Katie Venus - EYCC FEEE Officer" userId="1ba314cc-66d2-412a-aafe-6dc30bbed907" providerId="ADAL" clId="{B3AAB2CD-E1BC-4931-AA4B-72CD4BE47191}" dt="2024-02-12T17:57:11.723" v="983" actId="14100"/>
          <ac:cxnSpMkLst>
            <pc:docMk/>
            <pc:sldMk cId="28744931" sldId="266"/>
            <ac:cxnSpMk id="16" creationId="{1E6A8BD1-4E38-3321-60D9-7DCADAF1A921}"/>
          </ac:cxnSpMkLst>
        </pc:cxnChg>
      </pc:sldChg>
      <pc:sldChg chg="modSp mod">
        <pc:chgData name="Katie Venus - EYCC FEEE Officer" userId="1ba314cc-66d2-412a-aafe-6dc30bbed907" providerId="ADAL" clId="{B3AAB2CD-E1BC-4931-AA4B-72CD4BE47191}" dt="2024-02-13T17:45:26.208" v="1791" actId="20577"/>
        <pc:sldMkLst>
          <pc:docMk/>
          <pc:sldMk cId="2339024990" sldId="267"/>
        </pc:sldMkLst>
        <pc:spChg chg="mod">
          <ac:chgData name="Katie Venus - EYCC FEEE Officer" userId="1ba314cc-66d2-412a-aafe-6dc30bbed907" providerId="ADAL" clId="{B3AAB2CD-E1BC-4931-AA4B-72CD4BE47191}" dt="2024-02-12T18:01:58.102" v="1038" actId="20577"/>
          <ac:spMkLst>
            <pc:docMk/>
            <pc:sldMk cId="2339024990" sldId="267"/>
            <ac:spMk id="3" creationId="{8888290C-F17A-36B6-8FA7-F3E48AEC9358}"/>
          </ac:spMkLst>
        </pc:spChg>
        <pc:graphicFrameChg chg="mod modGraphic">
          <ac:chgData name="Katie Venus - EYCC FEEE Officer" userId="1ba314cc-66d2-412a-aafe-6dc30bbed907" providerId="ADAL" clId="{B3AAB2CD-E1BC-4931-AA4B-72CD4BE47191}" dt="2024-02-13T17:45:26.208" v="1791" actId="20577"/>
          <ac:graphicFrameMkLst>
            <pc:docMk/>
            <pc:sldMk cId="2339024990" sldId="267"/>
            <ac:graphicFrameMk id="7" creationId="{FDB3E37D-B1A4-2E8C-5355-3B4BB37F8C87}"/>
          </ac:graphicFrameMkLst>
        </pc:graphicFrameChg>
      </pc:sldChg>
      <pc:sldChg chg="del">
        <pc:chgData name="Katie Venus - EYCC FEEE Officer" userId="1ba314cc-66d2-412a-aafe-6dc30bbed907" providerId="ADAL" clId="{B3AAB2CD-E1BC-4931-AA4B-72CD4BE47191}" dt="2024-02-09T15:16:03.347" v="240" actId="47"/>
        <pc:sldMkLst>
          <pc:docMk/>
          <pc:sldMk cId="4150298208" sldId="268"/>
        </pc:sldMkLst>
      </pc:sldChg>
      <pc:sldChg chg="del">
        <pc:chgData name="Katie Venus - EYCC FEEE Officer" userId="1ba314cc-66d2-412a-aafe-6dc30bbed907" providerId="ADAL" clId="{B3AAB2CD-E1BC-4931-AA4B-72CD4BE47191}" dt="2024-02-09T15:19:06.767" v="366" actId="47"/>
        <pc:sldMkLst>
          <pc:docMk/>
          <pc:sldMk cId="2444680049" sldId="270"/>
        </pc:sldMkLst>
      </pc:sldChg>
      <pc:sldChg chg="addSp delSp modSp mod delAnim modAnim">
        <pc:chgData name="Katie Venus - EYCC FEEE Officer" userId="1ba314cc-66d2-412a-aafe-6dc30bbed907" providerId="ADAL" clId="{B3AAB2CD-E1BC-4931-AA4B-72CD4BE47191}" dt="2024-03-04T10:23:41.323" v="1811" actId="20577"/>
        <pc:sldMkLst>
          <pc:docMk/>
          <pc:sldMk cId="664080079" sldId="271"/>
        </pc:sldMkLst>
        <pc:spChg chg="mod">
          <ac:chgData name="Katie Venus - EYCC FEEE Officer" userId="1ba314cc-66d2-412a-aafe-6dc30bbed907" providerId="ADAL" clId="{B3AAB2CD-E1BC-4931-AA4B-72CD4BE47191}" dt="2024-03-04T10:23:41.323" v="1811" actId="20577"/>
          <ac:spMkLst>
            <pc:docMk/>
            <pc:sldMk cId="664080079" sldId="271"/>
            <ac:spMk id="2" creationId="{A6343816-A69A-4A8E-B9E6-EFDDD8308AD4}"/>
          </ac:spMkLst>
        </pc:spChg>
        <pc:picChg chg="add del mod">
          <ac:chgData name="Katie Venus - EYCC FEEE Officer" userId="1ba314cc-66d2-412a-aafe-6dc30bbed907" providerId="ADAL" clId="{B3AAB2CD-E1BC-4931-AA4B-72CD4BE47191}" dt="2024-02-29T09:45:18.251" v="1805" actId="478"/>
          <ac:picMkLst>
            <pc:docMk/>
            <pc:sldMk cId="664080079" sldId="271"/>
            <ac:picMk id="4" creationId="{77EF6F22-E295-99EF-40B8-E1A8FA3F96E1}"/>
          </ac:picMkLst>
        </pc:picChg>
      </pc:sldChg>
      <pc:sldChg chg="modSp mod ord">
        <pc:chgData name="Katie Venus - EYCC FEEE Officer" userId="1ba314cc-66d2-412a-aafe-6dc30bbed907" providerId="ADAL" clId="{B3AAB2CD-E1BC-4931-AA4B-72CD4BE47191}" dt="2024-02-13T17:40:03.238" v="1787" actId="14734"/>
        <pc:sldMkLst>
          <pc:docMk/>
          <pc:sldMk cId="3819175713" sldId="272"/>
        </pc:sldMkLst>
        <pc:spChg chg="mod">
          <ac:chgData name="Katie Venus - EYCC FEEE Officer" userId="1ba314cc-66d2-412a-aafe-6dc30bbed907" providerId="ADAL" clId="{B3AAB2CD-E1BC-4931-AA4B-72CD4BE47191}" dt="2024-02-09T17:32:47.186" v="640" actId="20577"/>
          <ac:spMkLst>
            <pc:docMk/>
            <pc:sldMk cId="3819175713" sldId="272"/>
            <ac:spMk id="3" creationId="{8888290C-F17A-36B6-8FA7-F3E48AEC9358}"/>
          </ac:spMkLst>
        </pc:spChg>
        <pc:graphicFrameChg chg="modGraphic">
          <ac:chgData name="Katie Venus - EYCC FEEE Officer" userId="1ba314cc-66d2-412a-aafe-6dc30bbed907" providerId="ADAL" clId="{B3AAB2CD-E1BC-4931-AA4B-72CD4BE47191}" dt="2024-02-13T17:40:03.238" v="1787" actId="14734"/>
          <ac:graphicFrameMkLst>
            <pc:docMk/>
            <pc:sldMk cId="3819175713" sldId="272"/>
            <ac:graphicFrameMk id="7" creationId="{FDB3E37D-B1A4-2E8C-5355-3B4BB37F8C87}"/>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F1EACA-E7A7-4983-A3AC-7F6D215EA181}" type="datetimeFigureOut">
              <a:rPr lang="en-GB" smtClean="0"/>
              <a:t>04/03/2024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10567-32D7-4C6B-A64F-CFCFF718CD9F}" type="slidenum">
              <a:rPr lang="en-GB" smtClean="0"/>
              <a:t>‹#›</a:t>
            </a:fld>
            <a:endParaRPr lang="en-GB"/>
          </a:p>
        </p:txBody>
      </p:sp>
    </p:spTree>
    <p:extLst>
      <p:ext uri="{BB962C8B-B14F-4D97-AF65-F5344CB8AC3E}">
        <p14:creationId xmlns:p14="http://schemas.microsoft.com/office/powerpoint/2010/main" val="3972314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04/03/2024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9888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40105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9631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38311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6760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389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04/03/2024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7991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Tree>
    <p:extLst>
      <p:ext uri="{BB962C8B-B14F-4D97-AF65-F5344CB8AC3E}">
        <p14:creationId xmlns:p14="http://schemas.microsoft.com/office/powerpoint/2010/main" val="225196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4454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2190410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9481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96248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27303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dirty="0"/>
              <a:t>Click to add chart or image</a:t>
            </a:r>
          </a:p>
        </p:txBody>
      </p:sp>
    </p:spTree>
    <p:extLst>
      <p:ext uri="{BB962C8B-B14F-4D97-AF65-F5344CB8AC3E}">
        <p14:creationId xmlns:p14="http://schemas.microsoft.com/office/powerpoint/2010/main" val="583086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04/03/2024</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278704728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userDrawn="1">
          <p15:clr>
            <a:srgbClr val="F26B43"/>
          </p15:clr>
        </p15:guide>
        <p15:guide id="13" pos="7680" userDrawn="1">
          <p15:clr>
            <a:srgbClr val="F26B43"/>
          </p15:clr>
        </p15:guide>
        <p15:guide id="14" pos="340" userDrawn="1">
          <p15:clr>
            <a:srgbClr val="F26B43"/>
          </p15:clr>
        </p15:guide>
        <p15:guide id="15" pos="7339" userDrawn="1">
          <p15:clr>
            <a:srgbClr val="F26B43"/>
          </p15:clr>
        </p15:guide>
        <p15:guide id="16" orient="horz" userDrawn="1">
          <p15:clr>
            <a:srgbClr val="F26B43"/>
          </p15:clr>
        </p15:guide>
        <p15:guide id="17" orient="horz" pos="4320" userDrawn="1">
          <p15:clr>
            <a:srgbClr val="F26B43"/>
          </p15:clr>
        </p15:guide>
        <p15:guide id="18" orient="horz" pos="408" userDrawn="1">
          <p15:clr>
            <a:srgbClr val="F26B43"/>
          </p15:clr>
        </p15:guide>
        <p15:guide id="19" orient="horz" pos="3979" userDrawn="1">
          <p15:clr>
            <a:srgbClr val="F26B43"/>
          </p15:clr>
        </p15:guide>
        <p15:guide id="20" orient="horz" pos="997" userDrawn="1">
          <p15:clr>
            <a:srgbClr val="F26B43"/>
          </p15:clr>
        </p15:guide>
        <p15:guide id="21" orient="horz" pos="1174" userDrawn="1">
          <p15:clr>
            <a:srgbClr val="F26B43"/>
          </p15:clr>
        </p15:guide>
        <p15:guide id="22" orient="horz" pos="37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hildcarechoices.gov.uk/" TargetMode="External"/><Relationship Id="rId2" Type="http://schemas.openxmlformats.org/officeDocument/2006/relationships/hyperlink" Target="mailto:earlyyearsdata@essex.gov.uk" TargetMode="External"/><Relationship Id="rId1" Type="http://schemas.openxmlformats.org/officeDocument/2006/relationships/slideLayout" Target="../slideLayouts/slideLayout7.xml"/><Relationship Id="rId4" Type="http://schemas.openxmlformats.org/officeDocument/2006/relationships/hyperlink" Target="https://eycp.essex.gov.uk/funding/childcare-reforms-feee1w-feee2w-and-wraparound-childcar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www.gov.uk/apply-free-childcare-if-youre-working?step-by-step-nav=f517cd57-3c18-4bb9-aa8b-1b907e279bf9"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www.gov.uk/apply-free-childcare-if-youre-working?step-by-step-nav=f517cd57-3c18-4bb9-aa8b-1b907e279bf9" TargetMode="External"/><Relationship Id="rId2" Type="http://schemas.openxmlformats.org/officeDocument/2006/relationships/hyperlink" Target="https://www.essex.gov.uk/children-young-people-and-families/early-years-and-childcare/help-childcare-costs/funded-0" TargetMode="Externa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hyperlink" Target="https://youtu.be/rbGzxcj7NfM"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36CE-A7CC-C309-0505-8AA4BBC4644B}"/>
              </a:ext>
            </a:extLst>
          </p:cNvPr>
          <p:cNvSpPr>
            <a:spLocks noGrp="1"/>
          </p:cNvSpPr>
          <p:nvPr>
            <p:ph type="ctrTitle"/>
          </p:nvPr>
        </p:nvSpPr>
        <p:spPr>
          <a:xfrm>
            <a:off x="540000" y="1944000"/>
            <a:ext cx="9175500" cy="1620000"/>
          </a:xfrm>
        </p:spPr>
        <p:txBody>
          <a:bodyPr/>
          <a:lstStyle/>
          <a:p>
            <a:r>
              <a:rPr lang="en-GB" dirty="0"/>
              <a:t>Working Parents Funding Entitlements – April 2024</a:t>
            </a:r>
          </a:p>
        </p:txBody>
      </p:sp>
      <p:sp>
        <p:nvSpPr>
          <p:cNvPr id="3" name="Subtitle 2">
            <a:extLst>
              <a:ext uri="{FF2B5EF4-FFF2-40B4-BE49-F238E27FC236}">
                <a16:creationId xmlns:a16="http://schemas.microsoft.com/office/drawing/2014/main" id="{AE701EAF-FF00-4D7C-24FF-841947A70F7D}"/>
              </a:ext>
            </a:extLst>
          </p:cNvPr>
          <p:cNvSpPr>
            <a:spLocks noGrp="1"/>
          </p:cNvSpPr>
          <p:nvPr>
            <p:ph type="subTitle" idx="1"/>
          </p:nvPr>
        </p:nvSpPr>
        <p:spPr/>
        <p:txBody>
          <a:bodyPr/>
          <a:lstStyle/>
          <a:p>
            <a:r>
              <a:rPr lang="en-GB" dirty="0"/>
              <a:t>Provider Portal Process Overview</a:t>
            </a:r>
          </a:p>
        </p:txBody>
      </p:sp>
      <p:sp>
        <p:nvSpPr>
          <p:cNvPr id="4" name="Date Placeholder 3">
            <a:extLst>
              <a:ext uri="{FF2B5EF4-FFF2-40B4-BE49-F238E27FC236}">
                <a16:creationId xmlns:a16="http://schemas.microsoft.com/office/drawing/2014/main" id="{F0940775-5A11-7C34-2DB5-367FE9D0A04B}"/>
              </a:ext>
            </a:extLst>
          </p:cNvPr>
          <p:cNvSpPr>
            <a:spLocks noGrp="1"/>
          </p:cNvSpPr>
          <p:nvPr>
            <p:ph type="dt" sz="half" idx="10"/>
          </p:nvPr>
        </p:nvSpPr>
        <p:spPr/>
        <p:txBody>
          <a:bodyPr/>
          <a:lstStyle/>
          <a:p>
            <a:r>
              <a:rPr lang="en-GB" dirty="0"/>
              <a:t>February 2024</a:t>
            </a:r>
          </a:p>
        </p:txBody>
      </p:sp>
    </p:spTree>
    <p:extLst>
      <p:ext uri="{BB962C8B-B14F-4D97-AF65-F5344CB8AC3E}">
        <p14:creationId xmlns:p14="http://schemas.microsoft.com/office/powerpoint/2010/main" val="238884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p:txBody>
          <a:bodyPr/>
          <a:lstStyle/>
          <a:p>
            <a:r>
              <a:rPr lang="en-GB" dirty="0"/>
              <a:t>Contact Details</a:t>
            </a:r>
          </a:p>
        </p:txBody>
      </p:sp>
      <p:sp>
        <p:nvSpPr>
          <p:cNvPr id="3" name="Text Placeholder 2">
            <a:extLst>
              <a:ext uri="{FF2B5EF4-FFF2-40B4-BE49-F238E27FC236}">
                <a16:creationId xmlns:a16="http://schemas.microsoft.com/office/drawing/2014/main" id="{A378FF32-C034-6009-6B14-211E619A34AA}"/>
              </a:ext>
            </a:extLst>
          </p:cNvPr>
          <p:cNvSpPr>
            <a:spLocks noGrp="1"/>
          </p:cNvSpPr>
          <p:nvPr>
            <p:ph type="body" idx="1"/>
          </p:nvPr>
        </p:nvSpPr>
        <p:spPr>
          <a:xfrm>
            <a:off x="539999" y="3430800"/>
            <a:ext cx="10175625" cy="1918800"/>
          </a:xfrm>
        </p:spPr>
        <p:txBody>
          <a:bodyPr/>
          <a:lstStyle/>
          <a:p>
            <a:r>
              <a:rPr lang="en-GB" dirty="0"/>
              <a:t>Headcount and general FEEE2W enquiries: </a:t>
            </a:r>
            <a:r>
              <a:rPr lang="en-GB" dirty="0">
                <a:hlinkClick r:id="rId2"/>
              </a:rPr>
              <a:t>earlyyearsdata@essex.gov.uk</a:t>
            </a:r>
            <a:endParaRPr lang="en-GB" dirty="0"/>
          </a:p>
          <a:p>
            <a:r>
              <a:rPr lang="en-GB" dirty="0"/>
              <a:t>FEEE2 enquiries, including Placement Notifications: twoyearold@essex.gov.uk</a:t>
            </a:r>
          </a:p>
          <a:p>
            <a:r>
              <a:rPr lang="en-GB" dirty="0"/>
              <a:t>Childcare Choices: 0300 123 4097 / </a:t>
            </a:r>
            <a:r>
              <a:rPr lang="en-GB" dirty="0">
                <a:hlinkClick r:id="rId3"/>
              </a:rPr>
              <a:t>https://www.childcarechoices.gov.uk/</a:t>
            </a:r>
            <a:endParaRPr lang="en-GB" dirty="0"/>
          </a:p>
          <a:p>
            <a:r>
              <a:rPr lang="en-GB" dirty="0"/>
              <a:t>Childcare Reforms Updates from ECC: </a:t>
            </a:r>
            <a:r>
              <a:rPr lang="en-GB" dirty="0">
                <a:hlinkClick r:id="rId4"/>
              </a:rPr>
              <a:t>https://eycp.essex.gov.uk/funding/childcare-reforms-feee1w-feee2w-and-wraparound-childcare/</a:t>
            </a:r>
            <a:endParaRPr lang="en-GB" dirty="0"/>
          </a:p>
          <a:p>
            <a:endParaRPr lang="en-GB" dirty="0"/>
          </a:p>
        </p:txBody>
      </p:sp>
    </p:spTree>
    <p:extLst>
      <p:ext uri="{BB962C8B-B14F-4D97-AF65-F5344CB8AC3E}">
        <p14:creationId xmlns:p14="http://schemas.microsoft.com/office/powerpoint/2010/main" val="741854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64558-16B7-9BE8-2E08-62F80A9B5099}"/>
              </a:ext>
            </a:extLst>
          </p:cNvPr>
          <p:cNvSpPr>
            <a:spLocks noGrp="1"/>
          </p:cNvSpPr>
          <p:nvPr>
            <p:ph type="title"/>
          </p:nvPr>
        </p:nvSpPr>
        <p:spPr/>
        <p:txBody>
          <a:bodyPr/>
          <a:lstStyle/>
          <a:p>
            <a:r>
              <a:rPr lang="en-GB" dirty="0"/>
              <a:t>Questions</a:t>
            </a:r>
          </a:p>
        </p:txBody>
      </p:sp>
      <p:sp>
        <p:nvSpPr>
          <p:cNvPr id="4" name="Oval 3">
            <a:extLst>
              <a:ext uri="{FF2B5EF4-FFF2-40B4-BE49-F238E27FC236}">
                <a16:creationId xmlns:a16="http://schemas.microsoft.com/office/drawing/2014/main" id="{44437A4B-416E-1AB4-91ED-EB0808BEA030}"/>
              </a:ext>
            </a:extLst>
          </p:cNvPr>
          <p:cNvSpPr/>
          <p:nvPr/>
        </p:nvSpPr>
        <p:spPr>
          <a:xfrm>
            <a:off x="3921024" y="869550"/>
            <a:ext cx="4422876" cy="4254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endParaRPr lang="en-GB" sz="3650" dirty="0"/>
          </a:p>
        </p:txBody>
      </p:sp>
      <p:sp>
        <p:nvSpPr>
          <p:cNvPr id="10" name="TextBox 9">
            <a:extLst>
              <a:ext uri="{FF2B5EF4-FFF2-40B4-BE49-F238E27FC236}">
                <a16:creationId xmlns:a16="http://schemas.microsoft.com/office/drawing/2014/main" id="{6274532E-316B-F4F3-6CF8-D97D3E167733}"/>
              </a:ext>
            </a:extLst>
          </p:cNvPr>
          <p:cNvSpPr txBox="1"/>
          <p:nvPr/>
        </p:nvSpPr>
        <p:spPr>
          <a:xfrm>
            <a:off x="2741997" y="5476476"/>
            <a:ext cx="6708006" cy="1065091"/>
          </a:xfrm>
          <a:prstGeom prst="rect">
            <a:avLst/>
          </a:prstGeom>
          <a:noFill/>
        </p:spPr>
        <p:txBody>
          <a:bodyPr wrap="square" lIns="0" tIns="0" rIns="0" bIns="0" rtlCol="0">
            <a:noAutofit/>
          </a:bodyPr>
          <a:lstStyle/>
          <a:p>
            <a:pPr algn="ctr">
              <a:spcAft>
                <a:spcPts val="1134"/>
              </a:spcAft>
            </a:pPr>
            <a:r>
              <a:rPr lang="en-GB" b="1" dirty="0"/>
              <a:t>If you have any questions at all, please feel free to use the chat facility or unmute.</a:t>
            </a:r>
          </a:p>
        </p:txBody>
      </p:sp>
      <p:pic>
        <p:nvPicPr>
          <p:cNvPr id="12" name="Graphic 11" descr="Help outline">
            <a:extLst>
              <a:ext uri="{FF2B5EF4-FFF2-40B4-BE49-F238E27FC236}">
                <a16:creationId xmlns:a16="http://schemas.microsoft.com/office/drawing/2014/main" id="{A995DE2F-E22B-4BB5-4D19-C37297D775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49925" y="1814463"/>
            <a:ext cx="2365074" cy="2365074"/>
          </a:xfrm>
          <a:prstGeom prst="rect">
            <a:avLst/>
          </a:prstGeom>
        </p:spPr>
      </p:pic>
    </p:spTree>
    <p:extLst>
      <p:ext uri="{BB962C8B-B14F-4D97-AF65-F5344CB8AC3E}">
        <p14:creationId xmlns:p14="http://schemas.microsoft.com/office/powerpoint/2010/main" val="1145072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36B888-612E-97AF-EA74-8682A675D2DA}"/>
              </a:ext>
            </a:extLst>
          </p:cNvPr>
          <p:cNvSpPr>
            <a:spLocks noGrp="1"/>
          </p:cNvSpPr>
          <p:nvPr>
            <p:ph type="body" sz="quarter" idx="10"/>
          </p:nvPr>
        </p:nvSpPr>
        <p:spPr/>
        <p:txBody>
          <a:bodyPr/>
          <a:lstStyle/>
          <a:p>
            <a:r>
              <a:rPr lang="en-GB" dirty="0"/>
              <a:t>Working Parents Funding Entitlement Offer</a:t>
            </a:r>
          </a:p>
        </p:txBody>
      </p:sp>
      <p:sp>
        <p:nvSpPr>
          <p:cNvPr id="3" name="Title 2">
            <a:extLst>
              <a:ext uri="{FF2B5EF4-FFF2-40B4-BE49-F238E27FC236}">
                <a16:creationId xmlns:a16="http://schemas.microsoft.com/office/drawing/2014/main" id="{5EFA808D-E9EA-1C8C-850C-39DB8F110DAC}"/>
              </a:ext>
            </a:extLst>
          </p:cNvPr>
          <p:cNvSpPr>
            <a:spLocks noGrp="1"/>
          </p:cNvSpPr>
          <p:nvPr>
            <p:ph type="title"/>
          </p:nvPr>
        </p:nvSpPr>
        <p:spPr/>
        <p:txBody>
          <a:bodyPr/>
          <a:lstStyle/>
          <a:p>
            <a:r>
              <a:rPr lang="en-GB" dirty="0"/>
              <a:t>Agenda</a:t>
            </a:r>
          </a:p>
        </p:txBody>
      </p:sp>
      <p:sp>
        <p:nvSpPr>
          <p:cNvPr id="4" name="Text Placeholder 3">
            <a:extLst>
              <a:ext uri="{FF2B5EF4-FFF2-40B4-BE49-F238E27FC236}">
                <a16:creationId xmlns:a16="http://schemas.microsoft.com/office/drawing/2014/main" id="{C068235A-1F5F-24EA-9A3C-AA6C9D4A4E9A}"/>
              </a:ext>
            </a:extLst>
          </p:cNvPr>
          <p:cNvSpPr>
            <a:spLocks noGrp="1"/>
          </p:cNvSpPr>
          <p:nvPr>
            <p:ph type="body" sz="quarter" idx="11"/>
          </p:nvPr>
        </p:nvSpPr>
        <p:spPr/>
        <p:txBody>
          <a:bodyPr/>
          <a:lstStyle/>
          <a:p>
            <a:r>
              <a:rPr lang="en-GB" dirty="0"/>
              <a:t>1</a:t>
            </a:r>
          </a:p>
        </p:txBody>
      </p:sp>
      <p:sp>
        <p:nvSpPr>
          <p:cNvPr id="5" name="Text Placeholder 4">
            <a:extLst>
              <a:ext uri="{FF2B5EF4-FFF2-40B4-BE49-F238E27FC236}">
                <a16:creationId xmlns:a16="http://schemas.microsoft.com/office/drawing/2014/main" id="{964E634C-6CD8-C406-D9F8-8B13BB82F3ED}"/>
              </a:ext>
            </a:extLst>
          </p:cNvPr>
          <p:cNvSpPr>
            <a:spLocks noGrp="1"/>
          </p:cNvSpPr>
          <p:nvPr>
            <p:ph type="body" sz="quarter" idx="12"/>
          </p:nvPr>
        </p:nvSpPr>
        <p:spPr/>
        <p:txBody>
          <a:bodyPr/>
          <a:lstStyle/>
          <a:p>
            <a:r>
              <a:rPr lang="en-GB" dirty="0"/>
              <a:t>How to Apply</a:t>
            </a:r>
          </a:p>
        </p:txBody>
      </p:sp>
      <p:sp>
        <p:nvSpPr>
          <p:cNvPr id="6" name="Text Placeholder 5">
            <a:extLst>
              <a:ext uri="{FF2B5EF4-FFF2-40B4-BE49-F238E27FC236}">
                <a16:creationId xmlns:a16="http://schemas.microsoft.com/office/drawing/2014/main" id="{8B0AA866-BF83-4D03-1F8F-DC72695632ED}"/>
              </a:ext>
            </a:extLst>
          </p:cNvPr>
          <p:cNvSpPr>
            <a:spLocks noGrp="1"/>
          </p:cNvSpPr>
          <p:nvPr>
            <p:ph type="body" sz="quarter" idx="13"/>
          </p:nvPr>
        </p:nvSpPr>
        <p:spPr/>
        <p:txBody>
          <a:bodyPr/>
          <a:lstStyle/>
          <a:p>
            <a:r>
              <a:rPr lang="en-GB" dirty="0"/>
              <a:t>2</a:t>
            </a:r>
          </a:p>
        </p:txBody>
      </p:sp>
      <p:sp>
        <p:nvSpPr>
          <p:cNvPr id="7" name="Text Placeholder 6">
            <a:extLst>
              <a:ext uri="{FF2B5EF4-FFF2-40B4-BE49-F238E27FC236}">
                <a16:creationId xmlns:a16="http://schemas.microsoft.com/office/drawing/2014/main" id="{B8F71D81-B35C-B657-CD99-83134C7710D2}"/>
              </a:ext>
            </a:extLst>
          </p:cNvPr>
          <p:cNvSpPr>
            <a:spLocks noGrp="1"/>
          </p:cNvSpPr>
          <p:nvPr>
            <p:ph type="body" sz="quarter" idx="14"/>
          </p:nvPr>
        </p:nvSpPr>
        <p:spPr/>
        <p:txBody>
          <a:bodyPr/>
          <a:lstStyle/>
          <a:p>
            <a:r>
              <a:rPr lang="en-GB" dirty="0"/>
              <a:t>FEEE2 vs FEEE2W</a:t>
            </a:r>
          </a:p>
        </p:txBody>
      </p:sp>
      <p:sp>
        <p:nvSpPr>
          <p:cNvPr id="8" name="Text Placeholder 7">
            <a:extLst>
              <a:ext uri="{FF2B5EF4-FFF2-40B4-BE49-F238E27FC236}">
                <a16:creationId xmlns:a16="http://schemas.microsoft.com/office/drawing/2014/main" id="{5715CF89-929C-B560-E8E5-0DF743F5E399}"/>
              </a:ext>
            </a:extLst>
          </p:cNvPr>
          <p:cNvSpPr>
            <a:spLocks noGrp="1"/>
          </p:cNvSpPr>
          <p:nvPr>
            <p:ph type="body" sz="quarter" idx="15"/>
          </p:nvPr>
        </p:nvSpPr>
        <p:spPr/>
        <p:txBody>
          <a:bodyPr/>
          <a:lstStyle/>
          <a:p>
            <a:r>
              <a:rPr lang="en-GB" dirty="0"/>
              <a:t>3</a:t>
            </a:r>
          </a:p>
        </p:txBody>
      </p:sp>
      <p:sp>
        <p:nvSpPr>
          <p:cNvPr id="9" name="Text Placeholder 8">
            <a:extLst>
              <a:ext uri="{FF2B5EF4-FFF2-40B4-BE49-F238E27FC236}">
                <a16:creationId xmlns:a16="http://schemas.microsoft.com/office/drawing/2014/main" id="{50AFEF9D-F8C1-1591-613A-70CD252F57BA}"/>
              </a:ext>
            </a:extLst>
          </p:cNvPr>
          <p:cNvSpPr>
            <a:spLocks noGrp="1"/>
          </p:cNvSpPr>
          <p:nvPr>
            <p:ph type="body" sz="quarter" idx="16"/>
          </p:nvPr>
        </p:nvSpPr>
        <p:spPr/>
        <p:txBody>
          <a:bodyPr/>
          <a:lstStyle/>
          <a:p>
            <a:r>
              <a:rPr lang="en-GB" b="1" kern="1200" dirty="0">
                <a:solidFill>
                  <a:srgbClr val="000000"/>
                </a:solidFill>
                <a:effectLst/>
                <a:latin typeface="Calibri" panose="020F0502020204030204" pitchFamily="34" charset="0"/>
                <a:ea typeface="+mn-ea"/>
                <a:cs typeface="+mn-cs"/>
              </a:rPr>
              <a:t>How to Perform a Check in the Portal</a:t>
            </a:r>
            <a:endParaRPr lang="en-GB" dirty="0">
              <a:effectLst/>
            </a:endParaRPr>
          </a:p>
        </p:txBody>
      </p:sp>
      <p:sp>
        <p:nvSpPr>
          <p:cNvPr id="10" name="Text Placeholder 9">
            <a:extLst>
              <a:ext uri="{FF2B5EF4-FFF2-40B4-BE49-F238E27FC236}">
                <a16:creationId xmlns:a16="http://schemas.microsoft.com/office/drawing/2014/main" id="{1589DF9C-102E-5C63-AEF9-0F568F374474}"/>
              </a:ext>
            </a:extLst>
          </p:cNvPr>
          <p:cNvSpPr>
            <a:spLocks noGrp="1"/>
          </p:cNvSpPr>
          <p:nvPr>
            <p:ph type="body" sz="quarter" idx="17"/>
          </p:nvPr>
        </p:nvSpPr>
        <p:spPr/>
        <p:txBody>
          <a:bodyPr/>
          <a:lstStyle/>
          <a:p>
            <a:r>
              <a:rPr lang="en-GB" dirty="0"/>
              <a:t>4</a:t>
            </a:r>
          </a:p>
        </p:txBody>
      </p:sp>
      <p:sp>
        <p:nvSpPr>
          <p:cNvPr id="11" name="Text Placeholder 10">
            <a:extLst>
              <a:ext uri="{FF2B5EF4-FFF2-40B4-BE49-F238E27FC236}">
                <a16:creationId xmlns:a16="http://schemas.microsoft.com/office/drawing/2014/main" id="{FEE1D424-48D3-0966-945F-BC87C97C1FA0}"/>
              </a:ext>
            </a:extLst>
          </p:cNvPr>
          <p:cNvSpPr>
            <a:spLocks noGrp="1"/>
          </p:cNvSpPr>
          <p:nvPr>
            <p:ph type="body" sz="quarter" idx="18"/>
          </p:nvPr>
        </p:nvSpPr>
        <p:spPr/>
        <p:txBody>
          <a:bodyPr/>
          <a:lstStyle/>
          <a:p>
            <a:r>
              <a:rPr lang="en-GB" dirty="0"/>
              <a:t>Temporary Codes</a:t>
            </a:r>
          </a:p>
        </p:txBody>
      </p:sp>
      <p:sp>
        <p:nvSpPr>
          <p:cNvPr id="12" name="Text Placeholder 11">
            <a:extLst>
              <a:ext uri="{FF2B5EF4-FFF2-40B4-BE49-F238E27FC236}">
                <a16:creationId xmlns:a16="http://schemas.microsoft.com/office/drawing/2014/main" id="{4C0BFF18-8A6F-526C-ECC0-0ED3CF6E5FDA}"/>
              </a:ext>
            </a:extLst>
          </p:cNvPr>
          <p:cNvSpPr>
            <a:spLocks noGrp="1"/>
          </p:cNvSpPr>
          <p:nvPr>
            <p:ph type="body" sz="quarter" idx="19"/>
          </p:nvPr>
        </p:nvSpPr>
        <p:spPr/>
        <p:txBody>
          <a:bodyPr/>
          <a:lstStyle/>
          <a:p>
            <a:r>
              <a:rPr lang="en-GB" dirty="0"/>
              <a:t>5</a:t>
            </a:r>
          </a:p>
        </p:txBody>
      </p:sp>
      <p:sp>
        <p:nvSpPr>
          <p:cNvPr id="13" name="Text Placeholder 12">
            <a:extLst>
              <a:ext uri="{FF2B5EF4-FFF2-40B4-BE49-F238E27FC236}">
                <a16:creationId xmlns:a16="http://schemas.microsoft.com/office/drawing/2014/main" id="{20EDAFC7-D5D1-9937-584C-97129C50CB13}"/>
              </a:ext>
            </a:extLst>
          </p:cNvPr>
          <p:cNvSpPr>
            <a:spLocks noGrp="1"/>
          </p:cNvSpPr>
          <p:nvPr>
            <p:ph type="body" sz="quarter" idx="20"/>
          </p:nvPr>
        </p:nvSpPr>
        <p:spPr/>
        <p:txBody>
          <a:bodyPr/>
          <a:lstStyle/>
          <a:p>
            <a:r>
              <a:rPr lang="en-GB" dirty="0"/>
              <a:t>Contact Details</a:t>
            </a:r>
          </a:p>
        </p:txBody>
      </p:sp>
      <p:sp>
        <p:nvSpPr>
          <p:cNvPr id="14" name="Text Placeholder 13">
            <a:extLst>
              <a:ext uri="{FF2B5EF4-FFF2-40B4-BE49-F238E27FC236}">
                <a16:creationId xmlns:a16="http://schemas.microsoft.com/office/drawing/2014/main" id="{3824DC8E-44EA-E36D-4A81-330DCA47FFDB}"/>
              </a:ext>
            </a:extLst>
          </p:cNvPr>
          <p:cNvSpPr>
            <a:spLocks noGrp="1"/>
          </p:cNvSpPr>
          <p:nvPr>
            <p:ph type="body" sz="quarter" idx="21"/>
          </p:nvPr>
        </p:nvSpPr>
        <p:spPr/>
        <p:txBody>
          <a:bodyPr/>
          <a:lstStyle/>
          <a:p>
            <a:r>
              <a:rPr lang="en-GB" dirty="0"/>
              <a:t>6</a:t>
            </a:r>
          </a:p>
        </p:txBody>
      </p:sp>
      <p:sp>
        <p:nvSpPr>
          <p:cNvPr id="15" name="Text Placeholder 14">
            <a:extLst>
              <a:ext uri="{FF2B5EF4-FFF2-40B4-BE49-F238E27FC236}">
                <a16:creationId xmlns:a16="http://schemas.microsoft.com/office/drawing/2014/main" id="{B3B4D1BD-E9CD-BF00-F462-8D81C7D57C7F}"/>
              </a:ext>
            </a:extLst>
          </p:cNvPr>
          <p:cNvSpPr>
            <a:spLocks noGrp="1"/>
          </p:cNvSpPr>
          <p:nvPr>
            <p:ph type="body" sz="quarter" idx="22"/>
          </p:nvPr>
        </p:nvSpPr>
        <p:spPr/>
        <p:txBody>
          <a:bodyPr/>
          <a:lstStyle/>
          <a:p>
            <a:r>
              <a:rPr lang="en-GB" dirty="0"/>
              <a:t>Questions</a:t>
            </a:r>
          </a:p>
        </p:txBody>
      </p:sp>
      <p:sp>
        <p:nvSpPr>
          <p:cNvPr id="16" name="Text Placeholder 15">
            <a:extLst>
              <a:ext uri="{FF2B5EF4-FFF2-40B4-BE49-F238E27FC236}">
                <a16:creationId xmlns:a16="http://schemas.microsoft.com/office/drawing/2014/main" id="{ABD81B1B-6007-975D-EBC4-3F4AF6CE7BF4}"/>
              </a:ext>
            </a:extLst>
          </p:cNvPr>
          <p:cNvSpPr>
            <a:spLocks noGrp="1"/>
          </p:cNvSpPr>
          <p:nvPr>
            <p:ph type="body" sz="quarter" idx="23"/>
          </p:nvPr>
        </p:nvSpPr>
        <p:spPr/>
        <p:txBody>
          <a:bodyPr/>
          <a:lstStyle/>
          <a:p>
            <a:r>
              <a:rPr lang="en-GB" dirty="0"/>
              <a:t>7</a:t>
            </a:r>
          </a:p>
        </p:txBody>
      </p:sp>
    </p:spTree>
    <p:extLst>
      <p:ext uri="{BB962C8B-B14F-4D97-AF65-F5344CB8AC3E}">
        <p14:creationId xmlns:p14="http://schemas.microsoft.com/office/powerpoint/2010/main" val="1375008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5123" y="517524"/>
            <a:ext cx="10113351" cy="1065091"/>
          </a:xfrm>
        </p:spPr>
        <p:txBody>
          <a:bodyPr/>
          <a:lstStyle/>
          <a:p>
            <a:r>
              <a:rPr lang="en-GB" dirty="0"/>
              <a:t>Working Parents Funding Entitlement Offer</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p:txBody>
          <a:bodyPr/>
          <a:lstStyle/>
          <a:p>
            <a:pPr lvl="1"/>
            <a:r>
              <a:rPr lang="en-GB" dirty="0"/>
              <a:t>By September 2025</a:t>
            </a:r>
            <a:r>
              <a:rPr lang="en-GB"/>
              <a:t>, eligible working </a:t>
            </a:r>
            <a:r>
              <a:rPr lang="en-GB" dirty="0"/>
              <a:t>parents will be able to claim 30 hours of free childcare a week, over 38 weeks of the year, all the way through from the term after the child turns nine months old up to the child starting school. </a:t>
            </a:r>
          </a:p>
          <a:p>
            <a:pPr lvl="1"/>
            <a:r>
              <a:rPr lang="en-GB" dirty="0"/>
              <a:t>This funding is being rolled out in stages to allow childcare providers and Local Authorities time to be able to implement the changes.</a:t>
            </a:r>
          </a:p>
          <a:p>
            <a:pPr lvl="1"/>
            <a:r>
              <a:rPr lang="en-GB" b="1" dirty="0"/>
              <a:t>Phase 1</a:t>
            </a:r>
          </a:p>
          <a:p>
            <a:pPr lvl="1"/>
            <a:r>
              <a:rPr lang="en-GB" dirty="0"/>
              <a:t>From April 2024, eligible working parents will be able to claim 15 funded hours per week, from the term after the child’s 2</a:t>
            </a:r>
            <a:r>
              <a:rPr lang="en-GB" baseline="30000" dirty="0"/>
              <a:t>nd</a:t>
            </a:r>
            <a:r>
              <a:rPr lang="en-GB" dirty="0"/>
              <a:t> birthday</a:t>
            </a:r>
          </a:p>
          <a:p>
            <a:pPr lvl="1"/>
            <a:r>
              <a:rPr lang="en-GB" b="1" dirty="0"/>
              <a:t>Phase 2</a:t>
            </a:r>
          </a:p>
          <a:p>
            <a:pPr lvl="1"/>
            <a:r>
              <a:rPr lang="en-GB" dirty="0"/>
              <a:t>From September 2024, eligible working parents will be able to claim 15 funded hours per week, from the term after the child turns 9 months old</a:t>
            </a:r>
          </a:p>
          <a:p>
            <a:pPr lvl="1"/>
            <a:r>
              <a:rPr lang="en-GB" b="1" dirty="0"/>
              <a:t>Phase 3</a:t>
            </a:r>
          </a:p>
          <a:p>
            <a:pPr lvl="1"/>
            <a:r>
              <a:rPr lang="en-GB" dirty="0"/>
              <a:t>From September 2025, eligible working parents will be able to claim 30 funded hours per week, from the term after the child turns 9 months old</a:t>
            </a:r>
          </a:p>
        </p:txBody>
      </p:sp>
    </p:spTree>
    <p:extLst>
      <p:ext uri="{BB962C8B-B14F-4D97-AF65-F5344CB8AC3E}">
        <p14:creationId xmlns:p14="http://schemas.microsoft.com/office/powerpoint/2010/main" val="393779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42B3-B533-2F83-05C5-06B028A1782F}"/>
              </a:ext>
            </a:extLst>
          </p:cNvPr>
          <p:cNvSpPr>
            <a:spLocks noGrp="1"/>
          </p:cNvSpPr>
          <p:nvPr>
            <p:ph type="title"/>
          </p:nvPr>
        </p:nvSpPr>
        <p:spPr/>
        <p:txBody>
          <a:bodyPr/>
          <a:lstStyle/>
          <a:p>
            <a:r>
              <a:rPr lang="en-GB" dirty="0"/>
              <a:t>How to Apply</a:t>
            </a:r>
          </a:p>
        </p:txBody>
      </p:sp>
      <p:sp>
        <p:nvSpPr>
          <p:cNvPr id="4" name="Text Placeholder 3">
            <a:extLst>
              <a:ext uri="{FF2B5EF4-FFF2-40B4-BE49-F238E27FC236}">
                <a16:creationId xmlns:a16="http://schemas.microsoft.com/office/drawing/2014/main" id="{D77E3B35-09D1-6F5F-FD6F-A2A911F7A4EC}"/>
              </a:ext>
            </a:extLst>
          </p:cNvPr>
          <p:cNvSpPr>
            <a:spLocks noGrp="1"/>
          </p:cNvSpPr>
          <p:nvPr>
            <p:ph type="body" sz="quarter" idx="10"/>
          </p:nvPr>
        </p:nvSpPr>
        <p:spPr>
          <a:xfrm>
            <a:off x="7042664" y="1984675"/>
            <a:ext cx="4526263" cy="2888650"/>
          </a:xfrm>
        </p:spPr>
        <p:txBody>
          <a:bodyPr/>
          <a:lstStyle/>
          <a:p>
            <a:r>
              <a:rPr lang="en-GB" b="1" dirty="0"/>
              <a:t>Parents can use the following link to apply: </a:t>
            </a:r>
          </a:p>
          <a:p>
            <a:r>
              <a:rPr lang="en-GB" b="1" dirty="0">
                <a:hlinkClick r:id="rId2"/>
              </a:rPr>
              <a:t>https://www.gov.uk/apply-free-childcare-if-youre-working?step-by-step-nav=f517cd57-3c18-4bb9-aa8b-1b907e279bf9</a:t>
            </a:r>
            <a:endParaRPr lang="en-GB" b="1" dirty="0"/>
          </a:p>
          <a:p>
            <a:endParaRPr lang="en-GB" b="1" dirty="0"/>
          </a:p>
        </p:txBody>
      </p:sp>
      <p:sp>
        <p:nvSpPr>
          <p:cNvPr id="5" name="Content Placeholder 4">
            <a:extLst>
              <a:ext uri="{FF2B5EF4-FFF2-40B4-BE49-F238E27FC236}">
                <a16:creationId xmlns:a16="http://schemas.microsoft.com/office/drawing/2014/main" id="{F105F173-2C0C-2B6A-DBB2-09180FC236C4}"/>
              </a:ext>
            </a:extLst>
          </p:cNvPr>
          <p:cNvSpPr txBox="1">
            <a:spLocks/>
          </p:cNvSpPr>
          <p:nvPr/>
        </p:nvSpPr>
        <p:spPr>
          <a:xfrm>
            <a:off x="541338" y="1872000"/>
            <a:ext cx="4608000" cy="4468476"/>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dirty="0"/>
              <a:t>Parents can apply for their Working Parents Entitlement Code via Childcare Choices. They will be given an 11-digit-code beginning 50, or in some cases a temporary code beginning 114.</a:t>
            </a:r>
          </a:p>
          <a:p>
            <a:r>
              <a:rPr lang="en-GB" dirty="0"/>
              <a:t>Important Information</a:t>
            </a:r>
          </a:p>
          <a:p>
            <a:pPr lvl="2"/>
            <a:r>
              <a:rPr lang="en-GB" dirty="0"/>
              <a:t>Parents must renew their code every 3 months</a:t>
            </a:r>
          </a:p>
          <a:p>
            <a:pPr lvl="2"/>
            <a:r>
              <a:rPr lang="en-GB" dirty="0"/>
              <a:t>Parents must be approved the term prior to claiming</a:t>
            </a:r>
          </a:p>
          <a:p>
            <a:pPr lvl="2"/>
            <a:r>
              <a:rPr lang="en-GB" dirty="0"/>
              <a:t>Where parents remain eligible, the same code will remain with the child for renewal until they start school, and will be used for 30 hours funding the term after the child turns 3</a:t>
            </a:r>
          </a:p>
          <a:p>
            <a:pPr lvl="2"/>
            <a:r>
              <a:rPr lang="en-GB" dirty="0"/>
              <a:t>Childcare Choices will prompt parents to renew however we ask that Childcare Providers also do this for existing children, using the Expiration Dashboard for guidance</a:t>
            </a:r>
          </a:p>
        </p:txBody>
      </p:sp>
    </p:spTree>
    <p:extLst>
      <p:ext uri="{BB962C8B-B14F-4D97-AF65-F5344CB8AC3E}">
        <p14:creationId xmlns:p14="http://schemas.microsoft.com/office/powerpoint/2010/main" val="2225181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88290C-F17A-36B6-8FA7-F3E48AEC9358}"/>
              </a:ext>
            </a:extLst>
          </p:cNvPr>
          <p:cNvSpPr>
            <a:spLocks noGrp="1"/>
          </p:cNvSpPr>
          <p:nvPr>
            <p:ph type="body" sz="quarter" idx="10"/>
          </p:nvPr>
        </p:nvSpPr>
        <p:spPr>
          <a:xfrm>
            <a:off x="544512" y="1482724"/>
            <a:ext cx="9159557" cy="1879601"/>
          </a:xfrm>
        </p:spPr>
        <p:txBody>
          <a:bodyPr/>
          <a:lstStyle/>
          <a:p>
            <a:pPr lvl="1"/>
            <a:r>
              <a:rPr lang="en-GB" dirty="0"/>
              <a:t>With the introduction of 2-year-old funding for working parents (FEEE2W) it is important to remember that the existing 2-year-old funding for disadvantaged families (FEEE2) will remain unchanged. </a:t>
            </a:r>
          </a:p>
          <a:p>
            <a:pPr lvl="1"/>
            <a:r>
              <a:rPr lang="en-GB" dirty="0"/>
              <a:t>There will </a:t>
            </a:r>
            <a:r>
              <a:rPr lang="en-GB"/>
              <a:t>be occasions </a:t>
            </a:r>
            <a:r>
              <a:rPr lang="en-GB" dirty="0"/>
              <a:t>when a family might meet the criteria for both entitlements however, they will still only be entitled to 15 hours funding per week. </a:t>
            </a:r>
            <a:r>
              <a:rPr lang="en-GB" b="1" dirty="0"/>
              <a:t>In this case, the parents should always opt for FEEE2.</a:t>
            </a:r>
          </a:p>
        </p:txBody>
      </p:sp>
      <p:sp>
        <p:nvSpPr>
          <p:cNvPr id="4" name="Title 3">
            <a:extLst>
              <a:ext uri="{FF2B5EF4-FFF2-40B4-BE49-F238E27FC236}">
                <a16:creationId xmlns:a16="http://schemas.microsoft.com/office/drawing/2014/main" id="{32C68D27-D9C6-0674-BE4B-A88E95373798}"/>
              </a:ext>
            </a:extLst>
          </p:cNvPr>
          <p:cNvSpPr>
            <a:spLocks noGrp="1"/>
          </p:cNvSpPr>
          <p:nvPr>
            <p:ph type="title"/>
          </p:nvPr>
        </p:nvSpPr>
        <p:spPr>
          <a:xfrm>
            <a:off x="545124" y="517524"/>
            <a:ext cx="10237176" cy="1065091"/>
          </a:xfrm>
        </p:spPr>
        <p:txBody>
          <a:bodyPr/>
          <a:lstStyle/>
          <a:p>
            <a:r>
              <a:rPr lang="en-GB" dirty="0"/>
              <a:t>FEEE2 vs FEEE2W</a:t>
            </a:r>
          </a:p>
        </p:txBody>
      </p:sp>
      <p:graphicFrame>
        <p:nvGraphicFramePr>
          <p:cNvPr id="7" name="Table 7">
            <a:extLst>
              <a:ext uri="{FF2B5EF4-FFF2-40B4-BE49-F238E27FC236}">
                <a16:creationId xmlns:a16="http://schemas.microsoft.com/office/drawing/2014/main" id="{FDB3E37D-B1A4-2E8C-5355-3B4BB37F8C87}"/>
              </a:ext>
            </a:extLst>
          </p:cNvPr>
          <p:cNvGraphicFramePr>
            <a:graphicFrameLocks noGrp="1"/>
          </p:cNvGraphicFramePr>
          <p:nvPr>
            <p:ph type="tbl" sz="quarter" idx="12"/>
            <p:extLst>
              <p:ext uri="{D42A27DB-BD31-4B8C-83A1-F6EECF244321}">
                <p14:modId xmlns:p14="http://schemas.microsoft.com/office/powerpoint/2010/main" val="4273512403"/>
              </p:ext>
            </p:extLst>
          </p:nvPr>
        </p:nvGraphicFramePr>
        <p:xfrm>
          <a:off x="536577" y="2728595"/>
          <a:ext cx="11110911" cy="4089400"/>
        </p:xfrm>
        <a:graphic>
          <a:graphicData uri="http://schemas.openxmlformats.org/drawingml/2006/table">
            <a:tbl>
              <a:tblPr firstRow="1" bandRow="1">
                <a:tableStyleId>{5C22544A-7EE6-4342-B048-85BDC9FD1C3A}</a:tableStyleId>
              </a:tblPr>
              <a:tblGrid>
                <a:gridCol w="3703637">
                  <a:extLst>
                    <a:ext uri="{9D8B030D-6E8A-4147-A177-3AD203B41FA5}">
                      <a16:colId xmlns:a16="http://schemas.microsoft.com/office/drawing/2014/main" val="405320984"/>
                    </a:ext>
                  </a:extLst>
                </a:gridCol>
                <a:gridCol w="3703637">
                  <a:extLst>
                    <a:ext uri="{9D8B030D-6E8A-4147-A177-3AD203B41FA5}">
                      <a16:colId xmlns:a16="http://schemas.microsoft.com/office/drawing/2014/main" val="2763517733"/>
                    </a:ext>
                  </a:extLst>
                </a:gridCol>
                <a:gridCol w="3703637">
                  <a:extLst>
                    <a:ext uri="{9D8B030D-6E8A-4147-A177-3AD203B41FA5}">
                      <a16:colId xmlns:a16="http://schemas.microsoft.com/office/drawing/2014/main" val="1108572878"/>
                    </a:ext>
                  </a:extLst>
                </a:gridCol>
              </a:tblGrid>
              <a:tr h="614680">
                <a:tc>
                  <a:txBody>
                    <a:bodyPr/>
                    <a:lstStyle/>
                    <a:p>
                      <a:endParaRPr lang="en-GB" dirty="0"/>
                    </a:p>
                  </a:txBody>
                  <a:tcPr/>
                </a:tc>
                <a:tc>
                  <a:txBody>
                    <a:bodyPr/>
                    <a:lstStyle/>
                    <a:p>
                      <a:r>
                        <a:rPr lang="en-GB" dirty="0"/>
                        <a:t>FEEE2</a:t>
                      </a:r>
                    </a:p>
                  </a:txBody>
                  <a:tcPr/>
                </a:tc>
                <a:tc>
                  <a:txBody>
                    <a:bodyPr/>
                    <a:lstStyle/>
                    <a:p>
                      <a:r>
                        <a:rPr lang="en-GB" dirty="0"/>
                        <a:t>FEEE2W</a:t>
                      </a:r>
                    </a:p>
                  </a:txBody>
                  <a:tcPr/>
                </a:tc>
                <a:extLst>
                  <a:ext uri="{0D108BD9-81ED-4DB2-BD59-A6C34878D82A}">
                    <a16:rowId xmlns:a16="http://schemas.microsoft.com/office/drawing/2014/main" val="514267315"/>
                  </a:ext>
                </a:extLst>
              </a:tr>
              <a:tr h="370840">
                <a:tc>
                  <a:txBody>
                    <a:bodyPr/>
                    <a:lstStyle/>
                    <a:p>
                      <a:r>
                        <a:rPr lang="en-GB" sz="1400" dirty="0"/>
                        <a:t>Does the parent have to apply?</a:t>
                      </a:r>
                    </a:p>
                  </a:txBody>
                  <a:tcPr/>
                </a:tc>
                <a:tc>
                  <a:txBody>
                    <a:bodyPr/>
                    <a:lstStyle/>
                    <a:p>
                      <a:r>
                        <a:rPr lang="en-GB" sz="1400" dirty="0"/>
                        <a:t>Yes – via the </a:t>
                      </a:r>
                      <a:r>
                        <a:rPr lang="en-GB" sz="1400" dirty="0">
                          <a:hlinkClick r:id="rId2"/>
                        </a:rPr>
                        <a:t>Essex Education Portal</a:t>
                      </a:r>
                      <a:endParaRPr lang="en-GB" sz="1400" dirty="0"/>
                    </a:p>
                  </a:txBody>
                  <a:tcPr/>
                </a:tc>
                <a:tc>
                  <a:txBody>
                    <a:bodyPr/>
                    <a:lstStyle/>
                    <a:p>
                      <a:r>
                        <a:rPr lang="en-GB" sz="1400" dirty="0"/>
                        <a:t>Yes – via </a:t>
                      </a:r>
                      <a:r>
                        <a:rPr lang="en-GB" sz="1400" dirty="0">
                          <a:hlinkClick r:id="rId3"/>
                        </a:rPr>
                        <a:t>Childcare Choices</a:t>
                      </a:r>
                      <a:endParaRPr lang="en-GB" sz="1400" dirty="0"/>
                    </a:p>
                  </a:txBody>
                  <a:tcPr/>
                </a:tc>
                <a:extLst>
                  <a:ext uri="{0D108BD9-81ED-4DB2-BD59-A6C34878D82A}">
                    <a16:rowId xmlns:a16="http://schemas.microsoft.com/office/drawing/2014/main" val="618020428"/>
                  </a:ext>
                </a:extLst>
              </a:tr>
              <a:tr h="370840">
                <a:tc>
                  <a:txBody>
                    <a:bodyPr/>
                    <a:lstStyle/>
                    <a:p>
                      <a:r>
                        <a:rPr lang="en-GB" sz="1400" dirty="0"/>
                        <a:t>Does the parent have to renew?</a:t>
                      </a:r>
                    </a:p>
                  </a:txBody>
                  <a:tcPr/>
                </a:tc>
                <a:tc>
                  <a:txBody>
                    <a:bodyPr/>
                    <a:lstStyle/>
                    <a:p>
                      <a:r>
                        <a:rPr lang="en-GB" sz="1400" dirty="0"/>
                        <a:t>No</a:t>
                      </a:r>
                    </a:p>
                  </a:txBody>
                  <a:tcPr/>
                </a:tc>
                <a:tc>
                  <a:txBody>
                    <a:bodyPr/>
                    <a:lstStyle/>
                    <a:p>
                      <a:r>
                        <a:rPr lang="en-GB" sz="1400" dirty="0"/>
                        <a:t>Yes – every 3 months</a:t>
                      </a:r>
                    </a:p>
                  </a:txBody>
                  <a:tcPr/>
                </a:tc>
                <a:extLst>
                  <a:ext uri="{0D108BD9-81ED-4DB2-BD59-A6C34878D82A}">
                    <a16:rowId xmlns:a16="http://schemas.microsoft.com/office/drawing/2014/main" val="3360508239"/>
                  </a:ext>
                </a:extLst>
              </a:tr>
              <a:tr h="370840">
                <a:tc>
                  <a:txBody>
                    <a:bodyPr/>
                    <a:lstStyle/>
                    <a:p>
                      <a:r>
                        <a:rPr lang="en-GB" sz="1400" dirty="0"/>
                        <a:t>Does the funding cease if the parents fall out of eligibility?</a:t>
                      </a:r>
                    </a:p>
                  </a:txBody>
                  <a:tcPr/>
                </a:tc>
                <a:tc>
                  <a:txBody>
                    <a:bodyPr/>
                    <a:lstStyle/>
                    <a:p>
                      <a:r>
                        <a:rPr lang="en-GB" sz="1400" dirty="0"/>
                        <a:t>No – funding is not withdrawn if the family’s circumstances change</a:t>
                      </a:r>
                    </a:p>
                  </a:txBody>
                  <a:tcPr/>
                </a:tc>
                <a:tc>
                  <a:txBody>
                    <a:bodyPr/>
                    <a:lstStyle/>
                    <a:p>
                      <a:r>
                        <a:rPr lang="en-GB" sz="1400" dirty="0"/>
                        <a:t>Yes – if the parent falls out of eligibility, they will not be able to claim past their Grace Period End Date</a:t>
                      </a:r>
                    </a:p>
                  </a:txBody>
                  <a:tcPr/>
                </a:tc>
                <a:extLst>
                  <a:ext uri="{0D108BD9-81ED-4DB2-BD59-A6C34878D82A}">
                    <a16:rowId xmlns:a16="http://schemas.microsoft.com/office/drawing/2014/main" val="2534861610"/>
                  </a:ext>
                </a:extLst>
              </a:tr>
              <a:tr h="370840">
                <a:tc>
                  <a:txBody>
                    <a:bodyPr/>
                    <a:lstStyle/>
                    <a:p>
                      <a:r>
                        <a:rPr lang="en-GB" sz="1400" dirty="0"/>
                        <a:t>Is a Working Parent check required?</a:t>
                      </a:r>
                    </a:p>
                  </a:txBody>
                  <a:tcPr/>
                </a:tc>
                <a:tc>
                  <a:txBody>
                    <a:bodyPr/>
                    <a:lstStyle/>
                    <a:p>
                      <a:r>
                        <a:rPr lang="en-GB" sz="1400" dirty="0"/>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Yes</a:t>
                      </a:r>
                    </a:p>
                  </a:txBody>
                  <a:tcPr/>
                </a:tc>
                <a:extLst>
                  <a:ext uri="{0D108BD9-81ED-4DB2-BD59-A6C34878D82A}">
                    <a16:rowId xmlns:a16="http://schemas.microsoft.com/office/drawing/2014/main" val="245869760"/>
                  </a:ext>
                </a:extLst>
              </a:tr>
              <a:tr h="370840">
                <a:tc>
                  <a:txBody>
                    <a:bodyPr/>
                    <a:lstStyle/>
                    <a:p>
                      <a:r>
                        <a:rPr lang="en-GB" sz="1400" dirty="0"/>
                        <a:t>Is a Placement Notification required?</a:t>
                      </a:r>
                    </a:p>
                  </a:txBody>
                  <a:tcPr/>
                </a:tc>
                <a:tc>
                  <a:txBody>
                    <a:bodyPr/>
                    <a:lstStyle/>
                    <a:p>
                      <a:r>
                        <a:rPr lang="en-GB" sz="1400" dirty="0"/>
                        <a:t>Yes</a:t>
                      </a:r>
                    </a:p>
                  </a:txBody>
                  <a:tcPr/>
                </a:tc>
                <a:tc>
                  <a:txBody>
                    <a:bodyPr/>
                    <a:lstStyle/>
                    <a:p>
                      <a:r>
                        <a:rPr lang="en-GB" sz="1400" dirty="0"/>
                        <a:t>No</a:t>
                      </a:r>
                    </a:p>
                  </a:txBody>
                  <a:tcPr/>
                </a:tc>
                <a:extLst>
                  <a:ext uri="{0D108BD9-81ED-4DB2-BD59-A6C34878D82A}">
                    <a16:rowId xmlns:a16="http://schemas.microsoft.com/office/drawing/2014/main" val="10406965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What is the Funding Rate</a:t>
                      </a:r>
                    </a:p>
                  </a:txBody>
                  <a:tcPr/>
                </a:tc>
                <a:tc>
                  <a:txBody>
                    <a:bodyPr/>
                    <a:lstStyle/>
                    <a:p>
                      <a:r>
                        <a:rPr lang="en-GB" sz="1400" dirty="0"/>
                        <a:t>£8.00 per hour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£7.85 per hour</a:t>
                      </a:r>
                    </a:p>
                  </a:txBody>
                  <a:tcPr/>
                </a:tc>
                <a:extLst>
                  <a:ext uri="{0D108BD9-81ED-4DB2-BD59-A6C34878D82A}">
                    <a16:rowId xmlns:a16="http://schemas.microsoft.com/office/drawing/2014/main" val="249267292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Can the funding be shared between 2 settings?</a:t>
                      </a:r>
                    </a:p>
                  </a:txBody>
                  <a:tcPr/>
                </a:tc>
                <a:tc>
                  <a:txBody>
                    <a:bodyPr/>
                    <a:lstStyle/>
                    <a:p>
                      <a:r>
                        <a:rPr lang="en-GB" sz="1400" dirty="0"/>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Yes</a:t>
                      </a:r>
                    </a:p>
                  </a:txBody>
                  <a:tcPr/>
                </a:tc>
                <a:extLst>
                  <a:ext uri="{0D108BD9-81ED-4DB2-BD59-A6C34878D82A}">
                    <a16:rowId xmlns:a16="http://schemas.microsoft.com/office/drawing/2014/main" val="5667686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If the parent applies during the term, can they claim immediately?</a:t>
                      </a:r>
                    </a:p>
                  </a:txBody>
                  <a:tcPr/>
                </a:tc>
                <a:tc>
                  <a:txBody>
                    <a:bodyPr/>
                    <a:lstStyle/>
                    <a:p>
                      <a:r>
                        <a:rPr lang="en-GB" sz="1400" dirty="0"/>
                        <a:t>Yes – from the application approval date (even if this is mid-term)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No – parents must be approved the term prior to claiming</a:t>
                      </a:r>
                    </a:p>
                  </a:txBody>
                  <a:tcPr/>
                </a:tc>
                <a:extLst>
                  <a:ext uri="{0D108BD9-81ED-4DB2-BD59-A6C34878D82A}">
                    <a16:rowId xmlns:a16="http://schemas.microsoft.com/office/drawing/2014/main" val="1331914192"/>
                  </a:ext>
                </a:extLst>
              </a:tr>
            </a:tbl>
          </a:graphicData>
        </a:graphic>
      </p:graphicFrame>
    </p:spTree>
    <p:extLst>
      <p:ext uri="{BB962C8B-B14F-4D97-AF65-F5344CB8AC3E}">
        <p14:creationId xmlns:p14="http://schemas.microsoft.com/office/powerpoint/2010/main" val="3819175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88290C-F17A-36B6-8FA7-F3E48AEC9358}"/>
              </a:ext>
            </a:extLst>
          </p:cNvPr>
          <p:cNvSpPr>
            <a:spLocks noGrp="1"/>
          </p:cNvSpPr>
          <p:nvPr>
            <p:ph type="body" sz="quarter" idx="10"/>
          </p:nvPr>
        </p:nvSpPr>
        <p:spPr>
          <a:xfrm>
            <a:off x="544512" y="1863724"/>
            <a:ext cx="9159557" cy="1879601"/>
          </a:xfrm>
        </p:spPr>
        <p:txBody>
          <a:bodyPr/>
          <a:lstStyle/>
          <a:p>
            <a:pPr lvl="1"/>
            <a:r>
              <a:rPr lang="en-GB" dirty="0"/>
              <a:t>Once parents have received their code, they should add this to the Parent Agreement Form along with their National Insurance Number. Childcare Providers will then be required to complete a check to confirm the code is eligible for the term, before claiming the funded hours on the Headcount.</a:t>
            </a:r>
          </a:p>
          <a:p>
            <a:pPr lvl="1"/>
            <a:r>
              <a:rPr lang="en-GB" dirty="0"/>
              <a:t>Parents must be approved the term before claiming. The below table advises of the latest applications can be approved each term.</a:t>
            </a:r>
          </a:p>
          <a:p>
            <a:pPr lvl="1"/>
            <a:endParaRPr lang="en-GB" dirty="0"/>
          </a:p>
          <a:p>
            <a:pPr lvl="1"/>
            <a:r>
              <a:rPr lang="en-GB" b="1" dirty="0"/>
              <a:t>IF PARENTS ARE NOT APPROVED BY THESE DEADLINE DATES, THEY CANNOT CLAIM THE FUNDING UNTIL THE FOLLOWING TERM AT THE EARLIEST!</a:t>
            </a:r>
          </a:p>
        </p:txBody>
      </p:sp>
      <p:sp>
        <p:nvSpPr>
          <p:cNvPr id="4" name="Title 3">
            <a:extLst>
              <a:ext uri="{FF2B5EF4-FFF2-40B4-BE49-F238E27FC236}">
                <a16:creationId xmlns:a16="http://schemas.microsoft.com/office/drawing/2014/main" id="{32C68D27-D9C6-0674-BE4B-A88E95373798}"/>
              </a:ext>
            </a:extLst>
          </p:cNvPr>
          <p:cNvSpPr>
            <a:spLocks noGrp="1"/>
          </p:cNvSpPr>
          <p:nvPr>
            <p:ph type="title"/>
          </p:nvPr>
        </p:nvSpPr>
        <p:spPr>
          <a:xfrm>
            <a:off x="545124" y="517524"/>
            <a:ext cx="10237176" cy="1065091"/>
          </a:xfrm>
        </p:spPr>
        <p:txBody>
          <a:bodyPr/>
          <a:lstStyle/>
          <a:p>
            <a:r>
              <a:rPr lang="en-GB" dirty="0"/>
              <a:t>How to Perform a Check in the Provider Portal</a:t>
            </a:r>
          </a:p>
        </p:txBody>
      </p:sp>
      <p:graphicFrame>
        <p:nvGraphicFramePr>
          <p:cNvPr id="7" name="Table 7">
            <a:extLst>
              <a:ext uri="{FF2B5EF4-FFF2-40B4-BE49-F238E27FC236}">
                <a16:creationId xmlns:a16="http://schemas.microsoft.com/office/drawing/2014/main" id="{FDB3E37D-B1A4-2E8C-5355-3B4BB37F8C87}"/>
              </a:ext>
            </a:extLst>
          </p:cNvPr>
          <p:cNvGraphicFramePr>
            <a:graphicFrameLocks noGrp="1"/>
          </p:cNvGraphicFramePr>
          <p:nvPr>
            <p:ph type="tbl" sz="quarter" idx="12"/>
            <p:extLst>
              <p:ext uri="{D42A27DB-BD31-4B8C-83A1-F6EECF244321}">
                <p14:modId xmlns:p14="http://schemas.microsoft.com/office/powerpoint/2010/main" val="4142962280"/>
              </p:ext>
            </p:extLst>
          </p:nvPr>
        </p:nvGraphicFramePr>
        <p:xfrm>
          <a:off x="544512" y="4414960"/>
          <a:ext cx="11110911" cy="1585790"/>
        </p:xfrm>
        <a:graphic>
          <a:graphicData uri="http://schemas.openxmlformats.org/drawingml/2006/table">
            <a:tbl>
              <a:tblPr firstRow="1" bandRow="1">
                <a:tableStyleId>{5C22544A-7EE6-4342-B048-85BDC9FD1C3A}</a:tableStyleId>
              </a:tblPr>
              <a:tblGrid>
                <a:gridCol w="3703637">
                  <a:extLst>
                    <a:ext uri="{9D8B030D-6E8A-4147-A177-3AD203B41FA5}">
                      <a16:colId xmlns:a16="http://schemas.microsoft.com/office/drawing/2014/main" val="405320984"/>
                    </a:ext>
                  </a:extLst>
                </a:gridCol>
                <a:gridCol w="3703637">
                  <a:extLst>
                    <a:ext uri="{9D8B030D-6E8A-4147-A177-3AD203B41FA5}">
                      <a16:colId xmlns:a16="http://schemas.microsoft.com/office/drawing/2014/main" val="2763517733"/>
                    </a:ext>
                  </a:extLst>
                </a:gridCol>
                <a:gridCol w="3703637">
                  <a:extLst>
                    <a:ext uri="{9D8B030D-6E8A-4147-A177-3AD203B41FA5}">
                      <a16:colId xmlns:a16="http://schemas.microsoft.com/office/drawing/2014/main" val="1108572878"/>
                    </a:ext>
                  </a:extLst>
                </a:gridCol>
              </a:tblGrid>
              <a:tr h="370840">
                <a:tc>
                  <a:txBody>
                    <a:bodyPr/>
                    <a:lstStyle/>
                    <a:p>
                      <a:r>
                        <a:rPr lang="en-GB" dirty="0"/>
                        <a:t>Term Claiming</a:t>
                      </a:r>
                    </a:p>
                  </a:txBody>
                  <a:tcPr/>
                </a:tc>
                <a:tc>
                  <a:txBody>
                    <a:bodyPr/>
                    <a:lstStyle/>
                    <a:p>
                      <a:r>
                        <a:rPr lang="en-GB" dirty="0"/>
                        <a:t>Date of Birth Range</a:t>
                      </a:r>
                    </a:p>
                  </a:txBody>
                  <a:tcPr/>
                </a:tc>
                <a:tc>
                  <a:txBody>
                    <a:bodyPr/>
                    <a:lstStyle/>
                    <a:p>
                      <a:r>
                        <a:rPr lang="en-GB" dirty="0"/>
                        <a:t>Application Approval Deadline</a:t>
                      </a:r>
                    </a:p>
                  </a:txBody>
                  <a:tcPr/>
                </a:tc>
                <a:extLst>
                  <a:ext uri="{0D108BD9-81ED-4DB2-BD59-A6C34878D82A}">
                    <a16:rowId xmlns:a16="http://schemas.microsoft.com/office/drawing/2014/main" val="514267315"/>
                  </a:ext>
                </a:extLst>
              </a:tr>
              <a:tr h="370840">
                <a:tc>
                  <a:txBody>
                    <a:bodyPr/>
                    <a:lstStyle/>
                    <a:p>
                      <a:r>
                        <a:rPr lang="en-GB" dirty="0"/>
                        <a:t>Summer 2024 – FEEE2W</a:t>
                      </a:r>
                    </a:p>
                  </a:txBody>
                  <a:tcPr/>
                </a:tc>
                <a:tc>
                  <a:txBody>
                    <a:bodyPr/>
                    <a:lstStyle/>
                    <a:p>
                      <a:r>
                        <a:rPr lang="en-GB" dirty="0"/>
                        <a:t>01/04/2021 – 31/03/2022</a:t>
                      </a:r>
                    </a:p>
                  </a:txBody>
                  <a:tcPr/>
                </a:tc>
                <a:tc>
                  <a:txBody>
                    <a:bodyPr/>
                    <a:lstStyle/>
                    <a:p>
                      <a:r>
                        <a:rPr lang="en-GB" dirty="0"/>
                        <a:t>31/03/2024</a:t>
                      </a:r>
                    </a:p>
                  </a:txBody>
                  <a:tcPr/>
                </a:tc>
                <a:extLst>
                  <a:ext uri="{0D108BD9-81ED-4DB2-BD59-A6C34878D82A}">
                    <a16:rowId xmlns:a16="http://schemas.microsoft.com/office/drawing/2014/main" val="618020428"/>
                  </a:ext>
                </a:extLst>
              </a:tr>
              <a:tr h="370840">
                <a:tc>
                  <a:txBody>
                    <a:bodyPr/>
                    <a:lstStyle/>
                    <a:p>
                      <a:r>
                        <a:rPr lang="en-GB" dirty="0"/>
                        <a:t>Autumn 2024 – FEEE2W</a:t>
                      </a:r>
                    </a:p>
                  </a:txBody>
                  <a:tcPr/>
                </a:tc>
                <a:tc>
                  <a:txBody>
                    <a:bodyPr/>
                    <a:lstStyle/>
                    <a:p>
                      <a:r>
                        <a:rPr lang="en-GB"/>
                        <a:t>01/09/2021 </a:t>
                      </a:r>
                      <a:r>
                        <a:rPr lang="en-GB" dirty="0"/>
                        <a:t>– 31/08/2022</a:t>
                      </a:r>
                    </a:p>
                  </a:txBody>
                  <a:tcPr/>
                </a:tc>
                <a:tc>
                  <a:txBody>
                    <a:bodyPr/>
                    <a:lstStyle/>
                    <a:p>
                      <a:r>
                        <a:rPr lang="en-GB" dirty="0"/>
                        <a:t>31/08/2024</a:t>
                      </a:r>
                    </a:p>
                  </a:txBody>
                  <a:tcPr/>
                </a:tc>
                <a:extLst>
                  <a:ext uri="{0D108BD9-81ED-4DB2-BD59-A6C34878D82A}">
                    <a16:rowId xmlns:a16="http://schemas.microsoft.com/office/drawing/2014/main" val="3360508239"/>
                  </a:ext>
                </a:extLst>
              </a:tr>
              <a:tr h="473270">
                <a:tc>
                  <a:txBody>
                    <a:bodyPr/>
                    <a:lstStyle/>
                    <a:p>
                      <a:r>
                        <a:rPr lang="en-GB" dirty="0"/>
                        <a:t>Spring 2024/25 – FEEE2W</a:t>
                      </a:r>
                    </a:p>
                  </a:txBody>
                  <a:tcPr/>
                </a:tc>
                <a:tc>
                  <a:txBody>
                    <a:bodyPr/>
                    <a:lstStyle/>
                    <a:p>
                      <a:r>
                        <a:rPr lang="en-GB" dirty="0"/>
                        <a:t>01/01/2022 – 31/12/2023</a:t>
                      </a:r>
                    </a:p>
                  </a:txBody>
                  <a:tcPr/>
                </a:tc>
                <a:tc>
                  <a:txBody>
                    <a:bodyPr/>
                    <a:lstStyle/>
                    <a:p>
                      <a:r>
                        <a:rPr lang="en-GB" dirty="0"/>
                        <a:t>31/12/2024</a:t>
                      </a:r>
                    </a:p>
                  </a:txBody>
                  <a:tcPr/>
                </a:tc>
                <a:extLst>
                  <a:ext uri="{0D108BD9-81ED-4DB2-BD59-A6C34878D82A}">
                    <a16:rowId xmlns:a16="http://schemas.microsoft.com/office/drawing/2014/main" val="2534861610"/>
                  </a:ext>
                </a:extLst>
              </a:tr>
            </a:tbl>
          </a:graphicData>
        </a:graphic>
      </p:graphicFrame>
    </p:spTree>
    <p:extLst>
      <p:ext uri="{BB962C8B-B14F-4D97-AF65-F5344CB8AC3E}">
        <p14:creationId xmlns:p14="http://schemas.microsoft.com/office/powerpoint/2010/main" val="2339024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343816-A69A-4A8E-B9E6-EFDDD8308AD4}"/>
              </a:ext>
            </a:extLst>
          </p:cNvPr>
          <p:cNvSpPr>
            <a:spLocks noGrp="1"/>
          </p:cNvSpPr>
          <p:nvPr>
            <p:ph type="body" sz="quarter" idx="10"/>
          </p:nvPr>
        </p:nvSpPr>
        <p:spPr/>
        <p:txBody>
          <a:bodyPr/>
          <a:lstStyle/>
          <a:p>
            <a:pPr lvl="1"/>
            <a:r>
              <a:rPr lang="en-GB" dirty="0"/>
              <a:t>You can complete the check against a Working Parent Entitlement Code at any time. Please ensure the check is completed before agreeing a placement with the family as you will need to confirm the code is in date and valid for the term. </a:t>
            </a:r>
          </a:p>
        </p:txBody>
      </p:sp>
      <p:sp>
        <p:nvSpPr>
          <p:cNvPr id="3" name="Title 2">
            <a:extLst>
              <a:ext uri="{FF2B5EF4-FFF2-40B4-BE49-F238E27FC236}">
                <a16:creationId xmlns:a16="http://schemas.microsoft.com/office/drawing/2014/main" id="{941DC87D-65B0-5DE6-7131-A338C57F76B4}"/>
              </a:ext>
            </a:extLst>
          </p:cNvPr>
          <p:cNvSpPr>
            <a:spLocks noGrp="1"/>
          </p:cNvSpPr>
          <p:nvPr>
            <p:ph type="title"/>
          </p:nvPr>
        </p:nvSpPr>
        <p:spPr>
          <a:xfrm>
            <a:off x="545123" y="517524"/>
            <a:ext cx="10399101" cy="1065091"/>
          </a:xfrm>
        </p:spPr>
        <p:txBody>
          <a:bodyPr/>
          <a:lstStyle/>
          <a:p>
            <a:r>
              <a:rPr lang="en-GB" dirty="0"/>
              <a:t>How to Perform a Check in the Provider Portal</a:t>
            </a:r>
          </a:p>
        </p:txBody>
      </p:sp>
      <p:pic>
        <p:nvPicPr>
          <p:cNvPr id="6" name="Picture 5">
            <a:extLst>
              <a:ext uri="{FF2B5EF4-FFF2-40B4-BE49-F238E27FC236}">
                <a16:creationId xmlns:a16="http://schemas.microsoft.com/office/drawing/2014/main" id="{9C2F1350-9719-2C43-D478-6DE628EAF0EE}"/>
              </a:ext>
            </a:extLst>
          </p:cNvPr>
          <p:cNvPicPr>
            <a:picLocks noChangeAspect="1"/>
          </p:cNvPicPr>
          <p:nvPr/>
        </p:nvPicPr>
        <p:blipFill>
          <a:blip r:embed="rId2"/>
          <a:stretch>
            <a:fillRect/>
          </a:stretch>
        </p:blipFill>
        <p:spPr>
          <a:xfrm>
            <a:off x="544512" y="4076700"/>
            <a:ext cx="11144250" cy="2122714"/>
          </a:xfrm>
          <a:prstGeom prst="rect">
            <a:avLst/>
          </a:prstGeom>
        </p:spPr>
      </p:pic>
      <p:cxnSp>
        <p:nvCxnSpPr>
          <p:cNvPr id="8" name="Straight Arrow Connector 7">
            <a:extLst>
              <a:ext uri="{FF2B5EF4-FFF2-40B4-BE49-F238E27FC236}">
                <a16:creationId xmlns:a16="http://schemas.microsoft.com/office/drawing/2014/main" id="{9B686A11-0880-AF12-68C8-5A4E074AF007}"/>
              </a:ext>
            </a:extLst>
          </p:cNvPr>
          <p:cNvCxnSpPr>
            <a:cxnSpLocks/>
            <a:stCxn id="11" idx="2"/>
          </p:cNvCxnSpPr>
          <p:nvPr/>
        </p:nvCxnSpPr>
        <p:spPr>
          <a:xfrm>
            <a:off x="4552952" y="3429000"/>
            <a:ext cx="3086098" cy="1619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310FC97-427C-E28F-9154-4D7930525053}"/>
              </a:ext>
            </a:extLst>
          </p:cNvPr>
          <p:cNvCxnSpPr>
            <a:cxnSpLocks/>
          </p:cNvCxnSpPr>
          <p:nvPr/>
        </p:nvCxnSpPr>
        <p:spPr>
          <a:xfrm>
            <a:off x="8429626" y="3243314"/>
            <a:ext cx="619123" cy="18947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72E5F3E-59D2-C411-3B70-81BEB9DD11EF}"/>
              </a:ext>
            </a:extLst>
          </p:cNvPr>
          <p:cNvSpPr txBox="1"/>
          <p:nvPr/>
        </p:nvSpPr>
        <p:spPr>
          <a:xfrm>
            <a:off x="2609855" y="2952750"/>
            <a:ext cx="3886194" cy="476250"/>
          </a:xfrm>
          <a:prstGeom prst="rect">
            <a:avLst/>
          </a:prstGeom>
          <a:noFill/>
        </p:spPr>
        <p:txBody>
          <a:bodyPr wrap="square" lIns="0" tIns="0" rIns="0" bIns="0" rtlCol="0">
            <a:noAutofit/>
          </a:bodyPr>
          <a:lstStyle/>
          <a:p>
            <a:pPr algn="l">
              <a:spcAft>
                <a:spcPts val="1134"/>
              </a:spcAft>
            </a:pPr>
            <a:r>
              <a:rPr lang="en-GB" sz="1500" dirty="0"/>
              <a:t>Date the application was approved. Must be on or before the last day of the previous term period.</a:t>
            </a:r>
          </a:p>
        </p:txBody>
      </p:sp>
      <p:sp>
        <p:nvSpPr>
          <p:cNvPr id="13" name="TextBox 12">
            <a:extLst>
              <a:ext uri="{FF2B5EF4-FFF2-40B4-BE49-F238E27FC236}">
                <a16:creationId xmlns:a16="http://schemas.microsoft.com/office/drawing/2014/main" id="{5D23A560-93C9-D3D3-AC6A-CD227E972960}"/>
              </a:ext>
            </a:extLst>
          </p:cNvPr>
          <p:cNvSpPr txBox="1"/>
          <p:nvPr/>
        </p:nvSpPr>
        <p:spPr>
          <a:xfrm>
            <a:off x="6886578" y="2601057"/>
            <a:ext cx="3086097" cy="476250"/>
          </a:xfrm>
          <a:prstGeom prst="rect">
            <a:avLst/>
          </a:prstGeom>
          <a:noFill/>
        </p:spPr>
        <p:txBody>
          <a:bodyPr wrap="square" lIns="0" tIns="0" rIns="0" bIns="0" rtlCol="0">
            <a:noAutofit/>
          </a:bodyPr>
          <a:lstStyle/>
          <a:p>
            <a:pPr algn="l">
              <a:spcAft>
                <a:spcPts val="1134"/>
              </a:spcAft>
            </a:pPr>
            <a:r>
              <a:rPr lang="en-GB" sz="1500" dirty="0"/>
              <a:t>The reconfirmation date. Must be on or after the first day of the current term period.</a:t>
            </a:r>
          </a:p>
        </p:txBody>
      </p:sp>
      <p:cxnSp>
        <p:nvCxnSpPr>
          <p:cNvPr id="16" name="Straight Arrow Connector 15">
            <a:extLst>
              <a:ext uri="{FF2B5EF4-FFF2-40B4-BE49-F238E27FC236}">
                <a16:creationId xmlns:a16="http://schemas.microsoft.com/office/drawing/2014/main" id="{1E6A8BD1-4E38-3321-60D9-7DCADAF1A921}"/>
              </a:ext>
            </a:extLst>
          </p:cNvPr>
          <p:cNvCxnSpPr>
            <a:cxnSpLocks/>
          </p:cNvCxnSpPr>
          <p:nvPr/>
        </p:nvCxnSpPr>
        <p:spPr>
          <a:xfrm>
            <a:off x="10323192" y="3933825"/>
            <a:ext cx="0" cy="12042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6A5E365-C74E-B47F-4FFC-8711E6D1CCB2}"/>
              </a:ext>
            </a:extLst>
          </p:cNvPr>
          <p:cNvSpPr txBox="1"/>
          <p:nvPr/>
        </p:nvSpPr>
        <p:spPr>
          <a:xfrm>
            <a:off x="9478962" y="3197678"/>
            <a:ext cx="2209800" cy="410307"/>
          </a:xfrm>
          <a:prstGeom prst="rect">
            <a:avLst/>
          </a:prstGeom>
          <a:noFill/>
        </p:spPr>
        <p:txBody>
          <a:bodyPr wrap="square" lIns="0" tIns="0" rIns="0" bIns="0" rtlCol="0">
            <a:noAutofit/>
          </a:bodyPr>
          <a:lstStyle/>
          <a:p>
            <a:pPr algn="l">
              <a:spcAft>
                <a:spcPts val="1134"/>
              </a:spcAft>
            </a:pPr>
            <a:r>
              <a:rPr lang="en-GB" sz="1500" dirty="0"/>
              <a:t>Only relevant if FEEE2W has been claimed in the previous term.</a:t>
            </a:r>
          </a:p>
        </p:txBody>
      </p:sp>
    </p:spTree>
    <p:extLst>
      <p:ext uri="{BB962C8B-B14F-4D97-AF65-F5344CB8AC3E}">
        <p14:creationId xmlns:p14="http://schemas.microsoft.com/office/powerpoint/2010/main" val="28744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343816-A69A-4A8E-B9E6-EFDDD8308AD4}"/>
              </a:ext>
            </a:extLst>
          </p:cNvPr>
          <p:cNvSpPr>
            <a:spLocks noGrp="1"/>
          </p:cNvSpPr>
          <p:nvPr>
            <p:ph type="body" sz="quarter" idx="10"/>
          </p:nvPr>
        </p:nvSpPr>
        <p:spPr>
          <a:xfrm>
            <a:off x="545123" y="1221837"/>
            <a:ext cx="9159557" cy="784225"/>
          </a:xfrm>
        </p:spPr>
        <p:txBody>
          <a:bodyPr/>
          <a:lstStyle/>
          <a:p>
            <a:pPr lvl="1"/>
            <a:r>
              <a:rPr lang="en-GB" dirty="0"/>
              <a:t>The follow short video will demonstrate how to complete a check for Working Parent Entitlement codes and how to add these funded hours to the Headcount.</a:t>
            </a:r>
          </a:p>
          <a:p>
            <a:pPr lvl="1"/>
            <a:endParaRPr lang="en-GB" dirty="0"/>
          </a:p>
          <a:p>
            <a:pPr lvl="1"/>
            <a:r>
              <a:rPr lang="en-GB" dirty="0">
                <a:hlinkClick r:id="rId2"/>
              </a:rPr>
              <a:t>https://youtu.be/rbGzxcj7NfM</a:t>
            </a:r>
            <a:endParaRPr lang="en-GB" dirty="0"/>
          </a:p>
          <a:p>
            <a:pPr lvl="1"/>
            <a:endParaRPr lang="en-GB" dirty="0"/>
          </a:p>
          <a:p>
            <a:pPr lvl="1"/>
            <a:endParaRPr lang="en-GB" dirty="0"/>
          </a:p>
          <a:p>
            <a:pPr lvl="1"/>
            <a:endParaRPr lang="en-GB" dirty="0"/>
          </a:p>
        </p:txBody>
      </p:sp>
      <p:sp>
        <p:nvSpPr>
          <p:cNvPr id="3" name="Title 2">
            <a:extLst>
              <a:ext uri="{FF2B5EF4-FFF2-40B4-BE49-F238E27FC236}">
                <a16:creationId xmlns:a16="http://schemas.microsoft.com/office/drawing/2014/main" id="{941DC87D-65B0-5DE6-7131-A338C57F76B4}"/>
              </a:ext>
            </a:extLst>
          </p:cNvPr>
          <p:cNvSpPr>
            <a:spLocks noGrp="1"/>
          </p:cNvSpPr>
          <p:nvPr>
            <p:ph type="title"/>
          </p:nvPr>
        </p:nvSpPr>
        <p:spPr>
          <a:xfrm>
            <a:off x="545123" y="517524"/>
            <a:ext cx="10399101" cy="1065091"/>
          </a:xfrm>
        </p:spPr>
        <p:txBody>
          <a:bodyPr/>
          <a:lstStyle/>
          <a:p>
            <a:r>
              <a:rPr lang="en-GB" dirty="0"/>
              <a:t>How to Perform a Check in the Provider Portal</a:t>
            </a:r>
          </a:p>
        </p:txBody>
      </p:sp>
    </p:spTree>
    <p:extLst>
      <p:ext uri="{BB962C8B-B14F-4D97-AF65-F5344CB8AC3E}">
        <p14:creationId xmlns:p14="http://schemas.microsoft.com/office/powerpoint/2010/main" val="664080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B09A6-D463-130D-F8BB-EDE0A964DCBD}"/>
              </a:ext>
            </a:extLst>
          </p:cNvPr>
          <p:cNvSpPr>
            <a:spLocks noGrp="1"/>
          </p:cNvSpPr>
          <p:nvPr>
            <p:ph type="title"/>
          </p:nvPr>
        </p:nvSpPr>
        <p:spPr/>
        <p:txBody>
          <a:bodyPr/>
          <a:lstStyle/>
          <a:p>
            <a:r>
              <a:rPr lang="en-GB" dirty="0"/>
              <a:t>Temporary Codes</a:t>
            </a:r>
          </a:p>
        </p:txBody>
      </p:sp>
      <p:sp>
        <p:nvSpPr>
          <p:cNvPr id="5" name="Content Placeholder 4">
            <a:extLst>
              <a:ext uri="{FF2B5EF4-FFF2-40B4-BE49-F238E27FC236}">
                <a16:creationId xmlns:a16="http://schemas.microsoft.com/office/drawing/2014/main" id="{99E84C93-471C-0DD3-167D-1CF16ED19A6C}"/>
              </a:ext>
            </a:extLst>
          </p:cNvPr>
          <p:cNvSpPr>
            <a:spLocks noGrp="1"/>
          </p:cNvSpPr>
          <p:nvPr>
            <p:ph idx="1"/>
          </p:nvPr>
        </p:nvSpPr>
        <p:spPr/>
        <p:txBody>
          <a:bodyPr/>
          <a:lstStyle/>
          <a:p>
            <a:pPr lvl="1"/>
            <a:r>
              <a:rPr lang="en-GB" dirty="0"/>
              <a:t>Some parents who have previously applied for Tax-Free Childcare have been advised that they will be unable to apply for the Working Parents Entitlement until their next reconfirmation window. Where the reconfirmation window is close to the deadline for the Summer term, parents have been issued a letter by Childcare Choices (see example) giving them a temporary code beginning 114.</a:t>
            </a:r>
          </a:p>
          <a:p>
            <a:r>
              <a:rPr lang="en-GB" dirty="0"/>
              <a:t>Points to Note</a:t>
            </a:r>
          </a:p>
          <a:p>
            <a:pPr lvl="2"/>
            <a:r>
              <a:rPr lang="en-GB" dirty="0"/>
              <a:t>Temporary Codes are checked in the same way as permanent codes that begin 50.</a:t>
            </a:r>
          </a:p>
          <a:p>
            <a:pPr lvl="2"/>
            <a:r>
              <a:rPr lang="en-GB" dirty="0"/>
              <a:t>If a parent has both a temporary code and a permanent code, please always use the permanent code starting 50.</a:t>
            </a:r>
          </a:p>
          <a:p>
            <a:pPr lvl="2"/>
            <a:r>
              <a:rPr lang="en-GB" dirty="0"/>
              <a:t>You will need to run a new check when a permanent code is issued.</a:t>
            </a:r>
          </a:p>
        </p:txBody>
      </p:sp>
      <p:sp>
        <p:nvSpPr>
          <p:cNvPr id="10" name="TextBox 9">
            <a:extLst>
              <a:ext uri="{FF2B5EF4-FFF2-40B4-BE49-F238E27FC236}">
                <a16:creationId xmlns:a16="http://schemas.microsoft.com/office/drawing/2014/main" id="{B313E8A3-5B0C-F625-D52B-F579730C3563}"/>
              </a:ext>
            </a:extLst>
          </p:cNvPr>
          <p:cNvSpPr txBox="1"/>
          <p:nvPr/>
        </p:nvSpPr>
        <p:spPr>
          <a:xfrm>
            <a:off x="11043138" y="2111605"/>
            <a:ext cx="515816" cy="184666"/>
          </a:xfrm>
          <a:prstGeom prst="rect">
            <a:avLst/>
          </a:prstGeom>
          <a:noFill/>
        </p:spPr>
        <p:txBody>
          <a:bodyPr wrap="square" lIns="0" tIns="0" rIns="0" bIns="0" rtlCol="0">
            <a:spAutoFit/>
          </a:bodyPr>
          <a:lstStyle/>
          <a:p>
            <a:r>
              <a:rPr lang="en-GB" sz="1200" dirty="0"/>
              <a:t>Label</a:t>
            </a:r>
          </a:p>
        </p:txBody>
      </p:sp>
      <p:pic>
        <p:nvPicPr>
          <p:cNvPr id="7" name="Picture 6">
            <a:extLst>
              <a:ext uri="{FF2B5EF4-FFF2-40B4-BE49-F238E27FC236}">
                <a16:creationId xmlns:a16="http://schemas.microsoft.com/office/drawing/2014/main" id="{130AA5CF-2CD4-AD78-75E8-8C9E63D27A92}"/>
              </a:ext>
            </a:extLst>
          </p:cNvPr>
          <p:cNvPicPr>
            <a:picLocks noChangeAspect="1"/>
          </p:cNvPicPr>
          <p:nvPr/>
        </p:nvPicPr>
        <p:blipFill>
          <a:blip r:embed="rId2"/>
          <a:stretch>
            <a:fillRect/>
          </a:stretch>
        </p:blipFill>
        <p:spPr>
          <a:xfrm>
            <a:off x="6344078" y="1082823"/>
            <a:ext cx="5381625" cy="4692353"/>
          </a:xfrm>
          <a:prstGeom prst="rect">
            <a:avLst/>
          </a:prstGeom>
        </p:spPr>
      </p:pic>
    </p:spTree>
    <p:extLst>
      <p:ext uri="{BB962C8B-B14F-4D97-AF65-F5344CB8AC3E}">
        <p14:creationId xmlns:p14="http://schemas.microsoft.com/office/powerpoint/2010/main" val="3960077756"/>
      </p:ext>
    </p:extLst>
  </p:cSld>
  <p:clrMapOvr>
    <a:masterClrMapping/>
  </p:clrMapOvr>
</p:sld>
</file>

<file path=ppt/theme/theme1.xml><?xml version="1.0" encoding="utf-8"?>
<a:theme xmlns:a="http://schemas.openxmlformats.org/drawingml/2006/main" name="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2BD529E5BFD3C4587B83CF61B8BFD7E" ma:contentTypeVersion="5" ma:contentTypeDescription="Create a new document." ma:contentTypeScope="" ma:versionID="0d4af72f8dbe7b8b3ada98178b1a9d58">
  <xsd:schema xmlns:xsd="http://www.w3.org/2001/XMLSchema" xmlns:xs="http://www.w3.org/2001/XMLSchema" xmlns:p="http://schemas.microsoft.com/office/2006/metadata/properties" xmlns:ns2="83f7c254-7076-404b-a365-327da82c5784" xmlns:ns3="e480762d-17ba-42bc-8a67-2f31dd779084" targetNamespace="http://schemas.microsoft.com/office/2006/metadata/properties" ma:root="true" ma:fieldsID="aa05b729f31d2c91a13e36e0876b6859" ns2:_="" ns3:_="">
    <xsd:import namespace="83f7c254-7076-404b-a365-327da82c5784"/>
    <xsd:import namespace="e480762d-17ba-42bc-8a67-2f31dd77908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f7c254-7076-404b-a365-327da82c57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80762d-17ba-42bc-8a67-2f31dd77908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16C91F-B092-485F-89DA-CDD2EFE13FC0}">
  <ds:schemaRef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purl.org/dc/terms/"/>
    <ds:schemaRef ds:uri="6a461f78-e7a2-485a-8a47-5fc604b04102"/>
    <ds:schemaRef ds:uri="http://schemas.microsoft.com/office/2006/metadata/properties"/>
    <ds:schemaRef ds:uri="8222fd4d-652b-4d1a-a0ab-e6d5c2122398"/>
    <ds:schemaRef ds:uri="http://www.w3.org/XML/1998/namespace"/>
    <ds:schemaRef ds:uri="http://purl.org/dc/dcmitype/"/>
  </ds:schemaRefs>
</ds:datastoreItem>
</file>

<file path=customXml/itemProps2.xml><?xml version="1.0" encoding="utf-8"?>
<ds:datastoreItem xmlns:ds="http://schemas.openxmlformats.org/officeDocument/2006/customXml" ds:itemID="{CA15FF06-28E2-4F40-B326-D7596B0FA7F8}">
  <ds:schemaRefs>
    <ds:schemaRef ds:uri="http://schemas.microsoft.com/sharepoint/v3/contenttype/forms"/>
  </ds:schemaRefs>
</ds:datastoreItem>
</file>

<file path=customXml/itemProps3.xml><?xml version="1.0" encoding="utf-8"?>
<ds:datastoreItem xmlns:ds="http://schemas.openxmlformats.org/officeDocument/2006/customXml" ds:itemID="{B307EC72-93CA-464B-9841-ACE5AC68C4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f7c254-7076-404b-a365-327da82c5784"/>
    <ds:schemaRef ds:uri="e480762d-17ba-42bc-8a67-2f31dd7790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ECC-Corporate-PowerPoint-template</Template>
  <TotalTime>1213</TotalTime>
  <Words>1078</Words>
  <Application>Microsoft Office PowerPoint</Application>
  <PresentationFormat>Widescreen</PresentationFormat>
  <Paragraphs>106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Working Parents Funding Entitlements – April 2024</vt:lpstr>
      <vt:lpstr>Agenda</vt:lpstr>
      <vt:lpstr>Working Parents Funding Entitlement Offer</vt:lpstr>
      <vt:lpstr>How to Apply</vt:lpstr>
      <vt:lpstr>FEEE2 vs FEEE2W</vt:lpstr>
      <vt:lpstr>How to Perform a Check in the Provider Portal</vt:lpstr>
      <vt:lpstr>How to Perform a Check in the Provider Portal</vt:lpstr>
      <vt:lpstr>How to Perform a Check in the Provider Portal</vt:lpstr>
      <vt:lpstr>Temporary Codes</vt:lpstr>
      <vt:lpstr>Contact Details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Parents Funding Entitlements – April 2024</dc:title>
  <dc:creator>Katie Venus - EYCC FEEE Officer</dc:creator>
  <cp:lastModifiedBy>Katie Venus - EYCC FEEE Officer</cp:lastModifiedBy>
  <cp:revision>1</cp:revision>
  <dcterms:created xsi:type="dcterms:W3CDTF">2024-02-09T13:57:46Z</dcterms:created>
  <dcterms:modified xsi:type="dcterms:W3CDTF">2024-03-04T10:23:59Z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0x01010002BD529E5BFD3C4587B83CF61B8BFD7E</vt:lpwstr>
  </property>
  <property fmtid="{D5CDD505-2E9C-101B-9397-08002B2CF9AE}" pid="3" name="MSIP_Label_39d8be9e-c8d9-4b9c-bd40-2c27cc7ea2e6_Enabled">
    <vt:lpwstr>true</vt:lpwstr>
  </property>
  <property fmtid="{D5CDD505-2E9C-101B-9397-08002B2CF9AE}" pid="4" name="MSIP_Label_39d8be9e-c8d9-4b9c-bd40-2c27cc7ea2e6_SetDate">
    <vt:lpwstr>2022-11-21T15:54:52Z</vt:lpwstr>
  </property>
  <property fmtid="{D5CDD505-2E9C-101B-9397-08002B2CF9AE}" pid="5" name="MSIP_Label_39d8be9e-c8d9-4b9c-bd40-2c27cc7ea2e6_Method">
    <vt:lpwstr>Standard</vt:lpwstr>
  </property>
  <property fmtid="{D5CDD505-2E9C-101B-9397-08002B2CF9AE}" pid="6" name="MSIP_Label_39d8be9e-c8d9-4b9c-bd40-2c27cc7ea2e6_Name">
    <vt:lpwstr>39d8be9e-c8d9-4b9c-bd40-2c27cc7ea2e6</vt:lpwstr>
  </property>
  <property fmtid="{D5CDD505-2E9C-101B-9397-08002B2CF9AE}" pid="7" name="MSIP_Label_39d8be9e-c8d9-4b9c-bd40-2c27cc7ea2e6_SiteId">
    <vt:lpwstr>a8b4324f-155c-4215-a0f1-7ed8cc9a992f</vt:lpwstr>
  </property>
  <property fmtid="{D5CDD505-2E9C-101B-9397-08002B2CF9AE}" pid="8" name="MSIP_Label_39d8be9e-c8d9-4b9c-bd40-2c27cc7ea2e6_ActionId">
    <vt:lpwstr>5715f456-9f2d-4555-ac61-58155fbe27be</vt:lpwstr>
  </property>
  <property fmtid="{D5CDD505-2E9C-101B-9397-08002B2CF9AE}" pid="9" name="MSIP_Label_39d8be9e-c8d9-4b9c-bd40-2c27cc7ea2e6_ContentBits">
    <vt:lpwstr>0</vt:lpwstr>
  </property>
  <property fmtid="{D5CDD505-2E9C-101B-9397-08002B2CF9AE}" pid="10" name="Content Subject">
    <vt:lpwstr/>
  </property>
</Properties>
</file>