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6" r:id="rId5"/>
  </p:sldMasterIdLst>
  <p:notesMasterIdLst>
    <p:notesMasterId r:id="rId27"/>
  </p:notesMasterIdLst>
  <p:sldIdLst>
    <p:sldId id="273" r:id="rId6"/>
    <p:sldId id="3536" r:id="rId7"/>
    <p:sldId id="3537" r:id="rId8"/>
    <p:sldId id="3538" r:id="rId9"/>
    <p:sldId id="3539" r:id="rId10"/>
    <p:sldId id="3540" r:id="rId11"/>
    <p:sldId id="3541" r:id="rId12"/>
    <p:sldId id="3542" r:id="rId13"/>
    <p:sldId id="3543" r:id="rId14"/>
    <p:sldId id="3544" r:id="rId15"/>
    <p:sldId id="3545" r:id="rId16"/>
    <p:sldId id="3546" r:id="rId17"/>
    <p:sldId id="3549" r:id="rId18"/>
    <p:sldId id="3550" r:id="rId19"/>
    <p:sldId id="3551" r:id="rId20"/>
    <p:sldId id="3552" r:id="rId21"/>
    <p:sldId id="3553" r:id="rId22"/>
    <p:sldId id="3503" r:id="rId23"/>
    <p:sldId id="3554" r:id="rId24"/>
    <p:sldId id="3556" r:id="rId25"/>
    <p:sldId id="35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7"/>
    <a:srgbClr val="4179AA"/>
    <a:srgbClr val="9361B3"/>
    <a:srgbClr val="ECB720"/>
    <a:srgbClr val="76766B"/>
    <a:srgbClr val="729D4D"/>
    <a:srgbClr val="3A7D64"/>
    <a:srgbClr val="C84674"/>
    <a:srgbClr val="E97135"/>
    <a:srgbClr val="414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322DA-EC62-4DCA-8E31-FF50AC95E076}" v="2" dt="2024-08-14T10:53:27.502"/>
    <p1510:client id="{F46C3A21-30E9-45EC-B7A0-5246A8400D91}" v="2" dt="2024-08-13T15:18:41.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arvill - Education Safeguarding Adviser" userId="624883b4-1e9b-4e2d-9c7d-7cb1dff1ea78" providerId="ADAL" clId="{84A6679D-7E56-454E-85D3-561787552AA5}"/>
    <pc:docChg chg="custSel modSld">
      <pc:chgData name="Alex Darvill - Education Safeguarding Adviser" userId="624883b4-1e9b-4e2d-9c7d-7cb1dff1ea78" providerId="ADAL" clId="{84A6679D-7E56-454E-85D3-561787552AA5}" dt="2024-08-12T08:13:14.755" v="14"/>
      <pc:docMkLst>
        <pc:docMk/>
      </pc:docMkLst>
      <pc:sldChg chg="addSp delSp modSp mod">
        <pc:chgData name="Alex Darvill - Education Safeguarding Adviser" userId="624883b4-1e9b-4e2d-9c7d-7cb1dff1ea78" providerId="ADAL" clId="{84A6679D-7E56-454E-85D3-561787552AA5}" dt="2024-08-12T08:13:14.755" v="14"/>
        <pc:sldMkLst>
          <pc:docMk/>
          <pc:sldMk cId="2394565395" sldId="273"/>
        </pc:sldMkLst>
        <pc:spChg chg="mod">
          <ac:chgData name="Alex Darvill - Education Safeguarding Adviser" userId="624883b4-1e9b-4e2d-9c7d-7cb1dff1ea78" providerId="ADAL" clId="{84A6679D-7E56-454E-85D3-561787552AA5}" dt="2024-08-12T08:12:59.333" v="12" actId="20577"/>
          <ac:spMkLst>
            <pc:docMk/>
            <pc:sldMk cId="2394565395" sldId="273"/>
            <ac:spMk id="3" creationId="{66FF32F9-2255-E5DE-3434-DA56BFA4156D}"/>
          </ac:spMkLst>
        </pc:spChg>
        <pc:spChg chg="add del mod">
          <ac:chgData name="Alex Darvill - Education Safeguarding Adviser" userId="624883b4-1e9b-4e2d-9c7d-7cb1dff1ea78" providerId="ADAL" clId="{84A6679D-7E56-454E-85D3-561787552AA5}" dt="2024-08-12T08:13:14.755" v="14"/>
          <ac:spMkLst>
            <pc:docMk/>
            <pc:sldMk cId="2394565395" sldId="273"/>
            <ac:spMk id="6" creationId="{8881D9CA-D3CB-5195-CA15-C942FC23A660}"/>
          </ac:spMkLst>
        </pc:spChg>
        <pc:picChg chg="add mod">
          <ac:chgData name="Alex Darvill - Education Safeguarding Adviser" userId="624883b4-1e9b-4e2d-9c7d-7cb1dff1ea78" providerId="ADAL" clId="{84A6679D-7E56-454E-85D3-561787552AA5}" dt="2024-08-12T08:13:14.755" v="14"/>
          <ac:picMkLst>
            <pc:docMk/>
            <pc:sldMk cId="2394565395" sldId="273"/>
            <ac:picMk id="8" creationId="{C78B81A7-A2C7-158B-1A3B-923933B71818}"/>
          </ac:picMkLst>
        </pc:picChg>
        <pc:picChg chg="del">
          <ac:chgData name="Alex Darvill - Education Safeguarding Adviser" userId="624883b4-1e9b-4e2d-9c7d-7cb1dff1ea78" providerId="ADAL" clId="{84A6679D-7E56-454E-85D3-561787552AA5}" dt="2024-08-12T08:13:03.014" v="13" actId="478"/>
          <ac:picMkLst>
            <pc:docMk/>
            <pc:sldMk cId="2394565395" sldId="273"/>
            <ac:picMk id="28" creationId="{3924476F-4AF1-AB1F-3148-29CB4C3EF294}"/>
          </ac:picMkLst>
        </pc:picChg>
      </pc:sldChg>
    </pc:docChg>
  </pc:docChgLst>
  <pc:docChgLst>
    <pc:chgData name="Derai Lewis-Jones - Education Safeguarding Adviser" userId="e42ab23b-38cc-4f4c-b1a6-bab32ee76465" providerId="ADAL" clId="{2BC322DA-EC62-4DCA-8E31-FF50AC95E076}"/>
    <pc:docChg chg="custSel modSld">
      <pc:chgData name="Derai Lewis-Jones - Education Safeguarding Adviser" userId="e42ab23b-38cc-4f4c-b1a6-bab32ee76465" providerId="ADAL" clId="{2BC322DA-EC62-4DCA-8E31-FF50AC95E076}" dt="2024-08-14T10:56:35.040" v="88"/>
      <pc:docMkLst>
        <pc:docMk/>
      </pc:docMkLst>
      <pc:sldChg chg="modSp mod">
        <pc:chgData name="Derai Lewis-Jones - Education Safeguarding Adviser" userId="e42ab23b-38cc-4f4c-b1a6-bab32ee76465" providerId="ADAL" clId="{2BC322DA-EC62-4DCA-8E31-FF50AC95E076}" dt="2024-08-14T10:48:22.810" v="0" actId="962"/>
        <pc:sldMkLst>
          <pc:docMk/>
          <pc:sldMk cId="2394565395" sldId="273"/>
        </pc:sldMkLst>
        <pc:picChg chg="mod">
          <ac:chgData name="Derai Lewis-Jones - Education Safeguarding Adviser" userId="e42ab23b-38cc-4f4c-b1a6-bab32ee76465" providerId="ADAL" clId="{2BC322DA-EC62-4DCA-8E31-FF50AC95E076}" dt="2024-08-14T10:48:22.810" v="0" actId="962"/>
          <ac:picMkLst>
            <pc:docMk/>
            <pc:sldMk cId="2394565395" sldId="273"/>
            <ac:picMk id="8" creationId="{C78B81A7-A2C7-158B-1A3B-923933B71818}"/>
          </ac:picMkLst>
        </pc:picChg>
      </pc:sldChg>
      <pc:sldChg chg="modSp mod">
        <pc:chgData name="Derai Lewis-Jones - Education Safeguarding Adviser" userId="e42ab23b-38cc-4f4c-b1a6-bab32ee76465" providerId="ADAL" clId="{2BC322DA-EC62-4DCA-8E31-FF50AC95E076}" dt="2024-08-14T10:48:55.050" v="2" actId="13244"/>
        <pc:sldMkLst>
          <pc:docMk/>
          <pc:sldMk cId="2220357360" sldId="3539"/>
        </pc:sldMkLst>
        <pc:spChg chg="ord">
          <ac:chgData name="Derai Lewis-Jones - Education Safeguarding Adviser" userId="e42ab23b-38cc-4f4c-b1a6-bab32ee76465" providerId="ADAL" clId="{2BC322DA-EC62-4DCA-8E31-FF50AC95E076}" dt="2024-08-14T10:48:55.050" v="2" actId="13244"/>
          <ac:spMkLst>
            <pc:docMk/>
            <pc:sldMk cId="2220357360" sldId="3539"/>
            <ac:spMk id="5" creationId="{A3CFC8BC-0C35-F124-D182-E378F79E4AED}"/>
          </ac:spMkLst>
        </pc:spChg>
      </pc:sldChg>
      <pc:sldChg chg="delSp mod">
        <pc:chgData name="Derai Lewis-Jones - Education Safeguarding Adviser" userId="e42ab23b-38cc-4f4c-b1a6-bab32ee76465" providerId="ADAL" clId="{2BC322DA-EC62-4DCA-8E31-FF50AC95E076}" dt="2024-08-14T10:48:34.526" v="1" actId="21"/>
        <pc:sldMkLst>
          <pc:docMk/>
          <pc:sldMk cId="776443835" sldId="3540"/>
        </pc:sldMkLst>
        <pc:spChg chg="del">
          <ac:chgData name="Derai Lewis-Jones - Education Safeguarding Adviser" userId="e42ab23b-38cc-4f4c-b1a6-bab32ee76465" providerId="ADAL" clId="{2BC322DA-EC62-4DCA-8E31-FF50AC95E076}" dt="2024-08-14T10:48:34.526" v="1" actId="21"/>
          <ac:spMkLst>
            <pc:docMk/>
            <pc:sldMk cId="776443835" sldId="3540"/>
            <ac:spMk id="2" creationId="{E2552D25-8EED-86A4-FB0F-DB0482329E33}"/>
          </ac:spMkLst>
        </pc:spChg>
      </pc:sldChg>
      <pc:sldChg chg="addSp delSp modSp mod">
        <pc:chgData name="Derai Lewis-Jones - Education Safeguarding Adviser" userId="e42ab23b-38cc-4f4c-b1a6-bab32ee76465" providerId="ADAL" clId="{2BC322DA-EC62-4DCA-8E31-FF50AC95E076}" dt="2024-08-14T10:56:35.040" v="88"/>
        <pc:sldMkLst>
          <pc:docMk/>
          <pc:sldMk cId="3827671644" sldId="3542"/>
        </pc:sldMkLst>
        <pc:spChg chg="ord">
          <ac:chgData name="Derai Lewis-Jones - Education Safeguarding Adviser" userId="e42ab23b-38cc-4f4c-b1a6-bab32ee76465" providerId="ADAL" clId="{2BC322DA-EC62-4DCA-8E31-FF50AC95E076}" dt="2024-08-14T10:51:41.590" v="9"/>
          <ac:spMkLst>
            <pc:docMk/>
            <pc:sldMk cId="3827671644" sldId="3542"/>
            <ac:spMk id="2" creationId="{0FA1AE59-F55E-4117-1CDA-856505CF2E26}"/>
          </ac:spMkLst>
        </pc:spChg>
        <pc:spChg chg="add mod ord">
          <ac:chgData name="Derai Lewis-Jones - Education Safeguarding Adviser" userId="e42ab23b-38cc-4f4c-b1a6-bab32ee76465" providerId="ADAL" clId="{2BC322DA-EC62-4DCA-8E31-FF50AC95E076}" dt="2024-08-14T10:55:36.182" v="84"/>
          <ac:spMkLst>
            <pc:docMk/>
            <pc:sldMk cId="3827671644" sldId="3542"/>
            <ac:spMk id="3" creationId="{DDBB4939-1F5F-3A53-CC81-4B98D3FB4E0A}"/>
          </ac:spMkLst>
        </pc:spChg>
        <pc:spChg chg="mod ord">
          <ac:chgData name="Derai Lewis-Jones - Education Safeguarding Adviser" userId="e42ab23b-38cc-4f4c-b1a6-bab32ee76465" providerId="ADAL" clId="{2BC322DA-EC62-4DCA-8E31-FF50AC95E076}" dt="2024-08-14T10:56:35.040" v="88"/>
          <ac:spMkLst>
            <pc:docMk/>
            <pc:sldMk cId="3827671644" sldId="3542"/>
            <ac:spMk id="4" creationId="{6BBEF928-C5D4-91B0-BD69-B8DC85B7DCFC}"/>
          </ac:spMkLst>
        </pc:spChg>
        <pc:spChg chg="ord">
          <ac:chgData name="Derai Lewis-Jones - Education Safeguarding Adviser" userId="e42ab23b-38cc-4f4c-b1a6-bab32ee76465" providerId="ADAL" clId="{2BC322DA-EC62-4DCA-8E31-FF50AC95E076}" dt="2024-08-14T10:51:34.928" v="7"/>
          <ac:spMkLst>
            <pc:docMk/>
            <pc:sldMk cId="3827671644" sldId="3542"/>
            <ac:spMk id="10" creationId="{6D568A98-72D4-C644-3EB8-985A56F076DA}"/>
          </ac:spMkLst>
        </pc:spChg>
        <pc:spChg chg="mod">
          <ac:chgData name="Derai Lewis-Jones - Education Safeguarding Adviser" userId="e42ab23b-38cc-4f4c-b1a6-bab32ee76465" providerId="ADAL" clId="{2BC322DA-EC62-4DCA-8E31-FF50AC95E076}" dt="2024-08-14T10:56:05.056" v="87" actId="207"/>
          <ac:spMkLst>
            <pc:docMk/>
            <pc:sldMk cId="3827671644" sldId="3542"/>
            <ac:spMk id="12" creationId="{06D01097-AF0C-DA9A-371C-C245121ECEF9}"/>
          </ac:spMkLst>
        </pc:spChg>
        <pc:picChg chg="del mod ord">
          <ac:chgData name="Derai Lewis-Jones - Education Safeguarding Adviser" userId="e42ab23b-38cc-4f4c-b1a6-bab32ee76465" providerId="ADAL" clId="{2BC322DA-EC62-4DCA-8E31-FF50AC95E076}" dt="2024-08-14T10:53:52.089" v="67" actId="478"/>
          <ac:picMkLst>
            <pc:docMk/>
            <pc:sldMk cId="3827671644" sldId="3542"/>
            <ac:picMk id="6" creationId="{C7011B34-6008-032B-062A-0F2A19F7470B}"/>
          </ac:picMkLst>
        </pc:picChg>
      </pc:sldChg>
    </pc:docChg>
  </pc:docChgLst>
  <pc:docChgLst>
    <pc:chgData name="Jo Barclay - Head of Education Safeguarding and Wellbeing" userId="4a6f2e24-405c-4716-a5ae-a9075bb06ad2" providerId="ADAL" clId="{F46C3A21-30E9-45EC-B7A0-5246A8400D91}"/>
    <pc:docChg chg="delSld modSld delMainMaster">
      <pc:chgData name="Jo Barclay - Head of Education Safeguarding and Wellbeing" userId="4a6f2e24-405c-4716-a5ae-a9075bb06ad2" providerId="ADAL" clId="{F46C3A21-30E9-45EC-B7A0-5246A8400D91}" dt="2024-08-14T13:39:25.364" v="105" actId="14100"/>
      <pc:docMkLst>
        <pc:docMk/>
      </pc:docMkLst>
      <pc:sldChg chg="modSp del mod">
        <pc:chgData name="Jo Barclay - Head of Education Safeguarding and Wellbeing" userId="4a6f2e24-405c-4716-a5ae-a9075bb06ad2" providerId="ADAL" clId="{F46C3A21-30E9-45EC-B7A0-5246A8400D91}" dt="2024-08-14T10:36:48.379" v="81" actId="47"/>
        <pc:sldMkLst>
          <pc:docMk/>
          <pc:sldMk cId="1375008183" sldId="258"/>
        </pc:sldMkLst>
        <pc:spChg chg="mod">
          <ac:chgData name="Jo Barclay - Head of Education Safeguarding and Wellbeing" userId="4a6f2e24-405c-4716-a5ae-a9075bb06ad2" providerId="ADAL" clId="{F46C3A21-30E9-45EC-B7A0-5246A8400D91}" dt="2024-08-13T15:15:37.066" v="1" actId="1076"/>
          <ac:spMkLst>
            <pc:docMk/>
            <pc:sldMk cId="1375008183" sldId="258"/>
            <ac:spMk id="2" creationId="{DB36B888-612E-97AF-EA74-8682A675D2DA}"/>
          </ac:spMkLst>
        </pc:spChg>
        <pc:spChg chg="mod">
          <ac:chgData name="Jo Barclay - Head of Education Safeguarding and Wellbeing" userId="4a6f2e24-405c-4716-a5ae-a9075bb06ad2" providerId="ADAL" clId="{F46C3A21-30E9-45EC-B7A0-5246A8400D91}" dt="2024-08-13T15:15:40.135" v="2" actId="1076"/>
          <ac:spMkLst>
            <pc:docMk/>
            <pc:sldMk cId="1375008183" sldId="258"/>
            <ac:spMk id="5" creationId="{964E634C-6CD8-C406-D9F8-8B13BB82F3ED}"/>
          </ac:spMkLst>
        </pc:spChg>
        <pc:spChg chg="mod">
          <ac:chgData name="Jo Barclay - Head of Education Safeguarding and Wellbeing" userId="4a6f2e24-405c-4716-a5ae-a9075bb06ad2" providerId="ADAL" clId="{F46C3A21-30E9-45EC-B7A0-5246A8400D91}" dt="2024-08-13T15:15:42.669" v="3" actId="1076"/>
          <ac:spMkLst>
            <pc:docMk/>
            <pc:sldMk cId="1375008183" sldId="258"/>
            <ac:spMk id="7" creationId="{B8F71D81-B35C-B657-CD99-83134C7710D2}"/>
          </ac:spMkLst>
        </pc:spChg>
        <pc:spChg chg="mod">
          <ac:chgData name="Jo Barclay - Head of Education Safeguarding and Wellbeing" userId="4a6f2e24-405c-4716-a5ae-a9075bb06ad2" providerId="ADAL" clId="{F46C3A21-30E9-45EC-B7A0-5246A8400D91}" dt="2024-08-13T15:15:44.969" v="4" actId="1076"/>
          <ac:spMkLst>
            <pc:docMk/>
            <pc:sldMk cId="1375008183" sldId="258"/>
            <ac:spMk id="9" creationId="{50AFEF9D-F8C1-1591-613A-70CD252F57BA}"/>
          </ac:spMkLst>
        </pc:spChg>
      </pc:sldChg>
      <pc:sldChg chg="modSp del mod">
        <pc:chgData name="Jo Barclay - Head of Education Safeguarding and Wellbeing" userId="4a6f2e24-405c-4716-a5ae-a9075bb06ad2" providerId="ADAL" clId="{F46C3A21-30E9-45EC-B7A0-5246A8400D91}" dt="2024-08-14T10:36:49.034" v="84" actId="47"/>
        <pc:sldMkLst>
          <pc:docMk/>
          <pc:sldMk cId="393779963" sldId="261"/>
        </pc:sldMkLst>
        <pc:spChg chg="mod">
          <ac:chgData name="Jo Barclay - Head of Education Safeguarding and Wellbeing" userId="4a6f2e24-405c-4716-a5ae-a9075bb06ad2" providerId="ADAL" clId="{F46C3A21-30E9-45EC-B7A0-5246A8400D91}" dt="2024-08-13T15:16:52.422" v="11" actId="404"/>
          <ac:spMkLst>
            <pc:docMk/>
            <pc:sldMk cId="393779963" sldId="261"/>
            <ac:spMk id="9" creationId="{51E57787-BDB9-FC9F-911B-2222BDC568B2}"/>
          </ac:spMkLst>
        </pc:spChg>
      </pc:sldChg>
      <pc:sldChg chg="del">
        <pc:chgData name="Jo Barclay - Head of Education Safeguarding and Wellbeing" userId="4a6f2e24-405c-4716-a5ae-a9075bb06ad2" providerId="ADAL" clId="{F46C3A21-30E9-45EC-B7A0-5246A8400D91}" dt="2024-08-14T10:36:52.451" v="103" actId="47"/>
        <pc:sldMkLst>
          <pc:docMk/>
          <pc:sldMk cId="2444680049" sldId="270"/>
        </pc:sldMkLst>
      </pc:sldChg>
      <pc:sldChg chg="modSp mod">
        <pc:chgData name="Jo Barclay - Head of Education Safeguarding and Wellbeing" userId="4a6f2e24-405c-4716-a5ae-a9075bb06ad2" providerId="ADAL" clId="{F46C3A21-30E9-45EC-B7A0-5246A8400D91}" dt="2024-08-14T13:39:25.364" v="105" actId="14100"/>
        <pc:sldMkLst>
          <pc:docMk/>
          <pc:sldMk cId="2394565395" sldId="273"/>
        </pc:sldMkLst>
        <pc:spChg chg="mod">
          <ac:chgData name="Jo Barclay - Head of Education Safeguarding and Wellbeing" userId="4a6f2e24-405c-4716-a5ae-a9075bb06ad2" providerId="ADAL" clId="{F46C3A21-30E9-45EC-B7A0-5246A8400D91}" dt="2024-08-14T13:39:25.364" v="105" actId="14100"/>
          <ac:spMkLst>
            <pc:docMk/>
            <pc:sldMk cId="2394565395" sldId="273"/>
            <ac:spMk id="3" creationId="{66FF32F9-2255-E5DE-3434-DA56BFA4156D}"/>
          </ac:spMkLst>
        </pc:spChg>
        <pc:spChg chg="mod">
          <ac:chgData name="Jo Barclay - Head of Education Safeguarding and Wellbeing" userId="4a6f2e24-405c-4716-a5ae-a9075bb06ad2" providerId="ADAL" clId="{F46C3A21-30E9-45EC-B7A0-5246A8400D91}" dt="2024-08-13T15:15:29.026" v="0" actId="1076"/>
          <ac:spMkLst>
            <pc:docMk/>
            <pc:sldMk cId="2394565395" sldId="273"/>
            <ac:spMk id="4" creationId="{4AC8350C-EC6E-CE82-26A1-B2F2809AFF4D}"/>
          </ac:spMkLst>
        </pc:spChg>
      </pc:sldChg>
      <pc:sldChg chg="modSp del mod">
        <pc:chgData name="Jo Barclay - Head of Education Safeguarding and Wellbeing" userId="4a6f2e24-405c-4716-a5ae-a9075bb06ad2" providerId="ADAL" clId="{F46C3A21-30E9-45EC-B7A0-5246A8400D91}" dt="2024-08-14T10:36:48.898" v="82" actId="47"/>
        <pc:sldMkLst>
          <pc:docMk/>
          <pc:sldMk cId="1011675933" sldId="506"/>
        </pc:sldMkLst>
        <pc:spChg chg="mod">
          <ac:chgData name="Jo Barclay - Head of Education Safeguarding and Wellbeing" userId="4a6f2e24-405c-4716-a5ae-a9075bb06ad2" providerId="ADAL" clId="{F46C3A21-30E9-45EC-B7A0-5246A8400D91}" dt="2024-08-13T15:15:49.177" v="5" actId="1076"/>
          <ac:spMkLst>
            <pc:docMk/>
            <pc:sldMk cId="1011675933" sldId="506"/>
            <ac:spMk id="2" creationId="{AB90196E-FF0D-6068-2141-ED3C605BC223}"/>
          </ac:spMkLst>
        </pc:spChg>
      </pc:sldChg>
      <pc:sldChg chg="del">
        <pc:chgData name="Jo Barclay - Head of Education Safeguarding and Wellbeing" userId="4a6f2e24-405c-4716-a5ae-a9075bb06ad2" providerId="ADAL" clId="{F46C3A21-30E9-45EC-B7A0-5246A8400D91}" dt="2024-08-14T10:36:48.961" v="83" actId="47"/>
        <pc:sldMkLst>
          <pc:docMk/>
          <pc:sldMk cId="2071065853" sldId="507"/>
        </pc:sldMkLst>
      </pc:sldChg>
      <pc:sldChg chg="del">
        <pc:chgData name="Jo Barclay - Head of Education Safeguarding and Wellbeing" userId="4a6f2e24-405c-4716-a5ae-a9075bb06ad2" providerId="ADAL" clId="{F46C3A21-30E9-45EC-B7A0-5246A8400D91}" dt="2024-08-14T10:36:49.368" v="89" actId="47"/>
        <pc:sldMkLst>
          <pc:docMk/>
          <pc:sldMk cId="1145799834" sldId="512"/>
        </pc:sldMkLst>
      </pc:sldChg>
      <pc:sldChg chg="del">
        <pc:chgData name="Jo Barclay - Head of Education Safeguarding and Wellbeing" userId="4a6f2e24-405c-4716-a5ae-a9075bb06ad2" providerId="ADAL" clId="{F46C3A21-30E9-45EC-B7A0-5246A8400D91}" dt="2024-08-14T10:36:49.459" v="90" actId="47"/>
        <pc:sldMkLst>
          <pc:docMk/>
          <pc:sldMk cId="1262695390" sldId="513"/>
        </pc:sldMkLst>
      </pc:sldChg>
      <pc:sldChg chg="del">
        <pc:chgData name="Jo Barclay - Head of Education Safeguarding and Wellbeing" userId="4a6f2e24-405c-4716-a5ae-a9075bb06ad2" providerId="ADAL" clId="{F46C3A21-30E9-45EC-B7A0-5246A8400D91}" dt="2024-08-14T10:36:50.006" v="99" actId="47"/>
        <pc:sldMkLst>
          <pc:docMk/>
          <pc:sldMk cId="804400910" sldId="3466"/>
        </pc:sldMkLst>
      </pc:sldChg>
      <pc:sldChg chg="del">
        <pc:chgData name="Jo Barclay - Head of Education Safeguarding and Wellbeing" userId="4a6f2e24-405c-4716-a5ae-a9075bb06ad2" providerId="ADAL" clId="{F46C3A21-30E9-45EC-B7A0-5246A8400D91}" dt="2024-08-14T10:36:49.637" v="92" actId="47"/>
        <pc:sldMkLst>
          <pc:docMk/>
          <pc:sldMk cId="4083654052" sldId="3483"/>
        </pc:sldMkLst>
      </pc:sldChg>
      <pc:sldChg chg="del">
        <pc:chgData name="Jo Barclay - Head of Education Safeguarding and Wellbeing" userId="4a6f2e24-405c-4716-a5ae-a9075bb06ad2" providerId="ADAL" clId="{F46C3A21-30E9-45EC-B7A0-5246A8400D91}" dt="2024-08-14T10:36:49.672" v="93" actId="47"/>
        <pc:sldMkLst>
          <pc:docMk/>
          <pc:sldMk cId="990470328" sldId="3484"/>
        </pc:sldMkLst>
      </pc:sldChg>
      <pc:sldChg chg="del">
        <pc:chgData name="Jo Barclay - Head of Education Safeguarding and Wellbeing" userId="4a6f2e24-405c-4716-a5ae-a9075bb06ad2" providerId="ADAL" clId="{F46C3A21-30E9-45EC-B7A0-5246A8400D91}" dt="2024-08-14T10:36:49.806" v="95" actId="47"/>
        <pc:sldMkLst>
          <pc:docMk/>
          <pc:sldMk cId="2912847194" sldId="3487"/>
        </pc:sldMkLst>
      </pc:sldChg>
      <pc:sldChg chg="del">
        <pc:chgData name="Jo Barclay - Head of Education Safeguarding and Wellbeing" userId="4a6f2e24-405c-4716-a5ae-a9075bb06ad2" providerId="ADAL" clId="{F46C3A21-30E9-45EC-B7A0-5246A8400D91}" dt="2024-08-14T10:36:49.835" v="96" actId="47"/>
        <pc:sldMkLst>
          <pc:docMk/>
          <pc:sldMk cId="114515525" sldId="3488"/>
        </pc:sldMkLst>
      </pc:sldChg>
      <pc:sldChg chg="del">
        <pc:chgData name="Jo Barclay - Head of Education Safeguarding and Wellbeing" userId="4a6f2e24-405c-4716-a5ae-a9075bb06ad2" providerId="ADAL" clId="{F46C3A21-30E9-45EC-B7A0-5246A8400D91}" dt="2024-08-14T10:36:49.889" v="97" actId="47"/>
        <pc:sldMkLst>
          <pc:docMk/>
          <pc:sldMk cId="2640496612" sldId="3489"/>
        </pc:sldMkLst>
      </pc:sldChg>
      <pc:sldChg chg="del">
        <pc:chgData name="Jo Barclay - Head of Education Safeguarding and Wellbeing" userId="4a6f2e24-405c-4716-a5ae-a9075bb06ad2" providerId="ADAL" clId="{F46C3A21-30E9-45EC-B7A0-5246A8400D91}" dt="2024-08-14T10:36:49.934" v="98" actId="47"/>
        <pc:sldMkLst>
          <pc:docMk/>
          <pc:sldMk cId="4032861121" sldId="3490"/>
        </pc:sldMkLst>
      </pc:sldChg>
      <pc:sldChg chg="del">
        <pc:chgData name="Jo Barclay - Head of Education Safeguarding and Wellbeing" userId="4a6f2e24-405c-4716-a5ae-a9075bb06ad2" providerId="ADAL" clId="{F46C3A21-30E9-45EC-B7A0-5246A8400D91}" dt="2024-08-14T10:36:49.104" v="85" actId="47"/>
        <pc:sldMkLst>
          <pc:docMk/>
          <pc:sldMk cId="4269199718" sldId="3503"/>
        </pc:sldMkLst>
      </pc:sldChg>
      <pc:sldChg chg="del">
        <pc:chgData name="Jo Barclay - Head of Education Safeguarding and Wellbeing" userId="4a6f2e24-405c-4716-a5ae-a9075bb06ad2" providerId="ADAL" clId="{F46C3A21-30E9-45EC-B7A0-5246A8400D91}" dt="2024-08-14T10:36:49.162" v="86" actId="47"/>
        <pc:sldMkLst>
          <pc:docMk/>
          <pc:sldMk cId="3243970773" sldId="3504"/>
        </pc:sldMkLst>
      </pc:sldChg>
      <pc:sldChg chg="del">
        <pc:chgData name="Jo Barclay - Head of Education Safeguarding and Wellbeing" userId="4a6f2e24-405c-4716-a5ae-a9075bb06ad2" providerId="ADAL" clId="{F46C3A21-30E9-45EC-B7A0-5246A8400D91}" dt="2024-08-14T10:36:49.223" v="87" actId="47"/>
        <pc:sldMkLst>
          <pc:docMk/>
          <pc:sldMk cId="2413331696" sldId="3505"/>
        </pc:sldMkLst>
      </pc:sldChg>
      <pc:sldChg chg="del">
        <pc:chgData name="Jo Barclay - Head of Education Safeguarding and Wellbeing" userId="4a6f2e24-405c-4716-a5ae-a9075bb06ad2" providerId="ADAL" clId="{F46C3A21-30E9-45EC-B7A0-5246A8400D91}" dt="2024-08-14T10:36:49.283" v="88" actId="47"/>
        <pc:sldMkLst>
          <pc:docMk/>
          <pc:sldMk cId="1376388573" sldId="3506"/>
        </pc:sldMkLst>
      </pc:sldChg>
      <pc:sldChg chg="del">
        <pc:chgData name="Jo Barclay - Head of Education Safeguarding and Wellbeing" userId="4a6f2e24-405c-4716-a5ae-a9075bb06ad2" providerId="ADAL" clId="{F46C3A21-30E9-45EC-B7A0-5246A8400D91}" dt="2024-08-14T10:36:49.565" v="91" actId="47"/>
        <pc:sldMkLst>
          <pc:docMk/>
          <pc:sldMk cId="1207618726" sldId="3507"/>
        </pc:sldMkLst>
      </pc:sldChg>
      <pc:sldChg chg="del">
        <pc:chgData name="Jo Barclay - Head of Education Safeguarding and Wellbeing" userId="4a6f2e24-405c-4716-a5ae-a9075bb06ad2" providerId="ADAL" clId="{F46C3A21-30E9-45EC-B7A0-5246A8400D91}" dt="2024-08-14T10:36:49.711" v="94" actId="47"/>
        <pc:sldMkLst>
          <pc:docMk/>
          <pc:sldMk cId="3224947875" sldId="3508"/>
        </pc:sldMkLst>
      </pc:sldChg>
      <pc:sldChg chg="del">
        <pc:chgData name="Jo Barclay - Head of Education Safeguarding and Wellbeing" userId="4a6f2e24-405c-4716-a5ae-a9075bb06ad2" providerId="ADAL" clId="{F46C3A21-30E9-45EC-B7A0-5246A8400D91}" dt="2024-08-14T10:36:50.088" v="100" actId="47"/>
        <pc:sldMkLst>
          <pc:docMk/>
          <pc:sldMk cId="764743537" sldId="3511"/>
        </pc:sldMkLst>
      </pc:sldChg>
      <pc:sldChg chg="del">
        <pc:chgData name="Jo Barclay - Head of Education Safeguarding and Wellbeing" userId="4a6f2e24-405c-4716-a5ae-a9075bb06ad2" providerId="ADAL" clId="{F46C3A21-30E9-45EC-B7A0-5246A8400D91}" dt="2024-08-14T10:36:50.747" v="101" actId="47"/>
        <pc:sldMkLst>
          <pc:docMk/>
          <pc:sldMk cId="2113397401" sldId="3534"/>
        </pc:sldMkLst>
      </pc:sldChg>
      <pc:sldChg chg="del">
        <pc:chgData name="Jo Barclay - Head of Education Safeguarding and Wellbeing" userId="4a6f2e24-405c-4716-a5ae-a9075bb06ad2" providerId="ADAL" clId="{F46C3A21-30E9-45EC-B7A0-5246A8400D91}" dt="2024-08-14T10:36:50.811" v="102" actId="47"/>
        <pc:sldMkLst>
          <pc:docMk/>
          <pc:sldMk cId="619296690" sldId="3535"/>
        </pc:sldMkLst>
      </pc:sldChg>
      <pc:sldChg chg="modSp mod">
        <pc:chgData name="Jo Barclay - Head of Education Safeguarding and Wellbeing" userId="4a6f2e24-405c-4716-a5ae-a9075bb06ad2" providerId="ADAL" clId="{F46C3A21-30E9-45EC-B7A0-5246A8400D91}" dt="2024-08-13T15:19:50.030" v="32" actId="20577"/>
        <pc:sldMkLst>
          <pc:docMk/>
          <pc:sldMk cId="4204186646" sldId="3544"/>
        </pc:sldMkLst>
        <pc:spChg chg="mod">
          <ac:chgData name="Jo Barclay - Head of Education Safeguarding and Wellbeing" userId="4a6f2e24-405c-4716-a5ae-a9075bb06ad2" providerId="ADAL" clId="{F46C3A21-30E9-45EC-B7A0-5246A8400D91}" dt="2024-08-13T15:19:34.009" v="21" actId="20577"/>
          <ac:spMkLst>
            <pc:docMk/>
            <pc:sldMk cId="4204186646" sldId="3544"/>
            <ac:spMk id="7" creationId="{2D0A37A5-F5CF-A256-BDA6-916B4D68FD9C}"/>
          </ac:spMkLst>
        </pc:spChg>
        <pc:spChg chg="mod">
          <ac:chgData name="Jo Barclay - Head of Education Safeguarding and Wellbeing" userId="4a6f2e24-405c-4716-a5ae-a9075bb06ad2" providerId="ADAL" clId="{F46C3A21-30E9-45EC-B7A0-5246A8400D91}" dt="2024-08-13T15:19:50.030" v="32" actId="20577"/>
          <ac:spMkLst>
            <pc:docMk/>
            <pc:sldMk cId="4204186646" sldId="3544"/>
            <ac:spMk id="8" creationId="{068D80D1-D54F-5B1B-2C02-D7FE4A5CBD89}"/>
          </ac:spMkLst>
        </pc:spChg>
        <pc:spChg chg="mod">
          <ac:chgData name="Jo Barclay - Head of Education Safeguarding and Wellbeing" userId="4a6f2e24-405c-4716-a5ae-a9075bb06ad2" providerId="ADAL" clId="{F46C3A21-30E9-45EC-B7A0-5246A8400D91}" dt="2024-08-13T15:19:45.417" v="27" actId="20577"/>
          <ac:spMkLst>
            <pc:docMk/>
            <pc:sldMk cId="4204186646" sldId="3544"/>
            <ac:spMk id="9" creationId="{735EE7D2-7361-E3A1-51E1-F7F3740FB0CF}"/>
          </ac:spMkLst>
        </pc:spChg>
      </pc:sldChg>
      <pc:sldChg chg="modSp mod">
        <pc:chgData name="Jo Barclay - Head of Education Safeguarding and Wellbeing" userId="4a6f2e24-405c-4716-a5ae-a9075bb06ad2" providerId="ADAL" clId="{F46C3A21-30E9-45EC-B7A0-5246A8400D91}" dt="2024-08-13T15:20:22.425" v="60" actId="20577"/>
        <pc:sldMkLst>
          <pc:docMk/>
          <pc:sldMk cId="1829095507" sldId="3545"/>
        </pc:sldMkLst>
        <pc:spChg chg="mod">
          <ac:chgData name="Jo Barclay - Head of Education Safeguarding and Wellbeing" userId="4a6f2e24-405c-4716-a5ae-a9075bb06ad2" providerId="ADAL" clId="{F46C3A21-30E9-45EC-B7A0-5246A8400D91}" dt="2024-08-13T15:20:00.519" v="37" actId="20577"/>
          <ac:spMkLst>
            <pc:docMk/>
            <pc:sldMk cId="1829095507" sldId="3545"/>
            <ac:spMk id="7" creationId="{2D0A37A5-F5CF-A256-BDA6-916B4D68FD9C}"/>
          </ac:spMkLst>
        </pc:spChg>
        <pc:spChg chg="mod">
          <ac:chgData name="Jo Barclay - Head of Education Safeguarding and Wellbeing" userId="4a6f2e24-405c-4716-a5ae-a9075bb06ad2" providerId="ADAL" clId="{F46C3A21-30E9-45EC-B7A0-5246A8400D91}" dt="2024-08-13T15:20:16.727" v="55" actId="20577"/>
          <ac:spMkLst>
            <pc:docMk/>
            <pc:sldMk cId="1829095507" sldId="3545"/>
            <ac:spMk id="8" creationId="{068D80D1-D54F-5B1B-2C02-D7FE4A5CBD89}"/>
          </ac:spMkLst>
        </pc:spChg>
        <pc:spChg chg="mod">
          <ac:chgData name="Jo Barclay - Head of Education Safeguarding and Wellbeing" userId="4a6f2e24-405c-4716-a5ae-a9075bb06ad2" providerId="ADAL" clId="{F46C3A21-30E9-45EC-B7A0-5246A8400D91}" dt="2024-08-13T15:20:08.509" v="50" actId="20577"/>
          <ac:spMkLst>
            <pc:docMk/>
            <pc:sldMk cId="1829095507" sldId="3545"/>
            <ac:spMk id="10" creationId="{2F08B470-DCC9-049E-99F1-1C75CE6CCB87}"/>
          </ac:spMkLst>
        </pc:spChg>
        <pc:spChg chg="mod">
          <ac:chgData name="Jo Barclay - Head of Education Safeguarding and Wellbeing" userId="4a6f2e24-405c-4716-a5ae-a9075bb06ad2" providerId="ADAL" clId="{F46C3A21-30E9-45EC-B7A0-5246A8400D91}" dt="2024-08-13T15:20:22.425" v="60" actId="20577"/>
          <ac:spMkLst>
            <pc:docMk/>
            <pc:sldMk cId="1829095507" sldId="3545"/>
            <ac:spMk id="14" creationId="{CB798157-CD5E-EE26-D6AF-4A37CC31E8C2}"/>
          </ac:spMkLst>
        </pc:spChg>
      </pc:sldChg>
      <pc:sldChg chg="modSp mod">
        <pc:chgData name="Jo Barclay - Head of Education Safeguarding and Wellbeing" userId="4a6f2e24-405c-4716-a5ae-a9075bb06ad2" providerId="ADAL" clId="{F46C3A21-30E9-45EC-B7A0-5246A8400D91}" dt="2024-08-13T15:19:11.299" v="12" actId="1076"/>
        <pc:sldMkLst>
          <pc:docMk/>
          <pc:sldMk cId="1437097175" sldId="3546"/>
        </pc:sldMkLst>
        <pc:spChg chg="mod">
          <ac:chgData name="Jo Barclay - Head of Education Safeguarding and Wellbeing" userId="4a6f2e24-405c-4716-a5ae-a9075bb06ad2" providerId="ADAL" clId="{F46C3A21-30E9-45EC-B7A0-5246A8400D91}" dt="2024-08-13T15:19:11.299" v="12" actId="1076"/>
          <ac:spMkLst>
            <pc:docMk/>
            <pc:sldMk cId="1437097175" sldId="3546"/>
            <ac:spMk id="17" creationId="{61E2444F-1584-3DEF-CE8F-909DDA72EAEB}"/>
          </ac:spMkLst>
        </pc:spChg>
      </pc:sldChg>
      <pc:sldChg chg="modSp del mod">
        <pc:chgData name="Jo Barclay - Head of Education Safeguarding and Wellbeing" userId="4a6f2e24-405c-4716-a5ae-a9075bb06ad2" providerId="ADAL" clId="{F46C3A21-30E9-45EC-B7A0-5246A8400D91}" dt="2024-08-14T10:35:01.222" v="75" actId="47"/>
        <pc:sldMkLst>
          <pc:docMk/>
          <pc:sldMk cId="3413923448" sldId="3547"/>
        </pc:sldMkLst>
        <pc:spChg chg="mod">
          <ac:chgData name="Jo Barclay - Head of Education Safeguarding and Wellbeing" userId="4a6f2e24-405c-4716-a5ae-a9075bb06ad2" providerId="ADAL" clId="{F46C3A21-30E9-45EC-B7A0-5246A8400D91}" dt="2024-08-14T10:34:41.945" v="74" actId="6549"/>
          <ac:spMkLst>
            <pc:docMk/>
            <pc:sldMk cId="3413923448" sldId="3547"/>
            <ac:spMk id="4" creationId="{0BB7936D-F3FD-0815-0351-938B82918507}"/>
          </ac:spMkLst>
        </pc:spChg>
      </pc:sldChg>
      <pc:sldChg chg="del">
        <pc:chgData name="Jo Barclay - Head of Education Safeguarding and Wellbeing" userId="4a6f2e24-405c-4716-a5ae-a9075bb06ad2" providerId="ADAL" clId="{F46C3A21-30E9-45EC-B7A0-5246A8400D91}" dt="2024-08-14T10:35:02.746" v="76" actId="47"/>
        <pc:sldMkLst>
          <pc:docMk/>
          <pc:sldMk cId="2520366645" sldId="3548"/>
        </pc:sldMkLst>
      </pc:sldChg>
      <pc:sldChg chg="modSp mod">
        <pc:chgData name="Jo Barclay - Head of Education Safeguarding and Wellbeing" userId="4a6f2e24-405c-4716-a5ae-a9075bb06ad2" providerId="ADAL" clId="{F46C3A21-30E9-45EC-B7A0-5246A8400D91}" dt="2024-08-14T10:35:24.988" v="77" actId="14100"/>
        <pc:sldMkLst>
          <pc:docMk/>
          <pc:sldMk cId="609987314" sldId="3550"/>
        </pc:sldMkLst>
        <pc:spChg chg="mod">
          <ac:chgData name="Jo Barclay - Head of Education Safeguarding and Wellbeing" userId="4a6f2e24-405c-4716-a5ae-a9075bb06ad2" providerId="ADAL" clId="{F46C3A21-30E9-45EC-B7A0-5246A8400D91}" dt="2024-08-14T10:35:24.988" v="77" actId="14100"/>
          <ac:spMkLst>
            <pc:docMk/>
            <pc:sldMk cId="609987314" sldId="3550"/>
            <ac:spMk id="2" creationId="{AB90196E-FF0D-6068-2141-ED3C605BC223}"/>
          </ac:spMkLst>
        </pc:spChg>
      </pc:sldChg>
      <pc:sldChg chg="modSp mod">
        <pc:chgData name="Jo Barclay - Head of Education Safeguarding and Wellbeing" userId="4a6f2e24-405c-4716-a5ae-a9075bb06ad2" providerId="ADAL" clId="{F46C3A21-30E9-45EC-B7A0-5246A8400D91}" dt="2024-08-14T10:35:37.245" v="78" actId="207"/>
        <pc:sldMkLst>
          <pc:docMk/>
          <pc:sldMk cId="2797886582" sldId="3551"/>
        </pc:sldMkLst>
        <pc:spChg chg="mod">
          <ac:chgData name="Jo Barclay - Head of Education Safeguarding and Wellbeing" userId="4a6f2e24-405c-4716-a5ae-a9075bb06ad2" providerId="ADAL" clId="{F46C3A21-30E9-45EC-B7A0-5246A8400D91}" dt="2024-08-14T10:35:37.245" v="78" actId="207"/>
          <ac:spMkLst>
            <pc:docMk/>
            <pc:sldMk cId="2797886582" sldId="3551"/>
            <ac:spMk id="6" creationId="{1110A460-795C-BD60-FACB-D1B121C40B85}"/>
          </ac:spMkLst>
        </pc:spChg>
      </pc:sldChg>
      <pc:sldChg chg="modSp mod">
        <pc:chgData name="Jo Barclay - Head of Education Safeguarding and Wellbeing" userId="4a6f2e24-405c-4716-a5ae-a9075bb06ad2" providerId="ADAL" clId="{F46C3A21-30E9-45EC-B7A0-5246A8400D91}" dt="2024-08-14T10:35:43.523" v="79" actId="14100"/>
        <pc:sldMkLst>
          <pc:docMk/>
          <pc:sldMk cId="1501833213" sldId="3552"/>
        </pc:sldMkLst>
        <pc:spChg chg="mod">
          <ac:chgData name="Jo Barclay - Head of Education Safeguarding and Wellbeing" userId="4a6f2e24-405c-4716-a5ae-a9075bb06ad2" providerId="ADAL" clId="{F46C3A21-30E9-45EC-B7A0-5246A8400D91}" dt="2024-08-14T10:35:43.523" v="79" actId="14100"/>
          <ac:spMkLst>
            <pc:docMk/>
            <pc:sldMk cId="1501833213" sldId="3552"/>
            <ac:spMk id="2" creationId="{AB90196E-FF0D-6068-2141-ED3C605BC223}"/>
          </ac:spMkLst>
        </pc:spChg>
      </pc:sldChg>
      <pc:sldChg chg="del">
        <pc:chgData name="Jo Barclay - Head of Education Safeguarding and Wellbeing" userId="4a6f2e24-405c-4716-a5ae-a9075bb06ad2" providerId="ADAL" clId="{F46C3A21-30E9-45EC-B7A0-5246A8400D91}" dt="2024-08-14T10:36:31.573" v="80" actId="47"/>
        <pc:sldMkLst>
          <pc:docMk/>
          <pc:sldMk cId="1099700684" sldId="3555"/>
        </pc:sldMkLst>
      </pc:sldChg>
      <pc:sldChg chg="del">
        <pc:chgData name="Jo Barclay - Head of Education Safeguarding and Wellbeing" userId="4a6f2e24-405c-4716-a5ae-a9075bb06ad2" providerId="ADAL" clId="{F46C3A21-30E9-45EC-B7A0-5246A8400D91}" dt="2024-08-14T10:36:55.107" v="104" actId="47"/>
        <pc:sldMkLst>
          <pc:docMk/>
          <pc:sldMk cId="3659101846" sldId="3558"/>
        </pc:sldMkLst>
      </pc:sldChg>
      <pc:sldMasterChg chg="del delSldLayout">
        <pc:chgData name="Jo Barclay - Head of Education Safeguarding and Wellbeing" userId="4a6f2e24-405c-4716-a5ae-a9075bb06ad2" providerId="ADAL" clId="{F46C3A21-30E9-45EC-B7A0-5246A8400D91}" dt="2024-08-14T10:36:50.747" v="101" actId="47"/>
        <pc:sldMasterMkLst>
          <pc:docMk/>
          <pc:sldMasterMk cId="3941288247" sldId="2147483686"/>
        </pc:sldMasterMkLst>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2957588396" sldId="2147483687"/>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3679037577" sldId="2147483688"/>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2676544891" sldId="2147483689"/>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4037683785" sldId="2147483690"/>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3807115571" sldId="2147483691"/>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3786041487" sldId="2147483692"/>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2089154048" sldId="2147483693"/>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2880433903" sldId="2147483694"/>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3903932339" sldId="2147483695"/>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2234277479" sldId="2147483696"/>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1744826470" sldId="2147483697"/>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3778021283" sldId="2147483698"/>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4205136961" sldId="2147483699"/>
          </pc:sldLayoutMkLst>
        </pc:sldLayoutChg>
        <pc:sldLayoutChg chg="del">
          <pc:chgData name="Jo Barclay - Head of Education Safeguarding and Wellbeing" userId="4a6f2e24-405c-4716-a5ae-a9075bb06ad2" providerId="ADAL" clId="{F46C3A21-30E9-45EC-B7A0-5246A8400D91}" dt="2024-08-14T10:36:50.747" v="101" actId="47"/>
          <pc:sldLayoutMkLst>
            <pc:docMk/>
            <pc:sldMasterMk cId="3941288247" sldId="2147483686"/>
            <pc:sldLayoutMk cId="4130193416" sldId="2147483700"/>
          </pc:sldLayoutMkLst>
        </pc:sldLayoutChg>
      </pc:sldMasterChg>
    </pc:docChg>
  </pc:docChgLst>
  <pc:docChgLst>
    <pc:chgData name="Alex Darvill - Education Safeguarding Adviser" userId="624883b4-1e9b-4e2d-9c7d-7cb1dff1ea78" providerId="ADAL" clId="{8CBC2A4D-1B5D-4854-B0C7-5D7BACAD3376}"/>
    <pc:docChg chg="delSld">
      <pc:chgData name="Alex Darvill - Education Safeguarding Adviser" userId="624883b4-1e9b-4e2d-9c7d-7cb1dff1ea78" providerId="ADAL" clId="{8CBC2A4D-1B5D-4854-B0C7-5D7BACAD3376}" dt="2024-08-12T08:18:01.516" v="2" actId="47"/>
      <pc:docMkLst>
        <pc:docMk/>
      </pc:docMkLst>
      <pc:sldChg chg="del">
        <pc:chgData name="Alex Darvill - Education Safeguarding Adviser" userId="624883b4-1e9b-4e2d-9c7d-7cb1dff1ea78" providerId="ADAL" clId="{8CBC2A4D-1B5D-4854-B0C7-5D7BACAD3376}" dt="2024-08-12T08:18:01.516" v="2" actId="47"/>
        <pc:sldMkLst>
          <pc:docMk/>
          <pc:sldMk cId="3233975427" sldId="3502"/>
        </pc:sldMkLst>
      </pc:sldChg>
      <pc:sldChg chg="del">
        <pc:chgData name="Alex Darvill - Education Safeguarding Adviser" userId="624883b4-1e9b-4e2d-9c7d-7cb1dff1ea78" providerId="ADAL" clId="{8CBC2A4D-1B5D-4854-B0C7-5D7BACAD3376}" dt="2024-08-12T08:17:59.912" v="0" actId="47"/>
        <pc:sldMkLst>
          <pc:docMk/>
          <pc:sldMk cId="1456198890" sldId="3509"/>
        </pc:sldMkLst>
      </pc:sldChg>
      <pc:sldChg chg="del">
        <pc:chgData name="Alex Darvill - Education Safeguarding Adviser" userId="624883b4-1e9b-4e2d-9c7d-7cb1dff1ea78" providerId="ADAL" clId="{8CBC2A4D-1B5D-4854-B0C7-5D7BACAD3376}" dt="2024-08-12T08:18:00.645" v="1" actId="47"/>
        <pc:sldMkLst>
          <pc:docMk/>
          <pc:sldMk cId="3576771950" sldId="35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14/08/2024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can be used as part of ongoing training for staff.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3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362385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schools guidance form the National FGM centre talks you through the process of talking to children and families, and explores use of appropriate language</a:t>
            </a:r>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12</a:t>
            </a:fld>
            <a:endParaRPr lang="en-GB"/>
          </a:p>
        </p:txBody>
      </p:sp>
    </p:spTree>
    <p:extLst>
      <p:ext uri="{BB962C8B-B14F-4D97-AF65-F5344CB8AC3E}">
        <p14:creationId xmlns:p14="http://schemas.microsoft.com/office/powerpoint/2010/main" val="349416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schools guidance form the National FGM centre talks you through the process of talking to children and families</a:t>
            </a:r>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13</a:t>
            </a:fld>
            <a:endParaRPr lang="en-GB"/>
          </a:p>
        </p:txBody>
      </p:sp>
    </p:spTree>
    <p:extLst>
      <p:ext uri="{BB962C8B-B14F-4D97-AF65-F5344CB8AC3E}">
        <p14:creationId xmlns:p14="http://schemas.microsoft.com/office/powerpoint/2010/main" val="265190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38D22-8D28-44B7-B4B7-D4F1F4D9E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Discuss that FGM is a safeguarding</a:t>
            </a:r>
            <a:r>
              <a:rPr lang="en-GB" baseline="0"/>
              <a:t> issue and that all staff need a basic awareness and understanding of this issue</a:t>
            </a:r>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340750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Discuss that FGM is a safeguarding</a:t>
            </a:r>
            <a:r>
              <a:rPr lang="en-GB" baseline="0"/>
              <a:t> issue and that all staff need a basic awareness and understanding of this issue</a:t>
            </a:r>
            <a:endParaRPr lang="en-GB"/>
          </a:p>
          <a:p>
            <a:r>
              <a:rPr lang="en-GB"/>
              <a:t>This also includes vaginal</a:t>
            </a:r>
            <a:r>
              <a:rPr lang="en-GB" baseline="0"/>
              <a:t> piercings in under 18s</a:t>
            </a:r>
          </a:p>
          <a:p>
            <a:r>
              <a:rPr lang="en-GB" baseline="0"/>
              <a:t>If an under 18 discloses to a teacher that she has had a piercing, mandatory reporting would apply</a:t>
            </a:r>
          </a:p>
          <a:p>
            <a:r>
              <a:rPr lang="en-GB"/>
              <a:t>Talk</a:t>
            </a:r>
            <a:r>
              <a:rPr lang="en-GB" baseline="0"/>
              <a:t> through each type:</a:t>
            </a:r>
          </a:p>
          <a:p>
            <a:r>
              <a:rPr lang="en-GB" baseline="0"/>
              <a:t>Type 1 – partial to total removal of the clitoris</a:t>
            </a:r>
          </a:p>
          <a:p>
            <a:r>
              <a:rPr lang="en-GB" baseline="0"/>
              <a:t>Type 2 – Partial to total removal of the labial lips</a:t>
            </a:r>
          </a:p>
          <a:p>
            <a:r>
              <a:rPr lang="en-GB" baseline="0"/>
              <a:t>Type 3 – called ‘infibulation’ – partial to total removal of clitoris and labial lips, followed by a covering seal made over the top, leaving a small hole (often the size of a matchstick) for urination and menstruation.</a:t>
            </a:r>
          </a:p>
          <a:p>
            <a:r>
              <a:rPr lang="en-GB"/>
              <a:t>Type 4 – any other damage to the genitalia – piercing, pricking, nicking,</a:t>
            </a:r>
            <a:r>
              <a:rPr lang="en-GB" baseline="0"/>
              <a:t> incising, cauterizing etc. </a:t>
            </a:r>
            <a:endParaRPr lang="en-GB"/>
          </a:p>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a:p>
        </p:txBody>
      </p:sp>
    </p:spTree>
    <p:extLst>
      <p:ext uri="{BB962C8B-B14F-4D97-AF65-F5344CB8AC3E}">
        <p14:creationId xmlns:p14="http://schemas.microsoft.com/office/powerpoint/2010/main" val="191111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the point that the Interactive Map is available online at the National FGM Centre website:</a:t>
            </a:r>
          </a:p>
          <a:p>
            <a:endParaRPr lang="en-GB"/>
          </a:p>
          <a:p>
            <a:r>
              <a:rPr lang="en-GB"/>
              <a:t>www.nationalfgmcentre.org.uk </a:t>
            </a:r>
            <a:r>
              <a:rPr lang="en-GB" baseline="0"/>
              <a:t> </a:t>
            </a:r>
          </a:p>
          <a:p>
            <a:endParaRPr lang="en-GB" baseline="0"/>
          </a:p>
          <a:p>
            <a:r>
              <a:rPr lang="en-GB" baseline="0"/>
              <a:t>FGM is not an African problem – it is worldwide problem</a:t>
            </a:r>
          </a:p>
          <a:p>
            <a:r>
              <a:rPr lang="en-GB" baseline="0"/>
              <a:t>Professionals can use the (free) interactive map to look at prevalence information</a:t>
            </a:r>
          </a:p>
          <a:p>
            <a:r>
              <a:rPr lang="en-GB" baseline="0"/>
              <a:t>When working with a family, professionals not only need to know the country of origin, but more importantly the </a:t>
            </a:r>
            <a:r>
              <a:rPr lang="en-GB" b="1" baseline="0"/>
              <a:t>ethnic group</a:t>
            </a:r>
            <a:r>
              <a:rPr lang="en-GB" b="0" baseline="0"/>
              <a:t>. </a:t>
            </a:r>
          </a:p>
          <a:p>
            <a:endParaRPr lang="en-GB" b="0" baseline="0"/>
          </a:p>
          <a:p>
            <a:r>
              <a:rPr lang="en-GB" b="0" baseline="0"/>
              <a:t>Spend a few minutes showing the map and what information can be found on it</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5</a:t>
            </a:fld>
            <a:endParaRPr lang="en-GB"/>
          </a:p>
        </p:txBody>
      </p:sp>
    </p:spTree>
    <p:extLst>
      <p:ext uri="{BB962C8B-B14F-4D97-AF65-F5344CB8AC3E}">
        <p14:creationId xmlns:p14="http://schemas.microsoft.com/office/powerpoint/2010/main" val="24181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add that this is not an exhaustive list </a:t>
            </a:r>
          </a:p>
          <a:p>
            <a:r>
              <a:rPr lang="en-GB"/>
              <a:t>Families may use or have certain cultural beliefs through which they may seek to justify their intentions / actions</a:t>
            </a:r>
          </a:p>
          <a:p>
            <a:r>
              <a:rPr lang="en-GB"/>
              <a:t>Pick out</a:t>
            </a:r>
            <a:r>
              <a:rPr lang="en-GB" baseline="0"/>
              <a:t> different ‘justifications’ and explain them </a:t>
            </a:r>
          </a:p>
          <a:p>
            <a:r>
              <a:rPr lang="en-GB" baseline="0"/>
              <a:t>Emphasise the safeguarding element – families do this as they think it’s a way of safeguarding their daughters - and the importance of exploring families views around FGM and why they practise. </a:t>
            </a:r>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5184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Pick out different issues</a:t>
            </a:r>
            <a:r>
              <a:rPr lang="en-GB" baseline="0"/>
              <a:t> and explain them </a:t>
            </a:r>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298965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FGM mandatory reporting duty for teachers Section 5B of the Female Genital Mutilation Act 2003 (as inserted by section 74 of the Serious Crime Act 2015) places a statutory duty upon teachers, along with regulated health and social care professionals in England and Wales, to report to the police where they discover (either through disclosure by the victim or visual evidence) that FGM appears to have been carried out on a girl under 18. Those failing to report such cases may face disciplinary sanctions. It will be rare for teachers to see visual evidence, and they should not be examining pupils or students, but the same definition of what is meant by “to discover that an act of FGM appears to have been carried out” is used for all professionals to whom this mandatory reporting duty applies.</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35117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FGM mandatory reporting duty for teachers Section 5B of the Female Genital Mutilation Act 2003 (as inserted by section 74 of the Serious Crime Act 2015) places a statutory duty upon teachers, along with regulated health and social care professionals in England and Wales, to report to the police where they discover (either through disclosure by the victim or visual evidence) that FGM appears to have been carried out on a girl under 18. Those failing to report such cases may face disciplinary sanctions. It will be rare for teachers to see visual evidence, and they should not be examining pupils or students, but the same definition of what is meant by “to discover that an act of FGM appears to have been carried out” is used for all professionals to whom this mandatory reporting duty applies.</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9</a:t>
            </a:fld>
            <a:endParaRPr lang="en-GB"/>
          </a:p>
        </p:txBody>
      </p:sp>
    </p:spTree>
    <p:extLst>
      <p:ext uri="{BB962C8B-B14F-4D97-AF65-F5344CB8AC3E}">
        <p14:creationId xmlns:p14="http://schemas.microsoft.com/office/powerpoint/2010/main" val="133906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the types of indicators that may be seen. </a:t>
            </a:r>
          </a:p>
          <a:p>
            <a:r>
              <a:rPr lang="en-GB"/>
              <a:t>Remember the basics of listening to a child if they disclose something to you – do not put words in their mouth or ask leading questions</a:t>
            </a:r>
          </a:p>
          <a:p>
            <a:r>
              <a:rPr lang="en-GB"/>
              <a:t>The chances are it will all be very innocent but be curious</a:t>
            </a:r>
          </a:p>
        </p:txBody>
      </p:sp>
      <p:sp>
        <p:nvSpPr>
          <p:cNvPr id="4" name="Slide Number Placeholder 3"/>
          <p:cNvSpPr>
            <a:spLocks noGrp="1"/>
          </p:cNvSpPr>
          <p:nvPr>
            <p:ph type="sldNum" sz="quarter" idx="5"/>
          </p:nvPr>
        </p:nvSpPr>
        <p:spPr/>
        <p:txBody>
          <a:bodyPr/>
          <a:lstStyle/>
          <a:p>
            <a:fld id="{F1B10567-32D7-4C6B-A64F-CFCFF718CD9F}" type="slidenum">
              <a:rPr lang="en-GB" smtClean="0"/>
              <a:t>10</a:t>
            </a:fld>
            <a:endParaRPr lang="en-GB"/>
          </a:p>
        </p:txBody>
      </p:sp>
    </p:spTree>
    <p:extLst>
      <p:ext uri="{BB962C8B-B14F-4D97-AF65-F5344CB8AC3E}">
        <p14:creationId xmlns:p14="http://schemas.microsoft.com/office/powerpoint/2010/main" val="94710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14/08/2024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914400" y="1752600"/>
            <a:ext cx="103632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914400" y="3124200"/>
            <a:ext cx="103632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87352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70424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940696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19734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14/08/2024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83890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78861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97239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296095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29076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96207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1143000"/>
            <a:ext cx="26162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143000"/>
            <a:ext cx="76454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014936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14400"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050499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Tree>
    <p:extLst>
      <p:ext uri="{BB962C8B-B14F-4D97-AF65-F5344CB8AC3E}">
        <p14:creationId xmlns:p14="http://schemas.microsoft.com/office/powerpoint/2010/main" val="53582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4516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4.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14/08/2024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914400" y="1143000"/>
            <a:ext cx="1046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438400"/>
            <a:ext cx="1046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914400" y="64008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099243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nationalfgmcentre.org.uk/wp-content/uploads/2019/06/FGM-Schools-Guidance-National-FGM-Centre.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v.uk/government/publications/national-action-plan-to-tackle-child-abuse-linked-to-faith-or-belief"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eycp.essex.gov.uk/safeguarding/" TargetMode="Externa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hyperlink" Target="https://www.refuge.org.uk/" TargetMode="External"/><Relationship Id="rId3" Type="http://schemas.openxmlformats.org/officeDocument/2006/relationships/hyperlink" Target="https://assets.publishing.service.gov.uk/media/65803ff395bf65000d7191a2/Working_together_to_safeguard_children_2023_-_summary_of_changes.pdf" TargetMode="External"/><Relationship Id="rId7" Type="http://schemas.openxmlformats.org/officeDocument/2006/relationships/hyperlink" Target="https://www.essex.gov.uk/children-young-people-and-families/support-children-young-people-and-familie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escb.co.uk/media/2698/ecc-early-help-drop-in-poster-2022.pdf" TargetMode="External"/><Relationship Id="rId11" Type="http://schemas.openxmlformats.org/officeDocument/2006/relationships/hyperlink" Target="https://setdab.org/" TargetMode="External"/><Relationship Id="rId5" Type="http://schemas.openxmlformats.org/officeDocument/2006/relationships/hyperlink" Target="https://www.escb.co.uk/learning-and-development/preparing-for-difficult-conversations/" TargetMode="External"/><Relationship Id="rId10" Type="http://schemas.openxmlformats.org/officeDocument/2006/relationships/hyperlink" Target="http://www.safelives.org.uk/knowledge-hub/spotlights/spotlight-3-young-people-and-domestic-abuse" TargetMode="External"/><Relationship Id="rId4" Type="http://schemas.openxmlformats.org/officeDocument/2006/relationships/hyperlink" Target="https://www.escb.co.uk/learning-and-development/early-help-and-team-around-the-family-workshops/" TargetMode="External"/><Relationship Id="rId9" Type="http://schemas.openxmlformats.org/officeDocument/2006/relationships/hyperlink" Target="https://www.nspcc.org.uk/preventing-abuse/child-abuse-and-neglect/domestic-abuse/signs-symptoms-effec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v.uk/government/publications/prevent-duty-guidance" TargetMode="External"/><Relationship Id="rId13" Type="http://schemas.openxmlformats.org/officeDocument/2006/relationships/hyperlink" Target="https://www.gov.uk/guidance/mental-health-and-wellbeing-support-in-schools-and-colleges" TargetMode="External"/><Relationship Id="rId3" Type="http://schemas.openxmlformats.org/officeDocument/2006/relationships/hyperlink" Target="https://www.gov.uk/government/publications/keeping-children-safe-in-education--2" TargetMode="External"/><Relationship Id="rId7" Type="http://schemas.openxmlformats.org/officeDocument/2006/relationships/hyperlink" Target="https://www.gov.uk/government/publications/relationships-education-relationships-and-sex-education-rse-and-health-education" TargetMode="External"/><Relationship Id="rId12" Type="http://schemas.openxmlformats.org/officeDocument/2006/relationships/hyperlink" Target="https://www.gov.uk/guidance/meeting-digital-and-technology-standards-in-schools-and-colleges/filtering-and-monitoring-standards-for-schools-and-colleges"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assets.publishing.service.gov.uk/government/uploads/system/uploads/attachment_data/file/419604/What_to_do_if_you_re_worried_a_child_is_being_abused.pdf" TargetMode="External"/><Relationship Id="rId11" Type="http://schemas.openxmlformats.org/officeDocument/2006/relationships/hyperlink" Target="https://www.gov.uk/government/publications/teaching-online-safety-in-schools" TargetMode="External"/><Relationship Id="rId5" Type="http://schemas.openxmlformats.org/officeDocument/2006/relationships/hyperlink" Target="https://www.gov.uk/government/publications/working-together-to-safeguard-children--2" TargetMode="External"/><Relationship Id="rId10" Type="http://schemas.openxmlformats.org/officeDocument/2006/relationships/hyperlink" Target="https://www.gov.uk/government/publications/sharing-nudes-and-semi-nudes-advice-for-education-settings-working-with-children-and-young-people" TargetMode="External"/><Relationship Id="rId4" Type="http://schemas.openxmlformats.org/officeDocument/2006/relationships/hyperlink" Target="https://www.escb.co.uk/media/2739/set-procedures-may2022.pdf" TargetMode="External"/><Relationship Id="rId9" Type="http://schemas.openxmlformats.org/officeDocument/2006/relationships/hyperlink" Target="https://www.escb.co.uk/media/2701/escb-effectivesupportbooklet2021v7.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educationsafeguarding@essex.gov.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nationalfgmcentre.org.uk/world-fgm-prevalence-ma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539750" y="1196502"/>
            <a:ext cx="5772274" cy="2097498"/>
          </a:xfrm>
        </p:spPr>
        <p:txBody>
          <a:bodyPr/>
          <a:lstStyle/>
          <a:p>
            <a:r>
              <a:rPr lang="en-GB" sz="4000" dirty="0"/>
              <a:t>Level 2 Safeguarding Training for Early Years 2024-2025</a:t>
            </a: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539748" y="3004507"/>
            <a:ext cx="6204999" cy="1080000"/>
          </a:xfrm>
        </p:spPr>
        <p:txBody>
          <a:bodyPr/>
          <a:lstStyle/>
          <a:p>
            <a:r>
              <a:rPr lang="en-GB" b="1" dirty="0">
                <a:solidFill>
                  <a:srgbClr val="4179AA"/>
                </a:solidFill>
                <a:latin typeface="+mn-lt"/>
              </a:rPr>
              <a:t>(So-called) honour-based abuse awareness</a:t>
            </a: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5220000"/>
            <a:ext cx="4401366" cy="6774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Essex Education Safeguarding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September 2024</a:t>
            </a:r>
          </a:p>
        </p:txBody>
      </p:sp>
      <p:sp>
        <p:nvSpPr>
          <p:cNvPr id="2" name="TextBox 1">
            <a:extLst>
              <a:ext uri="{FF2B5EF4-FFF2-40B4-BE49-F238E27FC236}">
                <a16:creationId xmlns:a16="http://schemas.microsoft.com/office/drawing/2014/main" id="{630497DB-6F80-7EBB-1EDD-F67C2623A76A}"/>
              </a:ext>
            </a:extLst>
          </p:cNvPr>
          <p:cNvSpPr txBox="1"/>
          <p:nvPr/>
        </p:nvSpPr>
        <p:spPr>
          <a:xfrm>
            <a:off x="539750" y="5897461"/>
            <a:ext cx="6725116" cy="6774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Copyright © Essex County Council 2024</a:t>
            </a:r>
            <a:br>
              <a:rPr kumimoji="0" lang="en-GB" sz="1000" b="0" i="0" u="none" strike="noStrike" kern="1200" cap="none" spc="0" normalizeH="0" baseline="0" noProof="0">
                <a:ln>
                  <a:noFill/>
                </a:ln>
                <a:solidFill>
                  <a:srgbClr val="000000"/>
                </a:solidFill>
                <a:effectLst/>
                <a:uLnTx/>
                <a:uFillTx/>
                <a:latin typeface="Calibri"/>
                <a:ea typeface="+mn-ea"/>
                <a:cs typeface="+mn-cs"/>
              </a:rPr>
            </a:br>
            <a:r>
              <a:rPr kumimoji="0" lang="en-GB" sz="1000" b="0" i="0" u="none" strike="noStrike" kern="1200" cap="none" spc="0" normalizeH="0" baseline="0" noProof="0">
                <a:ln>
                  <a:noFill/>
                </a:ln>
                <a:solidFill>
                  <a:srgbClr val="000000"/>
                </a:solidFill>
                <a:effectLst/>
                <a:uLnTx/>
                <a:uFillTx/>
                <a:latin typeface="Calibri"/>
                <a:ea typeface="+mn-ea"/>
                <a:cs typeface="+mn-cs"/>
              </a:rPr>
              <a:t>No part of this publication may be reproduced, stored in a retrieval system of any nature, downloaded, transmitted or distributed in any form or by any means including photocopying and recording, without the prior written permission of Essex County Council, the copyright owner</a:t>
            </a:r>
          </a:p>
        </p:txBody>
      </p:sp>
      <p:pic>
        <p:nvPicPr>
          <p:cNvPr id="14" name="Picture 13">
            <a:extLst>
              <a:ext uri="{FF2B5EF4-FFF2-40B4-BE49-F238E27FC236}">
                <a16:creationId xmlns:a16="http://schemas.microsoft.com/office/drawing/2014/main" id="{6CF7E7CF-B088-5572-B67C-F93AE672DC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0012" y="4869606"/>
            <a:ext cx="637670" cy="1212412"/>
          </a:xfrm>
          <a:prstGeom prst="rect">
            <a:avLst/>
          </a:prstGeom>
        </p:spPr>
      </p:pic>
      <p:pic>
        <p:nvPicPr>
          <p:cNvPr id="8" name="Picture Placeholder 7">
            <a:extLst>
              <a:ext uri="{FF2B5EF4-FFF2-40B4-BE49-F238E27FC236}">
                <a16:creationId xmlns:a16="http://schemas.microsoft.com/office/drawing/2014/main" id="{C78B81A7-A2C7-158B-1A3B-923933B71818}"/>
              </a:ext>
              <a:ext uri="{C183D7F6-B498-43B3-948B-1728B52AA6E4}">
                <adec:decorative xmlns:adec="http://schemas.microsoft.com/office/drawing/2017/decorative" val="1"/>
              </a:ext>
            </a:extLst>
          </p:cNvPr>
          <p:cNvPicPr>
            <a:picLocks noGrp="1" noChangeAspect="1"/>
          </p:cNvPicPr>
          <p:nvPr>
            <p:ph type="pic" sz="quarter" idx="11"/>
          </p:nvPr>
        </p:nvPicPr>
        <p:blipFill>
          <a:blip r:embed="rId4"/>
          <a:srcRect t="20" b="20"/>
          <a:stretch>
            <a:fillRect/>
          </a:stretch>
        </p:blipFill>
        <p:spPr>
          <a:prstGeom prst="rect">
            <a:avLst/>
          </a:prstGeom>
        </p:spPr>
      </p:pic>
    </p:spTree>
    <p:extLst>
      <p:ext uri="{BB962C8B-B14F-4D97-AF65-F5344CB8AC3E}">
        <p14:creationId xmlns:p14="http://schemas.microsoft.com/office/powerpoint/2010/main" val="239456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CD12-AA26-75EA-6EEB-44632DF9D140}"/>
              </a:ext>
              <a:ext uri="{C183D7F6-B498-43B3-948B-1728B52AA6E4}">
                <adec:decorative xmlns:adec="http://schemas.microsoft.com/office/drawing/2017/decorative" val="1"/>
              </a:ext>
            </a:extLst>
          </p:cNvPr>
          <p:cNvSpPr>
            <a:spLocks noGrp="1"/>
          </p:cNvSpPr>
          <p:nvPr>
            <p:ph type="title"/>
          </p:nvPr>
        </p:nvSpPr>
        <p:spPr>
          <a:xfrm>
            <a:off x="547199" y="471030"/>
            <a:ext cx="5225919" cy="637100"/>
          </a:xfrm>
        </p:spPr>
        <p:txBody>
          <a:bodyPr/>
          <a:lstStyle/>
          <a:p>
            <a:r>
              <a:rPr lang="en-GB"/>
              <a:t>High risk indicators</a:t>
            </a:r>
          </a:p>
        </p:txBody>
      </p:sp>
      <p:sp>
        <p:nvSpPr>
          <p:cNvPr id="7" name="Text Placeholder 6">
            <a:extLst>
              <a:ext uri="{FF2B5EF4-FFF2-40B4-BE49-F238E27FC236}">
                <a16:creationId xmlns:a16="http://schemas.microsoft.com/office/drawing/2014/main" id="{2D0A37A5-F5CF-A256-BDA6-916B4D68FD9C}"/>
              </a:ext>
              <a:ext uri="{C183D7F6-B498-43B3-948B-1728B52AA6E4}">
                <adec:decorative xmlns:adec="http://schemas.microsoft.com/office/drawing/2017/decorative" val="1"/>
              </a:ext>
            </a:extLst>
          </p:cNvPr>
          <p:cNvSpPr>
            <a:spLocks noGrp="1"/>
          </p:cNvSpPr>
          <p:nvPr>
            <p:ph type="body" sz="quarter" idx="14"/>
          </p:nvPr>
        </p:nvSpPr>
        <p:spPr>
          <a:xfrm>
            <a:off x="199038" y="3887268"/>
            <a:ext cx="2163600" cy="1281417"/>
          </a:xfrm>
        </p:spPr>
        <p:txBody>
          <a:bodyPr/>
          <a:lstStyle/>
          <a:p>
            <a:pPr algn="ctr"/>
            <a:r>
              <a:rPr lang="en-GB" sz="1600" b="0" dirty="0"/>
              <a:t>A female child discloses she has undergone FGM (if under 18, mandatory reporting applies)</a:t>
            </a:r>
          </a:p>
        </p:txBody>
      </p:sp>
      <p:sp>
        <p:nvSpPr>
          <p:cNvPr id="8" name="Text Placeholder 7">
            <a:extLst>
              <a:ext uri="{FF2B5EF4-FFF2-40B4-BE49-F238E27FC236}">
                <a16:creationId xmlns:a16="http://schemas.microsoft.com/office/drawing/2014/main" id="{068D80D1-D54F-5B1B-2C02-D7FE4A5CBD89}"/>
              </a:ext>
              <a:ext uri="{C183D7F6-B498-43B3-948B-1728B52AA6E4}">
                <adec:decorative xmlns:adec="http://schemas.microsoft.com/office/drawing/2017/decorative" val="1"/>
              </a:ext>
            </a:extLst>
          </p:cNvPr>
          <p:cNvSpPr>
            <a:spLocks noGrp="1"/>
          </p:cNvSpPr>
          <p:nvPr>
            <p:ph type="body" sz="quarter" idx="15"/>
          </p:nvPr>
        </p:nvSpPr>
        <p:spPr>
          <a:xfrm>
            <a:off x="9608692" y="3887268"/>
            <a:ext cx="2163600" cy="1963450"/>
          </a:xfrm>
        </p:spPr>
        <p:txBody>
          <a:bodyPr/>
          <a:lstStyle/>
          <a:p>
            <a:pPr algn="ctr"/>
            <a:r>
              <a:rPr lang="en-GB" sz="1600" b="0" dirty="0"/>
              <a:t>A female child / other individual discloses she or another female is at risk of FGM or has undergone FGM</a:t>
            </a:r>
          </a:p>
        </p:txBody>
      </p:sp>
      <p:sp>
        <p:nvSpPr>
          <p:cNvPr id="9" name="Text Placeholder 8">
            <a:extLst>
              <a:ext uri="{FF2B5EF4-FFF2-40B4-BE49-F238E27FC236}">
                <a16:creationId xmlns:a16="http://schemas.microsoft.com/office/drawing/2014/main" id="{735EE7D2-7361-E3A1-51E1-F7F3740FB0CF}"/>
              </a:ext>
              <a:ext uri="{C183D7F6-B498-43B3-948B-1728B52AA6E4}">
                <adec:decorative xmlns:adec="http://schemas.microsoft.com/office/drawing/2017/decorative" val="1"/>
              </a:ext>
            </a:extLst>
          </p:cNvPr>
          <p:cNvSpPr>
            <a:spLocks noGrp="1"/>
          </p:cNvSpPr>
          <p:nvPr>
            <p:ph type="body" sz="quarter" idx="16"/>
          </p:nvPr>
        </p:nvSpPr>
        <p:spPr>
          <a:xfrm>
            <a:off x="6369618" y="3887268"/>
            <a:ext cx="2163600" cy="1963450"/>
          </a:xfrm>
        </p:spPr>
        <p:txBody>
          <a:bodyPr/>
          <a:lstStyle/>
          <a:p>
            <a:pPr algn="ctr"/>
            <a:r>
              <a:rPr lang="en-GB" sz="1600" b="0" dirty="0"/>
              <a:t>A female child has a family member who has already undergone FGM </a:t>
            </a:r>
          </a:p>
        </p:txBody>
      </p:sp>
      <p:sp>
        <p:nvSpPr>
          <p:cNvPr id="10" name="Text Placeholder 9">
            <a:extLst>
              <a:ext uri="{FF2B5EF4-FFF2-40B4-BE49-F238E27FC236}">
                <a16:creationId xmlns:a16="http://schemas.microsoft.com/office/drawing/2014/main" id="{2F08B470-DCC9-049E-99F1-1C75CE6CCB87}"/>
              </a:ext>
              <a:ext uri="{C183D7F6-B498-43B3-948B-1728B52AA6E4}">
                <adec:decorative xmlns:adec="http://schemas.microsoft.com/office/drawing/2017/decorative" val="1"/>
              </a:ext>
            </a:extLst>
          </p:cNvPr>
          <p:cNvSpPr>
            <a:spLocks noGrp="1"/>
          </p:cNvSpPr>
          <p:nvPr>
            <p:ph type="body" sz="quarter" idx="17"/>
          </p:nvPr>
        </p:nvSpPr>
        <p:spPr>
          <a:xfrm>
            <a:off x="3206599" y="3887268"/>
            <a:ext cx="2163600" cy="1963450"/>
          </a:xfrm>
        </p:spPr>
        <p:txBody>
          <a:bodyPr/>
          <a:lstStyle/>
          <a:p>
            <a:pPr marR="0" lvl="0" algn="ctr" defTabSz="914400" rtl="0" eaLnBrk="1" fontAlgn="base" latinLnBrk="0" hangingPunct="1">
              <a:lnSpc>
                <a:spcPct val="100000"/>
              </a:lnSpc>
              <a:spcBef>
                <a:spcPct val="20000"/>
              </a:spcBef>
              <a:spcAft>
                <a:spcPct val="0"/>
              </a:spcAft>
              <a:buClrTx/>
              <a:buSzTx/>
              <a:tabLst/>
              <a:defRPr/>
            </a:pPr>
            <a:r>
              <a:rPr lang="en-GB" sz="1600" b="0"/>
              <a:t>A parent/carer discloses they believe FGM is a requirement and/or indicates they plan to arrange FGM for their daughter</a:t>
            </a:r>
          </a:p>
        </p:txBody>
      </p:sp>
      <p:pic>
        <p:nvPicPr>
          <p:cNvPr id="28" name="Picture Placeholder 27">
            <a:extLst>
              <a:ext uri="{FF2B5EF4-FFF2-40B4-BE49-F238E27FC236}">
                <a16:creationId xmlns:a16="http://schemas.microsoft.com/office/drawing/2014/main" id="{4DC988F1-0C81-40DD-560A-B92BF5D9DB17}"/>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230" y="1909952"/>
            <a:ext cx="1710000" cy="1710000"/>
          </a:xfrm>
        </p:spPr>
      </p:pic>
      <p:pic>
        <p:nvPicPr>
          <p:cNvPr id="29" name="Picture Placeholder 27">
            <a:extLst>
              <a:ext uri="{FF2B5EF4-FFF2-40B4-BE49-F238E27FC236}">
                <a16:creationId xmlns:a16="http://schemas.microsoft.com/office/drawing/2014/main" id="{DD7FCAA3-E629-66E8-E510-4F0190250D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12716" y="1847958"/>
            <a:ext cx="1710000" cy="1710000"/>
          </a:xfrm>
          <a:prstGeom prst="ellipse">
            <a:avLst/>
          </a:prstGeom>
          <a:solidFill>
            <a:srgbClr val="CCCCCC"/>
          </a:solidFill>
        </p:spPr>
      </p:pic>
      <p:pic>
        <p:nvPicPr>
          <p:cNvPr id="30" name="Picture Placeholder 27">
            <a:extLst>
              <a:ext uri="{FF2B5EF4-FFF2-40B4-BE49-F238E27FC236}">
                <a16:creationId xmlns:a16="http://schemas.microsoft.com/office/drawing/2014/main" id="{08E929DF-A912-CA9C-486A-05DF5F3B34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11370" y="1909952"/>
            <a:ext cx="1710000" cy="1710000"/>
          </a:xfrm>
          <a:prstGeom prst="ellipse">
            <a:avLst/>
          </a:prstGeom>
          <a:solidFill>
            <a:srgbClr val="CCCCCC"/>
          </a:solidFill>
        </p:spPr>
      </p:pic>
      <p:pic>
        <p:nvPicPr>
          <p:cNvPr id="31" name="Picture Placeholder 27">
            <a:extLst>
              <a:ext uri="{FF2B5EF4-FFF2-40B4-BE49-F238E27FC236}">
                <a16:creationId xmlns:a16="http://schemas.microsoft.com/office/drawing/2014/main" id="{DF8051EA-E420-3E8B-B814-C1A05EF424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35988" y="1859368"/>
            <a:ext cx="1710000" cy="1710000"/>
          </a:xfrm>
          <a:prstGeom prst="ellipse">
            <a:avLst/>
          </a:prstGeom>
          <a:solidFill>
            <a:srgbClr val="CCCCCC"/>
          </a:solidFill>
        </p:spPr>
      </p:pic>
    </p:spTree>
    <p:extLst>
      <p:ext uri="{BB962C8B-B14F-4D97-AF65-F5344CB8AC3E}">
        <p14:creationId xmlns:p14="http://schemas.microsoft.com/office/powerpoint/2010/main" val="420418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CD12-AA26-75EA-6EEB-44632DF9D140}"/>
              </a:ext>
              <a:ext uri="{C183D7F6-B498-43B3-948B-1728B52AA6E4}">
                <adec:decorative xmlns:adec="http://schemas.microsoft.com/office/drawing/2017/decorative" val="1"/>
              </a:ext>
            </a:extLst>
          </p:cNvPr>
          <p:cNvSpPr>
            <a:spLocks noGrp="1"/>
          </p:cNvSpPr>
          <p:nvPr>
            <p:ph type="title"/>
          </p:nvPr>
        </p:nvSpPr>
        <p:spPr>
          <a:xfrm>
            <a:off x="547199" y="471030"/>
            <a:ext cx="5225919" cy="637100"/>
          </a:xfrm>
        </p:spPr>
        <p:txBody>
          <a:bodyPr/>
          <a:lstStyle/>
          <a:p>
            <a:r>
              <a:rPr lang="en-GB"/>
              <a:t>Other risk indicators</a:t>
            </a:r>
          </a:p>
        </p:txBody>
      </p:sp>
      <p:sp>
        <p:nvSpPr>
          <p:cNvPr id="7" name="Text Placeholder 6">
            <a:extLst>
              <a:ext uri="{FF2B5EF4-FFF2-40B4-BE49-F238E27FC236}">
                <a16:creationId xmlns:a16="http://schemas.microsoft.com/office/drawing/2014/main" id="{2D0A37A5-F5CF-A256-BDA6-916B4D68FD9C}"/>
              </a:ext>
              <a:ext uri="{C183D7F6-B498-43B3-948B-1728B52AA6E4}">
                <adec:decorative xmlns:adec="http://schemas.microsoft.com/office/drawing/2017/decorative" val="1"/>
              </a:ext>
            </a:extLst>
          </p:cNvPr>
          <p:cNvSpPr>
            <a:spLocks noGrp="1"/>
          </p:cNvSpPr>
          <p:nvPr>
            <p:ph type="body" sz="quarter" idx="14"/>
          </p:nvPr>
        </p:nvSpPr>
        <p:spPr>
          <a:xfrm>
            <a:off x="199038" y="3887268"/>
            <a:ext cx="2163600" cy="1281417"/>
          </a:xfrm>
        </p:spPr>
        <p:txBody>
          <a:bodyPr/>
          <a:lstStyle/>
          <a:p>
            <a:pPr marR="0" lvl="0" algn="ctr" defTabSz="914400" rtl="0" eaLnBrk="1" fontAlgn="base" latinLnBrk="0" hangingPunct="1">
              <a:lnSpc>
                <a:spcPct val="100000"/>
              </a:lnSpc>
              <a:spcBef>
                <a:spcPct val="20000"/>
              </a:spcBef>
              <a:spcAft>
                <a:spcPct val="0"/>
              </a:spcAft>
              <a:buClrTx/>
              <a:buSzTx/>
              <a:tabLst/>
              <a:defRPr/>
            </a:pPr>
            <a:r>
              <a:rPr kumimoji="0" lang="en-GB" sz="1600" b="0" i="0" u="none" strike="noStrike" kern="0" cap="none" spc="0" normalizeH="0" baseline="0" noProof="0" dirty="0">
                <a:ln>
                  <a:noFill/>
                </a:ln>
                <a:solidFill>
                  <a:srgbClr val="000000"/>
                </a:solidFill>
                <a:effectLst/>
                <a:uLnTx/>
                <a:uFillTx/>
                <a:latin typeface="+mj-lt"/>
                <a:ea typeface="MS PGothic" pitchFamily="34" charset="-128"/>
                <a:cs typeface="+mn-cs"/>
              </a:rPr>
              <a:t>A female child discloses she is worried about a holiday and/or upcoming ceremony/ coming of age party</a:t>
            </a:r>
          </a:p>
          <a:p>
            <a:endParaRPr lang="en-GB" dirty="0"/>
          </a:p>
        </p:txBody>
      </p:sp>
      <p:sp>
        <p:nvSpPr>
          <p:cNvPr id="8" name="Text Placeholder 7">
            <a:extLst>
              <a:ext uri="{FF2B5EF4-FFF2-40B4-BE49-F238E27FC236}">
                <a16:creationId xmlns:a16="http://schemas.microsoft.com/office/drawing/2014/main" id="{068D80D1-D54F-5B1B-2C02-D7FE4A5CBD89}"/>
              </a:ext>
              <a:ext uri="{C183D7F6-B498-43B3-948B-1728B52AA6E4}">
                <adec:decorative xmlns:adec="http://schemas.microsoft.com/office/drawing/2017/decorative" val="1"/>
              </a:ext>
            </a:extLst>
          </p:cNvPr>
          <p:cNvSpPr>
            <a:spLocks noGrp="1"/>
          </p:cNvSpPr>
          <p:nvPr>
            <p:ph type="body" sz="quarter" idx="15"/>
          </p:nvPr>
        </p:nvSpPr>
        <p:spPr>
          <a:xfrm>
            <a:off x="7818639" y="3817526"/>
            <a:ext cx="2163600" cy="1963450"/>
          </a:xfrm>
        </p:spPr>
        <p:txBody>
          <a:bodyPr/>
          <a:lstStyle/>
          <a:p>
            <a:pPr algn="ctr"/>
            <a:r>
              <a:rPr lang="en-GB" sz="1600" b="0" dirty="0"/>
              <a:t>A </a:t>
            </a:r>
            <a:r>
              <a:rPr kumimoji="0" lang="en-GB" sz="1600" b="0" i="0" u="none" strike="noStrike" kern="0" cap="none" spc="0" normalizeH="0" baseline="0" noProof="0" dirty="0">
                <a:ln>
                  <a:noFill/>
                </a:ln>
                <a:solidFill>
                  <a:srgbClr val="000000"/>
                </a:solidFill>
                <a:effectLst/>
                <a:uLnTx/>
                <a:uFillTx/>
                <a:latin typeface="+mj-lt"/>
                <a:ea typeface="MS PGothic" pitchFamily="34" charset="-128"/>
                <a:cs typeface="+mn-cs"/>
              </a:rPr>
              <a:t>female child </a:t>
            </a:r>
            <a:r>
              <a:rPr lang="en-GB" sz="1600" b="0" dirty="0"/>
              <a:t>’s behaviour changes</a:t>
            </a:r>
          </a:p>
        </p:txBody>
      </p:sp>
      <p:sp>
        <p:nvSpPr>
          <p:cNvPr id="9" name="Text Placeholder 8">
            <a:extLst>
              <a:ext uri="{FF2B5EF4-FFF2-40B4-BE49-F238E27FC236}">
                <a16:creationId xmlns:a16="http://schemas.microsoft.com/office/drawing/2014/main" id="{735EE7D2-7361-E3A1-51E1-F7F3740FB0CF}"/>
              </a:ext>
              <a:ext uri="{C183D7F6-B498-43B3-948B-1728B52AA6E4}">
                <adec:decorative xmlns:adec="http://schemas.microsoft.com/office/drawing/2017/decorative" val="1"/>
              </a:ext>
            </a:extLst>
          </p:cNvPr>
          <p:cNvSpPr>
            <a:spLocks noGrp="1"/>
          </p:cNvSpPr>
          <p:nvPr>
            <p:ph type="body" sz="quarter" idx="16"/>
          </p:nvPr>
        </p:nvSpPr>
        <p:spPr>
          <a:xfrm>
            <a:off x="5278772" y="3817526"/>
            <a:ext cx="2163600" cy="1963450"/>
          </a:xfrm>
        </p:spPr>
        <p:txBody>
          <a:bodyPr/>
          <a:lstStyle/>
          <a:p>
            <a:pPr algn="ctr"/>
            <a:r>
              <a:rPr lang="en-GB" sz="1600" b="0"/>
              <a:t>Parent(s)/carer(s) are going on holiday (to a country of high prevalence of FGM) and are reluctant to discuss the details of the holiday with the setting</a:t>
            </a:r>
          </a:p>
          <a:p>
            <a:endParaRPr lang="en-GB"/>
          </a:p>
        </p:txBody>
      </p:sp>
      <p:sp>
        <p:nvSpPr>
          <p:cNvPr id="10" name="Text Placeholder 9">
            <a:extLst>
              <a:ext uri="{FF2B5EF4-FFF2-40B4-BE49-F238E27FC236}">
                <a16:creationId xmlns:a16="http://schemas.microsoft.com/office/drawing/2014/main" id="{2F08B470-DCC9-049E-99F1-1C75CE6CCB87}"/>
              </a:ext>
              <a:ext uri="{C183D7F6-B498-43B3-948B-1728B52AA6E4}">
                <adec:decorative xmlns:adec="http://schemas.microsoft.com/office/drawing/2017/decorative" val="1"/>
              </a:ext>
            </a:extLst>
          </p:cNvPr>
          <p:cNvSpPr>
            <a:spLocks noGrp="1"/>
          </p:cNvSpPr>
          <p:nvPr>
            <p:ph type="body" sz="quarter" idx="17"/>
          </p:nvPr>
        </p:nvSpPr>
        <p:spPr>
          <a:xfrm>
            <a:off x="2738905" y="3887268"/>
            <a:ext cx="2163600" cy="1963450"/>
          </a:xfrm>
        </p:spPr>
        <p:txBody>
          <a:bodyPr/>
          <a:lstStyle/>
          <a:p>
            <a:pPr marR="0" lvl="0" algn="ctr" defTabSz="914400" rtl="0" eaLnBrk="1" fontAlgn="base" latinLnBrk="0" hangingPunct="1">
              <a:lnSpc>
                <a:spcPct val="100000"/>
              </a:lnSpc>
              <a:spcBef>
                <a:spcPct val="20000"/>
              </a:spcBef>
              <a:spcAft>
                <a:spcPct val="0"/>
              </a:spcAft>
              <a:buClrTx/>
              <a:buSzTx/>
              <a:tabLst/>
              <a:defRPr/>
            </a:pPr>
            <a:r>
              <a:rPr lang="en-GB" sz="1600" b="0" dirty="0"/>
              <a:t>A </a:t>
            </a:r>
            <a:r>
              <a:rPr kumimoji="0" lang="en-GB" sz="1600" b="0" i="0" u="none" strike="noStrike" kern="0" cap="none" spc="0" normalizeH="0" baseline="0" noProof="0" dirty="0">
                <a:ln>
                  <a:noFill/>
                </a:ln>
                <a:solidFill>
                  <a:srgbClr val="000000"/>
                </a:solidFill>
                <a:effectLst/>
                <a:uLnTx/>
                <a:uFillTx/>
                <a:latin typeface="+mj-lt"/>
                <a:ea typeface="MS PGothic" pitchFamily="34" charset="-128"/>
                <a:cs typeface="+mn-cs"/>
              </a:rPr>
              <a:t>female child </a:t>
            </a:r>
            <a:r>
              <a:rPr lang="en-GB" sz="1600" b="0" dirty="0"/>
              <a:t>returns from a holiday and appears to be in pain or discomfort, or is absent from school</a:t>
            </a:r>
            <a:endParaRPr lang="en-GB" b="0" dirty="0"/>
          </a:p>
        </p:txBody>
      </p:sp>
      <p:sp>
        <p:nvSpPr>
          <p:cNvPr id="12" name="Text Placeholder 7">
            <a:extLst>
              <a:ext uri="{FF2B5EF4-FFF2-40B4-BE49-F238E27FC236}">
                <a16:creationId xmlns:a16="http://schemas.microsoft.com/office/drawing/2014/main" id="{04CB904B-4897-BEBF-3D1F-C3FE43D5D2A0}"/>
              </a:ext>
              <a:ext uri="{C183D7F6-B498-43B3-948B-1728B52AA6E4}">
                <adec:decorative xmlns:adec="http://schemas.microsoft.com/office/drawing/2017/decorative" val="1"/>
              </a:ext>
            </a:extLst>
          </p:cNvPr>
          <p:cNvSpPr txBox="1">
            <a:spLocks/>
          </p:cNvSpPr>
          <p:nvPr/>
        </p:nvSpPr>
        <p:spPr>
          <a:xfrm>
            <a:off x="10114845" y="3783588"/>
            <a:ext cx="2163600" cy="1963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4" name="TextBox 13">
            <a:extLst>
              <a:ext uri="{FF2B5EF4-FFF2-40B4-BE49-F238E27FC236}">
                <a16:creationId xmlns:a16="http://schemas.microsoft.com/office/drawing/2014/main" id="{CB798157-CD5E-EE26-D6AF-4A37CC31E8C2}"/>
              </a:ext>
              <a:ext uri="{C183D7F6-B498-43B3-948B-1728B52AA6E4}">
                <adec:decorative xmlns:adec="http://schemas.microsoft.com/office/drawing/2017/decorative" val="1"/>
              </a:ext>
            </a:extLst>
          </p:cNvPr>
          <p:cNvSpPr txBox="1"/>
          <p:nvPr/>
        </p:nvSpPr>
        <p:spPr>
          <a:xfrm>
            <a:off x="10114845" y="3783588"/>
            <a:ext cx="2077155" cy="1815882"/>
          </a:xfrm>
          <a:prstGeom prst="rect">
            <a:avLst/>
          </a:prstGeom>
          <a:noFill/>
        </p:spPr>
        <p:txBody>
          <a:bodyPr wrap="square">
            <a:spAutoFit/>
          </a:bodyPr>
          <a:lstStyle/>
          <a:p>
            <a:pPr algn="ctr"/>
            <a:r>
              <a:rPr lang="en-GB" sz="1600" dirty="0"/>
              <a:t>A </a:t>
            </a:r>
            <a:r>
              <a:rPr kumimoji="0" lang="en-GB" sz="1600" b="0" i="0" u="none" strike="noStrike" kern="0" cap="none" spc="0" normalizeH="0" baseline="0" noProof="0" dirty="0">
                <a:ln>
                  <a:noFill/>
                </a:ln>
                <a:solidFill>
                  <a:srgbClr val="000000"/>
                </a:solidFill>
                <a:effectLst/>
                <a:uLnTx/>
                <a:uFillTx/>
                <a:latin typeface="+mj-lt"/>
                <a:ea typeface="MS PGothic" pitchFamily="34" charset="-128"/>
                <a:cs typeface="+mn-cs"/>
              </a:rPr>
              <a:t>female child</a:t>
            </a:r>
            <a:r>
              <a:rPr lang="en-GB" sz="1600" dirty="0"/>
              <a:t> has not returned from a holiday when she was supposed to, especially from a country where FGM is practiced</a:t>
            </a:r>
          </a:p>
        </p:txBody>
      </p:sp>
      <p:pic>
        <p:nvPicPr>
          <p:cNvPr id="28" name="Picture Placeholder 27">
            <a:extLst>
              <a:ext uri="{FF2B5EF4-FFF2-40B4-BE49-F238E27FC236}">
                <a16:creationId xmlns:a16="http://schemas.microsoft.com/office/drawing/2014/main" id="{4DC988F1-0C81-40DD-560A-B92BF5D9DB17}"/>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230" y="1909952"/>
            <a:ext cx="1710000" cy="1710000"/>
          </a:xfrm>
        </p:spPr>
      </p:pic>
      <p:pic>
        <p:nvPicPr>
          <p:cNvPr id="29" name="Picture Placeholder 27">
            <a:extLst>
              <a:ext uri="{FF2B5EF4-FFF2-40B4-BE49-F238E27FC236}">
                <a16:creationId xmlns:a16="http://schemas.microsoft.com/office/drawing/2014/main" id="{DD7FCAA3-E629-66E8-E510-4F0190250D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72077" y="1909952"/>
            <a:ext cx="1710000" cy="1710000"/>
          </a:xfrm>
          <a:prstGeom prst="ellipse">
            <a:avLst/>
          </a:prstGeom>
          <a:solidFill>
            <a:srgbClr val="CCCCCC"/>
          </a:solidFill>
        </p:spPr>
      </p:pic>
      <p:pic>
        <p:nvPicPr>
          <p:cNvPr id="30" name="Picture Placeholder 27">
            <a:extLst>
              <a:ext uri="{FF2B5EF4-FFF2-40B4-BE49-F238E27FC236}">
                <a16:creationId xmlns:a16="http://schemas.microsoft.com/office/drawing/2014/main" id="{08E929DF-A912-CA9C-486A-05DF5F3B34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75925" y="1909952"/>
            <a:ext cx="1710000" cy="1710000"/>
          </a:xfrm>
          <a:prstGeom prst="ellipse">
            <a:avLst/>
          </a:prstGeom>
          <a:solidFill>
            <a:srgbClr val="CCCCCC"/>
          </a:solidFill>
        </p:spPr>
      </p:pic>
      <p:pic>
        <p:nvPicPr>
          <p:cNvPr id="31" name="Picture Placeholder 27">
            <a:extLst>
              <a:ext uri="{FF2B5EF4-FFF2-40B4-BE49-F238E27FC236}">
                <a16:creationId xmlns:a16="http://schemas.microsoft.com/office/drawing/2014/main" id="{DF8051EA-E420-3E8B-B814-C1A05EF424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18639" y="1909952"/>
            <a:ext cx="1710000" cy="1710000"/>
          </a:xfrm>
          <a:prstGeom prst="ellipse">
            <a:avLst/>
          </a:prstGeom>
          <a:solidFill>
            <a:srgbClr val="CCCCCC"/>
          </a:solidFill>
        </p:spPr>
      </p:pic>
      <p:pic>
        <p:nvPicPr>
          <p:cNvPr id="32" name="Picture Placeholder 27">
            <a:extLst>
              <a:ext uri="{FF2B5EF4-FFF2-40B4-BE49-F238E27FC236}">
                <a16:creationId xmlns:a16="http://schemas.microsoft.com/office/drawing/2014/main" id="{6FDBF6B9-576F-E3B6-B039-C4C30970ED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98422" y="1909952"/>
            <a:ext cx="1710000" cy="1710000"/>
          </a:xfrm>
          <a:prstGeom prst="ellipse">
            <a:avLst/>
          </a:prstGeom>
          <a:solidFill>
            <a:srgbClr val="CCCCCC"/>
          </a:solidFill>
        </p:spPr>
      </p:pic>
    </p:spTree>
    <p:extLst>
      <p:ext uri="{BB962C8B-B14F-4D97-AF65-F5344CB8AC3E}">
        <p14:creationId xmlns:p14="http://schemas.microsoft.com/office/powerpoint/2010/main" val="182909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EF928-C5D4-91B0-BD69-B8DC85B7DCFC}"/>
              </a:ext>
            </a:extLst>
          </p:cNvPr>
          <p:cNvSpPr txBox="1">
            <a:spLocks noGrp="1"/>
          </p:cNvSpPr>
          <p:nvPr>
            <p:ph type="title" idx="4294967295"/>
          </p:nvPr>
        </p:nvSpPr>
        <p:spPr>
          <a:xfrm>
            <a:off x="7325351" y="2072869"/>
            <a:ext cx="4124358" cy="24991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5400" b="1" i="0" u="none" strike="noStrike" kern="1200" cap="none" spc="0" normalizeH="0" baseline="0" noProof="0">
                <a:ln>
                  <a:noFill/>
                </a:ln>
                <a:solidFill>
                  <a:srgbClr val="FFFFFF"/>
                </a:solidFill>
                <a:effectLst/>
                <a:uLnTx/>
                <a:uFillTx/>
                <a:latin typeface="Calibri"/>
                <a:ea typeface="+mj-ea"/>
                <a:cs typeface="+mj-cs"/>
              </a:rPr>
              <a:t>Talking with    parents and carers</a:t>
            </a:r>
            <a:endParaRPr kumimoji="0" lang="en-GB" sz="8800" b="1" i="0" u="none" strike="noStrike" kern="1200" cap="none" spc="0" normalizeH="0" baseline="0" noProof="0">
              <a:ln>
                <a:noFill/>
              </a:ln>
              <a:solidFill>
                <a:srgbClr val="FFFFFF"/>
              </a:solidFill>
              <a:effectLst/>
              <a:uLnTx/>
              <a:uFillTx/>
              <a:latin typeface="+mn-lt"/>
              <a:ea typeface="+mn-ea"/>
              <a:cs typeface="+mn-cs"/>
            </a:endParaRPr>
          </a:p>
        </p:txBody>
      </p:sp>
      <p:sp>
        <p:nvSpPr>
          <p:cNvPr id="19" name="TextBox 18">
            <a:extLst>
              <a:ext uri="{FF2B5EF4-FFF2-40B4-BE49-F238E27FC236}">
                <a16:creationId xmlns:a16="http://schemas.microsoft.com/office/drawing/2014/main" id="{139FD068-9CD8-E997-D580-AF1A9DA207CD}"/>
              </a:ext>
            </a:extLst>
          </p:cNvPr>
          <p:cNvSpPr txBox="1"/>
          <p:nvPr/>
        </p:nvSpPr>
        <p:spPr>
          <a:xfrm>
            <a:off x="301557" y="729574"/>
            <a:ext cx="5612860" cy="1938992"/>
          </a:xfrm>
          <a:prstGeom prst="rect">
            <a:avLst/>
          </a:prstGeom>
          <a:noFill/>
        </p:spPr>
        <p:txBody>
          <a:bodyPr wrap="square">
            <a:spAutoFit/>
          </a:bodyPr>
          <a:lstStyle/>
          <a:p>
            <a:pPr marL="80963"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a:ea typeface="+mn-ea"/>
                <a:cs typeface="+mn-cs"/>
              </a:rPr>
              <a:t>Before a referral is made to Social </a:t>
            </a:r>
            <a:r>
              <a:rPr lang="en-GB" sz="2400">
                <a:solidFill>
                  <a:srgbClr val="000000"/>
                </a:solidFill>
                <a:latin typeface="Calibri"/>
              </a:rPr>
              <a:t>C</a:t>
            </a:r>
            <a:r>
              <a:rPr kumimoji="0" lang="en-GB" sz="2400" b="0" i="0" u="none" strike="noStrike" kern="1200" cap="none" spc="0" normalizeH="0" baseline="0" noProof="0">
                <a:ln>
                  <a:noFill/>
                </a:ln>
                <a:solidFill>
                  <a:srgbClr val="000000"/>
                </a:solidFill>
                <a:effectLst/>
                <a:uLnTx/>
                <a:uFillTx/>
                <a:latin typeface="Calibri"/>
                <a:ea typeface="+mn-ea"/>
                <a:cs typeface="+mn-cs"/>
              </a:rPr>
              <a:t>are, efforts should be made to explore concerns with the child and / or the parent/carer first (unless to do so would put the </a:t>
            </a:r>
            <a:r>
              <a:rPr kumimoji="0" lang="en-GB" sz="2400" b="0" i="0" u="none" strike="noStrike" kern="0" cap="none" spc="0" normalizeH="0" baseline="0" noProof="0">
                <a:ln>
                  <a:noFill/>
                </a:ln>
                <a:solidFill>
                  <a:srgbClr val="000000"/>
                </a:solidFill>
                <a:effectLst/>
                <a:uLnTx/>
                <a:uFillTx/>
                <a:latin typeface="+mj-lt"/>
                <a:ea typeface="MS PGothic" pitchFamily="34" charset="-128"/>
                <a:cs typeface="+mn-cs"/>
              </a:rPr>
              <a:t>child </a:t>
            </a:r>
            <a:r>
              <a:rPr kumimoji="0" lang="en-GB" sz="2400" b="0" i="0" u="none" strike="noStrike" kern="1200" cap="none" spc="0" normalizeH="0" baseline="0" noProof="0">
                <a:ln>
                  <a:noFill/>
                </a:ln>
                <a:solidFill>
                  <a:srgbClr val="000000"/>
                </a:solidFill>
                <a:effectLst/>
                <a:uLnTx/>
                <a:uFillTx/>
                <a:latin typeface="Calibri"/>
                <a:ea typeface="+mn-ea"/>
                <a:cs typeface="+mn-cs"/>
              </a:rPr>
              <a:t>in danger) </a:t>
            </a:r>
            <a:endParaRPr kumimoji="0" lang="en-GB" sz="20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61E2444F-1584-3DEF-CE8F-909DDA72EAEB}"/>
              </a:ext>
            </a:extLst>
          </p:cNvPr>
          <p:cNvSpPr txBox="1"/>
          <p:nvPr/>
        </p:nvSpPr>
        <p:spPr>
          <a:xfrm>
            <a:off x="301557" y="3135709"/>
            <a:ext cx="5927142" cy="2872581"/>
          </a:xfrm>
          <a:prstGeom prst="rect">
            <a:avLst/>
          </a:prstGeom>
          <a:noFill/>
          <a:ln>
            <a:solidFill>
              <a:srgbClr val="E40037"/>
            </a:solidFill>
          </a:ln>
        </p:spPr>
        <p:txBody>
          <a:bodyPr wrap="square">
            <a:spAutoFit/>
          </a:bodyPr>
          <a:lstStyle/>
          <a:p>
            <a:pPr marL="285750" marR="0" lvl="1"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q"/>
              <a:tabLst/>
              <a:defRPr/>
            </a:pPr>
            <a:r>
              <a:rPr kumimoji="0" lang="en-GB" b="0" i="0" u="none" strike="noStrike" kern="1200" cap="none" spc="0" normalizeH="0" baseline="0" noProof="0">
                <a:ln>
                  <a:noFill/>
                </a:ln>
                <a:solidFill>
                  <a:srgbClr val="000000"/>
                </a:solidFill>
                <a:effectLst/>
                <a:uLnTx/>
                <a:uFillTx/>
                <a:latin typeface="Calibri"/>
                <a:ea typeface="+mn-ea"/>
                <a:cs typeface="+mn-cs"/>
              </a:rPr>
              <a:t>Research prevalence of FGM in the relevant country</a:t>
            </a:r>
          </a:p>
          <a:p>
            <a:pPr marL="285750" marR="0" lvl="1"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q"/>
              <a:tabLst/>
              <a:defRPr/>
            </a:pPr>
            <a:r>
              <a:rPr kumimoji="0" lang="en-GB" b="0" i="0" u="none" strike="noStrike" kern="1200" cap="none" spc="0" normalizeH="0" baseline="0" noProof="0">
                <a:ln>
                  <a:noFill/>
                </a:ln>
                <a:solidFill>
                  <a:srgbClr val="000000"/>
                </a:solidFill>
                <a:effectLst/>
                <a:uLnTx/>
                <a:uFillTx/>
                <a:latin typeface="Calibri"/>
                <a:ea typeface="+mn-ea"/>
                <a:cs typeface="+mn-cs"/>
              </a:rPr>
              <a:t>Use a female worker wherever possible</a:t>
            </a:r>
          </a:p>
          <a:p>
            <a:pPr marL="285750" marR="0" lvl="1"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q"/>
              <a:tabLst/>
              <a:defRPr/>
            </a:pPr>
            <a:r>
              <a:rPr kumimoji="0" lang="en-GB" b="0" i="0" u="none" strike="noStrike" kern="1200" cap="none" spc="0" normalizeH="0" baseline="0" noProof="0">
                <a:ln>
                  <a:noFill/>
                </a:ln>
                <a:solidFill>
                  <a:srgbClr val="000000"/>
                </a:solidFill>
                <a:effectLst/>
                <a:uLnTx/>
                <a:uFillTx/>
                <a:latin typeface="Calibri"/>
                <a:ea typeface="+mn-ea"/>
                <a:cs typeface="+mn-cs"/>
              </a:rPr>
              <a:t>Use simple language and straight forward questions – be curious</a:t>
            </a:r>
          </a:p>
          <a:p>
            <a:pPr marL="285750" marR="0" lvl="1"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q"/>
              <a:tabLst/>
              <a:defRPr/>
            </a:pPr>
            <a:r>
              <a:rPr kumimoji="0" lang="en-GB" b="0" i="0" u="none" strike="noStrike" kern="1200" cap="none" spc="0" normalizeH="0" baseline="0" noProof="0">
                <a:ln>
                  <a:noFill/>
                </a:ln>
                <a:solidFill>
                  <a:srgbClr val="000000"/>
                </a:solidFill>
                <a:effectLst/>
                <a:uLnTx/>
                <a:uFillTx/>
                <a:latin typeface="Calibri"/>
                <a:ea typeface="+mn-ea"/>
                <a:cs typeface="+mn-cs"/>
              </a:rPr>
              <a:t>Use appropriate language with the family and terms they are familiar with </a:t>
            </a:r>
          </a:p>
          <a:p>
            <a:pPr marL="285750" marR="0" lvl="1"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q"/>
              <a:tabLst/>
              <a:defRPr/>
            </a:pPr>
            <a:r>
              <a:rPr kumimoji="0" lang="en-GB" b="0" i="0" u="none" strike="noStrike" kern="1200" cap="none" spc="0" normalizeH="0" baseline="0" noProof="0">
                <a:ln>
                  <a:noFill/>
                </a:ln>
                <a:solidFill>
                  <a:srgbClr val="000000"/>
                </a:solidFill>
                <a:effectLst/>
                <a:uLnTx/>
                <a:uFillTx/>
                <a:latin typeface="Calibri"/>
                <a:ea typeface="+mn-ea"/>
                <a:cs typeface="+mn-cs"/>
              </a:rPr>
              <a:t>Ensure an independent interpreter is used, where this is required </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3709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EF928-C5D4-91B0-BD69-B8DC85B7DCFC}"/>
              </a:ext>
            </a:extLst>
          </p:cNvPr>
          <p:cNvSpPr txBox="1">
            <a:spLocks noGrp="1"/>
          </p:cNvSpPr>
          <p:nvPr>
            <p:ph type="title" idx="4294967295"/>
          </p:nvPr>
        </p:nvSpPr>
        <p:spPr>
          <a:xfrm>
            <a:off x="7325351" y="2072869"/>
            <a:ext cx="4124358" cy="20711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5400" b="1" i="0" u="none" strike="noStrike" kern="1200" cap="none" spc="0" normalizeH="0" baseline="0" noProof="0">
                <a:ln>
                  <a:noFill/>
                </a:ln>
                <a:solidFill>
                  <a:srgbClr val="FFFFFF"/>
                </a:solidFill>
                <a:effectLst/>
                <a:uLnTx/>
                <a:uFillTx/>
                <a:latin typeface="+mn-lt"/>
                <a:ea typeface="+mn-ea"/>
                <a:cs typeface="+mn-cs"/>
              </a:rPr>
              <a:t>Advice and guidance </a:t>
            </a:r>
          </a:p>
        </p:txBody>
      </p:sp>
      <p:sp>
        <p:nvSpPr>
          <p:cNvPr id="7" name="TextBox 6">
            <a:extLst>
              <a:ext uri="{FF2B5EF4-FFF2-40B4-BE49-F238E27FC236}">
                <a16:creationId xmlns:a16="http://schemas.microsoft.com/office/drawing/2014/main" id="{507A9130-7390-06E4-6A46-6F58AC482D4B}"/>
              </a:ext>
            </a:extLst>
          </p:cNvPr>
          <p:cNvSpPr txBox="1"/>
          <p:nvPr/>
        </p:nvSpPr>
        <p:spPr>
          <a:xfrm>
            <a:off x="122663" y="429323"/>
            <a:ext cx="6683829" cy="501804"/>
          </a:xfrm>
          <a:prstGeom prst="rect">
            <a:avLst/>
          </a:prstGeom>
          <a:noFill/>
        </p:spPr>
        <p:txBody>
          <a:bodyPr wrap="square" lIns="0" tIns="0" rIns="0" bIns="0" rtlCol="0">
            <a:noAutofit/>
          </a:bodyPr>
          <a:lstStyle/>
          <a:p>
            <a:pPr algn="l">
              <a:spcAft>
                <a:spcPts val="1134"/>
              </a:spcAft>
            </a:pPr>
            <a:r>
              <a:rPr lang="en-GB" sz="2700">
                <a:hlinkClick r:id="rId3"/>
              </a:rPr>
              <a:t>National FGM Centre school's guidance (2019)</a:t>
            </a:r>
            <a:endParaRPr lang="en-GB" sz="2700"/>
          </a:p>
          <a:p>
            <a:pPr algn="l">
              <a:spcAft>
                <a:spcPts val="1134"/>
              </a:spcAft>
            </a:pPr>
            <a:endParaRPr lang="en-GB" sz="1500"/>
          </a:p>
        </p:txBody>
      </p:sp>
      <p:sp>
        <p:nvSpPr>
          <p:cNvPr id="8" name="TextBox 7">
            <a:extLst>
              <a:ext uri="{FF2B5EF4-FFF2-40B4-BE49-F238E27FC236}">
                <a16:creationId xmlns:a16="http://schemas.microsoft.com/office/drawing/2014/main" id="{36C75D97-DFDD-F522-7091-8454F3DBE2A7}"/>
              </a:ext>
            </a:extLst>
          </p:cNvPr>
          <p:cNvSpPr txBox="1"/>
          <p:nvPr/>
        </p:nvSpPr>
        <p:spPr>
          <a:xfrm>
            <a:off x="367990" y="1541827"/>
            <a:ext cx="5728010" cy="4502134"/>
          </a:xfrm>
          <a:prstGeom prst="rect">
            <a:avLst/>
          </a:prstGeom>
          <a:noFill/>
        </p:spPr>
        <p:txBody>
          <a:bodyPr wrap="square" lIns="0" tIns="0" rIns="0" bIns="0" rtlCol="0">
            <a:noAutofit/>
          </a:bodyPr>
          <a:lstStyle/>
          <a:p>
            <a:pPr marL="342900" indent="-342900" algn="l">
              <a:spcAft>
                <a:spcPts val="1134"/>
              </a:spcAft>
              <a:buFont typeface="Wingdings" panose="05000000000000000000" pitchFamily="2" charset="2"/>
              <a:buChar char="v"/>
            </a:pPr>
            <a:r>
              <a:rPr lang="en-GB" sz="2400"/>
              <a:t>Provides advice and consultation</a:t>
            </a:r>
          </a:p>
          <a:p>
            <a:pPr marL="342900" indent="-342900" algn="l">
              <a:spcAft>
                <a:spcPts val="1134"/>
              </a:spcAft>
              <a:buFont typeface="Wingdings" panose="05000000000000000000" pitchFamily="2" charset="2"/>
              <a:buChar char="v"/>
            </a:pPr>
            <a:r>
              <a:rPr lang="en-GB" sz="2400"/>
              <a:t>Support for teachers on speaking to parents</a:t>
            </a:r>
          </a:p>
          <a:p>
            <a:pPr marL="342900" indent="-342900" algn="l">
              <a:spcAft>
                <a:spcPts val="1134"/>
              </a:spcAft>
              <a:buFont typeface="Wingdings" panose="05000000000000000000" pitchFamily="2" charset="2"/>
              <a:buChar char="v"/>
            </a:pPr>
            <a:r>
              <a:rPr lang="en-GB" sz="2400"/>
              <a:t>Advice on risk indicators of potential FGM</a:t>
            </a:r>
          </a:p>
          <a:p>
            <a:pPr marL="342900" indent="-342900" algn="l">
              <a:spcAft>
                <a:spcPts val="1134"/>
              </a:spcAft>
              <a:buFont typeface="Wingdings" panose="05000000000000000000" pitchFamily="2" charset="2"/>
              <a:buChar char="v"/>
            </a:pPr>
            <a:r>
              <a:rPr lang="en-GB" sz="2400"/>
              <a:t>Support for families </a:t>
            </a:r>
          </a:p>
          <a:p>
            <a:pPr marL="342900" indent="-342900" algn="l">
              <a:spcAft>
                <a:spcPts val="1134"/>
              </a:spcAft>
              <a:buFont typeface="Wingdings" panose="05000000000000000000" pitchFamily="2" charset="2"/>
              <a:buChar char="v"/>
            </a:pPr>
            <a:r>
              <a:rPr lang="en-GB" sz="2400"/>
              <a:t>Support for schools around awareness / training</a:t>
            </a:r>
          </a:p>
          <a:p>
            <a:pPr marL="342900" indent="-342900" algn="l">
              <a:spcAft>
                <a:spcPts val="1134"/>
              </a:spcAft>
              <a:buFont typeface="Wingdings" panose="05000000000000000000" pitchFamily="2" charset="2"/>
              <a:buChar char="v"/>
            </a:pPr>
            <a:endParaRPr lang="en-GB" sz="2400"/>
          </a:p>
          <a:p>
            <a:pPr algn="ctr">
              <a:spcAft>
                <a:spcPts val="1134"/>
              </a:spcAft>
            </a:pPr>
            <a:r>
              <a:rPr lang="en-GB" sz="2400" i="1">
                <a:solidFill>
                  <a:srgbClr val="4179AA"/>
                </a:solidFill>
              </a:rPr>
              <a:t>For further advice and guidance on FGM you can contact the Children and Families Hub</a:t>
            </a:r>
          </a:p>
        </p:txBody>
      </p:sp>
    </p:spTree>
    <p:extLst>
      <p:ext uri="{BB962C8B-B14F-4D97-AF65-F5344CB8AC3E}">
        <p14:creationId xmlns:p14="http://schemas.microsoft.com/office/powerpoint/2010/main" val="133292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798990" y="790112"/>
            <a:ext cx="7909927" cy="1012541"/>
          </a:xfrm>
        </p:spPr>
        <p:txBody>
          <a:bodyPr/>
          <a:lstStyle/>
          <a:p>
            <a:r>
              <a:rPr lang="en-GB" sz="5400" dirty="0"/>
              <a:t>Forced marriage</a:t>
            </a:r>
          </a:p>
        </p:txBody>
      </p:sp>
    </p:spTree>
    <p:extLst>
      <p:ext uri="{BB962C8B-B14F-4D97-AF65-F5344CB8AC3E}">
        <p14:creationId xmlns:p14="http://schemas.microsoft.com/office/powerpoint/2010/main" val="60998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50437-CCB5-5D9D-20B8-C2A19C662B16}"/>
              </a:ext>
              <a:ext uri="{C183D7F6-B498-43B3-948B-1728B52AA6E4}">
                <adec:decorative xmlns:adec="http://schemas.microsoft.com/office/drawing/2017/decorative" val="1"/>
              </a:ext>
            </a:extLst>
          </p:cNvPr>
          <p:cNvSpPr>
            <a:spLocks noGrp="1"/>
          </p:cNvSpPr>
          <p:nvPr>
            <p:ph type="body" sz="quarter" idx="10"/>
          </p:nvPr>
        </p:nvSpPr>
        <p:spPr>
          <a:xfrm>
            <a:off x="7209640" y="4587498"/>
            <a:ext cx="4526263" cy="1534332"/>
          </a:xfrm>
        </p:spPr>
        <p:txBody>
          <a:bodyPr>
            <a:normAutofit lnSpcReduction="10000"/>
          </a:bodyPr>
          <a:lstStyle/>
          <a:p>
            <a:pPr marL="0" indent="0">
              <a:lnSpc>
                <a:spcPct val="90000"/>
              </a:lnSpc>
              <a:buNone/>
            </a:pPr>
            <a:endParaRPr lang="en-US" sz="2200" b="1"/>
          </a:p>
          <a:p>
            <a:pPr marL="285750" indent="-285750">
              <a:spcBef>
                <a:spcPts val="0"/>
              </a:spcBef>
              <a:spcAft>
                <a:spcPts val="0"/>
              </a:spcAft>
              <a:buFont typeface="Wingdings" panose="05000000000000000000" pitchFamily="2" charset="2"/>
              <a:buChar char="q"/>
            </a:pPr>
            <a:r>
              <a:rPr lang="en-GB" sz="1800" b="1"/>
              <a:t>It is illegal in the UK</a:t>
            </a:r>
          </a:p>
          <a:p>
            <a:pPr marL="285750" indent="-285750">
              <a:spcBef>
                <a:spcPts val="0"/>
              </a:spcBef>
              <a:spcAft>
                <a:spcPts val="0"/>
              </a:spcAft>
              <a:buFont typeface="Wingdings" panose="05000000000000000000" pitchFamily="2" charset="2"/>
              <a:buChar char="q"/>
            </a:pPr>
            <a:r>
              <a:rPr lang="en-GB" sz="1800" b="1"/>
              <a:t>It is not the same as an arranged marriage - in an arranged marriage, the person involved still has a choice</a:t>
            </a:r>
          </a:p>
          <a:p>
            <a:pPr lvl="1">
              <a:lnSpc>
                <a:spcPct val="90000"/>
              </a:lnSpc>
            </a:pPr>
            <a:endParaRPr lang="en-GB" sz="2200"/>
          </a:p>
        </p:txBody>
      </p:sp>
      <p:sp>
        <p:nvSpPr>
          <p:cNvPr id="7" name="Title 6">
            <a:extLst>
              <a:ext uri="{FF2B5EF4-FFF2-40B4-BE49-F238E27FC236}">
                <a16:creationId xmlns:a16="http://schemas.microsoft.com/office/drawing/2014/main" id="{DB9F5AD6-A2B5-CB88-4EC1-07A11A7386B9}"/>
              </a:ext>
              <a:ext uri="{C183D7F6-B498-43B3-948B-1728B52AA6E4}">
                <adec:decorative xmlns:adec="http://schemas.microsoft.com/office/drawing/2017/decorative" val="1"/>
              </a:ext>
            </a:extLst>
          </p:cNvPr>
          <p:cNvSpPr txBox="1">
            <a:spLocks noGrp="1"/>
          </p:cNvSpPr>
          <p:nvPr>
            <p:ph type="title" idx="4294967295"/>
          </p:nvPr>
        </p:nvSpPr>
        <p:spPr>
          <a:xfrm>
            <a:off x="6459593" y="533139"/>
            <a:ext cx="5619532" cy="4401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solidFill>
                  <a:schemeClr val="bg1"/>
                </a:solidFill>
                <a:effectLst/>
                <a:uLnTx/>
                <a:uFillTx/>
                <a:latin typeface="+mn-lt"/>
                <a:ea typeface="+mn-ea"/>
                <a:cs typeface="+mn-cs"/>
              </a:rPr>
              <a:t>Definition:</a:t>
            </a:r>
            <a:br>
              <a:rPr kumimoji="0" lang="en-GB" sz="2800" b="0" i="1" u="none" strike="noStrike" kern="1200" cap="none" spc="0" normalizeH="0" baseline="0" noProof="0">
                <a:ln>
                  <a:noFill/>
                </a:ln>
                <a:solidFill>
                  <a:schemeClr val="bg1"/>
                </a:solidFill>
                <a:effectLst/>
                <a:uLnTx/>
                <a:uFillTx/>
                <a:latin typeface="+mn-lt"/>
                <a:ea typeface="+mn-ea"/>
                <a:cs typeface="+mn-cs"/>
              </a:rPr>
            </a:br>
            <a:r>
              <a:rPr kumimoji="0" lang="en-GB" sz="2800" b="0" i="1" u="none" strike="noStrike" kern="1200" cap="none" spc="0" normalizeH="0" baseline="0" noProof="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solidFill>
                  <a:schemeClr val="bg1"/>
                </a:solidFill>
                <a:effectLst/>
                <a:uLnTx/>
                <a:uFillTx/>
                <a:latin typeface="+mn-lt"/>
                <a:ea typeface="+mn-ea"/>
                <a:cs typeface="+mn-cs"/>
              </a:rPr>
              <a:t>A forced marriage is one entered into without the full and free consent of one or both parties and where violence, threats or any other form of coercion is used to cause a person to enter into a marriage - threats can be physical or emotional and psychological</a:t>
            </a:r>
          </a:p>
        </p:txBody>
      </p:sp>
      <p:sp>
        <p:nvSpPr>
          <p:cNvPr id="6" name="Content Placeholder 5">
            <a:extLst>
              <a:ext uri="{FF2B5EF4-FFF2-40B4-BE49-F238E27FC236}">
                <a16:creationId xmlns:a16="http://schemas.microsoft.com/office/drawing/2014/main" id="{1110A460-795C-BD60-FACB-D1B121C40B85}"/>
              </a:ext>
              <a:ext uri="{C183D7F6-B498-43B3-948B-1728B52AA6E4}">
                <adec:decorative xmlns:adec="http://schemas.microsoft.com/office/drawing/2017/decorative" val="1"/>
              </a:ext>
            </a:extLst>
          </p:cNvPr>
          <p:cNvSpPr>
            <a:spLocks noGrp="1"/>
          </p:cNvSpPr>
          <p:nvPr>
            <p:ph idx="1"/>
          </p:nvPr>
        </p:nvSpPr>
        <p:spPr>
          <a:xfrm>
            <a:off x="233508" y="350196"/>
            <a:ext cx="6070939" cy="1765333"/>
          </a:xfrm>
        </p:spPr>
        <p:txBody>
          <a:bodyPr/>
          <a:lstStyle/>
          <a:p>
            <a:pPr algn="ctr"/>
            <a:endParaRPr lang="en-GB" dirty="0"/>
          </a:p>
          <a:p>
            <a:pPr algn="ctr"/>
            <a:r>
              <a:rPr lang="en-GB" sz="2800" dirty="0">
                <a:solidFill>
                  <a:srgbClr val="4179AA"/>
                </a:solidFill>
              </a:rPr>
              <a:t>No one can force someone into marriage – some families force marriage because they:</a:t>
            </a:r>
          </a:p>
        </p:txBody>
      </p:sp>
      <p:sp>
        <p:nvSpPr>
          <p:cNvPr id="11" name="TextBox 10">
            <a:extLst>
              <a:ext uri="{FF2B5EF4-FFF2-40B4-BE49-F238E27FC236}">
                <a16:creationId xmlns:a16="http://schemas.microsoft.com/office/drawing/2014/main" id="{3747033F-8AB6-0E79-5317-7A318ACBF7C5}"/>
              </a:ext>
              <a:ext uri="{C183D7F6-B498-43B3-948B-1728B52AA6E4}">
                <adec:decorative xmlns:adec="http://schemas.microsoft.com/office/drawing/2017/decorative" val="1"/>
              </a:ext>
            </a:extLst>
          </p:cNvPr>
          <p:cNvSpPr txBox="1"/>
          <p:nvPr/>
        </p:nvSpPr>
        <p:spPr>
          <a:xfrm>
            <a:off x="233508" y="2656797"/>
            <a:ext cx="6191572" cy="4093428"/>
          </a:xfrm>
          <a:prstGeom prst="rect">
            <a:avLst/>
          </a:prstGeom>
          <a:noFill/>
        </p:spPr>
        <p:txBody>
          <a:bodyPr wrap="square">
            <a:spAutoFit/>
          </a:bodyPr>
          <a:lstStyle/>
          <a:p>
            <a:pPr marL="285750" indent="-285750" algn="l">
              <a:buFont typeface="Wingdings" panose="05000000000000000000" pitchFamily="2" charset="2"/>
              <a:buChar char="q"/>
            </a:pPr>
            <a:r>
              <a:rPr lang="en-GB" sz="2000" b="0" i="0">
                <a:solidFill>
                  <a:srgbClr val="0C3D52"/>
                </a:solidFill>
                <a:effectLst/>
                <a:latin typeface="Childline-Regular"/>
              </a:rPr>
              <a:t>think it’s an important part of religion or culture</a:t>
            </a:r>
          </a:p>
          <a:p>
            <a:pPr marL="285750" indent="-285750" algn="l">
              <a:buFont typeface="Wingdings" panose="05000000000000000000" pitchFamily="2" charset="2"/>
              <a:buChar char="q"/>
            </a:pPr>
            <a:r>
              <a:rPr lang="en-GB" sz="2000" b="0" i="0">
                <a:solidFill>
                  <a:srgbClr val="0C3D52"/>
                </a:solidFill>
                <a:effectLst/>
                <a:latin typeface="Childline-Regular"/>
              </a:rPr>
              <a:t>are worried about the family’s reputation and honour (in some cultures also known as 'izzat')</a:t>
            </a:r>
          </a:p>
          <a:p>
            <a:pPr marL="285750" indent="-285750" algn="l">
              <a:buFont typeface="Wingdings" panose="05000000000000000000" pitchFamily="2" charset="2"/>
              <a:buChar char="q"/>
            </a:pPr>
            <a:r>
              <a:rPr lang="en-GB" sz="2000" b="0" i="0">
                <a:solidFill>
                  <a:srgbClr val="0C3D52"/>
                </a:solidFill>
                <a:effectLst/>
                <a:latin typeface="Childline-Regular"/>
              </a:rPr>
              <a:t>want the family’s money to stay together</a:t>
            </a:r>
          </a:p>
          <a:p>
            <a:pPr marL="285750" indent="-285750" algn="l">
              <a:buFont typeface="Wingdings" panose="05000000000000000000" pitchFamily="2" charset="2"/>
              <a:buChar char="q"/>
            </a:pPr>
            <a:r>
              <a:rPr lang="en-GB" sz="2000" b="0" i="0">
                <a:solidFill>
                  <a:srgbClr val="0C3D52"/>
                </a:solidFill>
                <a:effectLst/>
                <a:latin typeface="Childline-Regular"/>
              </a:rPr>
              <a:t>want to marry their children off in exchange for money</a:t>
            </a:r>
          </a:p>
          <a:p>
            <a:pPr marL="285750" indent="-285750" algn="l">
              <a:buFont typeface="Wingdings" panose="05000000000000000000" pitchFamily="2" charset="2"/>
              <a:buChar char="q"/>
            </a:pPr>
            <a:r>
              <a:rPr lang="en-GB" sz="2000" b="0" i="0">
                <a:solidFill>
                  <a:srgbClr val="0C3D52"/>
                </a:solidFill>
                <a:effectLst/>
                <a:latin typeface="Childline-Regular"/>
              </a:rPr>
              <a:t>don’t approve of their child being gay, lesbian, bisexual or transgender </a:t>
            </a:r>
          </a:p>
          <a:p>
            <a:pPr marL="285750" indent="-285750" algn="l">
              <a:buFont typeface="Wingdings" panose="05000000000000000000" pitchFamily="2" charset="2"/>
              <a:buChar char="q"/>
            </a:pPr>
            <a:r>
              <a:rPr lang="en-GB" sz="2000" b="0" i="0">
                <a:solidFill>
                  <a:srgbClr val="0C3D52"/>
                </a:solidFill>
                <a:effectLst/>
                <a:latin typeface="Childline-Regular"/>
              </a:rPr>
              <a:t>don’t want their children to have relationships or sex</a:t>
            </a:r>
          </a:p>
          <a:p>
            <a:pPr marL="285750" indent="-285750" algn="l">
              <a:buFont typeface="Wingdings" panose="05000000000000000000" pitchFamily="2" charset="2"/>
              <a:buChar char="q"/>
            </a:pPr>
            <a:r>
              <a:rPr lang="en-GB" sz="2000" b="0" i="0">
                <a:solidFill>
                  <a:srgbClr val="0C3D52"/>
                </a:solidFill>
                <a:effectLst/>
                <a:latin typeface="Childline-Regular"/>
              </a:rPr>
              <a:t>feel pressured by the community or other family members to follow traditions</a:t>
            </a:r>
          </a:p>
          <a:p>
            <a:pPr marL="285750" indent="-285750" algn="l">
              <a:buFont typeface="Wingdings" panose="05000000000000000000" pitchFamily="2" charset="2"/>
              <a:buChar char="q"/>
            </a:pPr>
            <a:r>
              <a:rPr lang="en-GB" sz="2000" b="0" i="0">
                <a:solidFill>
                  <a:srgbClr val="0C3D52"/>
                </a:solidFill>
                <a:effectLst/>
                <a:latin typeface="Childline-Regular"/>
              </a:rPr>
              <a:t>want to keep family values and honour</a:t>
            </a:r>
          </a:p>
          <a:p>
            <a:pPr algn="l"/>
            <a:endParaRPr lang="en-GB" sz="2000" b="0" i="0">
              <a:solidFill>
                <a:srgbClr val="0C3D52"/>
              </a:solidFill>
              <a:effectLst/>
              <a:latin typeface="Childline-Regular"/>
            </a:endParaRPr>
          </a:p>
          <a:p>
            <a:pPr algn="l"/>
            <a:endParaRPr lang="en-GB" sz="2000" b="0" i="0">
              <a:solidFill>
                <a:srgbClr val="0C3D52"/>
              </a:solidFill>
              <a:effectLst/>
              <a:latin typeface="Childline-Regular"/>
            </a:endParaRPr>
          </a:p>
        </p:txBody>
      </p:sp>
    </p:spTree>
    <p:extLst>
      <p:ext uri="{BB962C8B-B14F-4D97-AF65-F5344CB8AC3E}">
        <p14:creationId xmlns:p14="http://schemas.microsoft.com/office/powerpoint/2010/main" val="279788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683581" y="763479"/>
            <a:ext cx="7927682" cy="1092439"/>
          </a:xfrm>
        </p:spPr>
        <p:txBody>
          <a:bodyPr/>
          <a:lstStyle/>
          <a:p>
            <a:r>
              <a:rPr lang="en-GB" sz="5400" dirty="0"/>
              <a:t>Faith-based abuse</a:t>
            </a:r>
          </a:p>
        </p:txBody>
      </p:sp>
    </p:spTree>
    <p:extLst>
      <p:ext uri="{BB962C8B-B14F-4D97-AF65-F5344CB8AC3E}">
        <p14:creationId xmlns:p14="http://schemas.microsoft.com/office/powerpoint/2010/main" val="150183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9F5AD6-A2B5-CB88-4EC1-07A11A7386B9}"/>
              </a:ext>
            </a:extLst>
          </p:cNvPr>
          <p:cNvSpPr txBox="1">
            <a:spLocks noGrp="1"/>
          </p:cNvSpPr>
          <p:nvPr>
            <p:ph type="title" idx="4294967295"/>
          </p:nvPr>
        </p:nvSpPr>
        <p:spPr>
          <a:xfrm>
            <a:off x="6572468" y="1501783"/>
            <a:ext cx="5619532"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FFFFF"/>
                </a:solidFill>
                <a:effectLst/>
                <a:uLnTx/>
                <a:uFillTx/>
                <a:ea typeface="+mn-ea"/>
                <a:cs typeface="+mn-cs"/>
              </a:rPr>
              <a:t>There are a variety of definitions associated with abuse linked to faith or belief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Lato"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mn-lt"/>
                <a:ea typeface="+mn-ea"/>
                <a:cs typeface="+mn-cs"/>
                <a:hlinkClick r:id="rId2">
                  <a:extLst>
                    <a:ext uri="{A12FA001-AC4F-418D-AE19-62706E023703}">
                      <ahyp:hlinkClr xmlns:ahyp="http://schemas.microsoft.com/office/drawing/2018/hyperlinkcolor" val="tx"/>
                    </a:ext>
                  </a:extLst>
                </a:hlinkClick>
              </a:rPr>
              <a:t>Child abuse linked to faith or belief: national action plan – GOV.UK (www.gov.uk)</a:t>
            </a:r>
            <a:r>
              <a:rPr kumimoji="0" lang="en-GB" sz="2800" b="0" i="0" u="none" strike="noStrike" kern="1200" cap="none" spc="0" normalizeH="0" baseline="0" noProof="0">
                <a:ln>
                  <a:noFill/>
                </a:ln>
                <a:solidFill>
                  <a:srgbClr val="FFFFFF"/>
                </a:solidFill>
                <a:effectLst/>
                <a:uLnTx/>
                <a:uFillTx/>
                <a:latin typeface="+mn-lt"/>
                <a:ea typeface="+mn-ea"/>
                <a:cs typeface="+mn-cs"/>
              </a:rPr>
              <a:t> </a:t>
            </a:r>
            <a:endParaRPr kumimoji="0" lang="en-GB" sz="2800" b="0" i="1"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747033F-8AB6-0E79-5317-7A318ACBF7C5}"/>
              </a:ext>
            </a:extLst>
          </p:cNvPr>
          <p:cNvSpPr txBox="1"/>
          <p:nvPr/>
        </p:nvSpPr>
        <p:spPr>
          <a:xfrm>
            <a:off x="369650" y="739303"/>
            <a:ext cx="5821921" cy="6001643"/>
          </a:xfrm>
          <a:prstGeom prst="rect">
            <a:avLst/>
          </a:prstGeom>
          <a:noFill/>
        </p:spPr>
        <p:txBody>
          <a:bodyPr wrap="square">
            <a:spAutoFit/>
          </a:bodyPr>
          <a:lstStyle/>
          <a:p>
            <a:pPr marL="0" indent="0" algn="ctr">
              <a:buNone/>
            </a:pPr>
            <a:r>
              <a:rPr lang="en-GB" sz="2000" b="1">
                <a:solidFill>
                  <a:srgbClr val="4179AA"/>
                </a:solidFill>
                <a:latin typeface="+mj-lt"/>
              </a:rPr>
              <a:t>The National Action Plan includes the following</a:t>
            </a:r>
          </a:p>
          <a:p>
            <a:pPr marL="0" indent="0" algn="ctr">
              <a:buNone/>
            </a:pPr>
            <a:r>
              <a:rPr lang="en-GB" sz="2000" b="1" i="0">
                <a:solidFill>
                  <a:srgbClr val="4179AA"/>
                </a:solidFill>
                <a:effectLst/>
                <a:latin typeface="+mj-lt"/>
              </a:rPr>
              <a:t>when referring to Child Abuse Linked to Faith or Belief (CALFBW)</a:t>
            </a:r>
            <a:endParaRPr lang="en-GB" sz="2000" b="1">
              <a:solidFill>
                <a:srgbClr val="4179AA"/>
              </a:solidFill>
              <a:latin typeface="+mj-lt"/>
            </a:endParaRPr>
          </a:p>
          <a:p>
            <a:pPr marL="0" indent="0">
              <a:buNone/>
            </a:pPr>
            <a:endParaRPr lang="en-GB"/>
          </a:p>
          <a:p>
            <a:r>
              <a:rPr lang="en-GB"/>
              <a:t>The concept of belief in:</a:t>
            </a:r>
          </a:p>
          <a:p>
            <a:endParaRPr lang="en-GB"/>
          </a:p>
          <a:p>
            <a:pPr marL="342900" indent="-342900">
              <a:buFont typeface="Wingdings" panose="05000000000000000000" pitchFamily="2" charset="2"/>
              <a:buChar char="q"/>
            </a:pPr>
            <a:r>
              <a:rPr lang="en-GB"/>
              <a:t> witchcraft and spirit possession, demons or the devil acting through children or leading them astray (traditionally seen in some Christian beliefs), </a:t>
            </a:r>
          </a:p>
          <a:p>
            <a:pPr marL="342900" indent="-342900">
              <a:buFont typeface="Wingdings" panose="05000000000000000000" pitchFamily="2" charset="2"/>
              <a:buChar char="q"/>
            </a:pPr>
            <a:r>
              <a:rPr lang="en-GB"/>
              <a:t>the evil eye or djinns (traditionally known in some Islamic faith contexts) and dakini (in the Hindu context); </a:t>
            </a:r>
          </a:p>
          <a:p>
            <a:pPr marL="342900" indent="-342900">
              <a:buFont typeface="Wingdings" panose="05000000000000000000" pitchFamily="2" charset="2"/>
              <a:buChar char="q"/>
            </a:pPr>
            <a:r>
              <a:rPr lang="en-GB"/>
              <a:t>ritual or multi murders where the killing of children is believed to bring supernatural benefits or the use of their body parts is believed to produce potent magical remedies; </a:t>
            </a:r>
          </a:p>
          <a:p>
            <a:pPr marL="342900" indent="-342900">
              <a:buFont typeface="Wingdings" panose="05000000000000000000" pitchFamily="2" charset="2"/>
              <a:buChar char="q"/>
            </a:pPr>
            <a:r>
              <a:rPr lang="en-GB"/>
              <a:t>use of belief in magic or witchcraft to create fear in children to make them more compliant when they are being trafficked for domestic slavery or sexual exploitation.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C3D52"/>
              </a:solidFill>
              <a:effectLst/>
              <a:uLnTx/>
              <a:uFillTx/>
              <a:latin typeface="Childline-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C3D52"/>
              </a:solidFill>
              <a:effectLst/>
              <a:uLnTx/>
              <a:uFillTx/>
              <a:latin typeface="Childline-Regular"/>
              <a:ea typeface="+mn-ea"/>
              <a:cs typeface="+mn-cs"/>
            </a:endParaRPr>
          </a:p>
        </p:txBody>
      </p:sp>
    </p:spTree>
    <p:extLst>
      <p:ext uri="{BB962C8B-B14F-4D97-AF65-F5344CB8AC3E}">
        <p14:creationId xmlns:p14="http://schemas.microsoft.com/office/powerpoint/2010/main" val="368428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1FA86-025D-8B23-3EB7-8DA13D9CB302}"/>
              </a:ext>
            </a:extLst>
          </p:cNvPr>
          <p:cNvSpPr txBox="1">
            <a:spLocks noGrp="1"/>
          </p:cNvSpPr>
          <p:nvPr>
            <p:ph type="title" idx="4294967295"/>
          </p:nvPr>
        </p:nvSpPr>
        <p:spPr>
          <a:xfrm>
            <a:off x="7233729" y="2115063"/>
            <a:ext cx="4337382"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ECC Early Years and Childcare 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hlinkClick r:id="rId2"/>
              </a:rPr>
              <a:t>Safeguarding pages</a:t>
            </a:r>
            <a:endParaRPr kumimoji="0" lang="en-GB" sz="32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78477D2-E03B-3026-45E2-E3B72C16D99F}"/>
              </a:ext>
            </a:extLst>
          </p:cNvPr>
          <p:cNvSpPr txBox="1"/>
          <p:nvPr/>
        </p:nvSpPr>
        <p:spPr>
          <a:xfrm>
            <a:off x="244548" y="329610"/>
            <a:ext cx="5979749" cy="5904254"/>
          </a:xfrm>
          <a:prstGeom prst="rect">
            <a:avLst/>
          </a:prstGeom>
          <a:noFill/>
        </p:spPr>
        <p:txBody>
          <a:bodyPr wrap="square" lIns="0" tIns="0" rIns="0" bIns="0" rtlCol="0">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Model Child Protection Policy (for settings, and childminders)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Level 2 training presentations (including this presentation)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Key safeguarding information and documents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Safeguarding audit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Templates for reporting and recording concerns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Termly forum presentations and briefings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How to report a concern about a child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How to report a concern about a member of the workforce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145619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7E3B35-09D1-6F5F-FD6F-A2A911F7A4EC}"/>
              </a:ext>
            </a:extLst>
          </p:cNvPr>
          <p:cNvSpPr>
            <a:spLocks noGrp="1"/>
          </p:cNvSpPr>
          <p:nvPr>
            <p:ph type="title" idx="4294967295"/>
          </p:nvPr>
        </p:nvSpPr>
        <p:spPr>
          <a:xfrm>
            <a:off x="7967663" y="2319338"/>
            <a:ext cx="2768600" cy="11096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4400" b="1" i="0" u="none" strike="noStrike" kern="1200" cap="none" spc="0" normalizeH="0" baseline="0" noProof="0" dirty="0">
                <a:ln>
                  <a:noFill/>
                </a:ln>
                <a:solidFill>
                  <a:schemeClr val="bg1"/>
                </a:solidFill>
                <a:effectLst/>
                <a:uLnTx/>
                <a:uFillTx/>
                <a:latin typeface="+mn-lt"/>
                <a:ea typeface="+mn-ea"/>
                <a:cs typeface="+mn-cs"/>
              </a:rPr>
              <a:t>Useful links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26374" y="472603"/>
            <a:ext cx="5976772" cy="6123505"/>
          </a:xfrm>
        </p:spPr>
        <p:txBody>
          <a:bodyPr/>
          <a:lstStyle/>
          <a:p>
            <a:pPr lvl="2"/>
            <a:r>
              <a:rPr lang="en-GB" sz="2000" dirty="0">
                <a:solidFill>
                  <a:srgbClr val="4179A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Working together to safeguard children 2023: summary of changes (publishing.service.gov.uk)</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dirty="0">
                <a:solidFill>
                  <a:srgbClr val="4179AA"/>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Early Help and Team Around the Family Workshops</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dirty="0">
                <a:solidFill>
                  <a:srgbClr val="4179A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ESCB - Preparing for Difficult Conversations – training</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dirty="0">
                <a:solidFill>
                  <a:srgbClr val="4179A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Early Help Drop In Poster (ESCB)</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dirty="0">
                <a:solidFill>
                  <a:srgbClr val="4179AA"/>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Essex Support Services / Directory of Services </a:t>
            </a:r>
            <a:endParaRPr lang="en-GB" sz="2000" b="1" dirty="0">
              <a:solidFill>
                <a:srgbClr val="4179AA"/>
              </a:solidFill>
              <a:latin typeface="Calibri" panose="020F0502020204030204" pitchFamily="34" charset="0"/>
              <a:cs typeface="Calibri" panose="020F0502020204030204" pitchFamily="34" charset="0"/>
            </a:endParaRPr>
          </a:p>
          <a:p>
            <a:pPr lvl="2"/>
            <a:r>
              <a:rPr lang="en-GB" sz="2000" b="0" dirty="0">
                <a:solidFill>
                  <a:srgbClr val="4179AA"/>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Refuge</a:t>
            </a:r>
            <a:r>
              <a:rPr lang="en-GB" sz="2000" b="0" dirty="0">
                <a:solidFill>
                  <a:srgbClr val="4179AA"/>
                </a:solidFill>
                <a:latin typeface="Calibri" panose="020F0502020204030204" pitchFamily="34" charset="0"/>
                <a:cs typeface="Calibri" panose="020F0502020204030204" pitchFamily="34" charset="0"/>
              </a:rPr>
              <a:t> runs (free of charge / 24 hour) National Domestic Abuse Helpline: 0808 2000 247</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b="0" dirty="0">
                <a:solidFill>
                  <a:srgbClr val="4179AA"/>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NSPCC - signs, symptoms and effects of domestic abuse</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b="0" dirty="0">
                <a:solidFill>
                  <a:srgbClr val="4179AA"/>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Safe Lives - young people and domestic abuse</a:t>
            </a:r>
            <a:endParaRPr lang="en-GB" sz="2000" dirty="0">
              <a:solidFill>
                <a:srgbClr val="4179AA"/>
              </a:solidFill>
              <a:latin typeface="Calibri" panose="020F0502020204030204" pitchFamily="34" charset="0"/>
              <a:cs typeface="Calibri" panose="020F0502020204030204" pitchFamily="34" charset="0"/>
            </a:endParaRPr>
          </a:p>
          <a:p>
            <a:pPr lvl="2">
              <a:lnSpc>
                <a:spcPct val="150000"/>
              </a:lnSpc>
            </a:pPr>
            <a:r>
              <a:rPr lang="en-GB" sz="2000" b="0" dirty="0">
                <a:solidFill>
                  <a:srgbClr val="4179AA"/>
                </a:solidFill>
                <a:latin typeface="Calibri" panose="020F0502020204030204" pitchFamily="34" charset="0"/>
                <a:cs typeface="Calibri" panose="020F0502020204030204" pitchFamily="34" charset="0"/>
                <a:hlinkClick r:id="rId11"/>
              </a:rPr>
              <a:t>Southend/Essex /Thurrock domestic abuse partnership </a:t>
            </a:r>
            <a:endParaRPr lang="en-GB" sz="2000" b="0" dirty="0">
              <a:solidFill>
                <a:srgbClr val="4179AA"/>
              </a:solidFill>
              <a:latin typeface="Calibri" panose="020F0502020204030204" pitchFamily="34" charset="0"/>
              <a:cs typeface="Calibri" panose="020F0502020204030204" pitchFamily="34" charset="0"/>
            </a:endParaRPr>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dirty="0"/>
          </a:p>
          <a:p>
            <a:pPr marL="0" lvl="2" indent="0">
              <a:buNone/>
            </a:pPr>
            <a:endParaRPr lang="en-GB" sz="2000" i="1" dirty="0"/>
          </a:p>
          <a:p>
            <a:pPr marL="0" lvl="2" indent="0">
              <a:buNone/>
            </a:pPr>
            <a:endParaRPr lang="en-GB" sz="1600" i="1" dirty="0"/>
          </a:p>
        </p:txBody>
      </p:sp>
    </p:spTree>
    <p:extLst>
      <p:ext uri="{BB962C8B-B14F-4D97-AF65-F5344CB8AC3E}">
        <p14:creationId xmlns:p14="http://schemas.microsoft.com/office/powerpoint/2010/main" val="279914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6B888-612E-97AF-EA74-8682A675D2DA}"/>
              </a:ext>
              <a:ext uri="{C183D7F6-B498-43B3-948B-1728B52AA6E4}">
                <adec:decorative xmlns:adec="http://schemas.microsoft.com/office/drawing/2017/decorative" val="1"/>
              </a:ext>
            </a:extLst>
          </p:cNvPr>
          <p:cNvSpPr>
            <a:spLocks noGrp="1"/>
          </p:cNvSpPr>
          <p:nvPr>
            <p:ph type="body" sz="quarter" idx="10"/>
          </p:nvPr>
        </p:nvSpPr>
        <p:spPr/>
        <p:txBody>
          <a:bodyPr/>
          <a:lstStyle/>
          <a:p>
            <a:r>
              <a:rPr lang="en-GB"/>
              <a:t>Female genital mutilation</a:t>
            </a:r>
          </a:p>
        </p:txBody>
      </p:sp>
      <p:sp>
        <p:nvSpPr>
          <p:cNvPr id="3" name="Title 2">
            <a:extLst>
              <a:ext uri="{FF2B5EF4-FFF2-40B4-BE49-F238E27FC236}">
                <a16:creationId xmlns:a16="http://schemas.microsoft.com/office/drawing/2014/main" id="{5EFA808D-E9EA-1C8C-850C-39DB8F110DAC}"/>
              </a:ext>
              <a:ext uri="{C183D7F6-B498-43B3-948B-1728B52AA6E4}">
                <adec:decorative xmlns:adec="http://schemas.microsoft.com/office/drawing/2017/decorative" val="1"/>
              </a:ext>
            </a:extLst>
          </p:cNvPr>
          <p:cNvSpPr>
            <a:spLocks noGrp="1"/>
          </p:cNvSpPr>
          <p:nvPr>
            <p:ph type="title"/>
          </p:nvPr>
        </p:nvSpPr>
        <p:spPr>
          <a:xfrm>
            <a:off x="545124" y="517524"/>
            <a:ext cx="2837268" cy="713397"/>
          </a:xfrm>
        </p:spPr>
        <p:txBody>
          <a:bodyPr/>
          <a:lstStyle/>
          <a:p>
            <a:r>
              <a:rPr lang="en-GB"/>
              <a:t>Contents</a:t>
            </a:r>
          </a:p>
        </p:txBody>
      </p:sp>
      <p:sp>
        <p:nvSpPr>
          <p:cNvPr id="4" name="Text Placeholder 3">
            <a:extLst>
              <a:ext uri="{FF2B5EF4-FFF2-40B4-BE49-F238E27FC236}">
                <a16:creationId xmlns:a16="http://schemas.microsoft.com/office/drawing/2014/main" id="{C068235A-1F5F-24EA-9A3C-AA6C9D4A4E9A}"/>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1</a:t>
            </a:r>
          </a:p>
        </p:txBody>
      </p:sp>
      <p:sp>
        <p:nvSpPr>
          <p:cNvPr id="5" name="Text Placeholder 4">
            <a:extLst>
              <a:ext uri="{FF2B5EF4-FFF2-40B4-BE49-F238E27FC236}">
                <a16:creationId xmlns:a16="http://schemas.microsoft.com/office/drawing/2014/main" id="{964E634C-6CD8-C406-D9F8-8B13BB82F3ED}"/>
              </a:ext>
              <a:ext uri="{C183D7F6-B498-43B3-948B-1728B52AA6E4}">
                <adec:decorative xmlns:adec="http://schemas.microsoft.com/office/drawing/2017/decorative" val="1"/>
              </a:ext>
            </a:extLst>
          </p:cNvPr>
          <p:cNvSpPr>
            <a:spLocks noGrp="1"/>
          </p:cNvSpPr>
          <p:nvPr>
            <p:ph type="body" sz="quarter" idx="12"/>
          </p:nvPr>
        </p:nvSpPr>
        <p:spPr/>
        <p:txBody>
          <a:bodyPr/>
          <a:lstStyle/>
          <a:p>
            <a:r>
              <a:rPr lang="en-GB"/>
              <a:t>Forced marriage</a:t>
            </a:r>
          </a:p>
        </p:txBody>
      </p:sp>
      <p:sp>
        <p:nvSpPr>
          <p:cNvPr id="6" name="Text Placeholder 5">
            <a:extLst>
              <a:ext uri="{FF2B5EF4-FFF2-40B4-BE49-F238E27FC236}">
                <a16:creationId xmlns:a16="http://schemas.microsoft.com/office/drawing/2014/main" id="{8B0AA866-BF83-4D03-1F8F-DC72695632E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GB"/>
              <a:t>2</a:t>
            </a:r>
          </a:p>
        </p:txBody>
      </p:sp>
      <p:sp>
        <p:nvSpPr>
          <p:cNvPr id="7" name="Text Placeholder 6">
            <a:extLst>
              <a:ext uri="{FF2B5EF4-FFF2-40B4-BE49-F238E27FC236}">
                <a16:creationId xmlns:a16="http://schemas.microsoft.com/office/drawing/2014/main" id="{B8F71D81-B35C-B657-CD99-83134C7710D2}"/>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a:t>Faith based abuse</a:t>
            </a:r>
          </a:p>
        </p:txBody>
      </p:sp>
      <p:sp>
        <p:nvSpPr>
          <p:cNvPr id="8" name="Text Placeholder 7">
            <a:extLst>
              <a:ext uri="{FF2B5EF4-FFF2-40B4-BE49-F238E27FC236}">
                <a16:creationId xmlns:a16="http://schemas.microsoft.com/office/drawing/2014/main" id="{5715CF89-929C-B560-E8E5-0DF743F5E399}"/>
              </a:ext>
              <a:ext uri="{C183D7F6-B498-43B3-948B-1728B52AA6E4}">
                <adec:decorative xmlns:adec="http://schemas.microsoft.com/office/drawing/2017/decorative" val="1"/>
              </a:ext>
            </a:extLst>
          </p:cNvPr>
          <p:cNvSpPr>
            <a:spLocks noGrp="1"/>
          </p:cNvSpPr>
          <p:nvPr>
            <p:ph type="body" sz="quarter" idx="15"/>
          </p:nvPr>
        </p:nvSpPr>
        <p:spPr/>
        <p:txBody>
          <a:bodyPr/>
          <a:lstStyle/>
          <a:p>
            <a:r>
              <a:rPr lang="en-GB"/>
              <a:t>3</a:t>
            </a:r>
          </a:p>
        </p:txBody>
      </p:sp>
      <p:sp>
        <p:nvSpPr>
          <p:cNvPr id="9" name="Text Placeholder 8">
            <a:extLst>
              <a:ext uri="{FF2B5EF4-FFF2-40B4-BE49-F238E27FC236}">
                <a16:creationId xmlns:a16="http://schemas.microsoft.com/office/drawing/2014/main" id="{50AFEF9D-F8C1-1591-613A-70CD252F57BA}"/>
              </a:ext>
              <a:ext uri="{C183D7F6-B498-43B3-948B-1728B52AA6E4}">
                <adec:decorative xmlns:adec="http://schemas.microsoft.com/office/drawing/2017/decorative" val="1"/>
              </a:ext>
            </a:extLst>
          </p:cNvPr>
          <p:cNvSpPr>
            <a:spLocks noGrp="1"/>
          </p:cNvSpPr>
          <p:nvPr>
            <p:ph type="body" sz="quarter" idx="16"/>
          </p:nvPr>
        </p:nvSpPr>
        <p:spPr/>
        <p:txBody>
          <a:bodyPr/>
          <a:lstStyle/>
          <a:p>
            <a:r>
              <a:rPr lang="en-GB"/>
              <a:t>Key documents</a:t>
            </a:r>
          </a:p>
        </p:txBody>
      </p:sp>
      <p:sp>
        <p:nvSpPr>
          <p:cNvPr id="10" name="Text Placeholder 9">
            <a:extLst>
              <a:ext uri="{FF2B5EF4-FFF2-40B4-BE49-F238E27FC236}">
                <a16:creationId xmlns:a16="http://schemas.microsoft.com/office/drawing/2014/main" id="{1589DF9C-102E-5C63-AEF9-0F568F374474}"/>
              </a:ext>
              <a:ext uri="{C183D7F6-B498-43B3-948B-1728B52AA6E4}">
                <adec:decorative xmlns:adec="http://schemas.microsoft.com/office/drawing/2017/decorative" val="1"/>
              </a:ext>
            </a:extLst>
          </p:cNvPr>
          <p:cNvSpPr>
            <a:spLocks noGrp="1"/>
          </p:cNvSpPr>
          <p:nvPr>
            <p:ph type="body" sz="quarter" idx="17"/>
          </p:nvPr>
        </p:nvSpPr>
        <p:spPr/>
        <p:txBody>
          <a:bodyPr/>
          <a:lstStyle/>
          <a:p>
            <a:r>
              <a:rPr lang="en-GB"/>
              <a:t>4</a:t>
            </a:r>
          </a:p>
        </p:txBody>
      </p:sp>
      <p:sp>
        <p:nvSpPr>
          <p:cNvPr id="35" name="Scroll: Horizontal 34">
            <a:extLst>
              <a:ext uri="{FF2B5EF4-FFF2-40B4-BE49-F238E27FC236}">
                <a16:creationId xmlns:a16="http://schemas.microsoft.com/office/drawing/2014/main" id="{FDC13695-F7E6-C643-3C7D-0FBC1784F77A}"/>
              </a:ext>
              <a:ext uri="{C183D7F6-B498-43B3-948B-1728B52AA6E4}">
                <adec:decorative xmlns:adec="http://schemas.microsoft.com/office/drawing/2017/decorative" val="1"/>
              </a:ext>
            </a:extLst>
          </p:cNvPr>
          <p:cNvSpPr/>
          <p:nvPr/>
        </p:nvSpPr>
        <p:spPr>
          <a:xfrm>
            <a:off x="5509648" y="951477"/>
            <a:ext cx="6416298" cy="5255595"/>
          </a:xfrm>
          <a:prstGeom prst="horizontalScroll">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Keeping children safe in Education</a:t>
            </a:r>
          </a:p>
          <a:p>
            <a:pPr algn="ctr"/>
            <a:endParaRPr lang="en-GB"/>
          </a:p>
          <a:p>
            <a:pPr marL="0" indent="0" algn="ctr">
              <a:buNone/>
            </a:pPr>
            <a:r>
              <a:rPr lang="en-GB" i="1">
                <a:latin typeface="Calibri" panose="020F0502020204030204" pitchFamily="34" charset="0"/>
                <a:cs typeface="Calibri" panose="020F0502020204030204" pitchFamily="34" charset="0"/>
              </a:rPr>
              <a:t>So-called ‘honour’-based abuse (HBA) encompasses incidents or crimes which have been committed to protect or defend the honour of the family and/or the community, including female genital mutilation (FGM), forced marriage, and practices such as breast ironing. </a:t>
            </a:r>
          </a:p>
          <a:p>
            <a:pPr marL="0" indent="0" algn="ctr">
              <a:buNone/>
            </a:pPr>
            <a:r>
              <a:rPr lang="en-GB" i="1">
                <a:latin typeface="Calibri" panose="020F0502020204030204" pitchFamily="34" charset="0"/>
                <a:cs typeface="Calibri" panose="020F0502020204030204" pitchFamily="34" charset="0"/>
              </a:rPr>
              <a:t>Abuse committed in the context of preserving ‘honour’ often involves a wider network of family or community pressure and can include multiple perpetrators.</a:t>
            </a:r>
          </a:p>
          <a:p>
            <a:pPr algn="ctr"/>
            <a:endParaRPr lang="en-GB"/>
          </a:p>
          <a:p>
            <a:pPr algn="ctr"/>
            <a:endParaRPr lang="en-GB"/>
          </a:p>
        </p:txBody>
      </p:sp>
    </p:spTree>
    <p:extLst>
      <p:ext uri="{BB962C8B-B14F-4D97-AF65-F5344CB8AC3E}">
        <p14:creationId xmlns:p14="http://schemas.microsoft.com/office/powerpoint/2010/main" val="1134333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1FA86-025D-8B23-3EB7-8DA13D9CB302}"/>
              </a:ext>
            </a:extLst>
          </p:cNvPr>
          <p:cNvSpPr txBox="1">
            <a:spLocks noGrp="1"/>
          </p:cNvSpPr>
          <p:nvPr>
            <p:ph type="title" idx="4294967295"/>
          </p:nvPr>
        </p:nvSpPr>
        <p:spPr>
          <a:xfrm>
            <a:off x="7003159" y="2418504"/>
            <a:ext cx="4372643"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Key documents </a:t>
            </a:r>
            <a:br>
              <a:rPr kumimoji="0" lang="en-GB" sz="4800" b="1" i="0" u="none" strike="noStrike" kern="1200" cap="none" spc="0" normalizeH="0" baseline="0" noProof="0">
                <a:ln>
                  <a:noFill/>
                </a:ln>
                <a:solidFill>
                  <a:schemeClr val="bg1"/>
                </a:solidFill>
                <a:effectLst/>
                <a:uLnTx/>
                <a:uFillTx/>
                <a:latin typeface="+mj-lt"/>
                <a:ea typeface="+mn-ea"/>
                <a:cs typeface="+mn-cs"/>
              </a:rPr>
            </a:br>
            <a:endParaRPr kumimoji="0" lang="en-GB" sz="4800" b="1" i="0" u="none" strike="noStrike" kern="1200" cap="none" spc="0" normalizeH="0" baseline="0" noProof="0">
              <a:ln>
                <a:noFill/>
              </a:ln>
              <a:solidFill>
                <a:schemeClr val="bg1"/>
              </a:solidFill>
              <a:effectLst/>
              <a:uLnTx/>
              <a:uFillTx/>
              <a:latin typeface="+mj-lt"/>
              <a:ea typeface="+mn-ea"/>
              <a:cs typeface="+mn-cs"/>
            </a:endParaRPr>
          </a:p>
        </p:txBody>
      </p:sp>
      <p:sp>
        <p:nvSpPr>
          <p:cNvPr id="2" name="TextBox 1">
            <a:extLst>
              <a:ext uri="{FF2B5EF4-FFF2-40B4-BE49-F238E27FC236}">
                <a16:creationId xmlns:a16="http://schemas.microsoft.com/office/drawing/2014/main" id="{C78477D2-E03B-3026-45E2-E3B72C16D99F}"/>
              </a:ext>
            </a:extLst>
          </p:cNvPr>
          <p:cNvSpPr txBox="1"/>
          <p:nvPr/>
        </p:nvSpPr>
        <p:spPr>
          <a:xfrm>
            <a:off x="248575" y="319596"/>
            <a:ext cx="5975722" cy="6216285"/>
          </a:xfrm>
          <a:prstGeom prst="rect">
            <a:avLst/>
          </a:prstGeom>
          <a:noFill/>
        </p:spPr>
        <p:txBody>
          <a:bodyPr wrap="square" lIns="0" tIns="0" rIns="0" bIns="0" rtlCol="0">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3">
                  <a:extLst>
                    <a:ext uri="{A12FA001-AC4F-418D-AE19-62706E023703}">
                      <ahyp:hlinkClr xmlns:ahyp="http://schemas.microsoft.com/office/drawing/2018/hyperlinkcolor" val="tx"/>
                    </a:ext>
                  </a:extLst>
                </a:hlinkClick>
              </a:rPr>
              <a:t>Keeping Children Safe in Education (DfE 2024)</a:t>
            </a: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SET (Southend, Essex and Thurrock) Safeguarding and Child Protection Procedures (ESCB 2022)</a:t>
            </a:r>
            <a:endParaRPr kumimoji="0" lang="en-GB" sz="14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sng"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5">
                  <a:extLst>
                    <a:ext uri="{A12FA001-AC4F-418D-AE19-62706E023703}">
                      <ahyp:hlinkClr xmlns:ahyp="http://schemas.microsoft.com/office/drawing/2018/hyperlinkcolor" val="tx"/>
                    </a:ext>
                  </a:extLst>
                </a:hlinkClick>
              </a:rPr>
              <a:t>Working Together (DfE 2023)</a:t>
            </a:r>
            <a:endParaRPr kumimoji="0" lang="en-US" sz="1400" b="0" i="0" u="sng"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sng"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6">
                  <a:extLst>
                    <a:ext uri="{A12FA001-AC4F-418D-AE19-62706E023703}">
                      <ahyp:hlinkClr xmlns:ahyp="http://schemas.microsoft.com/office/drawing/2018/hyperlinkcolor" val="tx"/>
                    </a:ext>
                  </a:extLst>
                </a:hlinkClick>
              </a:rPr>
              <a:t>What to do if you're worried a child is being abused (HMG, 2015) </a:t>
            </a: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7">
                  <a:extLst>
                    <a:ext uri="{A12FA001-AC4F-418D-AE19-62706E023703}">
                      <ahyp:hlinkClr xmlns:ahyp="http://schemas.microsoft.com/office/drawing/2018/hyperlinkcolor" val="tx"/>
                    </a:ext>
                  </a:extLst>
                </a:hlinkClick>
              </a:rPr>
              <a:t>Relationships, Education (RE) and Relationships and Sex Education (RSE) and Health Education (DfE, 2019)</a:t>
            </a: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8">
                  <a:extLst>
                    <a:ext uri="{A12FA001-AC4F-418D-AE19-62706E023703}">
                      <ahyp:hlinkClr xmlns:ahyp="http://schemas.microsoft.com/office/drawing/2018/hyperlinkcolor" val="tx"/>
                    </a:ext>
                  </a:extLst>
                </a:hlinkClick>
              </a:rPr>
              <a:t>PREVENT Duty Guidance (HMG, 2023) </a:t>
            </a: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rPr>
              <a:t>- Counter-Terrorism and Security Act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sng"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Effective Support for Children and Families in Essex (ESCB 2021)</a:t>
            </a: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 </a:t>
            </a: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10">
                  <a:extLst>
                    <a:ext uri="{A12FA001-AC4F-418D-AE19-62706E023703}">
                      <ahyp:hlinkClr xmlns:ahyp="http://schemas.microsoft.com/office/drawing/2018/hyperlinkcolor" val="tx"/>
                    </a:ext>
                  </a:extLst>
                </a:hlinkClick>
              </a:rPr>
              <a:t>Sharing nudes and semi-nudes: advice for education settings working with children and young people (UKCIS, 2020)</a:t>
            </a: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11">
                  <a:extLst>
                    <a:ext uri="{A12FA001-AC4F-418D-AE19-62706E023703}">
                      <ahyp:hlinkClr xmlns:ahyp="http://schemas.microsoft.com/office/drawing/2018/hyperlinkcolor" val="tx"/>
                    </a:ext>
                  </a:extLst>
                </a:hlinkClick>
              </a:rPr>
              <a:t>Teaching online safety in school (DfE, 2019)</a:t>
            </a: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12">
                  <a:extLst>
                    <a:ext uri="{A12FA001-AC4F-418D-AE19-62706E023703}">
                      <ahyp:hlinkClr xmlns:ahyp="http://schemas.microsoft.com/office/drawing/2018/hyperlinkcolor" val="tx"/>
                    </a:ext>
                  </a:extLst>
                </a:hlinkClick>
              </a:rPr>
              <a:t>Filtering and Monitoring Standards (DfE 2023)</a:t>
            </a: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hlinkClick r:id="rId13">
                  <a:extLst>
                    <a:ext uri="{A12FA001-AC4F-418D-AE19-62706E023703}">
                      <ahyp:hlinkClr xmlns:ahyp="http://schemas.microsoft.com/office/drawing/2018/hyperlinkcolor" val="tx"/>
                    </a:ext>
                  </a:extLst>
                </a:hlinkClick>
              </a:rPr>
              <a:t>Promoting and supporting mental health and wellbeing in schools and colleges - GOV.UK (www.gov.uk)</a:t>
            </a: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4179AA"/>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sng" strike="noStrike" kern="1200" cap="none" spc="0" normalizeH="0" baseline="0" noProof="0" dirty="0">
              <a:ln>
                <a:noFill/>
              </a:ln>
              <a:solidFill>
                <a:srgbClr val="002060"/>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sng"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45910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1FA86-025D-8B23-3EB7-8DA13D9CB302}"/>
              </a:ext>
            </a:extLst>
          </p:cNvPr>
          <p:cNvSpPr txBox="1">
            <a:spLocks noGrp="1"/>
          </p:cNvSpPr>
          <p:nvPr>
            <p:ph type="title" idx="4294967295"/>
          </p:nvPr>
        </p:nvSpPr>
        <p:spPr>
          <a:xfrm>
            <a:off x="7233729" y="2115063"/>
            <a:ext cx="4337382"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chemeClr val="bg1"/>
                </a:solidFill>
                <a:effectLst/>
                <a:uLnTx/>
                <a:uFillTx/>
                <a:latin typeface="+mj-lt"/>
                <a:ea typeface="+mn-ea"/>
                <a:cs typeface="+mn-cs"/>
              </a:rPr>
              <a:t>The Education Safeguarding Team</a:t>
            </a:r>
          </a:p>
        </p:txBody>
      </p:sp>
      <p:sp>
        <p:nvSpPr>
          <p:cNvPr id="3" name="Content Placeholder 2" descr="List of team members">
            <a:extLst>
              <a:ext uri="{FF2B5EF4-FFF2-40B4-BE49-F238E27FC236}">
                <a16:creationId xmlns:a16="http://schemas.microsoft.com/office/drawing/2014/main" id="{87D2A886-B769-344B-5D73-B0C5DA243570}"/>
              </a:ext>
            </a:extLst>
          </p:cNvPr>
          <p:cNvSpPr>
            <a:spLocks noGrp="1"/>
          </p:cNvSpPr>
          <p:nvPr>
            <p:ph idx="1"/>
          </p:nvPr>
        </p:nvSpPr>
        <p:spPr>
          <a:xfrm>
            <a:off x="101600" y="624137"/>
            <a:ext cx="6122699" cy="4218394"/>
          </a:xfrm>
        </p:spPr>
        <p:txBody>
          <a:bodyPr/>
          <a:lstStyle/>
          <a:p>
            <a:pPr>
              <a:lnSpc>
                <a:spcPct val="90000"/>
              </a:lnSpc>
            </a:pPr>
            <a:endParaRPr lang="en-GB" sz="1500"/>
          </a:p>
          <a:p>
            <a:pPr>
              <a:lnSpc>
                <a:spcPct val="90000"/>
              </a:lnSpc>
            </a:pPr>
            <a:endParaRPr lang="en-GB" sz="1500"/>
          </a:p>
          <a:p>
            <a:pPr>
              <a:lnSpc>
                <a:spcPct val="90000"/>
              </a:lnSpc>
            </a:pPr>
            <a:endParaRPr lang="en-GB" sz="1500"/>
          </a:p>
          <a:p>
            <a:pPr lvl="1"/>
            <a:endParaRPr lang="en-GB"/>
          </a:p>
        </p:txBody>
      </p:sp>
      <p:sp>
        <p:nvSpPr>
          <p:cNvPr id="2" name="TextBox 1">
            <a:extLst>
              <a:ext uri="{FF2B5EF4-FFF2-40B4-BE49-F238E27FC236}">
                <a16:creationId xmlns:a16="http://schemas.microsoft.com/office/drawing/2014/main" id="{C78477D2-E03B-3026-45E2-E3B72C16D99F}"/>
              </a:ext>
            </a:extLst>
          </p:cNvPr>
          <p:cNvSpPr txBox="1"/>
          <p:nvPr/>
        </p:nvSpPr>
        <p:spPr>
          <a:xfrm>
            <a:off x="431514" y="513708"/>
            <a:ext cx="5792783" cy="521109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179AA"/>
                </a:solidFill>
                <a:effectLst/>
                <a:uLnTx/>
                <a:uFillTx/>
                <a:latin typeface="Calibri" panose="020F0502020204030204" pitchFamily="34" charset="0"/>
                <a:ea typeface="+mn-ea"/>
                <a:cs typeface="Calibri" panose="020F0502020204030204" pitchFamily="34" charset="0"/>
              </a:rPr>
              <a:t>Head of Education Safeguarding and 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 Barclay</a:t>
            </a:r>
            <a:br>
              <a:rPr kumimoji="0" lang="en-GB" sz="24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br>
            <a:endParaRPr kumimoji="0" lang="en-GB" sz="24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179AA"/>
                </a:solidFill>
                <a:effectLst/>
                <a:uLnTx/>
                <a:uFillTx/>
                <a:latin typeface="Calibri" panose="020F0502020204030204" pitchFamily="34" charset="0"/>
                <a:ea typeface="+mn-ea"/>
                <a:cs typeface="Calibri" panose="020F0502020204030204" pitchFamily="34" charset="0"/>
              </a:rPr>
              <a:t>Education Safeguarding Advisers: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Alex Darvill (South and 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Derai Lewis-Jones (Mid and 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Matthew Lewis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179AA"/>
                </a:solidFill>
                <a:effectLst/>
                <a:uLnTx/>
                <a:uFillTx/>
                <a:latin typeface="Calibri" panose="020F0502020204030204" pitchFamily="34" charset="0"/>
                <a:ea typeface="+mn-ea"/>
                <a:cs typeface="Calibri" panose="020F0502020204030204" pitchFamily="34" charset="0"/>
              </a:rPr>
              <a:t>Education Safeguarding Officer (MARAC)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Gemma Harris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educationsafeguarding@essex.gov.uk</a:t>
            </a:r>
            <a:r>
              <a:rPr kumimoji="0" lang="en-GB" sz="24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 </a:t>
            </a:r>
          </a:p>
        </p:txBody>
      </p:sp>
      <p:pic>
        <p:nvPicPr>
          <p:cNvPr id="4" name="Picture 3" descr="ECC logo">
            <a:extLst>
              <a:ext uri="{FF2B5EF4-FFF2-40B4-BE49-F238E27FC236}">
                <a16:creationId xmlns:a16="http://schemas.microsoft.com/office/drawing/2014/main" id="{B2536EAB-1E1F-6D50-FC4B-7FDB0657A952}"/>
              </a:ext>
            </a:extLst>
          </p:cNvPr>
          <p:cNvPicPr>
            <a:picLocks noChangeAspect="1"/>
          </p:cNvPicPr>
          <p:nvPr/>
        </p:nvPicPr>
        <p:blipFill>
          <a:blip r:embed="rId3"/>
          <a:stretch>
            <a:fillRect/>
          </a:stretch>
        </p:blipFill>
        <p:spPr>
          <a:xfrm>
            <a:off x="0" y="5724803"/>
            <a:ext cx="2408129" cy="1018120"/>
          </a:xfrm>
          <a:prstGeom prst="rect">
            <a:avLst/>
          </a:prstGeom>
        </p:spPr>
      </p:pic>
    </p:spTree>
    <p:extLst>
      <p:ext uri="{BB962C8B-B14F-4D97-AF65-F5344CB8AC3E}">
        <p14:creationId xmlns:p14="http://schemas.microsoft.com/office/powerpoint/2010/main" val="319085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84981" y="609253"/>
            <a:ext cx="8017404" cy="1592895"/>
          </a:xfrm>
        </p:spPr>
        <p:txBody>
          <a:bodyPr/>
          <a:lstStyle/>
          <a:p>
            <a:r>
              <a:rPr lang="en-GB" sz="5400"/>
              <a:t>Female genital mutilation </a:t>
            </a:r>
          </a:p>
        </p:txBody>
      </p:sp>
    </p:spTree>
    <p:extLst>
      <p:ext uri="{BB962C8B-B14F-4D97-AF65-F5344CB8AC3E}">
        <p14:creationId xmlns:p14="http://schemas.microsoft.com/office/powerpoint/2010/main" val="62287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1005-D699-0188-FB36-F51D30E1623F}"/>
              </a:ext>
            </a:extLst>
          </p:cNvPr>
          <p:cNvSpPr>
            <a:spLocks noGrp="1"/>
          </p:cNvSpPr>
          <p:nvPr>
            <p:ph type="title"/>
          </p:nvPr>
        </p:nvSpPr>
        <p:spPr>
          <a:xfrm>
            <a:off x="233508" y="517524"/>
            <a:ext cx="5302800" cy="1065091"/>
          </a:xfrm>
        </p:spPr>
        <p:txBody>
          <a:bodyPr anchor="t">
            <a:normAutofit/>
          </a:bodyPr>
          <a:lstStyle/>
          <a:p>
            <a:pPr>
              <a:lnSpc>
                <a:spcPct val="90000"/>
              </a:lnSpc>
            </a:pPr>
            <a:r>
              <a:rPr lang="en-GB"/>
              <a:t>Types of FGM </a:t>
            </a:r>
          </a:p>
        </p:txBody>
      </p:sp>
      <p:pic>
        <p:nvPicPr>
          <p:cNvPr id="5" name="Content Placeholder 4">
            <a:extLst>
              <a:ext uri="{FF2B5EF4-FFF2-40B4-BE49-F238E27FC236}">
                <a16:creationId xmlns:a16="http://schemas.microsoft.com/office/drawing/2014/main" id="{CD788ED8-F534-1BE3-7743-133824150C94}"/>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3508" y="1582615"/>
            <a:ext cx="5735651" cy="3240642"/>
          </a:xfrm>
          <a:prstGeom prst="rect">
            <a:avLst/>
          </a:prstGeom>
          <a:solidFill>
            <a:srgbClr val="FFFFFF"/>
          </a:solidFill>
        </p:spPr>
      </p:pic>
      <p:sp>
        <p:nvSpPr>
          <p:cNvPr id="7" name="TextBox 6">
            <a:extLst>
              <a:ext uri="{FF2B5EF4-FFF2-40B4-BE49-F238E27FC236}">
                <a16:creationId xmlns:a16="http://schemas.microsoft.com/office/drawing/2014/main" id="{DB9F5AD6-A2B5-CB88-4EC1-07A11A7386B9}"/>
              </a:ext>
            </a:extLst>
          </p:cNvPr>
          <p:cNvSpPr txBox="1"/>
          <p:nvPr/>
        </p:nvSpPr>
        <p:spPr>
          <a:xfrm>
            <a:off x="6577764" y="1139641"/>
            <a:ext cx="5619532" cy="3970318"/>
          </a:xfrm>
          <a:prstGeom prst="rect">
            <a:avLst/>
          </a:prstGeom>
          <a:noFill/>
        </p:spPr>
        <p:txBody>
          <a:bodyPr wrap="square">
            <a:spAutoFit/>
          </a:bodyPr>
          <a:lstStyle/>
          <a:p>
            <a:pPr marL="0" indent="0" algn="ctr">
              <a:buNone/>
            </a:pPr>
            <a:r>
              <a:rPr lang="en-US" sz="2800">
                <a:solidFill>
                  <a:srgbClr val="FFFFFF"/>
                </a:solidFill>
                <a:latin typeface="Calibri" panose="020F0502020204030204" pitchFamily="34" charset="0"/>
                <a:cs typeface="Calibri" panose="020F0502020204030204" pitchFamily="34" charset="0"/>
              </a:rPr>
              <a:t>The World Health Organisation definition of FGM:</a:t>
            </a:r>
            <a:endParaRPr lang="en-US" sz="2800" b="1">
              <a:solidFill>
                <a:srgbClr val="FFFFFF"/>
              </a:solidFill>
              <a:latin typeface="Calibri" panose="020F0502020204030204" pitchFamily="34" charset="0"/>
              <a:cs typeface="Calibri" panose="020F0502020204030204" pitchFamily="34" charset="0"/>
            </a:endParaRPr>
          </a:p>
          <a:p>
            <a:pPr marL="0" indent="0" algn="ctr">
              <a:buNone/>
            </a:pPr>
            <a:endParaRPr lang="en-US" sz="2800" b="1">
              <a:solidFill>
                <a:srgbClr val="FFFFFF"/>
              </a:solidFill>
              <a:latin typeface="Calibri" panose="020F0502020204030204" pitchFamily="34" charset="0"/>
              <a:cs typeface="Calibri" panose="020F0502020204030204" pitchFamily="34" charset="0"/>
            </a:endParaRPr>
          </a:p>
          <a:p>
            <a:pPr marL="0" indent="0" algn="ctr">
              <a:buNone/>
            </a:pPr>
            <a:r>
              <a:rPr lang="en-US" sz="2800">
                <a:solidFill>
                  <a:srgbClr val="FFFFFF"/>
                </a:solidFill>
                <a:latin typeface="Calibri" panose="020F0502020204030204" pitchFamily="34" charset="0"/>
                <a:cs typeface="Calibri" panose="020F0502020204030204" pitchFamily="34" charset="0"/>
              </a:rPr>
              <a:t>Female Genital Mutilation (FGM) comprises all procedures that involve partial or total removal of the external female genitalia, or other injury to the female genital organs for non-medical reasons.  </a:t>
            </a:r>
          </a:p>
        </p:txBody>
      </p:sp>
    </p:spTree>
    <p:extLst>
      <p:ext uri="{BB962C8B-B14F-4D97-AF65-F5344CB8AC3E}">
        <p14:creationId xmlns:p14="http://schemas.microsoft.com/office/powerpoint/2010/main" val="21649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FC8BC-0C35-F124-D182-E378F79E4AED}"/>
              </a:ext>
            </a:extLst>
          </p:cNvPr>
          <p:cNvSpPr>
            <a:spLocks noGrp="1"/>
          </p:cNvSpPr>
          <p:nvPr>
            <p:ph type="title"/>
          </p:nvPr>
        </p:nvSpPr>
        <p:spPr>
          <a:xfrm>
            <a:off x="304899" y="254054"/>
            <a:ext cx="10908125" cy="1113108"/>
          </a:xfrm>
        </p:spPr>
        <p:txBody>
          <a:bodyPr/>
          <a:lstStyle/>
          <a:p>
            <a:r>
              <a:rPr lang="en-GB"/>
              <a:t>National FGM Centre </a:t>
            </a:r>
            <a:br>
              <a:rPr lang="en-GB"/>
            </a:br>
            <a:r>
              <a:rPr lang="en-GB" sz="2000"/>
              <a:t>The centre website provides an interactive map of prevalence across the world (for all types of HBA)</a:t>
            </a:r>
            <a:endParaRPr lang="en-GB"/>
          </a:p>
        </p:txBody>
      </p:sp>
      <p:pic>
        <p:nvPicPr>
          <p:cNvPr id="7" name="Content Placeholder 6" descr="Mao if the world">
            <a:extLst>
              <a:ext uri="{FF2B5EF4-FFF2-40B4-BE49-F238E27FC236}">
                <a16:creationId xmlns:a16="http://schemas.microsoft.com/office/drawing/2014/main" id="{7D2A0FE4-D2C2-DB6D-F538-12217998681B}"/>
              </a:ext>
            </a:extLst>
          </p:cNvPr>
          <p:cNvPicPr>
            <a:picLocks noGrp="1" noChangeAspect="1"/>
          </p:cNvPicPr>
          <p:nvPr>
            <p:ph sz="half" idx="1"/>
          </p:nvPr>
        </p:nvPicPr>
        <p:blipFill>
          <a:blip r:embed="rId3"/>
          <a:stretch>
            <a:fillRect/>
          </a:stretch>
        </p:blipFill>
        <p:spPr>
          <a:xfrm>
            <a:off x="2176180" y="1439197"/>
            <a:ext cx="7405688" cy="3774414"/>
          </a:xfrm>
        </p:spPr>
      </p:pic>
      <p:sp>
        <p:nvSpPr>
          <p:cNvPr id="9" name="TextBox 8">
            <a:extLst>
              <a:ext uri="{FF2B5EF4-FFF2-40B4-BE49-F238E27FC236}">
                <a16:creationId xmlns:a16="http://schemas.microsoft.com/office/drawing/2014/main" id="{51E57787-BDB9-FC9F-911B-2222BDC568B2}"/>
              </a:ext>
            </a:extLst>
          </p:cNvPr>
          <p:cNvSpPr txBox="1"/>
          <p:nvPr/>
        </p:nvSpPr>
        <p:spPr>
          <a:xfrm>
            <a:off x="2964052" y="5427866"/>
            <a:ext cx="6098582" cy="1231106"/>
          </a:xfrm>
          <a:prstGeom prst="rect">
            <a:avLst/>
          </a:prstGeom>
          <a:noFill/>
        </p:spPr>
        <p:txBody>
          <a:bodyPr wrap="square">
            <a:spAutoFit/>
          </a:bodyPr>
          <a:lstStyle/>
          <a:p>
            <a:pPr algn="ctr"/>
            <a:r>
              <a:rPr lang="en-GB" sz="2800" dirty="0">
                <a:hlinkClick r:id="rId4"/>
              </a:rPr>
              <a:t>National FGM Centre / world FGM prevalence map</a:t>
            </a:r>
            <a:endParaRPr lang="en-GB" sz="2800" dirty="0"/>
          </a:p>
          <a:p>
            <a:endParaRPr lang="en-GB" dirty="0"/>
          </a:p>
        </p:txBody>
      </p:sp>
    </p:spTree>
    <p:extLst>
      <p:ext uri="{BB962C8B-B14F-4D97-AF65-F5344CB8AC3E}">
        <p14:creationId xmlns:p14="http://schemas.microsoft.com/office/powerpoint/2010/main" val="222035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AACCF1-6EAD-19EB-3B8A-76C69D018F0F}"/>
              </a:ext>
            </a:extLst>
          </p:cNvPr>
          <p:cNvSpPr>
            <a:spLocks noGrp="1"/>
          </p:cNvSpPr>
          <p:nvPr>
            <p:ph type="title" idx="4294967295"/>
          </p:nvPr>
        </p:nvSpPr>
        <p:spPr>
          <a:xfrm>
            <a:off x="608013" y="363538"/>
            <a:ext cx="5006975" cy="5940425"/>
          </a:xfrm>
          <a:prstGeom prst="rect">
            <a:avLst/>
          </a:prstGeom>
          <a:noFill/>
          <a:ln>
            <a:solidFill>
              <a:srgbClr val="E40037"/>
            </a:solid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Preservation of the female’s virginity</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Perceived religious justification (there are no religions that advocate for FGM)</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Protection of family honour</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Culture</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Rite of passage into womanhood</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Social acceptance</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Marriage / chastity</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Perceived health benefits</a:t>
            </a: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Cleanliness</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Curbing a woman’s sexuality</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Mis-information about fertility and childbirth making it safer</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It makes a woman more beautiful</a:t>
            </a:r>
          </a:p>
          <a:p>
            <a:pPr marL="538163"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It prevents vaginal cancer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D38113B-C2C1-1946-B43E-4847B25381D7}"/>
              </a:ext>
            </a:extLst>
          </p:cNvPr>
          <p:cNvSpPr txBox="1"/>
          <p:nvPr/>
        </p:nvSpPr>
        <p:spPr>
          <a:xfrm>
            <a:off x="6975289" y="2538401"/>
            <a:ext cx="5006974" cy="1781197"/>
          </a:xfrm>
          <a:prstGeom prst="rect">
            <a:avLst/>
          </a:prstGeom>
          <a:noFill/>
        </p:spPr>
        <p:txBody>
          <a:bodyPr wrap="square" lIns="0" tIns="0" rIns="0" bIns="0" rtlCol="0">
            <a:noAutofit/>
          </a:bodyPr>
          <a:lstStyle/>
          <a:p>
            <a:pPr algn="ctr">
              <a:spcAft>
                <a:spcPts val="1134"/>
              </a:spcAft>
            </a:pPr>
            <a:r>
              <a:rPr lang="en-GB" sz="5400" b="1">
                <a:solidFill>
                  <a:schemeClr val="bg1"/>
                </a:solidFill>
              </a:rPr>
              <a:t>Why is FGM practiced?</a:t>
            </a:r>
          </a:p>
        </p:txBody>
      </p:sp>
    </p:spTree>
    <p:extLst>
      <p:ext uri="{BB962C8B-B14F-4D97-AF65-F5344CB8AC3E}">
        <p14:creationId xmlns:p14="http://schemas.microsoft.com/office/powerpoint/2010/main" val="77644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68723-A73E-9E84-09BF-3AF0675609CC}"/>
              </a:ext>
              <a:ext uri="{C183D7F6-B498-43B3-948B-1728B52AA6E4}">
                <adec:decorative xmlns:adec="http://schemas.microsoft.com/office/drawing/2017/decorative" val="1"/>
              </a:ext>
            </a:extLst>
          </p:cNvPr>
          <p:cNvSpPr txBox="1">
            <a:spLocks noGrp="1"/>
          </p:cNvSpPr>
          <p:nvPr>
            <p:ph type="title" idx="4294967295"/>
          </p:nvPr>
        </p:nvSpPr>
        <p:spPr>
          <a:xfrm>
            <a:off x="6552803" y="2189443"/>
            <a:ext cx="5396418"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ＭＳ Ｐゴシック"/>
                <a:cs typeface="+mj-cs"/>
              </a:rPr>
              <a:t>Health implications</a:t>
            </a:r>
            <a:br>
              <a:rPr kumimoji="0" lang="en-US" sz="4800" b="1" i="0" u="none" strike="noStrike" kern="1200" cap="none" spc="0" normalizeH="0" baseline="0" noProof="0">
                <a:ln>
                  <a:noFill/>
                </a:ln>
                <a:solidFill>
                  <a:srgbClr val="FFFFFF"/>
                </a:solidFill>
                <a:effectLst/>
                <a:uLnTx/>
                <a:uFillTx/>
                <a:latin typeface="+mj-lt"/>
                <a:ea typeface="ＭＳ Ｐゴシック"/>
                <a:cs typeface="+mj-cs"/>
              </a:rPr>
            </a:br>
            <a:br>
              <a:rPr kumimoji="0" lang="en-US" sz="4000" b="0" i="0" u="none" strike="noStrike" kern="1200" cap="none" spc="0" normalizeH="0" baseline="0" noProof="0">
                <a:ln>
                  <a:noFill/>
                </a:ln>
                <a:solidFill>
                  <a:srgbClr val="FFFFFF"/>
                </a:solidFill>
                <a:effectLst/>
                <a:uLnTx/>
                <a:uFillTx/>
                <a:latin typeface="+mj-lt"/>
                <a:ea typeface="ＭＳ Ｐゴシック"/>
                <a:cs typeface="+mj-cs"/>
              </a:rPr>
            </a:br>
            <a:r>
              <a:rPr kumimoji="0" lang="en-US" sz="3600" b="1" i="1" u="none" strike="noStrike" kern="1200" cap="none" spc="0" normalizeH="0" baseline="0" noProof="0">
                <a:ln>
                  <a:noFill/>
                </a:ln>
                <a:solidFill>
                  <a:srgbClr val="FFFFFF"/>
                </a:solidFill>
                <a:effectLst/>
                <a:uLnTx/>
                <a:uFillTx/>
                <a:latin typeface="+mj-lt"/>
                <a:ea typeface="ＭＳ Ｐゴシック"/>
                <a:cs typeface="+mj-cs"/>
              </a:rPr>
              <a:t>There are NO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FFFFFF"/>
                </a:solidFill>
                <a:effectLst/>
                <a:uLnTx/>
                <a:uFillTx/>
                <a:latin typeface="+mj-lt"/>
                <a:ea typeface="ＭＳ Ｐゴシック"/>
                <a:cs typeface="+mj-cs"/>
              </a:rPr>
              <a:t>benefits to FGM</a:t>
            </a:r>
            <a:endParaRPr kumimoji="0" lang="en-GB" sz="1800" b="0" i="0" u="none" strike="noStrike" kern="1200" cap="none" spc="0" normalizeH="0" baseline="0" noProof="0">
              <a:ln>
                <a:noFill/>
              </a:ln>
              <a:solidFill>
                <a:srgbClr val="FFFFFF"/>
              </a:solidFill>
              <a:effectLst/>
              <a:uLnTx/>
              <a:uFillTx/>
              <a:latin typeface="+mj-lt"/>
              <a:ea typeface="+mn-ea"/>
              <a:cs typeface="+mn-cs"/>
            </a:endParaRPr>
          </a:p>
        </p:txBody>
      </p:sp>
      <p:sp>
        <p:nvSpPr>
          <p:cNvPr id="8" name="TextBox 7">
            <a:extLst>
              <a:ext uri="{FF2B5EF4-FFF2-40B4-BE49-F238E27FC236}">
                <a16:creationId xmlns:a16="http://schemas.microsoft.com/office/drawing/2014/main" id="{3590787E-77A9-D027-B037-54F1E91E9E84}"/>
              </a:ext>
              <a:ext uri="{C183D7F6-B498-43B3-948B-1728B52AA6E4}">
                <adec:decorative xmlns:adec="http://schemas.microsoft.com/office/drawing/2017/decorative" val="1"/>
              </a:ext>
            </a:extLst>
          </p:cNvPr>
          <p:cNvSpPr txBox="1"/>
          <p:nvPr/>
        </p:nvSpPr>
        <p:spPr>
          <a:xfrm>
            <a:off x="3282681" y="1773154"/>
            <a:ext cx="2813319" cy="4462760"/>
          </a:xfrm>
          <a:prstGeom prst="rect">
            <a:avLst/>
          </a:prstGeom>
          <a:noFill/>
          <a:ln>
            <a:solidFill>
              <a:srgbClr val="E40037"/>
            </a:solidFill>
          </a:ln>
        </p:spPr>
        <p:txBody>
          <a:bodyPr wrap="square" rtlCol="0">
            <a:spAutoFit/>
          </a:bodyPr>
          <a:lstStyle/>
          <a:p>
            <a:pPr defTabSz="457200">
              <a:spcBef>
                <a:spcPts val="1000"/>
              </a:spcBef>
              <a:buClr>
                <a:srgbClr val="90C226"/>
              </a:buClr>
              <a:buSzPct val="80000"/>
              <a:defRPr/>
            </a:pPr>
            <a:r>
              <a:rPr lang="en-GB" sz="2400" b="1">
                <a:solidFill>
                  <a:srgbClr val="000000"/>
                </a:solidFill>
                <a:ea typeface="ＭＳ Ｐゴシック"/>
                <a:cs typeface="Calibri" panose="020F0502020204030204" pitchFamily="34" charset="0"/>
              </a:rPr>
              <a:t>Long term</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Implantation cysts</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Keloid scar formation</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Dysuria</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Surgery to achieve intercourse</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Infertility</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Death</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Depression</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PTSD, trauma, flashbacks</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Anxiety</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Claustrophobia</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Childbirth dangers </a:t>
            </a:r>
          </a:p>
        </p:txBody>
      </p:sp>
      <p:sp>
        <p:nvSpPr>
          <p:cNvPr id="2" name="TextBox 1">
            <a:extLst>
              <a:ext uri="{FF2B5EF4-FFF2-40B4-BE49-F238E27FC236}">
                <a16:creationId xmlns:a16="http://schemas.microsoft.com/office/drawing/2014/main" id="{31F3E548-5104-BDA7-7CDC-1686D92F7400}"/>
              </a:ext>
              <a:ext uri="{C183D7F6-B498-43B3-948B-1728B52AA6E4}">
                <adec:decorative xmlns:adec="http://schemas.microsoft.com/office/drawing/2017/decorative" val="1"/>
              </a:ext>
            </a:extLst>
          </p:cNvPr>
          <p:cNvSpPr txBox="1"/>
          <p:nvPr/>
        </p:nvSpPr>
        <p:spPr>
          <a:xfrm>
            <a:off x="242779" y="393289"/>
            <a:ext cx="2813319" cy="4154984"/>
          </a:xfrm>
          <a:prstGeom prst="rect">
            <a:avLst/>
          </a:prstGeom>
          <a:noFill/>
          <a:ln>
            <a:solidFill>
              <a:srgbClr val="E40037"/>
            </a:solidFill>
          </a:ln>
        </p:spPr>
        <p:txBody>
          <a:bodyPr wrap="square" rtlCol="0">
            <a:spAutoFit/>
          </a:bodyPr>
          <a:lstStyle/>
          <a:p>
            <a:pPr defTabSz="457200">
              <a:spcBef>
                <a:spcPts val="1000"/>
              </a:spcBef>
              <a:buClr>
                <a:srgbClr val="90C226"/>
              </a:buClr>
              <a:buSzPct val="80000"/>
              <a:defRPr/>
            </a:pPr>
            <a:r>
              <a:rPr lang="en-GB" sz="2400" b="1">
                <a:solidFill>
                  <a:srgbClr val="000000"/>
                </a:solidFill>
                <a:ea typeface="ＭＳ Ｐゴシック"/>
                <a:cs typeface="Calibri" panose="020F0502020204030204" pitchFamily="34" charset="0"/>
              </a:rPr>
              <a:t>Short term</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Shock</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Haemorrhage</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Trauma</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Infection (uterus, vagina, urinary, pelvic)</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Transmission of disease (including HIV)</a:t>
            </a:r>
          </a:p>
          <a:p>
            <a:pPr marL="285750" indent="-285750">
              <a:buFont typeface="Wingdings" panose="05000000000000000000" pitchFamily="2" charset="2"/>
              <a:buChar char="Ø"/>
            </a:pPr>
            <a:r>
              <a:rPr lang="en-GB" sz="2000">
                <a:solidFill>
                  <a:srgbClr val="000000"/>
                </a:solidFill>
                <a:ea typeface="ＭＳ Ｐゴシック"/>
                <a:cs typeface="Calibri" panose="020F0502020204030204" pitchFamily="34" charset="0"/>
              </a:rPr>
              <a:t>Fracture and dislocation of bones due to restraint </a:t>
            </a:r>
          </a:p>
          <a:p>
            <a:pPr marL="285750" indent="-285750">
              <a:buFont typeface="Wingdings" panose="05000000000000000000" pitchFamily="2" charset="2"/>
              <a:buChar char="Ø"/>
            </a:pPr>
            <a:endParaRPr lang="en-GB" sz="2000">
              <a:solidFill>
                <a:srgbClr val="000000"/>
              </a:solidFill>
              <a:ea typeface="ＭＳ Ｐゴシック"/>
              <a:cs typeface="Calibri" panose="020F0502020204030204" pitchFamily="34" charset="0"/>
            </a:endParaRPr>
          </a:p>
          <a:p>
            <a:pPr marL="285750" indent="-285750">
              <a:buFont typeface="Wingdings" panose="05000000000000000000" pitchFamily="2" charset="2"/>
              <a:buChar char="Ø"/>
            </a:pPr>
            <a:endParaRPr lang="en-GB" sz="2000">
              <a:solidFill>
                <a:srgbClr val="000000"/>
              </a:solidFill>
              <a:ea typeface="ＭＳ Ｐゴシック"/>
              <a:cs typeface="Calibri" panose="020F0502020204030204" pitchFamily="34" charset="0"/>
            </a:endParaRPr>
          </a:p>
        </p:txBody>
      </p:sp>
    </p:spTree>
    <p:extLst>
      <p:ext uri="{BB962C8B-B14F-4D97-AF65-F5344CB8AC3E}">
        <p14:creationId xmlns:p14="http://schemas.microsoft.com/office/powerpoint/2010/main" val="124215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EF928-C5D4-91B0-BD69-B8DC85B7DCFC}"/>
              </a:ext>
              <a:ext uri="{C183D7F6-B498-43B3-948B-1728B52AA6E4}">
                <adec:decorative xmlns:adec="http://schemas.microsoft.com/office/drawing/2017/decorative" val="0"/>
              </a:ext>
            </a:extLst>
          </p:cNvPr>
          <p:cNvSpPr txBox="1">
            <a:spLocks noGrp="1"/>
          </p:cNvSpPr>
          <p:nvPr>
            <p:ph type="title" idx="4294967295"/>
          </p:nvPr>
        </p:nvSpPr>
        <p:spPr>
          <a:xfrm>
            <a:off x="8131622" y="2295728"/>
            <a:ext cx="2699135" cy="11332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5400" b="1" i="0" u="none" strike="noStrike" kern="1200" cap="none" spc="0" normalizeH="0" baseline="0" noProof="0">
                <a:ln>
                  <a:noFill/>
                </a:ln>
                <a:solidFill>
                  <a:srgbClr val="FFFFFF"/>
                </a:solidFill>
                <a:effectLst/>
                <a:uLnTx/>
                <a:uFillTx/>
                <a:latin typeface="+mn-lt"/>
                <a:ea typeface="+mn-ea"/>
                <a:cs typeface="+mn-cs"/>
              </a:rPr>
              <a:t>The </a:t>
            </a:r>
            <a:r>
              <a:rPr lang="en-GB" sz="5400">
                <a:solidFill>
                  <a:srgbClr val="FFFFFF"/>
                </a:solidFill>
                <a:latin typeface="+mn-lt"/>
                <a:ea typeface="+mn-ea"/>
                <a:cs typeface="+mn-cs"/>
              </a:rPr>
              <a:t>L</a:t>
            </a:r>
            <a:r>
              <a:rPr kumimoji="0" lang="en-GB" sz="5400" b="1" i="0" u="none" strike="noStrike" kern="1200" cap="none" spc="0" normalizeH="0" baseline="0" noProof="0">
                <a:ln>
                  <a:noFill/>
                </a:ln>
                <a:solidFill>
                  <a:srgbClr val="FFFFFF"/>
                </a:solidFill>
                <a:effectLst/>
                <a:uLnTx/>
                <a:uFillTx/>
                <a:latin typeface="+mn-lt"/>
                <a:ea typeface="+mn-ea"/>
                <a:cs typeface="+mn-cs"/>
              </a:rPr>
              <a:t>aw</a:t>
            </a:r>
          </a:p>
        </p:txBody>
      </p:sp>
      <p:sp>
        <p:nvSpPr>
          <p:cNvPr id="3" name="TextBox 2">
            <a:extLst>
              <a:ext uri="{FF2B5EF4-FFF2-40B4-BE49-F238E27FC236}">
                <a16:creationId xmlns:a16="http://schemas.microsoft.com/office/drawing/2014/main" id="{DDBB4939-1F5F-3A53-CC81-4B98D3FB4E0A}"/>
              </a:ext>
            </a:extLst>
          </p:cNvPr>
          <p:cNvSpPr txBox="1"/>
          <p:nvPr/>
        </p:nvSpPr>
        <p:spPr>
          <a:xfrm>
            <a:off x="345232" y="203558"/>
            <a:ext cx="5635689" cy="1113292"/>
          </a:xfrm>
          <a:prstGeom prst="rect">
            <a:avLst/>
          </a:prstGeom>
          <a:noFill/>
        </p:spPr>
        <p:txBody>
          <a:bodyPr wrap="square" lIns="0" tIns="0" rIns="0" bIns="0" rtlCol="0">
            <a:noAutofit/>
          </a:bodyPr>
          <a:lstStyle/>
          <a:p>
            <a:pPr algn="l">
              <a:spcAft>
                <a:spcPts val="1134"/>
              </a:spcAft>
            </a:pPr>
            <a:r>
              <a:rPr lang="en-GB" sz="4000" b="1" dirty="0">
                <a:solidFill>
                  <a:srgbClr val="E40037"/>
                </a:solidFill>
              </a:rPr>
              <a:t>The Law</a:t>
            </a:r>
          </a:p>
          <a:p>
            <a:pPr algn="l">
              <a:spcAft>
                <a:spcPts val="1134"/>
              </a:spcAft>
            </a:pPr>
            <a:r>
              <a:rPr lang="en-GB" sz="2400" b="1" dirty="0">
                <a:solidFill>
                  <a:srgbClr val="E40037"/>
                </a:solidFill>
              </a:rPr>
              <a:t>It is an offence under the FGM Act 2003 to:</a:t>
            </a:r>
          </a:p>
        </p:txBody>
      </p:sp>
      <p:sp>
        <p:nvSpPr>
          <p:cNvPr id="2" name="TextBox 1">
            <a:extLst>
              <a:ext uri="{FF2B5EF4-FFF2-40B4-BE49-F238E27FC236}">
                <a16:creationId xmlns:a16="http://schemas.microsoft.com/office/drawing/2014/main" id="{0FA1AE59-F55E-4117-1CDA-856505CF2E26}"/>
              </a:ext>
            </a:extLst>
          </p:cNvPr>
          <p:cNvSpPr txBox="1"/>
          <p:nvPr/>
        </p:nvSpPr>
        <p:spPr>
          <a:xfrm>
            <a:off x="121402" y="1316850"/>
            <a:ext cx="6099242" cy="24545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kumimoji="0" lang="en-GB" b="0" i="0" u="none" strike="noStrike" kern="1200" cap="none" spc="0" normalizeH="0" baseline="0" noProof="0">
                <a:ln>
                  <a:noFill/>
                </a:ln>
                <a:solidFill>
                  <a:srgbClr val="000000"/>
                </a:solidFill>
                <a:effectLst/>
                <a:uLnTx/>
                <a:uFillTx/>
                <a:latin typeface="Calibri"/>
                <a:ea typeface="+mn-ea"/>
                <a:cs typeface="+mn-cs"/>
              </a:rPr>
              <a:t>Perform FGM in the UK or take a girl abroad to be subjected to FGM </a:t>
            </a: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kumimoji="0" lang="en-GB" b="0" i="0" u="none" strike="noStrike" kern="1200" cap="none" spc="0" normalizeH="0" baseline="0" noProof="0">
                <a:ln>
                  <a:noFill/>
                </a:ln>
                <a:solidFill>
                  <a:srgbClr val="000000"/>
                </a:solidFill>
                <a:effectLst/>
                <a:uLnTx/>
                <a:uFillTx/>
                <a:latin typeface="Calibri"/>
                <a:ea typeface="+mn-ea"/>
                <a:cs typeface="+mn-cs"/>
              </a:rPr>
              <a:t>Assist the carrying out of FGM in the UK or abroad;</a:t>
            </a: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kumimoji="0" lang="en-GB" b="0" i="0" u="none" strike="noStrike" kern="1200" cap="none" spc="0" normalizeH="0" baseline="0" noProof="0">
                <a:ln>
                  <a:noFill/>
                </a:ln>
                <a:solidFill>
                  <a:srgbClr val="000000"/>
                </a:solidFill>
                <a:effectLst/>
                <a:uLnTx/>
                <a:uFillTx/>
                <a:latin typeface="Calibri"/>
                <a:ea typeface="+mn-ea"/>
                <a:cs typeface="+mn-cs"/>
              </a:rPr>
              <a:t>Assist from the UK a non-UK person to carry out FGM outside the UK on a UK national/permanent UK resident.</a:t>
            </a: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kumimoji="0" lang="en-GB" altLang="en-US" b="0" i="0" u="none" strike="noStrike" kern="1200" cap="none" spc="0" normalizeH="0" baseline="0" noProof="0">
                <a:ln>
                  <a:noFill/>
                </a:ln>
                <a:solidFill>
                  <a:srgbClr val="000000"/>
                </a:solidFill>
                <a:effectLst/>
                <a:uLnTx/>
                <a:uFillTx/>
                <a:latin typeface="Calibri"/>
                <a:ea typeface="+mn-ea"/>
                <a:cs typeface="+mn-cs"/>
              </a:rPr>
              <a:t>For someone in the UK to aid, abet, counsel or procure FGM outside of UK.</a:t>
            </a:r>
          </a:p>
        </p:txBody>
      </p:sp>
      <p:sp>
        <p:nvSpPr>
          <p:cNvPr id="12" name="TextBox 11">
            <a:extLst>
              <a:ext uri="{FF2B5EF4-FFF2-40B4-BE49-F238E27FC236}">
                <a16:creationId xmlns:a16="http://schemas.microsoft.com/office/drawing/2014/main" id="{06D01097-AF0C-DA9A-371C-C245121ECEF9}"/>
              </a:ext>
            </a:extLst>
          </p:cNvPr>
          <p:cNvSpPr txBox="1"/>
          <p:nvPr/>
        </p:nvSpPr>
        <p:spPr>
          <a:xfrm>
            <a:off x="273802" y="3818359"/>
            <a:ext cx="6099242" cy="461665"/>
          </a:xfrm>
          <a:prstGeom prst="rect">
            <a:avLst/>
          </a:prstGeom>
          <a:noFill/>
        </p:spPr>
        <p:txBody>
          <a:bodyPr wrap="square">
            <a:spAutoFit/>
          </a:bodyPr>
          <a:lstStyle/>
          <a:p>
            <a:r>
              <a:rPr kumimoji="0" lang="en-GB" sz="2400" b="1" i="0" u="none" strike="noStrike" kern="1200" cap="none" spc="0" normalizeH="0" baseline="0" noProof="0">
                <a:ln>
                  <a:noFill/>
                </a:ln>
                <a:solidFill>
                  <a:srgbClr val="E40037"/>
                </a:solidFill>
                <a:effectLst/>
                <a:uLnTx/>
                <a:uFillTx/>
                <a:latin typeface="Calibri"/>
                <a:ea typeface="Tahoma" panose="020B0604030504040204" pitchFamily="34" charset="0"/>
                <a:cs typeface="Tahoma" panose="020B0604030504040204" pitchFamily="34" charset="0"/>
              </a:rPr>
              <a:t>The Serious Crime Act 2015</a:t>
            </a:r>
            <a:r>
              <a:rPr kumimoji="0" lang="en-GB" altLang="en-US" sz="2400" b="0" i="0" u="none" strike="noStrike" kern="1200" cap="none" spc="0" normalizeH="0" baseline="0" noProof="0" dirty="0">
                <a:ln>
                  <a:noFill/>
                </a:ln>
                <a:solidFill>
                  <a:srgbClr val="E40037"/>
                </a:solidFill>
                <a:effectLst/>
                <a:uLnTx/>
                <a:uFillTx/>
                <a:latin typeface="Calibri"/>
                <a:ea typeface="Tahoma" panose="020B0604030504040204" pitchFamily="34" charset="0"/>
                <a:cs typeface="Tahoma" panose="020B0604030504040204" pitchFamily="34" charset="0"/>
              </a:rPr>
              <a:t>:</a:t>
            </a:r>
            <a:endParaRPr lang="en-GB" dirty="0">
              <a:solidFill>
                <a:srgbClr val="E40037"/>
              </a:solidFill>
            </a:endParaRPr>
          </a:p>
        </p:txBody>
      </p:sp>
      <p:sp>
        <p:nvSpPr>
          <p:cNvPr id="10" name="TextBox 9">
            <a:extLst>
              <a:ext uri="{FF2B5EF4-FFF2-40B4-BE49-F238E27FC236}">
                <a16:creationId xmlns:a16="http://schemas.microsoft.com/office/drawing/2014/main" id="{6D568A98-72D4-C644-3EB8-985A56F076DA}"/>
              </a:ext>
            </a:extLst>
          </p:cNvPr>
          <p:cNvSpPr txBox="1"/>
          <p:nvPr/>
        </p:nvSpPr>
        <p:spPr>
          <a:xfrm>
            <a:off x="273802" y="4476923"/>
            <a:ext cx="6099242" cy="21775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kumimoji="0" lang="en-GB" altLang="en-US" b="0" i="0" u="none" strike="noStrike" kern="1200" cap="none" spc="0" normalizeH="0" baseline="0" noProof="0">
                <a:ln>
                  <a:noFill/>
                </a:ln>
                <a:solidFill>
                  <a:srgbClr val="000000"/>
                </a:solidFill>
                <a:effectLst/>
                <a:uLnTx/>
                <a:uFillTx/>
                <a:latin typeface="Calibri"/>
                <a:ea typeface="+mn-ea"/>
                <a:cs typeface="+mn-cs"/>
              </a:rPr>
              <a:t>Provides Anonymity to victims</a:t>
            </a: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lang="en-GB" altLang="en-US">
                <a:solidFill>
                  <a:srgbClr val="000000"/>
                </a:solidFill>
                <a:latin typeface="Calibri"/>
              </a:rPr>
              <a:t>New offence of failure to protect from FGM</a:t>
            </a: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kumimoji="0" lang="en-GB" altLang="en-US" b="0" i="0" u="none" strike="noStrike" kern="1200" cap="none" spc="0" normalizeH="0" baseline="0" noProof="0">
                <a:ln>
                  <a:noFill/>
                </a:ln>
                <a:solidFill>
                  <a:srgbClr val="000000"/>
                </a:solidFill>
                <a:effectLst/>
                <a:uLnTx/>
                <a:uFillTx/>
                <a:latin typeface="Calibri"/>
                <a:ea typeface="+mn-ea"/>
                <a:cs typeface="+mn-cs"/>
              </a:rPr>
              <a:t>Introduce FGM protection orders</a:t>
            </a:r>
          </a:p>
          <a:p>
            <a:pPr marL="285750" marR="0" lvl="0" indent="-285750" algn="l" defTabSz="914400" rtl="0" eaLnBrk="1" fontAlgn="auto" latinLnBrk="0" hangingPunct="1">
              <a:lnSpc>
                <a:spcPct val="100000"/>
              </a:lnSpc>
              <a:spcBef>
                <a:spcPts val="0"/>
              </a:spcBef>
              <a:spcAft>
                <a:spcPts val="1134"/>
              </a:spcAft>
              <a:buClrTx/>
              <a:buSzTx/>
              <a:buFont typeface="Wingdings" panose="05000000000000000000" pitchFamily="2" charset="2"/>
              <a:buChar char="v"/>
              <a:tabLst/>
              <a:defRPr/>
            </a:pPr>
            <a:r>
              <a:rPr lang="en-GB" altLang="en-US">
                <a:solidFill>
                  <a:srgbClr val="000000"/>
                </a:solidFill>
                <a:latin typeface="Calibri"/>
              </a:rPr>
              <a:t>Introduces a mandatory reporting duty requiring regulated health and social care professionals to report known cases of FGM in under 18 to the police</a:t>
            </a:r>
            <a:endParaRPr kumimoji="0" lang="en-GB" altLang="en-US"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2767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EF928-C5D4-91B0-BD69-B8DC85B7DCFC}"/>
              </a:ext>
            </a:extLst>
          </p:cNvPr>
          <p:cNvSpPr txBox="1">
            <a:spLocks noGrp="1"/>
          </p:cNvSpPr>
          <p:nvPr>
            <p:ph type="title" idx="4294967295"/>
          </p:nvPr>
        </p:nvSpPr>
        <p:spPr>
          <a:xfrm>
            <a:off x="7179014" y="1935804"/>
            <a:ext cx="3891402" cy="2811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5400" b="1" i="0" u="none" strike="noStrike" kern="1200" cap="none" spc="0" normalizeH="0" baseline="0" noProof="0">
                <a:ln>
                  <a:noFill/>
                </a:ln>
                <a:solidFill>
                  <a:srgbClr val="FFFFFF"/>
                </a:solidFill>
                <a:effectLst/>
                <a:uLnTx/>
                <a:uFillTx/>
                <a:latin typeface="+mn-lt"/>
                <a:ea typeface="+mn-ea"/>
                <a:cs typeface="+mn-cs"/>
              </a:rPr>
              <a:t>Mandatory reporting duty </a:t>
            </a:r>
          </a:p>
        </p:txBody>
      </p:sp>
      <p:pic>
        <p:nvPicPr>
          <p:cNvPr id="2" name="Picture 1" descr="A red text on a black background">
            <a:extLst>
              <a:ext uri="{FF2B5EF4-FFF2-40B4-BE49-F238E27FC236}">
                <a16:creationId xmlns:a16="http://schemas.microsoft.com/office/drawing/2014/main" id="{423CA098-6A0E-B25B-B2ED-EF9BF3A1147D}"/>
              </a:ext>
            </a:extLst>
          </p:cNvPr>
          <p:cNvPicPr>
            <a:picLocks noChangeAspect="1"/>
          </p:cNvPicPr>
          <p:nvPr/>
        </p:nvPicPr>
        <p:blipFill>
          <a:blip r:embed="rId3"/>
          <a:stretch>
            <a:fillRect/>
          </a:stretch>
        </p:blipFill>
        <p:spPr>
          <a:xfrm>
            <a:off x="119167" y="0"/>
            <a:ext cx="5163760" cy="859611"/>
          </a:xfrm>
          <a:prstGeom prst="rect">
            <a:avLst/>
          </a:prstGeom>
        </p:spPr>
      </p:pic>
      <p:pic>
        <p:nvPicPr>
          <p:cNvPr id="3" name="Picture 2" descr="A black background with a black square&#10;&#10;definition of mandatory duty">
            <a:extLst>
              <a:ext uri="{FF2B5EF4-FFF2-40B4-BE49-F238E27FC236}">
                <a16:creationId xmlns:a16="http://schemas.microsoft.com/office/drawing/2014/main" id="{81B71128-0331-1521-172F-0253A758BDBF}"/>
              </a:ext>
            </a:extLst>
          </p:cNvPr>
          <p:cNvPicPr>
            <a:picLocks noChangeAspect="1"/>
          </p:cNvPicPr>
          <p:nvPr/>
        </p:nvPicPr>
        <p:blipFill>
          <a:blip r:embed="rId4"/>
          <a:stretch>
            <a:fillRect/>
          </a:stretch>
        </p:blipFill>
        <p:spPr>
          <a:xfrm>
            <a:off x="333719" y="644700"/>
            <a:ext cx="6096528" cy="1152244"/>
          </a:xfrm>
          <a:prstGeom prst="rect">
            <a:avLst/>
          </a:prstGeom>
        </p:spPr>
      </p:pic>
      <p:pic>
        <p:nvPicPr>
          <p:cNvPr id="5" name="Picture 4">
            <a:extLst>
              <a:ext uri="{FF2B5EF4-FFF2-40B4-BE49-F238E27FC236}">
                <a16:creationId xmlns:a16="http://schemas.microsoft.com/office/drawing/2014/main" id="{6F32F15B-8635-1C3C-DDAB-70DC3DD25D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3917" y="1662861"/>
            <a:ext cx="914479" cy="914479"/>
          </a:xfrm>
          <a:prstGeom prst="rect">
            <a:avLst/>
          </a:prstGeom>
        </p:spPr>
      </p:pic>
      <p:pic>
        <p:nvPicPr>
          <p:cNvPr id="8" name="Picture 7" descr="title - visual identification ">
            <a:extLst>
              <a:ext uri="{FF2B5EF4-FFF2-40B4-BE49-F238E27FC236}">
                <a16:creationId xmlns:a16="http://schemas.microsoft.com/office/drawing/2014/main" id="{5A79F87C-5630-4DA4-E4F5-F000A0C6974C}"/>
              </a:ext>
            </a:extLst>
          </p:cNvPr>
          <p:cNvPicPr>
            <a:picLocks noChangeAspect="1"/>
          </p:cNvPicPr>
          <p:nvPr/>
        </p:nvPicPr>
        <p:blipFill>
          <a:blip r:embed="rId6"/>
          <a:stretch>
            <a:fillRect/>
          </a:stretch>
        </p:blipFill>
        <p:spPr>
          <a:xfrm>
            <a:off x="1545755" y="1935804"/>
            <a:ext cx="2310584" cy="431205"/>
          </a:xfrm>
          <a:prstGeom prst="rect">
            <a:avLst/>
          </a:prstGeom>
        </p:spPr>
      </p:pic>
      <p:pic>
        <p:nvPicPr>
          <p:cNvPr id="9" name="Picture 8" descr="definition of visual identification">
            <a:extLst>
              <a:ext uri="{FF2B5EF4-FFF2-40B4-BE49-F238E27FC236}">
                <a16:creationId xmlns:a16="http://schemas.microsoft.com/office/drawing/2014/main" id="{58803E82-73F9-C0C8-E058-FDFC0F25C742}"/>
              </a:ext>
            </a:extLst>
          </p:cNvPr>
          <p:cNvPicPr>
            <a:picLocks noChangeAspect="1"/>
          </p:cNvPicPr>
          <p:nvPr/>
        </p:nvPicPr>
        <p:blipFill>
          <a:blip r:embed="rId7"/>
          <a:stretch>
            <a:fillRect/>
          </a:stretch>
        </p:blipFill>
        <p:spPr>
          <a:xfrm>
            <a:off x="-18818" y="2441644"/>
            <a:ext cx="6114818" cy="1316850"/>
          </a:xfrm>
          <a:prstGeom prst="rect">
            <a:avLst/>
          </a:prstGeom>
        </p:spPr>
      </p:pic>
      <p:pic>
        <p:nvPicPr>
          <p:cNvPr id="11" name="Picture 10">
            <a:extLst>
              <a:ext uri="{FF2B5EF4-FFF2-40B4-BE49-F238E27FC236}">
                <a16:creationId xmlns:a16="http://schemas.microsoft.com/office/drawing/2014/main" id="{96BC9E17-09DE-BB30-F537-FDCF8C0D1F0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14496" y="4220634"/>
            <a:ext cx="914479" cy="762194"/>
          </a:xfrm>
          <a:prstGeom prst="rect">
            <a:avLst/>
          </a:prstGeom>
        </p:spPr>
      </p:pic>
      <p:pic>
        <p:nvPicPr>
          <p:cNvPr id="14" name="Picture 13" descr="title - verbal disclosure">
            <a:extLst>
              <a:ext uri="{FF2B5EF4-FFF2-40B4-BE49-F238E27FC236}">
                <a16:creationId xmlns:a16="http://schemas.microsoft.com/office/drawing/2014/main" id="{0E4879AA-BF97-5D2D-2755-A7E736BCB4B5}"/>
              </a:ext>
            </a:extLst>
          </p:cNvPr>
          <p:cNvPicPr>
            <a:picLocks noChangeAspect="1"/>
          </p:cNvPicPr>
          <p:nvPr/>
        </p:nvPicPr>
        <p:blipFill>
          <a:blip r:embed="rId9"/>
          <a:stretch>
            <a:fillRect/>
          </a:stretch>
        </p:blipFill>
        <p:spPr>
          <a:xfrm>
            <a:off x="1545755" y="4382886"/>
            <a:ext cx="1914310" cy="437690"/>
          </a:xfrm>
          <a:prstGeom prst="rect">
            <a:avLst/>
          </a:prstGeom>
        </p:spPr>
      </p:pic>
      <p:pic>
        <p:nvPicPr>
          <p:cNvPr id="15" name="Picture 14" descr="description of verbal disclosure">
            <a:extLst>
              <a:ext uri="{FF2B5EF4-FFF2-40B4-BE49-F238E27FC236}">
                <a16:creationId xmlns:a16="http://schemas.microsoft.com/office/drawing/2014/main" id="{20398368-5889-FDD8-E61C-4A897B8DF70D}"/>
              </a:ext>
            </a:extLst>
          </p:cNvPr>
          <p:cNvPicPr>
            <a:picLocks noChangeAspect="1"/>
          </p:cNvPicPr>
          <p:nvPr/>
        </p:nvPicPr>
        <p:blipFill>
          <a:blip r:embed="rId10"/>
          <a:stretch>
            <a:fillRect/>
          </a:stretch>
        </p:blipFill>
        <p:spPr>
          <a:xfrm>
            <a:off x="284946" y="4896450"/>
            <a:ext cx="6145301" cy="1316850"/>
          </a:xfrm>
          <a:prstGeom prst="rect">
            <a:avLst/>
          </a:prstGeom>
        </p:spPr>
      </p:pic>
    </p:spTree>
    <p:extLst>
      <p:ext uri="{BB962C8B-B14F-4D97-AF65-F5344CB8AC3E}">
        <p14:creationId xmlns:p14="http://schemas.microsoft.com/office/powerpoint/2010/main" val="415579943"/>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9f12287-5f74-4593-92c9-e973669b9a71" xsi:nil="true"/>
    <TaxCatchAll xmlns="6a461f78-e7a2-485a-8a47-5fc604b04102" xsi:nil="true"/>
    <lcf76f155ced4ddcb4097134ff3c332f xmlns="a9f12287-5f74-4593-92c9-e973669b9a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20" ma:contentTypeDescription="Create a new document." ma:contentTypeScope="" ma:versionID="df60c11d373ce4378b3586828dec2ed0">
  <xsd:schema xmlns:xsd="http://www.w3.org/2001/XMLSchema" xmlns:xs="http://www.w3.org/2001/XMLSchema" xmlns:p="http://schemas.microsoft.com/office/2006/metadata/properties" xmlns:ns2="a9f12287-5f74-4593-92c9-e973669b9a71" xmlns:ns3="6a461f78-e7a2-485a-8a47-5fc604b04102" xmlns:ns4="6140e513-9c0e-4e73-9b29-9e780522eb94" targetNamespace="http://schemas.microsoft.com/office/2006/metadata/properties" ma:root="true" ma:fieldsID="51055659746cd8832378697ff091808e" ns2:_="" ns3:_="" ns4:_="">
    <xsd:import namespace="a9f12287-5f74-4593-92c9-e973669b9a71"/>
    <xsd:import namespace="6a461f78-e7a2-485a-8a47-5fc604b04102"/>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a9f91b-5079-4527-b5e3-c34a34c91a8c}"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B216C91F-B092-485F-89DA-CDD2EFE13FC0}">
  <ds:schemaRefs>
    <ds:schemaRef ds:uri="http://purl.org/dc/dcmitype/"/>
    <ds:schemaRef ds:uri="http://purl.org/dc/elements/1.1/"/>
    <ds:schemaRef ds:uri="http://purl.org/dc/terms/"/>
    <ds:schemaRef ds:uri="6140e513-9c0e-4e73-9b29-9e780522eb94"/>
    <ds:schemaRef ds:uri="a9f12287-5f74-4593-92c9-e973669b9a7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6a461f78-e7a2-485a-8a47-5fc604b04102"/>
    <ds:schemaRef ds:uri="http://www.w3.org/XML/1998/namespace"/>
  </ds:schemaRefs>
</ds:datastoreItem>
</file>

<file path=customXml/itemProps3.xml><?xml version="1.0" encoding="utf-8"?>
<ds:datastoreItem xmlns:ds="http://schemas.openxmlformats.org/officeDocument/2006/customXml" ds:itemID="{FE5C3861-4DE5-4DC0-9E36-46B49E121C3C}">
  <ds:schemaRefs>
    <ds:schemaRef ds:uri="6140e513-9c0e-4e73-9b29-9e780522eb94"/>
    <ds:schemaRef ds:uri="6a461f78-e7a2-485a-8a47-5fc604b04102"/>
    <ds:schemaRef ds:uri="a9f12287-5f74-4593-92c9-e973669b9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ECC-Corporate-PowerPoint-template (1)</Template>
  <TotalTime>1206</TotalTime>
  <Words>2304</Words>
  <Application>Microsoft Office PowerPoint</Application>
  <PresentationFormat>Widescreen</PresentationFormat>
  <Paragraphs>254</Paragraphs>
  <Slides>21</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ＭＳ Ｐゴシック</vt:lpstr>
      <vt:lpstr>Arial</vt:lpstr>
      <vt:lpstr>Calibri</vt:lpstr>
      <vt:lpstr>Calibri Light</vt:lpstr>
      <vt:lpstr>Childline-Regular</vt:lpstr>
      <vt:lpstr>Lato</vt:lpstr>
      <vt:lpstr>Times</vt:lpstr>
      <vt:lpstr>Wingdings</vt:lpstr>
      <vt:lpstr>Office Theme</vt:lpstr>
      <vt:lpstr>blank</vt:lpstr>
      <vt:lpstr>Level 2 Safeguarding Training for Early Years 2024-2025</vt:lpstr>
      <vt:lpstr>Contents</vt:lpstr>
      <vt:lpstr>Female genital mutilation </vt:lpstr>
      <vt:lpstr>Types of FGM </vt:lpstr>
      <vt:lpstr>National FGM Centre  The centre website provides an interactive map of prevalence across the world (for all types of HBA)</vt:lpstr>
      <vt:lpstr>Preservation of the female’s virginity Perceived religious justification (there are no religions that advocate for FGM) Protection of family honour Culture Rite of passage into womanhood Social acceptance Marriage / chastity Perceived health benefits Cleanliness Curbing a woman’s sexuality Mis-information about fertility and childbirth making it safer It makes a woman more beautiful It prevents vaginal cancer </vt:lpstr>
      <vt:lpstr>Health implications  There are NO health  benefits to FGM</vt:lpstr>
      <vt:lpstr>The Law</vt:lpstr>
      <vt:lpstr>Mandatory reporting duty </vt:lpstr>
      <vt:lpstr>High risk indicators</vt:lpstr>
      <vt:lpstr>Other risk indicators</vt:lpstr>
      <vt:lpstr>Talking with    parents and carers</vt:lpstr>
      <vt:lpstr>Advice and guidance </vt:lpstr>
      <vt:lpstr>Forced marriage</vt:lpstr>
      <vt:lpstr>Definition:   A forced marriage is one entered into without the full and free consent of one or both parties and where violence, threats or any other form of coercion is used to cause a person to enter into a marriage - threats can be physical or emotional and psychological</vt:lpstr>
      <vt:lpstr>Faith-based abuse</vt:lpstr>
      <vt:lpstr>There are a variety of definitions associated with abuse linked to faith or belief   Child abuse linked to faith or belief: national action plan – GOV.UK (www.gov.uk) </vt:lpstr>
      <vt:lpstr>ECC Early Years and Childcare website: Safeguarding pages</vt:lpstr>
      <vt:lpstr>Useful links </vt:lpstr>
      <vt:lpstr>Key documents  </vt:lpstr>
      <vt:lpstr>The Education Safeguarding Team</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2 Safeguarding Training for School and settings 2024-2025</dc:title>
  <dc:creator>Alex Darvill - Education Safeguarding Adviser</dc:creator>
  <cp:lastModifiedBy>Jo Barclay - Head of Education Safeguarding and Wellbeing</cp:lastModifiedBy>
  <cp:revision>2</cp:revision>
  <dcterms:created xsi:type="dcterms:W3CDTF">2024-08-05T14:47:34Z</dcterms:created>
  <dcterms:modified xsi:type="dcterms:W3CDTF">2024-08-14T13:39:35Z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