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3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560"/>
    <a:srgbClr val="0033A0"/>
    <a:srgbClr val="00205B"/>
    <a:srgbClr val="8C4799"/>
    <a:srgbClr val="6A3460"/>
    <a:srgbClr val="7A9A01"/>
    <a:srgbClr val="CE0058"/>
    <a:srgbClr val="F3CF45"/>
    <a:srgbClr val="773141"/>
    <a:srgbClr val="5D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>
      <p:cViewPr varScale="1">
        <p:scale>
          <a:sx n="62" d="100"/>
          <a:sy n="62" d="100"/>
        </p:scale>
        <p:origin x="14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Venus - EYCC FEEE Officer" userId="1ba314cc-66d2-412a-aafe-6dc30bbed907" providerId="ADAL" clId="{3B4DE9E4-C3E1-4898-AAEA-F32BE734D0F3}"/>
    <pc:docChg chg="modSld">
      <pc:chgData name="Katie Venus - EYCC FEEE Officer" userId="1ba314cc-66d2-412a-aafe-6dc30bbed907" providerId="ADAL" clId="{3B4DE9E4-C3E1-4898-AAEA-F32BE734D0F3}" dt="2022-02-16T15:19:50.813" v="0" actId="20577"/>
      <pc:docMkLst>
        <pc:docMk/>
      </pc:docMkLst>
      <pc:sldChg chg="modSp mod">
        <pc:chgData name="Katie Venus - EYCC FEEE Officer" userId="1ba314cc-66d2-412a-aafe-6dc30bbed907" providerId="ADAL" clId="{3B4DE9E4-C3E1-4898-AAEA-F32BE734D0F3}" dt="2022-02-16T15:19:50.813" v="0" actId="20577"/>
        <pc:sldMkLst>
          <pc:docMk/>
          <pc:sldMk cId="246269927" sldId="273"/>
        </pc:sldMkLst>
        <pc:spChg chg="mod">
          <ac:chgData name="Katie Venus - EYCC FEEE Officer" userId="1ba314cc-66d2-412a-aafe-6dc30bbed907" providerId="ADAL" clId="{3B4DE9E4-C3E1-4898-AAEA-F32BE734D0F3}" dt="2022-02-16T15:19:50.813" v="0" actId="20577"/>
          <ac:spMkLst>
            <pc:docMk/>
            <pc:sldMk cId="246269927" sldId="27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76C424-72E7-44F4-AEE2-E8C0645F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DD214E-EFA1-4449-A914-56417C3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82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You can change a slide’s background colour, but always remember to consider accessibility!</a:t>
            </a:r>
          </a:p>
        </p:txBody>
      </p:sp>
      <p:pic>
        <p:nvPicPr>
          <p:cNvPr id="8" name="Picture 7" descr="ECC_Primary_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9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7544" y="2708274"/>
            <a:ext cx="8223448" cy="381575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809068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7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6680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716016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281849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8208144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144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0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8208144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144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524328" y="6597352"/>
            <a:ext cx="129614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© Essex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95100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Black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You can change a slides background colour, </a:t>
            </a:r>
            <a:br>
              <a:rPr lang="en-GB" dirty="0"/>
            </a:br>
            <a:r>
              <a:rPr lang="en-GB" dirty="0"/>
              <a:t>but always remember to consider accessibility!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8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Red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You can change a slides background colour, </a:t>
            </a:r>
            <a:br>
              <a:rPr lang="en-GB" dirty="0"/>
            </a:br>
            <a:r>
              <a:rPr lang="en-GB" dirty="0"/>
              <a:t>but always remember to consider accessibility!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7334"/>
            <a:ext cx="1169368" cy="5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89" r:id="rId3"/>
    <p:sldLayoutId id="2147483687" r:id="rId4"/>
    <p:sldLayoutId id="2147483695" r:id="rId5"/>
    <p:sldLayoutId id="2147483693" r:id="rId6"/>
    <p:sldLayoutId id="2147483692" r:id="rId7"/>
    <p:sldLayoutId id="214748369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ycp.essex.gov.uk/media/1971/self-update-portal-guidance-acceessible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arlyyearsdata@essex.gov.u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Self Update Portal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Early Years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How to add or update your data in the Self Update section of the Provider Portal, as required for your annual sufficiency data return.</a:t>
            </a:r>
          </a:p>
        </p:txBody>
      </p:sp>
    </p:spTree>
    <p:extLst>
      <p:ext uri="{BB962C8B-B14F-4D97-AF65-F5344CB8AC3E}">
        <p14:creationId xmlns:p14="http://schemas.microsoft.com/office/powerpoint/2010/main" val="62147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B59B442-EDDF-4621-94C5-6498A5DF3056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Once you have completed the Service Details section, click on the Consent tab.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Consent</a:t>
            </a: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E19E3D-61AB-4B32-9BA2-A16AFD9B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7" y="2010560"/>
            <a:ext cx="8223448" cy="2528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E7AEA3-157A-44EA-8E75-B72E0088E1C9}"/>
              </a:ext>
            </a:extLst>
          </p:cNvPr>
          <p:cNvSpPr/>
          <p:nvPr/>
        </p:nvSpPr>
        <p:spPr bwMode="auto">
          <a:xfrm>
            <a:off x="1619672" y="4047270"/>
            <a:ext cx="792088" cy="36004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B59B442-EDDF-4621-94C5-6498A5DF3056}"/>
              </a:ext>
            </a:extLst>
          </p:cNvPr>
          <p:cNvSpPr txBox="1">
            <a:spLocks/>
          </p:cNvSpPr>
          <p:nvPr/>
        </p:nvSpPr>
        <p:spPr>
          <a:xfrm>
            <a:off x="467544" y="1268188"/>
            <a:ext cx="8207375" cy="144073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The consent tab provides you the opportunity to give your consent to the local authority sharing your details, and your communication preferences.</a:t>
            </a:r>
          </a:p>
          <a:p>
            <a:pPr>
              <a:lnSpc>
                <a:spcPct val="90000"/>
              </a:lnSpc>
            </a:pPr>
            <a:r>
              <a:rPr lang="en-US" b="1" kern="0" baseline="0" dirty="0">
                <a:solidFill>
                  <a:srgbClr val="FF0000"/>
                </a:solidFill>
                <a:latin typeface="+mn-lt"/>
                <a:ea typeface="MS PGothic" pitchFamily="34" charset="-128"/>
                <a:cs typeface="+mn-cs"/>
              </a:rPr>
              <a:t>IMPORTANT! </a:t>
            </a: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Ticking the “Consent to publish details to the Essex County Council Childcare Search website” allows us to publish your details online to be review by the public.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Consent</a:t>
            </a:r>
          </a:p>
        </p:txBody>
      </p:sp>
      <p:pic>
        <p:nvPicPr>
          <p:cNvPr id="2" name="Picture 1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256B2E0-FC83-4C14-953A-BF66EB4E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14" y="2852936"/>
            <a:ext cx="5451075" cy="381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5F8A-A972-4380-AF85-001DFB1D9FB2}"/>
              </a:ext>
            </a:extLst>
          </p:cNvPr>
          <p:cNvSpPr/>
          <p:nvPr/>
        </p:nvSpPr>
        <p:spPr bwMode="auto">
          <a:xfrm>
            <a:off x="1979712" y="3320988"/>
            <a:ext cx="2448272" cy="216024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8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Provider Portal – Availability and Capacity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24BF35-E027-4922-BD7A-57BEDDF247C4}"/>
              </a:ext>
            </a:extLst>
          </p:cNvPr>
          <p:cNvGrpSpPr/>
          <p:nvPr/>
        </p:nvGrpSpPr>
        <p:grpSpPr>
          <a:xfrm>
            <a:off x="281254" y="2276872"/>
            <a:ext cx="8596796" cy="4241970"/>
            <a:chOff x="273602" y="1735489"/>
            <a:chExt cx="8596796" cy="4241970"/>
          </a:xfrm>
        </p:grpSpPr>
        <p:pic>
          <p:nvPicPr>
            <p:cNvPr id="2" name="Picture 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4E19E3D-61AB-4B32-9BA2-A16AFD9B8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276" y="1735489"/>
              <a:ext cx="8223448" cy="2528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7AEA3-157A-44EA-8E75-B72E0088E1C9}"/>
                </a:ext>
              </a:extLst>
            </p:cNvPr>
            <p:cNvSpPr/>
            <p:nvPr/>
          </p:nvSpPr>
          <p:spPr bwMode="auto">
            <a:xfrm>
              <a:off x="2339752" y="3809148"/>
              <a:ext cx="1368152" cy="38984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19680F-43B2-4DED-A3D4-B56BF8B3D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602" y="4701423"/>
              <a:ext cx="8596796" cy="12760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6FD616-9D57-47E8-BE04-22EB4401D0C6}"/>
                </a:ext>
              </a:extLst>
            </p:cNvPr>
            <p:cNvSpPr/>
            <p:nvPr/>
          </p:nvSpPr>
          <p:spPr bwMode="auto">
            <a:xfrm>
              <a:off x="273602" y="5085184"/>
              <a:ext cx="4802454" cy="38984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CD4B34-3D14-4CF9-A325-71673A6E48E9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Select the Availability and Capacity tab.</a:t>
            </a:r>
          </a:p>
          <a:p>
            <a:r>
              <a:rPr lang="en-US" kern="0" dirty="0"/>
              <a:t>This will display 5 further tabs to be completed.</a:t>
            </a:r>
            <a:endParaRPr lang="en-US" kern="0" baseline="0" dirty="0"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2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sz="3000" dirty="0"/>
              <a:t>Provider Portal – Opening 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B3261-180A-47C5-8514-FA01B8944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28" y="2060848"/>
            <a:ext cx="5976664" cy="2474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775B814-A6D2-45FD-A01A-6800F5E5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60" y="1196752"/>
            <a:ext cx="5976664" cy="1150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47302-4BEC-471C-A9AC-A33BA58BD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60" y="4196039"/>
            <a:ext cx="5572252" cy="2406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AA3F91B-78D0-4D08-A3DE-9E79D6BE58A1}"/>
              </a:ext>
            </a:extLst>
          </p:cNvPr>
          <p:cNvSpPr/>
          <p:nvPr/>
        </p:nvSpPr>
        <p:spPr bwMode="auto">
          <a:xfrm>
            <a:off x="5580112" y="1988840"/>
            <a:ext cx="805812" cy="358419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1785EA-EBDD-467F-9968-439DAD389FB9}"/>
              </a:ext>
            </a:extLst>
          </p:cNvPr>
          <p:cNvSpPr/>
          <p:nvPr/>
        </p:nvSpPr>
        <p:spPr bwMode="auto">
          <a:xfrm>
            <a:off x="1331640" y="4432968"/>
            <a:ext cx="1584176" cy="348839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4B7A7-AB48-416D-9FCF-F3CD8DF08651}"/>
              </a:ext>
            </a:extLst>
          </p:cNvPr>
          <p:cNvSpPr/>
          <p:nvPr/>
        </p:nvSpPr>
        <p:spPr bwMode="auto">
          <a:xfrm>
            <a:off x="8028384" y="4197096"/>
            <a:ext cx="805812" cy="358419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0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B59B442-EDDF-4621-94C5-6498A5DF3056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Once you have added the details of your opening dates, click on the Opening Times tab.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Opening 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79F4E-4D75-4B63-8F99-752A67692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64440"/>
            <a:ext cx="6156176" cy="3144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5B892-1090-4DAA-8616-814AFBFF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6156176" cy="1338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D0D06B-219A-4BB4-90D1-518207AE948E}"/>
              </a:ext>
            </a:extLst>
          </p:cNvPr>
          <p:cNvSpPr/>
          <p:nvPr/>
        </p:nvSpPr>
        <p:spPr bwMode="auto">
          <a:xfrm>
            <a:off x="1115616" y="2276872"/>
            <a:ext cx="864096" cy="288032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7647C8-A4BC-46F1-BB15-48FC1A27C58B}"/>
              </a:ext>
            </a:extLst>
          </p:cNvPr>
          <p:cNvSpPr/>
          <p:nvPr/>
        </p:nvSpPr>
        <p:spPr bwMode="auto">
          <a:xfrm>
            <a:off x="5436096" y="2924944"/>
            <a:ext cx="899592" cy="329957"/>
          </a:xfrm>
          <a:prstGeom prst="ellips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A52D266-1336-4DF3-ACC4-497A2B3D600C}"/>
              </a:ext>
            </a:extLst>
          </p:cNvPr>
          <p:cNvSpPr txBox="1">
            <a:spLocks/>
          </p:cNvSpPr>
          <p:nvPr/>
        </p:nvSpPr>
        <p:spPr>
          <a:xfrm>
            <a:off x="6425185" y="3464440"/>
            <a:ext cx="2734767" cy="33935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400" kern="0" baseline="0" dirty="0">
                <a:latin typeface="+mn-lt"/>
                <a:ea typeface="MS PGothic" pitchFamily="34" charset="-128"/>
                <a:cs typeface="+mn-cs"/>
              </a:rPr>
              <a:t>You will need to add an Opening Time for each day of the week that you are open. Select the relevant day from the dropdown menu.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kern="0" dirty="0"/>
          </a:p>
          <a:p>
            <a:pPr marL="0" indent="0">
              <a:lnSpc>
                <a:spcPct val="90000"/>
              </a:lnSpc>
              <a:buNone/>
            </a:pPr>
            <a:endParaRPr lang="en-US" sz="1400" kern="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400" kern="0" baseline="0" dirty="0">
                <a:latin typeface="+mn-lt"/>
                <a:ea typeface="MS PGothic" pitchFamily="34" charset="-128"/>
                <a:cs typeface="+mn-cs"/>
              </a:rPr>
              <a:t>You can add more than one session per day if you wish, using the Description field to identify each time, such as “Monday AM”.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kern="0" dirty="0"/>
          </a:p>
          <a:p>
            <a:pPr marL="0" indent="0">
              <a:lnSpc>
                <a:spcPct val="90000"/>
              </a:lnSpc>
              <a:buNone/>
            </a:pPr>
            <a:endParaRPr lang="en-US" sz="1400" kern="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400" kern="0" baseline="0" dirty="0">
                <a:latin typeface="+mn-lt"/>
                <a:ea typeface="MS PGothic" pitchFamily="34" charset="-128"/>
                <a:cs typeface="+mn-cs"/>
              </a:rPr>
              <a:t>Submit once complete.</a:t>
            </a:r>
          </a:p>
          <a:p>
            <a:pPr>
              <a:lnSpc>
                <a:spcPct val="90000"/>
              </a:lnSpc>
            </a:pPr>
            <a:endParaRPr lang="en-US" sz="1400" kern="0" baseline="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B7E4B9-CB0F-434A-A132-A1B7384F1101}"/>
              </a:ext>
            </a:extLst>
          </p:cNvPr>
          <p:cNvSpPr/>
          <p:nvPr/>
        </p:nvSpPr>
        <p:spPr bwMode="auto">
          <a:xfrm>
            <a:off x="3419872" y="5180080"/>
            <a:ext cx="1728192" cy="409731"/>
          </a:xfrm>
          <a:prstGeom prst="ellips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3E8E07-169E-4FF7-B487-ABA3EFC1DAA6}"/>
              </a:ext>
            </a:extLst>
          </p:cNvPr>
          <p:cNvSpPr/>
          <p:nvPr/>
        </p:nvSpPr>
        <p:spPr bwMode="auto">
          <a:xfrm>
            <a:off x="5530161" y="3874468"/>
            <a:ext cx="899592" cy="329957"/>
          </a:xfrm>
          <a:prstGeom prst="ellips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6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19C320E-7F20-478B-BA0C-7AB41147633E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If there are exceptions to your Opening Times, Christmas Day for example, they can be recorded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B5627-F1AF-4F3F-AA0F-4BC3FA83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068960"/>
            <a:ext cx="5525244" cy="3602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/>
              <a:t>Provider Portal – Opening Times Exceptions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160CF9-19A7-407F-886E-A06023D37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43276"/>
            <a:ext cx="6361014" cy="1475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2D3088-D444-4E79-8FCF-7BA2BDA5856E}"/>
              </a:ext>
            </a:extLst>
          </p:cNvPr>
          <p:cNvSpPr/>
          <p:nvPr/>
        </p:nvSpPr>
        <p:spPr bwMode="auto">
          <a:xfrm>
            <a:off x="5276056" y="3140968"/>
            <a:ext cx="1248446" cy="377537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FFEF79-D22D-4957-B7B0-39CA88CFC4AD}"/>
              </a:ext>
            </a:extLst>
          </p:cNvPr>
          <p:cNvSpPr/>
          <p:nvPr/>
        </p:nvSpPr>
        <p:spPr bwMode="auto">
          <a:xfrm>
            <a:off x="2135883" y="2429449"/>
            <a:ext cx="1224136" cy="288107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1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Provider Portal – Availability and Capacity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CD4B34-3D14-4CF9-A325-71673A6E48E9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Once you have added Opening Dates, Opening Times and any Opening Times Exceptions click on the Availability and Capacity link to return.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C0B5FD-26BE-4B3D-830F-A7621DA6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4" y="2060848"/>
            <a:ext cx="6625754" cy="1858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EE8F1-B9D6-4CCC-A958-B2C012B1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38" y="5085184"/>
            <a:ext cx="6625754" cy="16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9A8B31B-3713-494F-86E9-3413C00546F2}"/>
              </a:ext>
            </a:extLst>
          </p:cNvPr>
          <p:cNvSpPr txBox="1">
            <a:spLocks/>
          </p:cNvSpPr>
          <p:nvPr/>
        </p:nvSpPr>
        <p:spPr>
          <a:xfrm>
            <a:off x="467543" y="4221088"/>
            <a:ext cx="8207375" cy="12246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From this page you can add any additional Opening Dates, such as Summer Holidays / Half Term if your opening times are different for these period.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28BA3E-C826-4121-8390-757EA74F6AB3}"/>
              </a:ext>
            </a:extLst>
          </p:cNvPr>
          <p:cNvSpPr/>
          <p:nvPr/>
        </p:nvSpPr>
        <p:spPr bwMode="auto">
          <a:xfrm>
            <a:off x="6012160" y="1988840"/>
            <a:ext cx="1224136" cy="432048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1A51B4-C4D7-4693-B919-6ECAB35A834A}"/>
              </a:ext>
            </a:extLst>
          </p:cNvPr>
          <p:cNvSpPr/>
          <p:nvPr/>
        </p:nvSpPr>
        <p:spPr bwMode="auto">
          <a:xfrm>
            <a:off x="6695750" y="6317138"/>
            <a:ext cx="1224136" cy="432048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0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Availability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CD4B34-3D14-4CF9-A325-71673A6E48E9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5650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Select the Availability tab</a:t>
            </a:r>
            <a:r>
              <a:rPr lang="en-US" kern="0" dirty="0"/>
              <a:t>.</a:t>
            </a:r>
          </a:p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Add the number of weeks per year that you are open.</a:t>
            </a:r>
          </a:p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Use the dropdown menu to select options for when the service is available. You can make multiple sections.</a:t>
            </a:r>
          </a:p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Click the Submit button once complete.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C1F502-9B04-4B38-A0BF-E22CBFEA71EE}"/>
              </a:ext>
            </a:extLst>
          </p:cNvPr>
          <p:cNvGrpSpPr/>
          <p:nvPr/>
        </p:nvGrpSpPr>
        <p:grpSpPr>
          <a:xfrm>
            <a:off x="535442" y="2996952"/>
            <a:ext cx="8153294" cy="3633849"/>
            <a:chOff x="495353" y="2265722"/>
            <a:chExt cx="8153294" cy="36338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BA7BE2-4584-47AE-B0A5-4B670743F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53" y="2265722"/>
              <a:ext cx="6150742" cy="23265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2FC0DC-6B22-43DE-A9A7-BD79198CD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3902" y="3573016"/>
              <a:ext cx="4464745" cy="23265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83CCD5-4B1B-4E5A-B744-460D07EADBE0}"/>
                </a:ext>
              </a:extLst>
            </p:cNvPr>
            <p:cNvSpPr/>
            <p:nvPr/>
          </p:nvSpPr>
          <p:spPr bwMode="auto">
            <a:xfrm>
              <a:off x="1475656" y="2492821"/>
              <a:ext cx="648072" cy="360115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16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Age Range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CD4B34-3D14-4CF9-A325-71673A6E48E9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56501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Select the Age Range tab.</a:t>
            </a:r>
          </a:p>
          <a:p>
            <a:r>
              <a:rPr lang="en-US" kern="0" dirty="0"/>
              <a:t>Completed the Minimum and Maximum ages that you accept in your setting.</a:t>
            </a:r>
          </a:p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Please note the </a:t>
            </a:r>
            <a:r>
              <a:rPr lang="en-US" kern="0" dirty="0"/>
              <a:t>tick boxes highlighted below are prepopulated and you will be unable to amend these.</a:t>
            </a:r>
            <a:endParaRPr lang="en-US" kern="0" baseline="0" dirty="0"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2C5A5-A2AB-4ECA-91FE-01875DBA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37490"/>
            <a:ext cx="6096484" cy="3615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75FFF0-25D2-4F35-8792-6020102357C1}"/>
              </a:ext>
            </a:extLst>
          </p:cNvPr>
          <p:cNvSpPr/>
          <p:nvPr/>
        </p:nvSpPr>
        <p:spPr bwMode="auto">
          <a:xfrm>
            <a:off x="3131840" y="3048660"/>
            <a:ext cx="648072" cy="38034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CC7807-944E-485F-BC96-1B3C6D3DA7BE}"/>
              </a:ext>
            </a:extLst>
          </p:cNvPr>
          <p:cNvSpPr/>
          <p:nvPr/>
        </p:nvSpPr>
        <p:spPr bwMode="auto">
          <a:xfrm>
            <a:off x="1547664" y="4455242"/>
            <a:ext cx="5832648" cy="845965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1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Capacity Details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CD4B34-3D14-4CF9-A325-71673A6E48E9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56501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Select the Capacity Details tab and click the Add Age Range button.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7C301-304B-4035-8CAB-5FBED090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4" y="1700808"/>
            <a:ext cx="5498880" cy="2425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36C605-7829-4656-AAAA-5A69A90B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80" y="4100787"/>
            <a:ext cx="7998648" cy="1434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F5C6899-034A-4C51-A443-FAAD08B09028}"/>
              </a:ext>
            </a:extLst>
          </p:cNvPr>
          <p:cNvSpPr txBox="1">
            <a:spLocks/>
          </p:cNvSpPr>
          <p:nvPr/>
        </p:nvSpPr>
        <p:spPr>
          <a:xfrm>
            <a:off x="5966424" y="1725511"/>
            <a:ext cx="2338536" cy="177549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kern="0" baseline="0" dirty="0">
                <a:solidFill>
                  <a:srgbClr val="FF0000"/>
                </a:solidFill>
                <a:latin typeface="+mn-lt"/>
                <a:ea typeface="MS PGothic" pitchFamily="34" charset="-128"/>
                <a:cs typeface="+mn-cs"/>
              </a:rPr>
              <a:t>IMPORTANT!</a:t>
            </a:r>
          </a:p>
          <a:p>
            <a:pPr marL="0" indent="0">
              <a:buNone/>
            </a:pPr>
            <a:r>
              <a:rPr lang="en-US" kern="0" dirty="0"/>
              <a:t>Please ensure the Capacity Date field is updated when submitting your data.</a:t>
            </a:r>
          </a:p>
          <a:p>
            <a:pPr marL="0" indent="0">
              <a:buNone/>
            </a:pPr>
            <a:r>
              <a:rPr lang="en-US" kern="0" dirty="0"/>
              <a:t>This should be the date of your submission.</a:t>
            </a:r>
          </a:p>
          <a:p>
            <a:pPr marL="0" indent="0">
              <a:buNone/>
            </a:pPr>
            <a:endParaRPr lang="en-US" kern="0" baseline="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D08A3-6CA9-4BE7-AA2F-5B3BD289FDB4}"/>
              </a:ext>
            </a:extLst>
          </p:cNvPr>
          <p:cNvSpPr/>
          <p:nvPr/>
        </p:nvSpPr>
        <p:spPr bwMode="auto">
          <a:xfrm>
            <a:off x="2555776" y="1916832"/>
            <a:ext cx="792088" cy="288032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D640B4-67D1-4693-A24F-295C9EB4565C}"/>
              </a:ext>
            </a:extLst>
          </p:cNvPr>
          <p:cNvSpPr/>
          <p:nvPr/>
        </p:nvSpPr>
        <p:spPr bwMode="auto">
          <a:xfrm>
            <a:off x="2948960" y="2158995"/>
            <a:ext cx="1368152" cy="360040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5FFABCD-5826-486A-BB65-90AF393DE592}"/>
              </a:ext>
            </a:extLst>
          </p:cNvPr>
          <p:cNvSpPr txBox="1">
            <a:spLocks/>
          </p:cNvSpPr>
          <p:nvPr/>
        </p:nvSpPr>
        <p:spPr>
          <a:xfrm>
            <a:off x="213424" y="5589811"/>
            <a:ext cx="8207375" cy="107954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Select an age range from the dropdown and add the required numbers to each field.</a:t>
            </a:r>
          </a:p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Use to Add Age Range button to add as many age </a:t>
            </a:r>
            <a:r>
              <a:rPr lang="en-US" kern="0" dirty="0"/>
              <a:t>r</a:t>
            </a: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anges as needed.</a:t>
            </a:r>
          </a:p>
        </p:txBody>
      </p:sp>
    </p:spTree>
    <p:extLst>
      <p:ext uri="{BB962C8B-B14F-4D97-AF65-F5344CB8AC3E}">
        <p14:creationId xmlns:p14="http://schemas.microsoft.com/office/powerpoint/2010/main" val="296857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268188"/>
            <a:ext cx="8207375" cy="3600971"/>
          </a:xfrm>
        </p:spPr>
        <p:txBody>
          <a:bodyPr/>
          <a:lstStyle/>
          <a:p>
            <a:r>
              <a:rPr lang="en-GB" dirty="0"/>
              <a:t>Today we will cover: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Self </a:t>
            </a:r>
            <a:r>
              <a:rPr lang="en-GB" dirty="0"/>
              <a:t>Update – Service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Self Update – Consent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Self Update – Availability and Capacity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Self Update will also allow you to update: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Travel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Costs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Facilities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Full guidance notes for all sections of Self Update can be found here: </a:t>
            </a:r>
            <a:r>
              <a:rPr lang="en-GB" dirty="0">
                <a:hlinkClick r:id="rId2"/>
              </a:rPr>
              <a:t>https://eycp.essex.gov.uk/media/1971/self-update-portal-guidance-acceessible.pdf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Provider Portal</a:t>
            </a:r>
          </a:p>
        </p:txBody>
      </p:sp>
    </p:spTree>
    <p:extLst>
      <p:ext uri="{BB962C8B-B14F-4D97-AF65-F5344CB8AC3E}">
        <p14:creationId xmlns:p14="http://schemas.microsoft.com/office/powerpoint/2010/main" val="24626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CD4B34-3D14-4CF9-A325-71673A6E48E9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Select the Vacancies tab.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Tick the boxes that are relevant to your current availability. </a:t>
            </a:r>
          </a:p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Cl</a:t>
            </a:r>
            <a:r>
              <a:rPr lang="en-US" kern="0" dirty="0"/>
              <a:t>ick Submit once complete.</a:t>
            </a:r>
            <a:endParaRPr lang="en-US" kern="0" baseline="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Vacancies</a:t>
            </a: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008991-7006-486C-93F4-D5B1F9C30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59" y="3010913"/>
            <a:ext cx="8223448" cy="3453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124BBD-DA44-4FBD-8B3E-FBD7A3913575}"/>
              </a:ext>
            </a:extLst>
          </p:cNvPr>
          <p:cNvSpPr/>
          <p:nvPr/>
        </p:nvSpPr>
        <p:spPr bwMode="auto">
          <a:xfrm>
            <a:off x="5076056" y="3356992"/>
            <a:ext cx="864096" cy="36004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7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CD4B34-3D14-4CF9-A325-71673A6E48E9}"/>
              </a:ext>
            </a:extLst>
          </p:cNvPr>
          <p:cNvSpPr txBox="1">
            <a:spLocks/>
          </p:cNvSpPr>
          <p:nvPr/>
        </p:nvSpPr>
        <p:spPr>
          <a:xfrm>
            <a:off x="467544" y="1268188"/>
            <a:ext cx="8207375" cy="230482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Please ensure you click Submit in every section that you edit.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If you have pre-existing data, you can update these by simply clicking the item description you wish to update and over typing the data.</a:t>
            </a:r>
          </a:p>
          <a:p>
            <a:pPr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r>
              <a:rPr lang="en-US" b="1" kern="0" baseline="0" dirty="0">
                <a:latin typeface="+mn-lt"/>
                <a:ea typeface="MS PGothic" pitchFamily="34" charset="-128"/>
                <a:cs typeface="+mn-cs"/>
              </a:rPr>
              <a:t>If none of your information has changed, please ensure you still update the Capacity Date on the Availability and Capacity: Capacity Details tab and click Submit.</a:t>
            </a:r>
          </a:p>
          <a:p>
            <a:pPr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Each </a:t>
            </a:r>
            <a:r>
              <a:rPr lang="en-US" kern="0" dirty="0"/>
              <a:t>edited section will have an amber Pending Changes icon next to it until we have approved and applied the changes. </a:t>
            </a:r>
            <a:endParaRPr lang="en-US" kern="0" baseline="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Points to Note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98CB2-811C-4D62-8752-4CFAD9A9F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733256"/>
            <a:ext cx="1581150" cy="342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C336A-F81A-4B17-ACA6-F27EF8C1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319560"/>
            <a:ext cx="8207375" cy="1449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6DC9FD3-EC3C-41E5-9AAD-CD6477DEBCFA}"/>
              </a:ext>
            </a:extLst>
          </p:cNvPr>
          <p:cNvSpPr/>
          <p:nvPr/>
        </p:nvSpPr>
        <p:spPr bwMode="auto">
          <a:xfrm>
            <a:off x="360152" y="3044156"/>
            <a:ext cx="864096" cy="384844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8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6ACC38B-EE1A-416E-B776-861C30FD26C5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Once logged in, you will be presented with an Announcement.</a:t>
            </a:r>
            <a:r>
              <a:rPr lang="en-US" kern="0" dirty="0"/>
              <a:t> This contains useful information, such as the next Headcount and payment dates, and links to various resources.</a:t>
            </a:r>
          </a:p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Click Continue to move onto the Home Screen.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565C50-6565-49F9-86E4-BB091EE0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55595"/>
            <a:ext cx="8223448" cy="3721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645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53293"/>
            <a:ext cx="8208144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0C8521-4435-4F97-AFAB-9B2003F53F36}"/>
              </a:ext>
            </a:extLst>
          </p:cNvPr>
          <p:cNvGrpSpPr/>
          <p:nvPr/>
        </p:nvGrpSpPr>
        <p:grpSpPr>
          <a:xfrm>
            <a:off x="1439652" y="2254742"/>
            <a:ext cx="6264696" cy="4248819"/>
            <a:chOff x="1124831" y="1340768"/>
            <a:chExt cx="6894337" cy="5256931"/>
          </a:xfrm>
        </p:grpSpPr>
        <p:pic>
          <p:nvPicPr>
            <p:cNvPr id="6" name="Picture 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616912F-93EC-4DEE-9D86-68D493D3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831" y="1340768"/>
              <a:ext cx="6894337" cy="52569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37BDEC-1346-4BB2-9ED3-612C8628B69A}"/>
                </a:ext>
              </a:extLst>
            </p:cNvPr>
            <p:cNvSpPr/>
            <p:nvPr/>
          </p:nvSpPr>
          <p:spPr bwMode="auto">
            <a:xfrm>
              <a:off x="5580112" y="4293096"/>
              <a:ext cx="1080504" cy="936104"/>
            </a:xfrm>
            <a:prstGeom prst="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B59B442-EDDF-4621-94C5-6498A5DF3056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You will only see the first 5 buttons shown below.</a:t>
            </a:r>
          </a:p>
          <a:p>
            <a:r>
              <a:rPr lang="en-GB" kern="0" dirty="0"/>
              <a:t>To submit your data, click on the Self Update button.</a:t>
            </a:r>
          </a:p>
        </p:txBody>
      </p:sp>
    </p:spTree>
    <p:extLst>
      <p:ext uri="{BB962C8B-B14F-4D97-AF65-F5344CB8AC3E}">
        <p14:creationId xmlns:p14="http://schemas.microsoft.com/office/powerpoint/2010/main" val="359589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B59B442-EDDF-4621-94C5-6498A5DF3056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On the right-hand side, you will see any messages that have been sent regarding Self update.</a:t>
            </a:r>
          </a:p>
          <a:p>
            <a:r>
              <a:rPr lang="en-US" kern="0" dirty="0"/>
              <a:t>On the left-hand side, you will see a green button for Self Update. Click this to proceed. </a:t>
            </a:r>
            <a:endParaRPr lang="en-US" kern="0" baseline="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Self Update</a:t>
            </a: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2BEA0C-BE29-4F83-B814-4D5A168C9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89226"/>
            <a:ext cx="8223448" cy="3453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7EEC6-A63F-480C-823D-1D67498F0448}"/>
              </a:ext>
            </a:extLst>
          </p:cNvPr>
          <p:cNvSpPr/>
          <p:nvPr/>
        </p:nvSpPr>
        <p:spPr bwMode="auto">
          <a:xfrm>
            <a:off x="1403648" y="4616149"/>
            <a:ext cx="3024336" cy="72008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4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B59B442-EDDF-4621-94C5-6498A5DF3056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If you have more than one setting assigned to your login, they will all be listed here.</a:t>
            </a:r>
          </a:p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Use the arrow to see an overview of the Service Details if needed.</a:t>
            </a:r>
          </a:p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Click the name of the setting to begin the Self Update process.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Self Update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8E71BD-07F4-4038-B7B6-8F107CE4CFCC}"/>
              </a:ext>
            </a:extLst>
          </p:cNvPr>
          <p:cNvGrpSpPr/>
          <p:nvPr/>
        </p:nvGrpSpPr>
        <p:grpSpPr>
          <a:xfrm>
            <a:off x="467544" y="2717313"/>
            <a:ext cx="8254093" cy="3807763"/>
            <a:chOff x="467544" y="2717313"/>
            <a:chExt cx="8254093" cy="38077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3D3A7A-6365-45DA-81BD-4666A7ED0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4394323"/>
              <a:ext cx="2998837" cy="213075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2" name="Picture 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DA8DEE3-D265-4B4F-9726-45A0707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8275" y="2717313"/>
              <a:ext cx="5953362" cy="2872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9A8365-7923-43EA-95CA-368E27B85549}"/>
                </a:ext>
              </a:extLst>
            </p:cNvPr>
            <p:cNvSpPr/>
            <p:nvPr/>
          </p:nvSpPr>
          <p:spPr bwMode="auto">
            <a:xfrm>
              <a:off x="2843808" y="5085184"/>
              <a:ext cx="360040" cy="252028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5CDD8C-8518-4E5F-A8D1-A1E19043BA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48463" y="5220859"/>
              <a:ext cx="595345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8291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B59B442-EDDF-4621-94C5-6498A5DF3056}"/>
              </a:ext>
            </a:extLst>
          </p:cNvPr>
          <p:cNvSpPr txBox="1">
            <a:spLocks/>
          </p:cNvSpPr>
          <p:nvPr/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Click on the Service Name to take you into Self Update. </a:t>
            </a:r>
          </a:p>
          <a:p>
            <a:pPr>
              <a:lnSpc>
                <a:spcPct val="90000"/>
              </a:lnSpc>
            </a:pPr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You will be presented with the Service Details page</a:t>
            </a:r>
            <a:r>
              <a:rPr lang="en-US" kern="0" dirty="0"/>
              <a:t>.</a:t>
            </a:r>
            <a:endParaRPr lang="en-US" kern="0" baseline="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Self Update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EFFC26-51FE-4BC4-9E74-4A660AF9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7" y="1988840"/>
            <a:ext cx="8223448" cy="2179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6478D-AB55-42DB-A649-8768D96C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81" y="4437112"/>
            <a:ext cx="8481038" cy="1708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C79F42D-6040-4C37-8EAC-C7C1F9D8C184}"/>
              </a:ext>
            </a:extLst>
          </p:cNvPr>
          <p:cNvSpPr/>
          <p:nvPr/>
        </p:nvSpPr>
        <p:spPr bwMode="auto">
          <a:xfrm>
            <a:off x="683568" y="3789040"/>
            <a:ext cx="1728192" cy="379013"/>
          </a:xfrm>
          <a:prstGeom prst="ellips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718D20-25B4-4D38-8F21-ED603618F7F5}"/>
              </a:ext>
            </a:extLst>
          </p:cNvPr>
          <p:cNvCxnSpPr>
            <a:cxnSpLocks/>
            <a:stCxn id="7" idx="4"/>
          </p:cNvCxnSpPr>
          <p:nvPr/>
        </p:nvCxnSpPr>
        <p:spPr bwMode="auto">
          <a:xfrm>
            <a:off x="1547664" y="4168053"/>
            <a:ext cx="432048" cy="1183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983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A656D1-4365-4892-894D-8B952458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0877"/>
            <a:ext cx="5461746" cy="5256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144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Service Details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3D514-3C65-4461-BF9F-F64D6CFA74EF}"/>
              </a:ext>
            </a:extLst>
          </p:cNvPr>
          <p:cNvSpPr/>
          <p:nvPr/>
        </p:nvSpPr>
        <p:spPr bwMode="auto">
          <a:xfrm>
            <a:off x="315566" y="1412776"/>
            <a:ext cx="687799" cy="281109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FA34574-DB93-47CB-95E0-7ACF83CB360D}"/>
              </a:ext>
            </a:extLst>
          </p:cNvPr>
          <p:cNvSpPr txBox="1">
            <a:spLocks/>
          </p:cNvSpPr>
          <p:nvPr/>
        </p:nvSpPr>
        <p:spPr>
          <a:xfrm>
            <a:off x="5940152" y="1268188"/>
            <a:ext cx="2734767" cy="432105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400" kern="0" baseline="0" dirty="0">
                <a:latin typeface="+mn-lt"/>
                <a:ea typeface="MS PGothic" pitchFamily="34" charset="-128"/>
                <a:cs typeface="+mn-cs"/>
              </a:rPr>
              <a:t>Please do not edit the following fields:</a:t>
            </a:r>
          </a:p>
          <a:p>
            <a:pPr>
              <a:lnSpc>
                <a:spcPct val="90000"/>
              </a:lnSpc>
            </a:pPr>
            <a:r>
              <a:rPr lang="en-US" sz="1400" kern="0" dirty="0"/>
              <a:t>Service Name</a:t>
            </a:r>
          </a:p>
          <a:p>
            <a:pPr>
              <a:lnSpc>
                <a:spcPct val="90000"/>
              </a:lnSpc>
            </a:pPr>
            <a:r>
              <a:rPr lang="en-US" sz="1400" kern="0" dirty="0"/>
              <a:t>Service Type</a:t>
            </a:r>
          </a:p>
          <a:p>
            <a:pPr>
              <a:lnSpc>
                <a:spcPct val="90000"/>
              </a:lnSpc>
            </a:pPr>
            <a:r>
              <a:rPr lang="en-US" sz="1400" kern="0" baseline="0" dirty="0">
                <a:latin typeface="+mn-lt"/>
                <a:ea typeface="MS PGothic" pitchFamily="34" charset="-128"/>
                <a:cs typeface="+mn-cs"/>
              </a:rPr>
              <a:t>Start Date</a:t>
            </a:r>
          </a:p>
          <a:p>
            <a:pPr>
              <a:lnSpc>
                <a:spcPct val="90000"/>
              </a:lnSpc>
            </a:pPr>
            <a:r>
              <a:rPr lang="en-US" sz="1400" kern="0" dirty="0"/>
              <a:t>Closure Date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kern="0" baseline="0" dirty="0">
                <a:latin typeface="+mn-lt"/>
                <a:ea typeface="MS PGothic" pitchFamily="34" charset="-128"/>
                <a:cs typeface="+mn-cs"/>
              </a:rPr>
              <a:t>If you need to edit or update the details in these fields, please email </a:t>
            </a:r>
            <a:r>
              <a:rPr lang="en-US" sz="1400" kern="0" baseline="0" dirty="0">
                <a:latin typeface="+mn-lt"/>
                <a:ea typeface="MS PGothic" pitchFamily="34" charset="-128"/>
                <a:cs typeface="+mn-cs"/>
                <a:hlinkClick r:id="rId3"/>
              </a:rPr>
              <a:t>earlyyearsdata@essex.gov.uk</a:t>
            </a:r>
            <a:endParaRPr lang="en-US" sz="1400" kern="0" baseline="0" dirty="0">
              <a:latin typeface="+mn-lt"/>
              <a:ea typeface="MS PGothic" pitchFamily="34" charset="-128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 kern="0" dirty="0"/>
          </a:p>
          <a:p>
            <a:pPr marL="0" indent="0">
              <a:lnSpc>
                <a:spcPct val="90000"/>
              </a:lnSpc>
              <a:buNone/>
            </a:pPr>
            <a:endParaRPr lang="en-US" sz="1400" kern="0" baseline="0" dirty="0">
              <a:latin typeface="+mn-lt"/>
              <a:ea typeface="MS PGothic" pitchFamily="34" charset="-128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kern="0" dirty="0"/>
              <a:t>Once the details in the remaining fields have been updated, click the submit button at the bottom of the page.</a:t>
            </a:r>
            <a:endParaRPr lang="en-US" sz="1400" kern="0" baseline="0" dirty="0">
              <a:latin typeface="+mn-lt"/>
              <a:ea typeface="MS PGothic" pitchFamily="34" charset="-128"/>
              <a:cs typeface="+mn-cs"/>
            </a:endParaRPr>
          </a:p>
          <a:p>
            <a:pPr>
              <a:lnSpc>
                <a:spcPct val="90000"/>
              </a:lnSpc>
            </a:pPr>
            <a:endParaRPr lang="en-US" sz="1400" kern="0" baseline="0" dirty="0"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15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DD115CD-0EA1-49E8-BAF8-89C2B022FA40}"/>
              </a:ext>
            </a:extLst>
          </p:cNvPr>
          <p:cNvSpPr txBox="1">
            <a:spLocks/>
          </p:cNvSpPr>
          <p:nvPr/>
        </p:nvSpPr>
        <p:spPr>
          <a:xfrm>
            <a:off x="467544" y="1268188"/>
            <a:ext cx="8207375" cy="15127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baseline="0" dirty="0">
                <a:latin typeface="+mn-lt"/>
                <a:ea typeface="MS PGothic" pitchFamily="34" charset="-128"/>
                <a:cs typeface="+mn-cs"/>
              </a:rPr>
              <a:t>Once you have submitted any changes, they will be highlighted in amber.</a:t>
            </a:r>
          </a:p>
          <a:p>
            <a:r>
              <a:rPr lang="en-US" kern="0" dirty="0"/>
              <a:t>You will see a Clear button at the bottom left-hand side of the page. This can be used should you wish to revert any changes.</a:t>
            </a:r>
          </a:p>
          <a:p>
            <a:r>
              <a:rPr lang="en-US" b="1" kern="0" baseline="0" dirty="0">
                <a:latin typeface="+mn-lt"/>
                <a:ea typeface="MS PGothic" pitchFamily="34" charset="-128"/>
                <a:cs typeface="+mn-cs"/>
              </a:rPr>
              <a:t>This will be the same for any changes made throughout the Self update portal.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</p:spPr>
        <p:txBody>
          <a:bodyPr>
            <a:normAutofit/>
          </a:bodyPr>
          <a:lstStyle/>
          <a:p>
            <a:r>
              <a:rPr lang="en-GB" dirty="0"/>
              <a:t>Provider Portal – Service Details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AF8908-3EC2-4162-A574-D254DD859C69}"/>
              </a:ext>
            </a:extLst>
          </p:cNvPr>
          <p:cNvGrpSpPr/>
          <p:nvPr/>
        </p:nvGrpSpPr>
        <p:grpSpPr>
          <a:xfrm>
            <a:off x="1402110" y="2793771"/>
            <a:ext cx="6338242" cy="3893642"/>
            <a:chOff x="1471562" y="2240831"/>
            <a:chExt cx="6216179" cy="43256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4C1A4F-0B00-4CEA-9DEB-CBC872964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1562" y="2276872"/>
              <a:ext cx="6216179" cy="42896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808E4C-C192-4C07-A4AE-1B9891381F0A}"/>
                </a:ext>
              </a:extLst>
            </p:cNvPr>
            <p:cNvSpPr/>
            <p:nvPr/>
          </p:nvSpPr>
          <p:spPr bwMode="auto">
            <a:xfrm>
              <a:off x="4551968" y="2240831"/>
              <a:ext cx="3025105" cy="28803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B6AF79-D096-4CED-BABD-89438F2CE1B0}"/>
                </a:ext>
              </a:extLst>
            </p:cNvPr>
            <p:cNvSpPr/>
            <p:nvPr/>
          </p:nvSpPr>
          <p:spPr bwMode="auto">
            <a:xfrm>
              <a:off x="1691681" y="6179997"/>
              <a:ext cx="792088" cy="386524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37399"/>
      </p:ext>
    </p:extLst>
  </p:cSld>
  <p:clrMapOvr>
    <a:masterClrMapping/>
  </p:clrMapOvr>
</p:sld>
</file>

<file path=ppt/theme/theme1.xml><?xml version="1.0" encoding="utf-8"?>
<a:theme xmlns:a="http://schemas.openxmlformats.org/drawingml/2006/main" name="ECC_Powerpoint_Templates">
  <a:themeElements>
    <a:clrScheme name="ECC Default Colours">
      <a:dk1>
        <a:srgbClr val="000000"/>
      </a:dk1>
      <a:lt1>
        <a:srgbClr val="FFFFFF"/>
      </a:lt1>
      <a:dk2>
        <a:srgbClr val="E00069"/>
      </a:dk2>
      <a:lt2>
        <a:srgbClr val="E1291A"/>
      </a:lt2>
      <a:accent1>
        <a:srgbClr val="007A33"/>
      </a:accent1>
      <a:accent2>
        <a:srgbClr val="00A191"/>
      </a:accent2>
      <a:accent3>
        <a:srgbClr val="004899"/>
      </a:accent3>
      <a:accent4>
        <a:srgbClr val="00205B"/>
      </a:accent4>
      <a:accent5>
        <a:srgbClr val="682558"/>
      </a:accent5>
      <a:accent6>
        <a:srgbClr val="934D98"/>
      </a:accent6>
      <a:hlink>
        <a:srgbClr val="0645AD"/>
      </a:hlink>
      <a:folHlink>
        <a:srgbClr val="0645AD"/>
      </a:folHlink>
    </a:clrScheme>
    <a:fontScheme name="ECC 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B3995D"/>
        </a:dk2>
        <a:lt2>
          <a:srgbClr val="D00F44"/>
        </a:lt2>
        <a:accent1>
          <a:srgbClr val="C75B12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E0B5AA"/>
        </a:accent5>
        <a:accent6>
          <a:srgbClr val="78004E"/>
        </a:accent6>
        <a:hlink>
          <a:srgbClr val="4B306A"/>
        </a:hlink>
        <a:folHlink>
          <a:srgbClr val="0083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C0F3BD5-2828-4B01-9775-547067E9D20B}" vid="{D6AA8548-A859-4FEB-8288-206DB8D1E4B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5A341B8B918418B462AA66C7759DC" ma:contentTypeVersion="12" ma:contentTypeDescription="Create a new document." ma:contentTypeScope="" ma:versionID="3ab965d98f3ebc45e1675e11d648c9ef">
  <xsd:schema xmlns:xsd="http://www.w3.org/2001/XMLSchema" xmlns:xs="http://www.w3.org/2001/XMLSchema" xmlns:p="http://schemas.microsoft.com/office/2006/metadata/properties" xmlns:ns2="d3818990-bcc1-4954-af32-f1ae754c1c6d" xmlns:ns3="642d6d66-e6b9-4ef5-9ab9-c2e21e28b804" targetNamespace="http://schemas.microsoft.com/office/2006/metadata/properties" ma:root="true" ma:fieldsID="447d00c523ca21bcbc5294441e971aca" ns2:_="" ns3:_="">
    <xsd:import namespace="d3818990-bcc1-4954-af32-f1ae754c1c6d"/>
    <xsd:import namespace="642d6d66-e6b9-4ef5-9ab9-c2e21e28b8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18990-bcc1-4954-af32-f1ae754c1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d6d66-e6b9-4ef5-9ab9-c2e21e28b80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08CB87-ABA7-4887-A40D-273BFE4634A1}"/>
</file>

<file path=customXml/itemProps2.xml><?xml version="1.0" encoding="utf-8"?>
<ds:datastoreItem xmlns:ds="http://schemas.openxmlformats.org/officeDocument/2006/customXml" ds:itemID="{50752F22-D8BB-4237-92B1-96ED726C7A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4A70EC-09F1-44FE-8B4A-396E3C0940E6}">
  <ds:schemaRefs>
    <ds:schemaRef ds:uri="http://schemas.microsoft.com/office/2006/metadata/properties"/>
    <ds:schemaRef ds:uri="http://schemas.microsoft.com/office/infopath/2007/PartnerControls"/>
    <ds:schemaRef ds:uri="1c7f92b6-d343-469b-a597-ad7c16c497b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GUIDE_ECC_Powerpoint</Template>
  <TotalTime>436</TotalTime>
  <Words>968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Bold</vt:lpstr>
      <vt:lpstr>Times</vt:lpstr>
      <vt:lpstr>ECC_Powerpoint_Templates</vt:lpstr>
      <vt:lpstr>Self Update Portal</vt:lpstr>
      <vt:lpstr>Provider Portal</vt:lpstr>
      <vt:lpstr>Provider Portal</vt:lpstr>
      <vt:lpstr>Provider Portal</vt:lpstr>
      <vt:lpstr>Provider Portal – Self Update</vt:lpstr>
      <vt:lpstr>Provider Portal – Self Update</vt:lpstr>
      <vt:lpstr>Provider Portal – Self Update</vt:lpstr>
      <vt:lpstr>Provider Portal – Service Details</vt:lpstr>
      <vt:lpstr>Provider Portal – Service Details</vt:lpstr>
      <vt:lpstr>Provider Portal – Consent</vt:lpstr>
      <vt:lpstr>Provider Portal – Consent</vt:lpstr>
      <vt:lpstr>Provider Portal – Availability and Capacity</vt:lpstr>
      <vt:lpstr>Provider Portal – Opening Dates</vt:lpstr>
      <vt:lpstr>Provider Portal – Opening Times</vt:lpstr>
      <vt:lpstr>Provider Portal – Opening Times Exceptions</vt:lpstr>
      <vt:lpstr>Provider Portal – Availability and Capacity</vt:lpstr>
      <vt:lpstr>Provider Portal – Availability</vt:lpstr>
      <vt:lpstr>Provider Portal – Age Range</vt:lpstr>
      <vt:lpstr>Provider Portal – Capacity Details</vt:lpstr>
      <vt:lpstr>Provider Portal – Vacancies</vt:lpstr>
      <vt:lpstr>Provider Portal – Points to Note</vt:lpstr>
    </vt:vector>
  </TitlesOfParts>
  <Company>Essex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Venus - EYCC FEEE Officer</dc:creator>
  <cp:lastModifiedBy>Katie Venus - EYCC FEEE Officer</cp:lastModifiedBy>
  <cp:revision>31</cp:revision>
  <dcterms:created xsi:type="dcterms:W3CDTF">2021-05-26T07:32:28Z</dcterms:created>
  <dcterms:modified xsi:type="dcterms:W3CDTF">2022-02-16T15:20:01Z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0x010100C755A341B8B918418B462AA66C7759DC</vt:lpwstr>
  </property>
  <property fmtid="{D5CDD505-2E9C-101B-9397-08002B2CF9AE}" pid="3" name="Content Subject">
    <vt:lpwstr/>
  </property>
  <property fmtid="{D5CDD505-2E9C-101B-9397-08002B2CF9AE}" pid="4" name="MSIP_Label_39d8be9e-c8d9-4b9c-bd40-2c27cc7ea2e6_Enabled">
    <vt:lpwstr>true</vt:lpwstr>
  </property>
  <property fmtid="{D5CDD505-2E9C-101B-9397-08002B2CF9AE}" pid="5" name="MSIP_Label_39d8be9e-c8d9-4b9c-bd40-2c27cc7ea2e6_SetDate">
    <vt:lpwstr>2021-05-26T14:40:48Z</vt:lpwstr>
  </property>
  <property fmtid="{D5CDD505-2E9C-101B-9397-08002B2CF9AE}" pid="6" name="MSIP_Label_39d8be9e-c8d9-4b9c-bd40-2c27cc7ea2e6_Method">
    <vt:lpwstr>Standard</vt:lpwstr>
  </property>
  <property fmtid="{D5CDD505-2E9C-101B-9397-08002B2CF9AE}" pid="7" name="MSIP_Label_39d8be9e-c8d9-4b9c-bd40-2c27cc7ea2e6_Name">
    <vt:lpwstr>39d8be9e-c8d9-4b9c-bd40-2c27cc7ea2e6</vt:lpwstr>
  </property>
  <property fmtid="{D5CDD505-2E9C-101B-9397-08002B2CF9AE}" pid="8" name="MSIP_Label_39d8be9e-c8d9-4b9c-bd40-2c27cc7ea2e6_SiteId">
    <vt:lpwstr>a8b4324f-155c-4215-a0f1-7ed8cc9a992f</vt:lpwstr>
  </property>
  <property fmtid="{D5CDD505-2E9C-101B-9397-08002B2CF9AE}" pid="9" name="MSIP_Label_39d8be9e-c8d9-4b9c-bd40-2c27cc7ea2e6_ActionId">
    <vt:lpwstr>d5ef1dad-d156-4864-bd33-0000042c8af9</vt:lpwstr>
  </property>
  <property fmtid="{D5CDD505-2E9C-101B-9397-08002B2CF9AE}" pid="10" name="MSIP_Label_39d8be9e-c8d9-4b9c-bd40-2c27cc7ea2e6_ContentBits">
    <vt:lpwstr>0</vt:lpwstr>
  </property>
</Properties>
</file>