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6" r:id="rId7"/>
    <p:sldId id="267" r:id="rId8"/>
    <p:sldId id="268" r:id="rId9"/>
    <p:sldId id="269" r:id="rId10"/>
    <p:sldId id="270" r:id="rId11"/>
    <p:sldId id="261" r:id="rId12"/>
    <p:sldId id="262" r:id="rId13"/>
    <p:sldId id="263" r:id="rId14"/>
    <p:sldId id="264" r:id="rId15"/>
    <p:sldId id="265"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45"/>
    <a:srgbClr val="773141"/>
    <a:srgbClr val="5D4F4B"/>
    <a:srgbClr val="1E9D8B"/>
    <a:srgbClr val="AEA400"/>
    <a:srgbClr val="44697D"/>
    <a:srgbClr val="D900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40" d="100"/>
          <a:sy n="40" d="100"/>
        </p:scale>
        <p:origin x="-1555" y="-2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718" y="1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Mark Maker to Writer” – Alastair Bryce Clegg</a:t>
            </a:r>
          </a:p>
          <a:p>
            <a:endParaRPr lang="en-GB" dirty="0"/>
          </a:p>
          <a:p>
            <a:r>
              <a:rPr lang="en-GB" dirty="0" smtClean="0"/>
              <a:t>“Supporting Boy’s Writing In the Early Years” – Julie </a:t>
            </a:r>
            <a:r>
              <a:rPr lang="en-GB" dirty="0" err="1" smtClean="0"/>
              <a:t>Cigman</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89610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mj-lt"/>
              </a:rPr>
              <a:t>Reflection: do we listen for children’s voices in their play and model how to record their spoken stories? </a:t>
            </a:r>
            <a:endParaRPr lang="en-GB" dirty="0">
              <a:latin typeface="+mj-lt"/>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249776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may be a place for demonstrating writing, but this is in tandem with physical development, phonological awareness and lots of speaking and listening!</a:t>
            </a:r>
          </a:p>
          <a:p>
            <a:endParaRPr lang="en-GB" dirty="0" smtClean="0"/>
          </a:p>
          <a:p>
            <a:r>
              <a:rPr lang="en-GB" dirty="0" smtClean="0"/>
              <a:t>Possible reflection: Do we make judgements about boys’ writing abilities based only on their performance in adult-led activities?  (This can damage boys’ self esteem and confidence in themselves as learners.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1655875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852" indent="-285712">
              <a:defRPr sz="2400">
                <a:solidFill>
                  <a:schemeClr val="tx1"/>
                </a:solidFill>
                <a:latin typeface="Times"/>
              </a:defRPr>
            </a:lvl2pPr>
            <a:lvl3pPr marL="1142849" indent="-228570">
              <a:defRPr sz="2400">
                <a:solidFill>
                  <a:schemeClr val="tx1"/>
                </a:solidFill>
                <a:latin typeface="Times"/>
              </a:defRPr>
            </a:lvl3pPr>
            <a:lvl4pPr marL="1599989" indent="-228570">
              <a:defRPr sz="2400">
                <a:solidFill>
                  <a:schemeClr val="tx1"/>
                </a:solidFill>
                <a:latin typeface="Times"/>
              </a:defRPr>
            </a:lvl4pPr>
            <a:lvl5pPr marL="2057128" indent="-228570">
              <a:defRPr sz="2400">
                <a:solidFill>
                  <a:schemeClr val="tx1"/>
                </a:solidFill>
                <a:latin typeface="Times"/>
              </a:defRPr>
            </a:lvl5pPr>
            <a:lvl6pPr marL="2514267" indent="-228570" eaLnBrk="0" fontAlgn="base" hangingPunct="0">
              <a:spcBef>
                <a:spcPct val="0"/>
              </a:spcBef>
              <a:spcAft>
                <a:spcPct val="0"/>
              </a:spcAft>
              <a:defRPr sz="2400">
                <a:solidFill>
                  <a:schemeClr val="tx1"/>
                </a:solidFill>
                <a:latin typeface="Times"/>
              </a:defRPr>
            </a:lvl6pPr>
            <a:lvl7pPr marL="2971408" indent="-228570" eaLnBrk="0" fontAlgn="base" hangingPunct="0">
              <a:spcBef>
                <a:spcPct val="0"/>
              </a:spcBef>
              <a:spcAft>
                <a:spcPct val="0"/>
              </a:spcAft>
              <a:defRPr sz="2400">
                <a:solidFill>
                  <a:schemeClr val="tx1"/>
                </a:solidFill>
                <a:latin typeface="Times"/>
              </a:defRPr>
            </a:lvl7pPr>
            <a:lvl8pPr marL="3428547" indent="-228570" eaLnBrk="0" fontAlgn="base" hangingPunct="0">
              <a:spcBef>
                <a:spcPct val="0"/>
              </a:spcBef>
              <a:spcAft>
                <a:spcPct val="0"/>
              </a:spcAft>
              <a:defRPr sz="2400">
                <a:solidFill>
                  <a:schemeClr val="tx1"/>
                </a:solidFill>
                <a:latin typeface="Times"/>
              </a:defRPr>
            </a:lvl8pPr>
            <a:lvl9pPr marL="3885686" indent="-228570" eaLnBrk="0" fontAlgn="base" hangingPunct="0">
              <a:spcBef>
                <a:spcPct val="0"/>
              </a:spcBef>
              <a:spcAft>
                <a:spcPct val="0"/>
              </a:spcAft>
              <a:defRPr sz="2400">
                <a:solidFill>
                  <a:schemeClr val="tx1"/>
                </a:solidFill>
                <a:latin typeface="Times"/>
              </a:defRPr>
            </a:lvl9pPr>
          </a:lstStyle>
          <a:p>
            <a:fld id="{9B6C5C2C-1330-42C2-ABDD-1DA3EF48FF8F}" type="slidenum">
              <a:rPr lang="en-US" altLang="en-US" sz="1200"/>
              <a:pPr/>
              <a:t>12</a:t>
            </a:fld>
            <a:endParaRPr lang="en-US" altLang="en-US" sz="1200"/>
          </a:p>
        </p:txBody>
      </p:sp>
      <p:sp>
        <p:nvSpPr>
          <p:cNvPr id="7885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DACBC60B-3F1E-4EAC-A916-74024361A8AE}" type="slidenum">
              <a:rPr lang="en-US" altLang="en-US" sz="1200">
                <a:solidFill>
                  <a:prstClr val="black"/>
                </a:solidFill>
              </a:rPr>
              <a:pPr/>
              <a:t>13</a:t>
            </a:fld>
            <a:endParaRPr lang="en-US" altLang="en-US" sz="1200">
              <a:solidFill>
                <a:prstClr val="black"/>
              </a:solidFill>
            </a:endParaRPr>
          </a:p>
        </p:txBody>
      </p:sp>
      <p:sp>
        <p:nvSpPr>
          <p:cNvPr id="14336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2"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0ED8B41A-503C-441D-AFBA-A03560450D22}" type="slidenum">
              <a:rPr lang="en-US" altLang="en-US" sz="1200" smtClean="0"/>
              <a:pPr/>
              <a:t>14</a:t>
            </a:fld>
            <a:endParaRPr lang="en-US" altLang="en-US" sz="1200" smtClean="0"/>
          </a:p>
        </p:txBody>
      </p:sp>
      <p:sp>
        <p:nvSpPr>
          <p:cNvPr id="2" name="Notes Placeholder 1"/>
          <p:cNvSpPr>
            <a:spLocks noGrp="1"/>
          </p:cNvSpPr>
          <p:nvPr>
            <p:ph type="body" sz="quarter" idx="10"/>
          </p:nvPr>
        </p:nvSpPr>
        <p:spPr>
          <a:xfrm>
            <a:off x="260648" y="4355976"/>
            <a:ext cx="6408712" cy="4114800"/>
          </a:xfrm>
        </p:spPr>
        <p:txBody>
          <a:bodyPr/>
          <a:lstStyle/>
          <a:p>
            <a:r>
              <a:rPr lang="en-GB" dirty="0" smtClean="0"/>
              <a:t>What do you need</a:t>
            </a:r>
            <a:r>
              <a:rPr lang="en-GB" baseline="0" dirty="0" smtClean="0"/>
              <a:t> to do next? Is there one element that you would like to think about more? Please talk to your EYFS Adviser, local schools, other settings and Children’s Centre</a:t>
            </a:r>
          </a:p>
          <a:p>
            <a:endParaRPr lang="en-GB" sz="1000" baseline="0" dirty="0" smtClean="0"/>
          </a:p>
          <a:p>
            <a:r>
              <a:rPr lang="en-GB" sz="1000" baseline="0" dirty="0" smtClean="0"/>
              <a:t>National Strategies:</a:t>
            </a:r>
          </a:p>
          <a:p>
            <a:r>
              <a:rPr lang="en-GB" sz="1000" baseline="0" dirty="0" smtClean="0"/>
              <a:t>Engaging Boys in the Early Years - The experiences of Three Islington settings</a:t>
            </a:r>
          </a:p>
          <a:p>
            <a:r>
              <a:rPr lang="en-GB" sz="1000" baseline="0" dirty="0" smtClean="0"/>
              <a:t>Building Futures: Believing in Children - A focus on provision for Black children in the EYFS</a:t>
            </a:r>
          </a:p>
          <a:p>
            <a:r>
              <a:rPr lang="en-GB" sz="1000" baseline="0" dirty="0" smtClean="0"/>
              <a:t>Confident, capable and creative: supporting boys’ achievements Guidance for practitioners in the EYFS</a:t>
            </a:r>
          </a:p>
          <a:p>
            <a:r>
              <a:rPr lang="en-GB" sz="1000" baseline="0" dirty="0" smtClean="0"/>
              <a:t>Children thinking mathematically: PSRN essential knowledge for Early Years practitioners</a:t>
            </a:r>
          </a:p>
          <a:p>
            <a:r>
              <a:rPr lang="en-GB" sz="1000" baseline="0" dirty="0" smtClean="0"/>
              <a:t>Finding and exploring young children’s fascinations - Strengthening the quality of gifted and talented provision in the early years</a:t>
            </a:r>
          </a:p>
          <a:p>
            <a:r>
              <a:rPr lang="en-GB" sz="1000" baseline="0" dirty="0" smtClean="0"/>
              <a:t>Mark Making Matters - Young children making meaning in all areas of learning and development </a:t>
            </a:r>
          </a:p>
          <a:p>
            <a:r>
              <a:rPr lang="en-GB" sz="1000" baseline="0" dirty="0" smtClean="0"/>
              <a:t>Learning, Playing and Interacting  - Good practice in the EYFS</a:t>
            </a:r>
          </a:p>
          <a:p>
            <a:r>
              <a:rPr lang="en-GB" sz="1000" baseline="0" dirty="0" smtClean="0"/>
              <a:t>Books</a:t>
            </a:r>
          </a:p>
          <a:p>
            <a:r>
              <a:rPr lang="en-GB" sz="1000" baseline="0" dirty="0" smtClean="0"/>
              <a:t>Getting Ready to Write – Alistair Bryce Clegg</a:t>
            </a:r>
          </a:p>
          <a:p>
            <a:r>
              <a:rPr lang="en-GB" sz="1000" baseline="0" dirty="0" smtClean="0"/>
              <a:t>Get them Talking, Get them Writing – Alistair Bryce Clegg</a:t>
            </a:r>
          </a:p>
          <a:p>
            <a:r>
              <a:rPr lang="en-GB" sz="1000" baseline="0" dirty="0" smtClean="0"/>
              <a:t>Continuous Provision – Alistair Bryce Clegg</a:t>
            </a:r>
          </a:p>
          <a:p>
            <a:r>
              <a:rPr lang="en-GB" sz="1000" baseline="0" dirty="0" smtClean="0"/>
              <a:t>Young Boys and Their Writing – Sally Featherstone and </a:t>
            </a:r>
            <a:r>
              <a:rPr lang="en-GB" sz="1000" baseline="0" dirty="0" err="1" smtClean="0"/>
              <a:t>Jenni</a:t>
            </a:r>
            <a:r>
              <a:rPr lang="en-GB" sz="1000" baseline="0" dirty="0" smtClean="0"/>
              <a:t> Clarke</a:t>
            </a:r>
          </a:p>
          <a:p>
            <a:r>
              <a:rPr lang="en-GB" sz="1000" baseline="0" dirty="0" smtClean="0"/>
              <a:t>Supporting Boys’ Writing in the Early Years – Julie </a:t>
            </a:r>
            <a:r>
              <a:rPr lang="en-GB" sz="1000" baseline="0" dirty="0" err="1" smtClean="0"/>
              <a:t>Cigman</a:t>
            </a:r>
            <a:endParaRPr lang="en-GB" sz="1000" baseline="0" dirty="0" smtClean="0"/>
          </a:p>
          <a:p>
            <a:r>
              <a:rPr lang="en-GB" sz="1000" baseline="0" dirty="0" smtClean="0"/>
              <a:t>Little Book of Props for Writing – Featherstone Education</a:t>
            </a:r>
          </a:p>
          <a:p>
            <a:r>
              <a:rPr lang="en-GB" sz="1000" baseline="0" dirty="0" smtClean="0"/>
              <a:t>Write Dance in the Early Years: A Pre-Writing Programme for Children 3 to 5 (Lucky Duck Books)- R. </a:t>
            </a:r>
            <a:r>
              <a:rPr lang="en-GB" sz="1000" baseline="0" dirty="0" err="1" smtClean="0"/>
              <a:t>Oussoren</a:t>
            </a:r>
            <a:endParaRPr lang="en-GB" sz="1000" baseline="0" dirty="0" smtClean="0"/>
          </a:p>
          <a:p>
            <a:r>
              <a:rPr lang="en-GB" sz="1000" baseline="0" dirty="0" smtClean="0"/>
              <a:t>Raising Boys’ Achievement – Gary Wilson</a:t>
            </a:r>
          </a:p>
          <a:p>
            <a:r>
              <a:rPr lang="en-GB" sz="1000" baseline="0" dirty="0" smtClean="0"/>
              <a:t>Getting it Right from the Start – Linda </a:t>
            </a:r>
            <a:r>
              <a:rPr lang="en-GB" sz="1000" baseline="0" dirty="0" err="1" smtClean="0"/>
              <a:t>Tallent</a:t>
            </a:r>
            <a:r>
              <a:rPr lang="en-GB" sz="1000" baseline="0" dirty="0" smtClean="0"/>
              <a:t> with Gary Wilson</a:t>
            </a:r>
          </a:p>
          <a:p>
            <a:endParaRPr lang="en-GB" baseline="0" dirty="0" smtClean="0"/>
          </a:p>
          <a:p>
            <a:endParaRPr lang="en-GB" baseline="0" dirty="0" smtClean="0"/>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15</a:t>
            </a:fld>
            <a:endParaRPr lang="en-US"/>
          </a:p>
        </p:txBody>
      </p:sp>
    </p:spTree>
    <p:extLst>
      <p:ext uri="{BB962C8B-B14F-4D97-AF65-F5344CB8AC3E}">
        <p14:creationId xmlns:p14="http://schemas.microsoft.com/office/powerpoint/2010/main" val="365627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mj-lt"/>
              </a:rPr>
              <a:t>Possible refection- do we cover all of these aspects in our setting?</a:t>
            </a:r>
            <a:endParaRPr lang="en-GB" dirty="0">
              <a:latin typeface="+mj-lt"/>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211186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mj-lt"/>
              </a:rPr>
              <a:t>Possible discussion – in which band are the majority of children in our setting? If they are 22-36 or 30-50, do our expectations reflect this?</a:t>
            </a:r>
            <a:endParaRPr lang="en-GB" dirty="0">
              <a:latin typeface="+mj-lt"/>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a:t>
            </a:fld>
            <a:endParaRPr lang="en-US"/>
          </a:p>
        </p:txBody>
      </p:sp>
    </p:spTree>
    <p:extLst>
      <p:ext uri="{BB962C8B-B14F-4D97-AF65-F5344CB8AC3E}">
        <p14:creationId xmlns:p14="http://schemas.microsoft.com/office/powerpoint/2010/main" val="318674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336577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mj-lt"/>
              </a:rPr>
              <a:t>There are many elements that go into successful provision for early writing –are we planning opportunities for each of these elements? </a:t>
            </a:r>
          </a:p>
          <a:p>
            <a:endParaRPr lang="en-GB" dirty="0">
              <a:latin typeface="+mj-lt"/>
            </a:endParaRPr>
          </a:p>
          <a:p>
            <a:r>
              <a:rPr lang="en-GB" dirty="0" smtClean="0">
                <a:latin typeface="+mj-lt"/>
              </a:rPr>
              <a:t>We may refer to the REAL project at a later date. It also highlights the importance of environmental print, books and oral language to raise achievement in literacy</a:t>
            </a:r>
            <a:r>
              <a:rPr lang="en-GB" dirty="0" smtClean="0">
                <a:latin typeface="+mj-lt"/>
              </a:rPr>
              <a:t>.  (At </a:t>
            </a:r>
            <a:r>
              <a:rPr lang="en-GB" dirty="0" smtClean="0">
                <a:latin typeface="+mj-lt"/>
              </a:rPr>
              <a:t>this point, we could use the ORIM framework, or another refection tool</a:t>
            </a:r>
            <a:r>
              <a:rPr lang="en-GB" dirty="0" smtClean="0">
                <a:latin typeface="+mj-lt"/>
              </a:rPr>
              <a:t>.)</a:t>
            </a:r>
            <a:endParaRPr lang="en-GB" dirty="0">
              <a:latin typeface="+mj-lt"/>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148470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427984"/>
            <a:ext cx="5029200" cy="4114800"/>
          </a:xfrm>
        </p:spPr>
        <p:txBody>
          <a:bodyPr/>
          <a:lstStyle/>
          <a:p>
            <a:r>
              <a:rPr lang="en-GB" dirty="0" smtClean="0">
                <a:latin typeface="+mj-lt"/>
              </a:rPr>
              <a:t>“Strength </a:t>
            </a:r>
            <a:r>
              <a:rPr lang="en-GB" dirty="0" smtClean="0">
                <a:latin typeface="+mj-lt"/>
              </a:rPr>
              <a:t>in this area  doesn’t happen by accident. We need to understand the small step stages of physical development and dexterity and how they link to mark making and then link this to what we can do on a daily basis to support and extend children in their </a:t>
            </a:r>
            <a:r>
              <a:rPr lang="en-GB" dirty="0" smtClean="0">
                <a:latin typeface="+mj-lt"/>
              </a:rPr>
              <a:t>progress…..Where </a:t>
            </a:r>
            <a:r>
              <a:rPr lang="en-GB" dirty="0" smtClean="0">
                <a:latin typeface="+mj-lt"/>
              </a:rPr>
              <a:t>are our children in their physical development in terms of upper body physical development ? Are they developing competence in their shoulder, elbow or wrist pivots</a:t>
            </a:r>
            <a:r>
              <a:rPr lang="en-GB" dirty="0" smtClean="0">
                <a:latin typeface="+mj-lt"/>
              </a:rPr>
              <a:t>?” Alastair Bryce-Clegg</a:t>
            </a:r>
            <a:endParaRPr lang="en-GB" dirty="0" smtClean="0">
              <a:latin typeface="+mj-lt"/>
            </a:endParaRP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420691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mj-lt"/>
              </a:rPr>
              <a:t>“End </a:t>
            </a:r>
            <a:r>
              <a:rPr lang="en-GB" dirty="0" smtClean="0">
                <a:latin typeface="+mj-lt"/>
              </a:rPr>
              <a:t>of the pivot journey is the fingers. Once the pivots have worked their way down to the wrist, the pivot journey continues to the smallest set of pivots, the fingers</a:t>
            </a:r>
            <a:r>
              <a:rPr lang="en-GB" dirty="0" smtClean="0">
                <a:latin typeface="+mj-lt"/>
              </a:rPr>
              <a:t>. The</a:t>
            </a:r>
            <a:r>
              <a:rPr lang="en-GB" baseline="0" dirty="0" smtClean="0">
                <a:latin typeface="+mj-lt"/>
              </a:rPr>
              <a:t> </a:t>
            </a:r>
            <a:r>
              <a:rPr lang="en-GB" baseline="0" dirty="0" smtClean="0">
                <a:latin typeface="+mj-lt"/>
              </a:rPr>
              <a:t>h</a:t>
            </a:r>
            <a:r>
              <a:rPr lang="en-GB" dirty="0" smtClean="0">
                <a:latin typeface="+mj-lt"/>
              </a:rPr>
              <a:t>and is complex and made up of different joint and muscle groups that work together to provide the maximum dexterity required for letter </a:t>
            </a:r>
            <a:r>
              <a:rPr lang="en-GB" dirty="0" smtClean="0">
                <a:latin typeface="+mj-lt"/>
              </a:rPr>
              <a:t>formation,” Alastair Bryce -Clegg</a:t>
            </a:r>
            <a:endParaRPr lang="en-GB" dirty="0" smtClean="0">
              <a:latin typeface="+mj-lt"/>
            </a:endParaRP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61027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94604-E4EC-4DAE-9869-15D667E371E0}" type="slidenum">
              <a:rPr lang="en-US" altLang="en-US"/>
              <a:pPr/>
              <a:t>8</a:t>
            </a:fld>
            <a:endParaRPr lang="en-US" altLang="en-US"/>
          </a:p>
        </p:txBody>
      </p:sp>
      <p:sp>
        <p:nvSpPr>
          <p:cNvPr id="52226"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p:txBody>
          <a:bodyPr/>
          <a:lstStyle/>
          <a:p>
            <a:r>
              <a:rPr lang="en-GB" altLang="en-US" dirty="0">
                <a:latin typeface="+mj-lt"/>
              </a:rPr>
              <a:t>Phase 1 recognises the central importance of developing speaking and listening skills as a priority in their own right and for paving the way to making a good start on reading and writing. Put </a:t>
            </a:r>
            <a:r>
              <a:rPr lang="en-GB" altLang="en-US" dirty="0" smtClean="0">
                <a:latin typeface="+mj-lt"/>
              </a:rPr>
              <a:t>simply,  </a:t>
            </a:r>
            <a:r>
              <a:rPr lang="en-GB" altLang="en-US" dirty="0">
                <a:latin typeface="+mj-lt"/>
              </a:rPr>
              <a:t>the more words children know and understand before they start on a systematic programme of phonic work the better equipped they are to succeed.</a:t>
            </a:r>
          </a:p>
          <a:p>
            <a:pPr>
              <a:buFontTx/>
              <a:buChar char="•"/>
            </a:pPr>
            <a:r>
              <a:rPr lang="en-GB" altLang="en-US" dirty="0">
                <a:latin typeface="+mj-lt"/>
              </a:rPr>
              <a:t>These activities are very largely adult led. However, they must be embedded within a language-rich educational programme that takes full account of children’s freely chosen activities and ability to learn through play.</a:t>
            </a:r>
          </a:p>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one version – others can be found online. Which stage(s) best describe the children that we are working with?</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3820137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smtClean="0"/>
              <a:t>Click to edit Master title style</a:t>
            </a:r>
            <a:endParaRPr lang="en-US" noProof="0" smtClean="0"/>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27425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pPr>
                <a:defRPr/>
              </a:pPr>
              <a:t>‹#›</a:t>
            </a:fld>
            <a:endParaRPr lang="en-US">
              <a:solidFill>
                <a:schemeClr val="tx1"/>
              </a:solidFill>
            </a:endParaRPr>
          </a:p>
        </p:txBody>
      </p:sp>
    </p:spTree>
    <p:extLst>
      <p:ext uri="{BB962C8B-B14F-4D97-AF65-F5344CB8AC3E}">
        <p14:creationId xmlns:p14="http://schemas.microsoft.com/office/powerpoint/2010/main" val="271656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pPr>
                <a:defRPr/>
              </a:pPr>
              <a:t>‹#›</a:t>
            </a:fld>
            <a:endParaRPr lang="en-US">
              <a:solidFill>
                <a:schemeClr val="tx1"/>
              </a:solidFill>
            </a:endParaRPr>
          </a:p>
        </p:txBody>
      </p:sp>
    </p:spTree>
    <p:extLst>
      <p:ext uri="{BB962C8B-B14F-4D97-AF65-F5344CB8AC3E}">
        <p14:creationId xmlns:p14="http://schemas.microsoft.com/office/powerpoint/2010/main" val="324463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222995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438400"/>
            <a:ext cx="78486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5800" y="4229100"/>
            <a:ext cx="78486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0"/>
          <p:cNvSpPr>
            <a:spLocks noGrp="1" noChangeArrowheads="1"/>
          </p:cNvSpPr>
          <p:nvPr>
            <p:ph type="sldNum" sz="quarter" idx="10"/>
          </p:nvPr>
        </p:nvSpPr>
        <p:spPr>
          <a:ln/>
        </p:spPr>
        <p:txBody>
          <a:bodyPr/>
          <a:lstStyle>
            <a:lvl1pPr>
              <a:defRPr/>
            </a:lvl1pPr>
          </a:lstStyle>
          <a:p>
            <a:pPr>
              <a:defRPr/>
            </a:pPr>
            <a:fld id="{52CC7C4B-9FB6-4911-8AAD-CF116C04826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33597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pPr>
                <a:defRPr/>
              </a:pPr>
              <a:t>‹#›</a:t>
            </a:fld>
            <a:endParaRPr lang="en-US">
              <a:solidFill>
                <a:schemeClr val="tx1"/>
              </a:solidFill>
            </a:endParaRPr>
          </a:p>
        </p:txBody>
      </p:sp>
    </p:spTree>
    <p:extLst>
      <p:ext uri="{BB962C8B-B14F-4D97-AF65-F5344CB8AC3E}">
        <p14:creationId xmlns:p14="http://schemas.microsoft.com/office/powerpoint/2010/main" val="8090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pPr>
                <a:defRPr/>
              </a:pPr>
              <a:t>‹#›</a:t>
            </a:fld>
            <a:endParaRPr lang="en-US">
              <a:solidFill>
                <a:schemeClr val="tx1"/>
              </a:solidFill>
            </a:endParaRPr>
          </a:p>
        </p:txBody>
      </p:sp>
    </p:spTree>
    <p:extLst>
      <p:ext uri="{BB962C8B-B14F-4D97-AF65-F5344CB8AC3E}">
        <p14:creationId xmlns:p14="http://schemas.microsoft.com/office/powerpoint/2010/main" val="119477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pPr>
                <a:defRPr/>
              </a:pPr>
              <a:t>‹#›</a:t>
            </a:fld>
            <a:endParaRPr lang="en-US">
              <a:solidFill>
                <a:schemeClr val="tx1"/>
              </a:solidFill>
            </a:endParaRPr>
          </a:p>
        </p:txBody>
      </p:sp>
    </p:spTree>
    <p:extLst>
      <p:ext uri="{BB962C8B-B14F-4D97-AF65-F5344CB8AC3E}">
        <p14:creationId xmlns:p14="http://schemas.microsoft.com/office/powerpoint/2010/main" val="144671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pPr>
                <a:defRPr/>
              </a:pPr>
              <a:t>‹#›</a:t>
            </a:fld>
            <a:endParaRPr lang="en-US">
              <a:solidFill>
                <a:schemeClr val="tx1"/>
              </a:solidFill>
            </a:endParaRPr>
          </a:p>
        </p:txBody>
      </p:sp>
    </p:spTree>
    <p:extLst>
      <p:ext uri="{BB962C8B-B14F-4D97-AF65-F5344CB8AC3E}">
        <p14:creationId xmlns:p14="http://schemas.microsoft.com/office/powerpoint/2010/main" val="90127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pPr>
                <a:defRPr/>
              </a:pPr>
              <a:t>‹#›</a:t>
            </a:fld>
            <a:endParaRPr lang="en-US">
              <a:solidFill>
                <a:schemeClr val="tx1"/>
              </a:solidFill>
            </a:endParaRPr>
          </a:p>
        </p:txBody>
      </p:sp>
    </p:spTree>
    <p:extLst>
      <p:ext uri="{BB962C8B-B14F-4D97-AF65-F5344CB8AC3E}">
        <p14:creationId xmlns:p14="http://schemas.microsoft.com/office/powerpoint/2010/main" val="251312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pPr>
                <a:defRPr/>
              </a:pPr>
              <a:t>‹#›</a:t>
            </a:fld>
            <a:endParaRPr lang="en-US">
              <a:solidFill>
                <a:schemeClr val="tx1"/>
              </a:solidFill>
            </a:endParaRPr>
          </a:p>
        </p:txBody>
      </p:sp>
    </p:spTree>
    <p:extLst>
      <p:ext uri="{BB962C8B-B14F-4D97-AF65-F5344CB8AC3E}">
        <p14:creationId xmlns:p14="http://schemas.microsoft.com/office/powerpoint/2010/main" val="327872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pPr>
                <a:defRPr/>
              </a:pPr>
              <a:t>‹#›</a:t>
            </a:fld>
            <a:endParaRPr lang="en-US">
              <a:solidFill>
                <a:schemeClr val="tx1"/>
              </a:solidFill>
            </a:endParaRPr>
          </a:p>
        </p:txBody>
      </p:sp>
    </p:spTree>
    <p:extLst>
      <p:ext uri="{BB962C8B-B14F-4D97-AF65-F5344CB8AC3E}">
        <p14:creationId xmlns:p14="http://schemas.microsoft.com/office/powerpoint/2010/main" val="9563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pPr>
                <a:defRPr/>
              </a:pPr>
              <a:t>‹#›</a:t>
            </a:fld>
            <a:endParaRPr lang="en-US">
              <a:solidFill>
                <a:schemeClr val="tx1"/>
              </a:solidFill>
            </a:endParaRPr>
          </a:p>
        </p:txBody>
      </p:sp>
    </p:spTree>
    <p:extLst>
      <p:ext uri="{BB962C8B-B14F-4D97-AF65-F5344CB8AC3E}">
        <p14:creationId xmlns:p14="http://schemas.microsoft.com/office/powerpoint/2010/main" val="232166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a:defRPr/>
            </a:pPr>
            <a:fld id="{0971A862-7189-470E-99D7-3A123C7E2800}" type="slidenum">
              <a:rPr lang="en-US"/>
              <a:pPr>
                <a:defRPr/>
              </a:pPr>
              <a:t>‹#›</a:t>
            </a:fld>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letters-and-soun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869346E-AA40-4AEA-AEC6-92B260C469A1}" type="slidenum">
              <a:rPr lang="en-US" smtClean="0"/>
              <a:pPr>
                <a:defRPr/>
              </a:pPr>
              <a:t>1</a:t>
            </a:fld>
            <a:endParaRPr lang="en-US">
              <a:solidFill>
                <a:schemeClr val="tx1"/>
              </a:solidFill>
            </a:endParaRPr>
          </a:p>
        </p:txBody>
      </p:sp>
      <p:sp>
        <p:nvSpPr>
          <p:cNvPr id="3" name="TextBox 2"/>
          <p:cNvSpPr txBox="1"/>
          <p:nvPr/>
        </p:nvSpPr>
        <p:spPr>
          <a:xfrm>
            <a:off x="1187624" y="1211238"/>
            <a:ext cx="7344816" cy="4154984"/>
          </a:xfrm>
          <a:prstGeom prst="rect">
            <a:avLst/>
          </a:prstGeom>
          <a:noFill/>
        </p:spPr>
        <p:txBody>
          <a:bodyPr wrap="square" rtlCol="0">
            <a:spAutoFit/>
          </a:bodyPr>
          <a:lstStyle/>
          <a:p>
            <a:r>
              <a:rPr lang="en-GB"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Developing important writing skills before school</a:t>
            </a:r>
            <a:r>
              <a:rPr lang="en-GB" sz="36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endParaRPr lang="en-GB"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b="1" dirty="0" smtClean="0">
                <a:latin typeface="Tahoma" panose="020B0604030504040204" pitchFamily="34" charset="0"/>
                <a:ea typeface="Tahoma" panose="020B0604030504040204" pitchFamily="34" charset="0"/>
                <a:cs typeface="Tahoma" panose="020B0604030504040204" pitchFamily="34" charset="0"/>
              </a:rPr>
              <a:t>Emma Booker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(Referencing Alastair Bryce-Clegg and Julie </a:t>
            </a:r>
            <a:r>
              <a:rPr lang="en-GB" dirty="0" err="1" smtClean="0">
                <a:latin typeface="Tahoma" panose="020B0604030504040204" pitchFamily="34" charset="0"/>
                <a:ea typeface="Tahoma" panose="020B0604030504040204" pitchFamily="34" charset="0"/>
                <a:cs typeface="Tahoma" panose="020B0604030504040204" pitchFamily="34" charset="0"/>
              </a:rPr>
              <a:t>Cigman</a:t>
            </a:r>
            <a:r>
              <a:rPr lang="en-GB" dirty="0" smtClean="0">
                <a:latin typeface="Tahoma" panose="020B0604030504040204" pitchFamily="34" charset="0"/>
                <a:ea typeface="Tahoma" panose="020B0604030504040204" pitchFamily="34" charset="0"/>
                <a:cs typeface="Tahoma" panose="020B0604030504040204" pitchFamily="34" charset="0"/>
              </a:rPr>
              <a:t>)</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This power point can be used as a presentation, staff meeting, discussion starter, or printed to use for display or information.  </a:t>
            </a:r>
            <a:r>
              <a:rPr lang="en-GB" dirty="0" smtClean="0">
                <a:latin typeface="Tahoma" panose="020B0604030504040204" pitchFamily="34" charset="0"/>
                <a:ea typeface="Tahoma" panose="020B0604030504040204" pitchFamily="34" charset="0"/>
                <a:cs typeface="Tahoma" panose="020B0604030504040204" pitchFamily="34" charset="0"/>
              </a:rPr>
              <a:t>Please view in “notes page”</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7045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848600" cy="4086200"/>
          </a:xfrm>
        </p:spPr>
        <p:txBody>
          <a:bodyPr/>
          <a:lstStyle/>
          <a:p>
            <a:r>
              <a:rPr lang="en-GB" sz="2800" dirty="0" smtClean="0"/>
              <a:t>“In order to become a writer, children must develop </a:t>
            </a:r>
            <a:r>
              <a:rPr lang="en-GB" sz="2800" i="1" dirty="0" smtClean="0">
                <a:solidFill>
                  <a:srgbClr val="FF0000"/>
                </a:solidFill>
              </a:rPr>
              <a:t>transcriptional</a:t>
            </a:r>
            <a:r>
              <a:rPr lang="en-GB" sz="2800" dirty="0" smtClean="0">
                <a:solidFill>
                  <a:srgbClr val="FF0000"/>
                </a:solidFill>
              </a:rPr>
              <a:t> </a:t>
            </a:r>
            <a:r>
              <a:rPr lang="en-GB" sz="2800" dirty="0" smtClean="0"/>
              <a:t>skills of handwriting, spelling and punctuation; and they must </a:t>
            </a:r>
            <a:r>
              <a:rPr lang="en-GB" sz="3200" b="1" dirty="0" smtClean="0"/>
              <a:t>first </a:t>
            </a:r>
            <a:r>
              <a:rPr lang="en-GB" sz="2800" dirty="0" smtClean="0"/>
              <a:t>develop</a:t>
            </a:r>
            <a:r>
              <a:rPr lang="en-GB" sz="2800" dirty="0" smtClean="0">
                <a:solidFill>
                  <a:srgbClr val="FF0000"/>
                </a:solidFill>
              </a:rPr>
              <a:t> </a:t>
            </a:r>
            <a:r>
              <a:rPr lang="en-GB" sz="2800" i="1" dirty="0" smtClean="0">
                <a:solidFill>
                  <a:srgbClr val="FF0000"/>
                </a:solidFill>
              </a:rPr>
              <a:t>compositional</a:t>
            </a:r>
            <a:r>
              <a:rPr lang="en-GB" sz="2800" dirty="0" smtClean="0">
                <a:solidFill>
                  <a:srgbClr val="FF0000"/>
                </a:solidFill>
              </a:rPr>
              <a:t> skills</a:t>
            </a:r>
            <a:r>
              <a:rPr lang="en-GB" sz="2800" dirty="0" smtClean="0"/>
              <a:t>, by finding a creative and expressive voice of their own which they can communicate using the transcriptional skills of writing</a:t>
            </a:r>
            <a:r>
              <a:rPr lang="en-GB" sz="2800" dirty="0" smtClean="0"/>
              <a:t>” </a:t>
            </a:r>
            <a:br>
              <a:rPr lang="en-GB" sz="2800" dirty="0" smtClean="0"/>
            </a:br>
            <a:r>
              <a:rPr lang="en-GB" sz="2000" dirty="0" smtClean="0"/>
              <a:t>Julie </a:t>
            </a:r>
            <a:r>
              <a:rPr lang="en-GB" sz="2000" dirty="0" err="1" smtClean="0"/>
              <a:t>Cigman</a:t>
            </a:r>
            <a:endParaRPr lang="en-GB" sz="2000" dirty="0"/>
          </a:p>
        </p:txBody>
      </p:sp>
      <p:sp>
        <p:nvSpPr>
          <p:cNvPr id="6" name="Oval Callout 5"/>
          <p:cNvSpPr/>
          <p:nvPr/>
        </p:nvSpPr>
        <p:spPr bwMode="auto">
          <a:xfrm>
            <a:off x="3635896" y="3933056"/>
            <a:ext cx="3384376" cy="2448272"/>
          </a:xfrm>
          <a:prstGeom prst="wedgeEllipseCallout">
            <a:avLst>
              <a:gd name="adj1" fmla="val -68430"/>
              <a:gd name="adj2" fmla="val 40247"/>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Do children have the chance to tell their stories and to develop strong</a:t>
            </a:r>
            <a:r>
              <a:rPr kumimoji="0" lang="en-GB" sz="1800"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and creative verbal skills</a:t>
            </a:r>
            <a:r>
              <a:rPr kumimoji="0" lang="en-GB" sz="2400" b="0" i="0" u="none" strike="noStrike" cap="none" normalizeH="0" dirty="0" smtClean="0">
                <a:ln>
                  <a:noFill/>
                </a:ln>
                <a:solidFill>
                  <a:schemeClr val="tx1"/>
                </a:solidFill>
                <a:effectLst/>
                <a:latin typeface="Times" charset="0"/>
                <a:ea typeface="ＭＳ Ｐゴシック" charset="0"/>
              </a:rPr>
              <a:t>? </a:t>
            </a:r>
            <a:endParaRPr kumimoji="0" lang="en-GB" sz="2400" b="0" i="0" u="none" strike="noStrike" cap="none" normalizeH="0" baseline="0" dirty="0">
              <a:ln>
                <a:noFill/>
              </a:ln>
              <a:solidFill>
                <a:schemeClr val="tx1"/>
              </a:solidFill>
              <a:effectLst/>
              <a:latin typeface="Times" charset="0"/>
              <a:ea typeface="ＭＳ Ｐゴシック" charset="0"/>
            </a:endParaRPr>
          </a:p>
        </p:txBody>
      </p:sp>
      <p:sp>
        <p:nvSpPr>
          <p:cNvPr id="4" name="TextBox 3"/>
          <p:cNvSpPr txBox="1"/>
          <p:nvPr/>
        </p:nvSpPr>
        <p:spPr>
          <a:xfrm>
            <a:off x="323528" y="188640"/>
            <a:ext cx="8496944" cy="646331"/>
          </a:xfrm>
          <a:prstGeom prst="rect">
            <a:avLst/>
          </a:prstGeom>
          <a:noFill/>
        </p:spPr>
        <p:txBody>
          <a:bodyPr wrap="square" rtlCol="0">
            <a:spAutoFit/>
          </a:bodyPr>
          <a:lstStyle/>
          <a:p>
            <a:r>
              <a:rPr lang="en-GB" sz="3600" dirty="0" smtClean="0">
                <a:solidFill>
                  <a:schemeClr val="bg2">
                    <a:lumMod val="75000"/>
                  </a:schemeClr>
                </a:solidFill>
                <a:latin typeface="+mj-lt"/>
              </a:rPr>
              <a:t>5. Talking for writing </a:t>
            </a:r>
            <a:endParaRPr lang="en-GB" sz="3600" dirty="0">
              <a:solidFill>
                <a:schemeClr val="bg2">
                  <a:lumMod val="75000"/>
                </a:schemeClr>
              </a:solidFill>
              <a:latin typeface="+mj-lt"/>
            </a:endParaRPr>
          </a:p>
        </p:txBody>
      </p:sp>
    </p:spTree>
    <p:extLst>
      <p:ext uri="{BB962C8B-B14F-4D97-AF65-F5344CB8AC3E}">
        <p14:creationId xmlns:p14="http://schemas.microsoft.com/office/powerpoint/2010/main" val="2229785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869346E-AA40-4AEA-AEC6-92B260C469A1}" type="slidenum">
              <a:rPr lang="en-US" smtClean="0"/>
              <a:pPr>
                <a:defRPr/>
              </a:pPr>
              <a:t>11</a:t>
            </a:fld>
            <a:endParaRPr lang="en-US">
              <a:solidFill>
                <a:schemeClr val="tx1"/>
              </a:solidFill>
            </a:endParaRPr>
          </a:p>
        </p:txBody>
      </p:sp>
      <p:sp>
        <p:nvSpPr>
          <p:cNvPr id="3" name="Title 2"/>
          <p:cNvSpPr txBox="1">
            <a:spLocks/>
          </p:cNvSpPr>
          <p:nvPr/>
        </p:nvSpPr>
        <p:spPr>
          <a:xfrm>
            <a:off x="0" y="115888"/>
            <a:ext cx="8851900" cy="1143000"/>
          </a:xfrm>
          <a:prstGeom prst="rect">
            <a:avLst/>
          </a:prstGeom>
        </p:spPr>
        <p:txBody>
          <a:bodyPr/>
          <a:lst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algn="ctr"/>
            <a:r>
              <a:rPr lang="en-GB" altLang="en-US" sz="3200" u="sng" smtClean="0">
                <a:solidFill>
                  <a:srgbClr val="FF0000"/>
                </a:solidFill>
              </a:rPr>
              <a:t>Reflection: is there a place for copywriting (or overwriting?)</a:t>
            </a:r>
            <a:endParaRPr lang="en-GB" altLang="en-US" sz="3200" u="sng" dirty="0" smtClean="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438276"/>
            <a:ext cx="2889250"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1438276"/>
            <a:ext cx="5184576" cy="3785652"/>
          </a:xfrm>
          <a:prstGeom prst="rect">
            <a:avLst/>
          </a:prstGeom>
          <a:solidFill>
            <a:srgbClr val="FFFF00"/>
          </a:solidFill>
          <a:ln>
            <a:solidFill>
              <a:schemeClr val="tx1"/>
            </a:solidFill>
          </a:ln>
        </p:spPr>
        <p:txBody>
          <a:bodyPr wrap="square" rtlCol="0">
            <a:spAutoFit/>
          </a:bodyPr>
          <a:lstStyle/>
          <a:p>
            <a:r>
              <a:rPr lang="en-GB" sz="2000" dirty="0">
                <a:latin typeface="+mj-lt"/>
              </a:rPr>
              <a:t>Think about:</a:t>
            </a:r>
          </a:p>
          <a:p>
            <a:r>
              <a:rPr lang="en-GB" sz="2000" dirty="0">
                <a:latin typeface="+mj-lt"/>
              </a:rPr>
              <a:t>Children get the message that writing is something YOU can do but they can’t</a:t>
            </a:r>
          </a:p>
          <a:p>
            <a:endParaRPr lang="en-GB" sz="2000" dirty="0">
              <a:latin typeface="+mj-lt"/>
            </a:endParaRPr>
          </a:p>
          <a:p>
            <a:r>
              <a:rPr lang="en-GB" sz="2000" dirty="0">
                <a:latin typeface="+mj-lt"/>
              </a:rPr>
              <a:t>Children copywriting do not develop phonics skills essential to real independent   writing</a:t>
            </a:r>
          </a:p>
          <a:p>
            <a:endParaRPr lang="en-GB" sz="2000" dirty="0">
              <a:latin typeface="+mj-lt"/>
            </a:endParaRPr>
          </a:p>
          <a:p>
            <a:r>
              <a:rPr lang="en-GB" sz="2000" dirty="0">
                <a:latin typeface="+mj-lt"/>
              </a:rPr>
              <a:t>At the end of copywriting, children often have no idea WHAT they have written… this is very different in emergent writing where WE have no idea what they have written but THEY do. </a:t>
            </a:r>
          </a:p>
        </p:txBody>
      </p:sp>
    </p:spTree>
    <p:extLst>
      <p:ext uri="{BB962C8B-B14F-4D97-AF65-F5344CB8AC3E}">
        <p14:creationId xmlns:p14="http://schemas.microsoft.com/office/powerpoint/2010/main" val="244172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39A059BD-57CD-47DD-9E14-4516F51D15C2}" type="slidenum">
              <a:rPr lang="en-US"/>
              <a:pPr>
                <a:defRPr/>
              </a:pPr>
              <a:t>12</a:t>
            </a:fld>
            <a:endParaRPr lang="en-US">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22" y="3297931"/>
            <a:ext cx="3812208" cy="30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08078" y="455345"/>
            <a:ext cx="1512168" cy="1200329"/>
          </a:xfrm>
          <a:prstGeom prst="rect">
            <a:avLst/>
          </a:prstGeom>
          <a:solidFill>
            <a:schemeClr val="bg1"/>
          </a:solidFill>
          <a:ln>
            <a:solidFill>
              <a:srgbClr val="1E9D8B"/>
            </a:solidFill>
          </a:ln>
        </p:spPr>
        <p:txBody>
          <a:bodyPr wrap="square" rtlCol="0">
            <a:spAutoFit/>
          </a:bodyPr>
          <a:lstStyle/>
          <a:p>
            <a:r>
              <a:rPr lang="en-GB" sz="1800" dirty="0">
                <a:latin typeface="Comic Sans MS" panose="030F0702030302020204" pitchFamily="66" charset="0"/>
              </a:rPr>
              <a:t>w</a:t>
            </a:r>
            <a:r>
              <a:rPr lang="en-GB" sz="1800" dirty="0" smtClean="0">
                <a:latin typeface="Comic Sans MS" panose="030F0702030302020204" pitchFamily="66" charset="0"/>
              </a:rPr>
              <a:t>riting doesn’t need to be at a table…</a:t>
            </a:r>
            <a:endParaRPr lang="en-GB" sz="1800" dirty="0">
              <a:latin typeface="Comic Sans MS" panose="030F0702030302020204" pitchFamily="66" charset="0"/>
            </a:endParaRPr>
          </a:p>
        </p:txBody>
      </p:sp>
      <p:sp>
        <p:nvSpPr>
          <p:cNvPr id="5" name="TextBox 4"/>
          <p:cNvSpPr txBox="1"/>
          <p:nvPr/>
        </p:nvSpPr>
        <p:spPr>
          <a:xfrm>
            <a:off x="7757523" y="917010"/>
            <a:ext cx="1296144" cy="1477328"/>
          </a:xfrm>
          <a:prstGeom prst="rect">
            <a:avLst/>
          </a:prstGeom>
          <a:solidFill>
            <a:schemeClr val="bg1"/>
          </a:solidFill>
          <a:ln>
            <a:solidFill>
              <a:srgbClr val="1E9D8B"/>
            </a:solidFill>
          </a:ln>
        </p:spPr>
        <p:txBody>
          <a:bodyPr wrap="square" rtlCol="0">
            <a:spAutoFit/>
          </a:bodyPr>
          <a:lstStyle/>
          <a:p>
            <a:r>
              <a:rPr lang="en-GB" sz="1800" dirty="0" smtClean="0">
                <a:latin typeface="Comic Sans MS" panose="030F0702030302020204" pitchFamily="66" charset="0"/>
              </a:rPr>
              <a:t>…it should take place outside as well as inside</a:t>
            </a:r>
            <a:endParaRPr lang="en-GB" sz="1800" dirty="0">
              <a:latin typeface="Comic Sans MS" panose="030F0702030302020204" pitchFamily="66" charset="0"/>
            </a:endParaRPr>
          </a:p>
        </p:txBody>
      </p:sp>
      <p:sp>
        <p:nvSpPr>
          <p:cNvPr id="6" name="TextBox 5"/>
          <p:cNvSpPr txBox="1"/>
          <p:nvPr/>
        </p:nvSpPr>
        <p:spPr>
          <a:xfrm>
            <a:off x="3194758" y="4518794"/>
            <a:ext cx="1296144" cy="1200329"/>
          </a:xfrm>
          <a:prstGeom prst="rect">
            <a:avLst/>
          </a:prstGeom>
          <a:solidFill>
            <a:schemeClr val="bg1"/>
          </a:solidFill>
          <a:ln>
            <a:solidFill>
              <a:srgbClr val="1E9D8B"/>
            </a:solidFill>
          </a:ln>
        </p:spPr>
        <p:txBody>
          <a:bodyPr wrap="square" rtlCol="0">
            <a:spAutoFit/>
          </a:bodyPr>
          <a:lstStyle/>
          <a:p>
            <a:r>
              <a:rPr lang="en-GB" sz="1800" dirty="0" smtClean="0">
                <a:latin typeface="Comic Sans MS" panose="030F0702030302020204" pitchFamily="66" charset="0"/>
              </a:rPr>
              <a:t>…it might take place with others…</a:t>
            </a:r>
            <a:endParaRPr lang="en-GB" sz="1800" dirty="0">
              <a:latin typeface="Comic Sans MS" panose="030F0702030302020204" pitchFamily="66"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67" y="329528"/>
            <a:ext cx="2556111" cy="214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98424" y="2684869"/>
            <a:ext cx="4866561" cy="461665"/>
          </a:xfrm>
          <a:prstGeom prst="rect">
            <a:avLst/>
          </a:prstGeom>
          <a:solidFill>
            <a:srgbClr val="FFFF00"/>
          </a:solidFill>
          <a:ln>
            <a:solidFill>
              <a:srgbClr val="1E9D8B"/>
            </a:solidFill>
          </a:ln>
        </p:spPr>
        <p:txBody>
          <a:bodyPr wrap="square" rtlCol="0">
            <a:spAutoFit/>
          </a:bodyPr>
          <a:lstStyle/>
          <a:p>
            <a:r>
              <a:rPr lang="en-GB" dirty="0" smtClean="0">
                <a:latin typeface="Comic Sans MS" panose="030F0702030302020204" pitchFamily="66" charset="0"/>
              </a:rPr>
              <a:t>Reflection: Boys and writing </a:t>
            </a: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519" y="3511307"/>
            <a:ext cx="3613504" cy="220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hesfs50\EUCHomedirs\emma.booker\My Documents\My Pictures\documenting\100_07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1480" y="329529"/>
            <a:ext cx="2596043" cy="19473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62250" y="5440967"/>
            <a:ext cx="2602735" cy="923330"/>
          </a:xfrm>
          <a:prstGeom prst="rect">
            <a:avLst/>
          </a:prstGeom>
          <a:solidFill>
            <a:schemeClr val="bg1"/>
          </a:solidFill>
          <a:ln>
            <a:solidFill>
              <a:srgbClr val="1E9D8B"/>
            </a:solidFill>
          </a:ln>
        </p:spPr>
        <p:txBody>
          <a:bodyPr wrap="square" rtlCol="0">
            <a:spAutoFit/>
          </a:bodyPr>
          <a:lstStyle/>
          <a:p>
            <a:r>
              <a:rPr lang="en-GB" sz="1800" dirty="0" smtClean="0">
                <a:latin typeface="Comic Sans MS" panose="030F0702030302020204" pitchFamily="66" charset="0"/>
                <a:ea typeface="Tahoma" panose="020B0604030504040204" pitchFamily="34" charset="0"/>
                <a:cs typeface="Tahoma" panose="020B0604030504040204" pitchFamily="34" charset="0"/>
              </a:rPr>
              <a:t>…whiteboards appeal as the marks are not permanent </a:t>
            </a:r>
            <a:endParaRPr lang="en-GB" sz="1800" dirty="0">
              <a:latin typeface="Comic Sans MS" panose="030F0702030302020204" pitchFamily="66" charset="0"/>
              <a:ea typeface="Tahoma" panose="020B0604030504040204" pitchFamily="34" charset="0"/>
              <a:cs typeface="Tahoma" panose="020B0604030504040204" pitchFamily="34" charset="0"/>
            </a:endParaRPr>
          </a:p>
        </p:txBody>
      </p:sp>
      <p:sp>
        <p:nvSpPr>
          <p:cNvPr id="10" name="Rectangle 9"/>
          <p:cNvSpPr/>
          <p:nvPr/>
        </p:nvSpPr>
        <p:spPr bwMode="auto">
          <a:xfrm>
            <a:off x="451967" y="6041132"/>
            <a:ext cx="519633" cy="73866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9" name="TextBox 8"/>
          <p:cNvSpPr txBox="1"/>
          <p:nvPr/>
        </p:nvSpPr>
        <p:spPr>
          <a:xfrm>
            <a:off x="451966" y="6041132"/>
            <a:ext cx="5488186" cy="584775"/>
          </a:xfrm>
          <a:prstGeom prst="rect">
            <a:avLst/>
          </a:prstGeom>
          <a:noFill/>
        </p:spPr>
        <p:txBody>
          <a:bodyPr wrap="square" rtlCol="0">
            <a:spAutoFit/>
          </a:bodyPr>
          <a:lstStyle/>
          <a:p>
            <a:endParaRPr lang="en-GB" sz="1600" dirty="0" smtClean="0">
              <a:latin typeface="Comic Sans MS" pitchFamily="66" charset="0"/>
            </a:endParaRPr>
          </a:p>
          <a:p>
            <a:r>
              <a:rPr lang="en-GB" sz="1600" dirty="0" smtClean="0">
                <a:latin typeface="Comic Sans MS" pitchFamily="66" charset="0"/>
              </a:rPr>
              <a:t>Photos </a:t>
            </a:r>
            <a:r>
              <a:rPr lang="en-GB" sz="1600" dirty="0" smtClean="0">
                <a:latin typeface="Comic Sans MS" pitchFamily="66" charset="0"/>
              </a:rPr>
              <a:t>1,3,4 from “Mark </a:t>
            </a:r>
            <a:r>
              <a:rPr lang="en-GB" sz="1600" dirty="0" smtClean="0">
                <a:latin typeface="Comic Sans MS" pitchFamily="66" charset="0"/>
              </a:rPr>
              <a:t>Making </a:t>
            </a:r>
            <a:r>
              <a:rPr lang="en-GB" sz="1600" dirty="0" smtClean="0">
                <a:latin typeface="Comic Sans MS" pitchFamily="66" charset="0"/>
              </a:rPr>
              <a:t>Matters”</a:t>
            </a:r>
            <a:endParaRPr lang="en-GB" sz="1600" dirty="0">
              <a:latin typeface="Comic Sans MS" pitchFamily="66" charset="0"/>
            </a:endParaRPr>
          </a:p>
        </p:txBody>
      </p:sp>
    </p:spTree>
    <p:extLst>
      <p:ext uri="{BB962C8B-B14F-4D97-AF65-F5344CB8AC3E}">
        <p14:creationId xmlns:p14="http://schemas.microsoft.com/office/powerpoint/2010/main" val="2869882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251F0AE1-4DEE-4C99-9815-FA7960538DEC}" type="slidenum">
              <a:rPr lang="en-US">
                <a:solidFill>
                  <a:srgbClr val="D00F44"/>
                </a:solidFill>
              </a:rPr>
              <a:pPr>
                <a:defRPr/>
              </a:pPr>
              <a:t>13</a:t>
            </a:fld>
            <a:endParaRPr lang="en-US" dirty="0">
              <a:solidFill>
                <a:srgbClr val="000000"/>
              </a:solidFill>
            </a:endParaRPr>
          </a:p>
        </p:txBody>
      </p:sp>
      <p:sp>
        <p:nvSpPr>
          <p:cNvPr id="71684" name="Rectangle 3"/>
          <p:cNvSpPr>
            <a:spLocks noGrp="1" noChangeArrowheads="1"/>
          </p:cNvSpPr>
          <p:nvPr>
            <p:ph type="body" sz="half" idx="1"/>
          </p:nvPr>
        </p:nvSpPr>
        <p:spPr>
          <a:xfrm>
            <a:off x="320675" y="1412776"/>
            <a:ext cx="2952328" cy="4392488"/>
          </a:xfrm>
          <a:solidFill>
            <a:srgbClr val="FFFF00"/>
          </a:solidFill>
        </p:spPr>
        <p:txBody>
          <a:bodyPr/>
          <a:lstStyle/>
          <a:p>
            <a:pPr eaLnBrk="1" hangingPunct="1">
              <a:buFontTx/>
              <a:buNone/>
            </a:pPr>
            <a:r>
              <a:rPr lang="en-GB" altLang="en-US" u="sng" dirty="0" smtClean="0"/>
              <a:t>Reflection:</a:t>
            </a:r>
          </a:p>
          <a:p>
            <a:pPr eaLnBrk="1" hangingPunct="1"/>
            <a:r>
              <a:rPr lang="en-GB" altLang="en-US" dirty="0" smtClean="0"/>
              <a:t>How you are involving other team members in the development  of your environment?</a:t>
            </a:r>
          </a:p>
          <a:p>
            <a:pPr eaLnBrk="1" hangingPunct="1"/>
            <a:r>
              <a:rPr lang="en-GB" altLang="en-US" dirty="0" smtClean="0"/>
              <a:t>How you are involving and informing parents?</a:t>
            </a:r>
          </a:p>
          <a:p>
            <a:pPr eaLnBrk="1" hangingPunct="1"/>
            <a:r>
              <a:rPr lang="en-GB" altLang="en-US" dirty="0" smtClean="0"/>
              <a:t>Are there any challenges?</a:t>
            </a:r>
          </a:p>
          <a:p>
            <a:pPr eaLnBrk="1" hangingPunct="1">
              <a:buFontTx/>
              <a:buNone/>
            </a:pPr>
            <a:r>
              <a:rPr lang="en-GB" altLang="en-US" sz="1800" dirty="0" smtClean="0"/>
              <a:t> </a:t>
            </a:r>
          </a:p>
        </p:txBody>
      </p:sp>
      <p:sp>
        <p:nvSpPr>
          <p:cNvPr id="71685" name="AutoShape 5" descr="0A21EEA9-8269-4DF2-86EB-7F8814EAC4FB"/>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defRPr>
            </a:lvl1pPr>
            <a:lvl2pPr marL="742950" indent="-285750">
              <a:spcBef>
                <a:spcPct val="20000"/>
              </a:spcBef>
              <a:buChar char="–"/>
              <a:defRPr sz="20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GB" altLang="en-US" sz="2400" smtClean="0">
              <a:solidFill>
                <a:srgbClr val="000000"/>
              </a:solidFill>
              <a:latin typeface="Times" charset="0"/>
            </a:endParaRPr>
          </a:p>
        </p:txBody>
      </p:sp>
      <p:sp>
        <p:nvSpPr>
          <p:cNvPr id="2" name="TextBox 1"/>
          <p:cNvSpPr txBox="1"/>
          <p:nvPr/>
        </p:nvSpPr>
        <p:spPr>
          <a:xfrm>
            <a:off x="320675" y="350838"/>
            <a:ext cx="3747269" cy="830997"/>
          </a:xfrm>
          <a:prstGeom prst="rect">
            <a:avLst/>
          </a:prstGeom>
          <a:noFill/>
        </p:spPr>
        <p:txBody>
          <a:bodyPr wrap="square" rtlCol="0">
            <a:spAutoFit/>
          </a:bodyPr>
          <a:lstStyle/>
          <a:p>
            <a:r>
              <a:rPr lang="en-GB" b="1" dirty="0" smtClean="0">
                <a:latin typeface="+mj-lt"/>
              </a:rPr>
              <a:t>Sharing the key messages </a:t>
            </a:r>
            <a:endParaRPr lang="en-GB" b="1" dirty="0">
              <a:latin typeface="+mj-lt"/>
            </a:endParaRPr>
          </a:p>
        </p:txBody>
      </p:sp>
      <p:sp>
        <p:nvSpPr>
          <p:cNvPr id="3" name="Rectangle 2"/>
          <p:cNvSpPr/>
          <p:nvPr/>
        </p:nvSpPr>
        <p:spPr>
          <a:xfrm>
            <a:off x="3454532" y="198438"/>
            <a:ext cx="5566909" cy="5293757"/>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smtClean="0">
                <a:ln w="11430"/>
                <a:solidFill>
                  <a:schemeClr val="bg1">
                    <a:lumMod val="50000"/>
                  </a:schemeClr>
                </a:solidFill>
                <a:effectLst>
                  <a:outerShdw blurRad="25400" algn="tl" rotWithShape="0">
                    <a:srgbClr val="000000">
                      <a:alpha val="43000"/>
                    </a:srgbClr>
                  </a:outerShdw>
                </a:effectLst>
              </a:rPr>
              <a:t>Displays?</a:t>
            </a:r>
          </a:p>
          <a:p>
            <a:pPr algn="ctr"/>
            <a:r>
              <a:rPr lang="en-US" sz="3600" b="1" spc="150" dirty="0" smtClean="0">
                <a:ln w="11430"/>
                <a:solidFill>
                  <a:schemeClr val="bg1">
                    <a:lumMod val="50000"/>
                  </a:schemeClr>
                </a:solidFill>
                <a:effectLst>
                  <a:outerShdw blurRad="25400" algn="tl" rotWithShape="0">
                    <a:srgbClr val="000000">
                      <a:alpha val="43000"/>
                    </a:srgbClr>
                  </a:outerShdw>
                </a:effectLst>
              </a:rPr>
              <a:t>Social media?</a:t>
            </a:r>
          </a:p>
          <a:p>
            <a:pPr algn="ctr"/>
            <a:r>
              <a:rPr lang="en-US" sz="3600" b="1" cap="none" spc="150" dirty="0" smtClean="0">
                <a:ln w="11430"/>
                <a:solidFill>
                  <a:schemeClr val="bg1">
                    <a:lumMod val="50000"/>
                  </a:schemeClr>
                </a:solidFill>
                <a:effectLst>
                  <a:outerShdw blurRad="25400" algn="tl" rotWithShape="0">
                    <a:srgbClr val="000000">
                      <a:alpha val="43000"/>
                    </a:srgbClr>
                  </a:outerShdw>
                </a:effectLst>
              </a:rPr>
              <a:t>Parent workshops?</a:t>
            </a:r>
          </a:p>
          <a:p>
            <a:pPr algn="ctr"/>
            <a:r>
              <a:rPr lang="en-US" sz="3600" b="1" spc="150" dirty="0" smtClean="0">
                <a:ln w="11430"/>
                <a:solidFill>
                  <a:schemeClr val="bg1">
                    <a:lumMod val="50000"/>
                  </a:schemeClr>
                </a:solidFill>
                <a:effectLst>
                  <a:outerShdw blurRad="25400" algn="tl" rotWithShape="0">
                    <a:srgbClr val="000000">
                      <a:alpha val="43000"/>
                    </a:srgbClr>
                  </a:outerShdw>
                </a:effectLst>
              </a:rPr>
              <a:t>Staff CPD?</a:t>
            </a:r>
          </a:p>
          <a:p>
            <a:pPr algn="ctr"/>
            <a:r>
              <a:rPr lang="en-US" sz="3600" b="1" spc="150" dirty="0" smtClean="0">
                <a:ln w="11430"/>
                <a:solidFill>
                  <a:schemeClr val="bg1">
                    <a:lumMod val="50000"/>
                  </a:schemeClr>
                </a:solidFill>
                <a:effectLst>
                  <a:outerShdw blurRad="25400" algn="tl" rotWithShape="0">
                    <a:srgbClr val="000000">
                      <a:alpha val="43000"/>
                    </a:srgbClr>
                  </a:outerShdw>
                </a:effectLst>
              </a:rPr>
              <a:t>Liaison with schools </a:t>
            </a:r>
          </a:p>
          <a:p>
            <a:pPr algn="ctr"/>
            <a:r>
              <a:rPr lang="en-US" sz="3600" b="1" spc="150" dirty="0" smtClean="0">
                <a:ln w="11430"/>
                <a:solidFill>
                  <a:schemeClr val="bg1">
                    <a:lumMod val="50000"/>
                  </a:schemeClr>
                </a:solidFill>
                <a:effectLst>
                  <a:outerShdw blurRad="25400" algn="tl" rotWithShape="0">
                    <a:srgbClr val="000000">
                      <a:alpha val="43000"/>
                    </a:srgbClr>
                  </a:outerShdw>
                </a:effectLst>
              </a:rPr>
              <a:t>and Children's </a:t>
            </a:r>
            <a:r>
              <a:rPr lang="en-US" sz="3600" b="1" spc="150" dirty="0" err="1" smtClean="0">
                <a:ln w="11430"/>
                <a:solidFill>
                  <a:schemeClr val="bg1">
                    <a:lumMod val="50000"/>
                  </a:schemeClr>
                </a:solidFill>
                <a:effectLst>
                  <a:outerShdw blurRad="25400" algn="tl" rotWithShape="0">
                    <a:srgbClr val="000000">
                      <a:alpha val="43000"/>
                    </a:srgbClr>
                  </a:outerShdw>
                </a:effectLst>
              </a:rPr>
              <a:t>Centres</a:t>
            </a:r>
            <a:r>
              <a:rPr lang="en-US" sz="3600" b="1" spc="150" dirty="0" smtClean="0">
                <a:ln w="11430"/>
                <a:solidFill>
                  <a:schemeClr val="bg1">
                    <a:lumMod val="50000"/>
                  </a:schemeClr>
                </a:solidFill>
                <a:effectLst>
                  <a:outerShdw blurRad="25400" algn="tl" rotWithShape="0">
                    <a:srgbClr val="000000">
                      <a:alpha val="43000"/>
                    </a:srgbClr>
                  </a:outerShdw>
                </a:effectLst>
              </a:rPr>
              <a:t> ?</a:t>
            </a:r>
          </a:p>
          <a:p>
            <a:pPr algn="ctr"/>
            <a:r>
              <a:rPr lang="en-US" sz="3600" b="1" spc="150" dirty="0" smtClean="0">
                <a:ln w="11430"/>
                <a:solidFill>
                  <a:schemeClr val="bg1">
                    <a:lumMod val="50000"/>
                  </a:schemeClr>
                </a:solidFill>
                <a:effectLst>
                  <a:outerShdw blurRad="25400" algn="tl" rotWithShape="0">
                    <a:srgbClr val="000000">
                      <a:alpha val="43000"/>
                    </a:srgbClr>
                  </a:outerShdw>
                </a:effectLst>
              </a:rPr>
              <a:t>Newsletters?</a:t>
            </a:r>
          </a:p>
          <a:p>
            <a:pPr algn="ctr"/>
            <a:r>
              <a:rPr lang="en-US" sz="3600" b="1" spc="150" dirty="0" smtClean="0">
                <a:ln w="11430"/>
                <a:solidFill>
                  <a:schemeClr val="bg1">
                    <a:lumMod val="50000"/>
                  </a:schemeClr>
                </a:solidFill>
                <a:effectLst>
                  <a:outerShdw blurRad="25400" algn="tl" rotWithShape="0">
                    <a:srgbClr val="000000">
                      <a:alpha val="43000"/>
                    </a:srgbClr>
                  </a:outerShdw>
                </a:effectLst>
              </a:rPr>
              <a:t>Activities?</a:t>
            </a:r>
          </a:p>
          <a:p>
            <a:pPr algn="ctr"/>
            <a:endParaRPr lang="en-US" sz="3600" b="1" spc="150" dirty="0" smtClean="0">
              <a:ln w="11430"/>
              <a:solidFill>
                <a:schemeClr val="bg1">
                  <a:lumMod val="50000"/>
                </a:schemeClr>
              </a:solidFill>
              <a:effectLst>
                <a:outerShdw blurRad="25400" algn="tl" rotWithShape="0">
                  <a:srgbClr val="000000">
                    <a:alpha val="43000"/>
                  </a:srgbClr>
                </a:outerShdw>
              </a:effectLst>
            </a:endParaRPr>
          </a:p>
          <a:p>
            <a:pPr algn="ctr"/>
            <a:r>
              <a:rPr lang="en-US" sz="1400" b="1" cap="none" spc="150" dirty="0" smtClean="0">
                <a:ln w="11430"/>
                <a:solidFill>
                  <a:schemeClr val="bg1">
                    <a:lumMod val="50000"/>
                  </a:schemeClr>
                </a:solidFill>
                <a:effectLst>
                  <a:outerShdw blurRad="25400" algn="tl" rotWithShape="0">
                    <a:srgbClr val="000000">
                      <a:alpha val="43000"/>
                    </a:srgbClr>
                  </a:outerShdw>
                </a:effectLst>
              </a:rPr>
              <a:t>What works best for your setting and your parents? </a:t>
            </a:r>
            <a:endParaRPr lang="en-US" sz="1400" b="1" cap="none" spc="150" dirty="0">
              <a:ln w="11430"/>
              <a:solidFill>
                <a:schemeClr val="bg1">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4436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p:nvPr>
        </p:nvSpPr>
        <p:spPr>
          <a:xfrm>
            <a:off x="-2841625" y="-3279775"/>
            <a:ext cx="4987925" cy="736600"/>
          </a:xfrm>
        </p:spPr>
        <p:txBody>
          <a:bodyPr/>
          <a:lstStyle/>
          <a:p>
            <a:r>
              <a:rPr lang="en-GB" altLang="en-US" i="1" smtClean="0"/>
              <a:t> </a:t>
            </a:r>
          </a:p>
        </p:txBody>
      </p:sp>
      <p:sp>
        <p:nvSpPr>
          <p:cNvPr id="9" name="Content Placeholder 8"/>
          <p:cNvSpPr>
            <a:spLocks noGrp="1"/>
          </p:cNvSpPr>
          <p:nvPr>
            <p:ph sz="half" idx="1"/>
          </p:nvPr>
        </p:nvSpPr>
        <p:spPr>
          <a:xfrm>
            <a:off x="251520" y="2129930"/>
            <a:ext cx="8352928" cy="4086944"/>
          </a:xfrm>
        </p:spPr>
        <p:txBody>
          <a:bodyPr/>
          <a:lstStyle/>
          <a:p>
            <a:pPr marL="0" indent="0">
              <a:buFontTx/>
              <a:buNone/>
              <a:defRPr/>
            </a:pPr>
            <a:r>
              <a:rPr lang="en-GB" i="1" u="sng" dirty="0" smtClean="0"/>
              <a:t>A motivated writer :</a:t>
            </a:r>
          </a:p>
          <a:p>
            <a:pPr marL="0" indent="0">
              <a:buFontTx/>
              <a:buNone/>
              <a:defRPr/>
            </a:pPr>
            <a:endParaRPr lang="en-GB" i="1" u="sng" dirty="0" smtClean="0"/>
          </a:p>
          <a:p>
            <a:pPr>
              <a:defRPr/>
            </a:pPr>
            <a:r>
              <a:rPr lang="en-GB" dirty="0"/>
              <a:t>i</a:t>
            </a:r>
            <a:r>
              <a:rPr lang="en-GB" dirty="0" smtClean="0"/>
              <a:t>s tuned in</a:t>
            </a:r>
          </a:p>
          <a:p>
            <a:pPr>
              <a:defRPr/>
            </a:pPr>
            <a:r>
              <a:rPr lang="en-GB" dirty="0"/>
              <a:t>h</a:t>
            </a:r>
            <a:r>
              <a:rPr lang="en-GB" dirty="0" smtClean="0"/>
              <a:t>as a reason to write</a:t>
            </a:r>
          </a:p>
          <a:p>
            <a:pPr>
              <a:defRPr/>
            </a:pPr>
            <a:r>
              <a:rPr lang="en-GB" dirty="0" smtClean="0"/>
              <a:t>sees writing </a:t>
            </a:r>
            <a:r>
              <a:rPr lang="en-GB" dirty="0"/>
              <a:t>a</a:t>
            </a:r>
            <a:r>
              <a:rPr lang="en-GB" dirty="0" smtClean="0"/>
              <a:t>s a useful part of everyday life</a:t>
            </a:r>
          </a:p>
          <a:p>
            <a:pPr>
              <a:defRPr/>
            </a:pPr>
            <a:r>
              <a:rPr lang="en-GB" dirty="0"/>
              <a:t>f</a:t>
            </a:r>
            <a:r>
              <a:rPr lang="en-GB" dirty="0" smtClean="0"/>
              <a:t>inds writing non- threatening</a:t>
            </a:r>
          </a:p>
          <a:p>
            <a:pPr>
              <a:defRPr/>
            </a:pPr>
            <a:endParaRPr lang="en-GB" dirty="0"/>
          </a:p>
        </p:txBody>
      </p:sp>
      <p:pic>
        <p:nvPicPr>
          <p:cNvPr id="89094" name="Picture 6" descr="C:\Users\lucy.partridge2\AppData\Local\Microsoft\Windows\Temporary Internet Files\Content.IE5\CCZUYTAL\MC90042317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3835"/>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9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47B9043-C2BA-4907-93BE-1B7913A7794F}" type="slidenum">
              <a:rPr lang="en-US" smtClean="0">
                <a:solidFill>
                  <a:srgbClr val="D00F44"/>
                </a:solidFill>
              </a:rPr>
              <a:pPr>
                <a:defRPr/>
              </a:pPr>
              <a:t>15</a:t>
            </a:fld>
            <a:endParaRPr lang="en-US">
              <a:solidFill>
                <a:srgbClr val="000000"/>
              </a:solidFill>
            </a:endParaRPr>
          </a:p>
        </p:txBody>
      </p:sp>
      <p:sp>
        <p:nvSpPr>
          <p:cNvPr id="4" name="Regular Pentagon 3"/>
          <p:cNvSpPr/>
          <p:nvPr/>
        </p:nvSpPr>
        <p:spPr bwMode="auto">
          <a:xfrm>
            <a:off x="2411760" y="1412776"/>
            <a:ext cx="4608512" cy="3960440"/>
          </a:xfrm>
          <a:prstGeom prst="pentagon">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5" name="TextBox 4"/>
          <p:cNvSpPr txBox="1"/>
          <p:nvPr/>
        </p:nvSpPr>
        <p:spPr>
          <a:xfrm>
            <a:off x="3136032" y="2708920"/>
            <a:ext cx="3240360" cy="2031325"/>
          </a:xfrm>
          <a:prstGeom prst="rect">
            <a:avLst/>
          </a:prstGeom>
          <a:noFill/>
        </p:spPr>
        <p:txBody>
          <a:bodyPr wrap="square" rtlCol="0">
            <a:spAutoFit/>
          </a:bodyPr>
          <a:lstStyle/>
          <a:p>
            <a:r>
              <a:rPr lang="en-GB" sz="1800" b="1" dirty="0" smtClean="0">
                <a:latin typeface="Tempus Sans ITC" pitchFamily="82" charset="0"/>
                <a:ea typeface="Tahoma" pitchFamily="34" charset="0"/>
                <a:cs typeface="Tahoma" pitchFamily="34" charset="0"/>
              </a:rPr>
              <a:t>Action:</a:t>
            </a:r>
          </a:p>
          <a:p>
            <a:pPr marL="457200" indent="-457200">
              <a:buAutoNum type="arabicPeriod"/>
            </a:pPr>
            <a:r>
              <a:rPr lang="en-GB" sz="1800" dirty="0" smtClean="0">
                <a:latin typeface="Tempus Sans ITC" pitchFamily="82" charset="0"/>
                <a:ea typeface="Tahoma" pitchFamily="34" charset="0"/>
                <a:cs typeface="Tahoma" pitchFamily="34" charset="0"/>
              </a:rPr>
              <a:t>Think about how best to support your staff moving forwards</a:t>
            </a:r>
          </a:p>
          <a:p>
            <a:pPr marL="457200" indent="-457200">
              <a:buAutoNum type="arabicPeriod"/>
            </a:pPr>
            <a:r>
              <a:rPr lang="en-GB" sz="1800" dirty="0" smtClean="0">
                <a:latin typeface="Tempus Sans ITC" pitchFamily="82" charset="0"/>
                <a:ea typeface="Tahoma" pitchFamily="34" charset="0"/>
                <a:cs typeface="Tahoma" pitchFamily="34" charset="0"/>
              </a:rPr>
              <a:t>Choose one or more of the five areas to reflect on and develop</a:t>
            </a:r>
            <a:endParaRPr lang="en-GB" sz="1800" dirty="0">
              <a:latin typeface="Tempus Sans ITC" pitchFamily="82" charset="0"/>
              <a:ea typeface="Tahoma" pitchFamily="34" charset="0"/>
              <a:cs typeface="Tahoma" pitchFamily="34" charset="0"/>
            </a:endParaRPr>
          </a:p>
        </p:txBody>
      </p:sp>
      <p:sp>
        <p:nvSpPr>
          <p:cNvPr id="7" name="TextBox 6"/>
          <p:cNvSpPr txBox="1"/>
          <p:nvPr/>
        </p:nvSpPr>
        <p:spPr>
          <a:xfrm>
            <a:off x="3743908" y="404664"/>
            <a:ext cx="1944216" cy="830997"/>
          </a:xfrm>
          <a:prstGeom prst="rect">
            <a:avLst/>
          </a:prstGeom>
          <a:noFill/>
        </p:spPr>
        <p:txBody>
          <a:bodyPr wrap="square" rtlCol="0">
            <a:spAutoFit/>
          </a:bodyPr>
          <a:lstStyle/>
          <a:p>
            <a:r>
              <a:rPr lang="en-GB" dirty="0" smtClean="0">
                <a:latin typeface="Tempus Sans ITC" pitchFamily="82" charset="0"/>
              </a:rPr>
              <a:t>Upper body development </a:t>
            </a:r>
            <a:endParaRPr lang="en-GB" dirty="0">
              <a:latin typeface="Tempus Sans ITC" pitchFamily="82" charset="0"/>
            </a:endParaRPr>
          </a:p>
        </p:txBody>
      </p:sp>
      <p:sp>
        <p:nvSpPr>
          <p:cNvPr id="8" name="TextBox 7"/>
          <p:cNvSpPr txBox="1"/>
          <p:nvPr/>
        </p:nvSpPr>
        <p:spPr>
          <a:xfrm>
            <a:off x="7049938" y="2561999"/>
            <a:ext cx="1872208" cy="830997"/>
          </a:xfrm>
          <a:prstGeom prst="rect">
            <a:avLst/>
          </a:prstGeom>
          <a:noFill/>
        </p:spPr>
        <p:txBody>
          <a:bodyPr wrap="square" rtlCol="0">
            <a:spAutoFit/>
          </a:bodyPr>
          <a:lstStyle/>
          <a:p>
            <a:r>
              <a:rPr lang="en-GB" dirty="0" smtClean="0">
                <a:latin typeface="Tempus Sans ITC" pitchFamily="82" charset="0"/>
              </a:rPr>
              <a:t>Fine motor development </a:t>
            </a:r>
            <a:endParaRPr lang="en-GB" dirty="0">
              <a:latin typeface="Tempus Sans ITC" pitchFamily="82" charset="0"/>
            </a:endParaRPr>
          </a:p>
        </p:txBody>
      </p:sp>
      <p:sp>
        <p:nvSpPr>
          <p:cNvPr id="9" name="TextBox 8"/>
          <p:cNvSpPr txBox="1"/>
          <p:nvPr/>
        </p:nvSpPr>
        <p:spPr>
          <a:xfrm>
            <a:off x="6352728" y="5393526"/>
            <a:ext cx="1584176" cy="461665"/>
          </a:xfrm>
          <a:prstGeom prst="rect">
            <a:avLst/>
          </a:prstGeom>
          <a:noFill/>
        </p:spPr>
        <p:txBody>
          <a:bodyPr wrap="square" rtlCol="0">
            <a:spAutoFit/>
          </a:bodyPr>
          <a:lstStyle/>
          <a:p>
            <a:r>
              <a:rPr lang="en-GB" dirty="0" smtClean="0">
                <a:latin typeface="Tempus Sans ITC" pitchFamily="82" charset="0"/>
              </a:rPr>
              <a:t>Phonics</a:t>
            </a:r>
            <a:r>
              <a:rPr lang="en-GB" dirty="0" smtClean="0"/>
              <a:t> </a:t>
            </a:r>
            <a:endParaRPr lang="en-GB" dirty="0"/>
          </a:p>
        </p:txBody>
      </p:sp>
      <p:sp>
        <p:nvSpPr>
          <p:cNvPr id="10" name="TextBox 9"/>
          <p:cNvSpPr txBox="1"/>
          <p:nvPr/>
        </p:nvSpPr>
        <p:spPr>
          <a:xfrm>
            <a:off x="1655676" y="5211217"/>
            <a:ext cx="2232248" cy="1200329"/>
          </a:xfrm>
          <a:prstGeom prst="rect">
            <a:avLst/>
          </a:prstGeom>
          <a:noFill/>
        </p:spPr>
        <p:txBody>
          <a:bodyPr wrap="square" rtlCol="0">
            <a:spAutoFit/>
          </a:bodyPr>
          <a:lstStyle/>
          <a:p>
            <a:r>
              <a:rPr lang="en-GB" dirty="0" smtClean="0">
                <a:latin typeface="Tempus Sans ITC" pitchFamily="82" charset="0"/>
              </a:rPr>
              <a:t>Stages of writing development </a:t>
            </a:r>
            <a:endParaRPr lang="en-GB" dirty="0">
              <a:latin typeface="Tempus Sans ITC" pitchFamily="82" charset="0"/>
            </a:endParaRPr>
          </a:p>
        </p:txBody>
      </p:sp>
      <p:sp>
        <p:nvSpPr>
          <p:cNvPr id="11" name="TextBox 10"/>
          <p:cNvSpPr txBox="1"/>
          <p:nvPr/>
        </p:nvSpPr>
        <p:spPr>
          <a:xfrm>
            <a:off x="899592" y="2192667"/>
            <a:ext cx="1512168" cy="1200329"/>
          </a:xfrm>
          <a:prstGeom prst="rect">
            <a:avLst/>
          </a:prstGeom>
          <a:noFill/>
        </p:spPr>
        <p:txBody>
          <a:bodyPr wrap="square" rtlCol="0">
            <a:spAutoFit/>
          </a:bodyPr>
          <a:lstStyle/>
          <a:p>
            <a:r>
              <a:rPr lang="en-GB" dirty="0" smtClean="0">
                <a:latin typeface="Tempus Sans ITC" pitchFamily="82" charset="0"/>
              </a:rPr>
              <a:t>Talking for writing </a:t>
            </a:r>
            <a:endParaRPr lang="en-GB" dirty="0">
              <a:latin typeface="Tempus Sans ITC" pitchFamily="82" charset="0"/>
            </a:endParaRPr>
          </a:p>
        </p:txBody>
      </p:sp>
      <p:sp>
        <p:nvSpPr>
          <p:cNvPr id="12" name="TextBox 11"/>
          <p:cNvSpPr txBox="1"/>
          <p:nvPr/>
        </p:nvSpPr>
        <p:spPr>
          <a:xfrm>
            <a:off x="0" y="260648"/>
            <a:ext cx="3347864" cy="738664"/>
          </a:xfrm>
          <a:prstGeom prst="rect">
            <a:avLst/>
          </a:prstGeom>
          <a:noFill/>
        </p:spPr>
        <p:txBody>
          <a:bodyPr wrap="square" rtlCol="0">
            <a:spAutoFit/>
          </a:bodyPr>
          <a:lstStyle/>
          <a:p>
            <a:r>
              <a:rPr lang="en-GB" sz="1400" i="1" dirty="0" smtClean="0">
                <a:latin typeface="+mj-lt"/>
              </a:rPr>
              <a:t>Power point will be available on the early years website on the resources section after half term </a:t>
            </a:r>
            <a:endParaRPr lang="en-GB" sz="1400" i="1" dirty="0">
              <a:latin typeface="+mj-lt"/>
            </a:endParaRPr>
          </a:p>
        </p:txBody>
      </p:sp>
    </p:spTree>
    <p:extLst>
      <p:ext uri="{BB962C8B-B14F-4D97-AF65-F5344CB8AC3E}">
        <p14:creationId xmlns:p14="http://schemas.microsoft.com/office/powerpoint/2010/main" val="154972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869346E-AA40-4AEA-AEC6-92B260C469A1}" type="slidenum">
              <a:rPr lang="en-US" smtClean="0"/>
              <a:pPr>
                <a:defRPr/>
              </a:pPr>
              <a:t>2</a:t>
            </a:fld>
            <a:endParaRPr lang="en-US">
              <a:solidFill>
                <a:schemeClr val="tx1"/>
              </a:solidFill>
            </a:endParaRPr>
          </a:p>
        </p:txBody>
      </p:sp>
      <p:sp>
        <p:nvSpPr>
          <p:cNvPr id="3" name="Oval 2"/>
          <p:cNvSpPr/>
          <p:nvPr/>
        </p:nvSpPr>
        <p:spPr bwMode="auto">
          <a:xfrm>
            <a:off x="3053820" y="2495350"/>
            <a:ext cx="3030348" cy="212260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smtClean="0">
                <a:latin typeface="Tahoma" panose="020B0604030504040204" pitchFamily="34" charset="0"/>
                <a:ea typeface="Tahoma" panose="020B0604030504040204" pitchFamily="34" charset="0"/>
                <a:cs typeface="Tahoma" panose="020B0604030504040204" pitchFamily="34" charset="0"/>
              </a:rPr>
              <a:t>What is the role of the adult when supporting writing development ?</a:t>
            </a:r>
            <a:endParaRPr kumimoji="0" lang="en-GB" sz="1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Oval 3"/>
          <p:cNvSpPr/>
          <p:nvPr/>
        </p:nvSpPr>
        <p:spPr bwMode="auto">
          <a:xfrm>
            <a:off x="251520" y="154008"/>
            <a:ext cx="2664296" cy="2770936"/>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b="1" dirty="0" smtClean="0">
                <a:latin typeface="Tahoma" panose="020B0604030504040204" pitchFamily="34" charset="0"/>
                <a:ea typeface="Tahoma" panose="020B0604030504040204" pitchFamily="34" charset="0"/>
                <a:cs typeface="Tahoma" panose="020B0604030504040204" pitchFamily="34" charset="0"/>
              </a:rPr>
              <a:t>Plan</a:t>
            </a:r>
            <a:r>
              <a:rPr lang="en-GB" sz="2000" dirty="0" smtClean="0">
                <a:latin typeface="Tahoma" panose="020B0604030504040204" pitchFamily="34" charset="0"/>
                <a:ea typeface="Tahoma" panose="020B0604030504040204" pitchFamily="34" charset="0"/>
                <a:cs typeface="Tahoma" panose="020B0604030504040204" pitchFamily="34" charset="0"/>
              </a:rPr>
              <a:t> for the </a:t>
            </a:r>
            <a:r>
              <a:rPr kumimoji="0" lang="en-GB"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the widest</a:t>
            </a:r>
            <a:r>
              <a:rPr kumimoji="0" lang="en-GB" sz="2000"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possible exploration of </a:t>
            </a:r>
            <a:r>
              <a:rPr kumimoji="0" lang="en-GB"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physical development </a:t>
            </a:r>
            <a:endParaRPr kumimoji="0" lang="en-GB"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bwMode="auto">
          <a:xfrm>
            <a:off x="2974152" y="5013176"/>
            <a:ext cx="1944216" cy="1618808"/>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Mark </a:t>
            </a:r>
            <a:r>
              <a:rPr kumimoji="0" lang="en-GB"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make in all spaces</a:t>
            </a:r>
            <a:endParaRPr kumimoji="0" lang="en-GB"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Oval 6"/>
          <p:cNvSpPr/>
          <p:nvPr/>
        </p:nvSpPr>
        <p:spPr bwMode="auto">
          <a:xfrm>
            <a:off x="222352" y="3161098"/>
            <a:ext cx="2722632" cy="278414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Observe</a:t>
            </a:r>
            <a:r>
              <a:rPr kumimoji="0" lang="en-GB"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and match provision to developmental stages </a:t>
            </a:r>
            <a:endParaRPr kumimoji="0" lang="en-GB"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bwMode="auto">
          <a:xfrm>
            <a:off x="3425440" y="201342"/>
            <a:ext cx="2232248" cy="2122864"/>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Display </a:t>
            </a:r>
            <a:r>
              <a:rPr kumimoji="0" lang="en-GB"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your</a:t>
            </a:r>
            <a:r>
              <a:rPr kumimoji="0" lang="en-GB" sz="2400"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GB"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own work</a:t>
            </a:r>
            <a:endParaRPr kumimoji="0" lang="en-GB"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Oval 4"/>
          <p:cNvSpPr/>
          <p:nvPr/>
        </p:nvSpPr>
        <p:spPr bwMode="auto">
          <a:xfrm>
            <a:off x="5915396" y="407052"/>
            <a:ext cx="3059484" cy="330998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Celebrate</a:t>
            </a:r>
            <a:r>
              <a:rPr kumimoji="0" lang="en-GB" sz="2400" b="1"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GB" sz="2000"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efforts specifically e.g. “I like the way you worked carefully to cover the fence with water”</a:t>
            </a:r>
            <a:endParaRPr kumimoji="0" lang="en-GB"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bwMode="auto">
          <a:xfrm>
            <a:off x="6588224" y="5157192"/>
            <a:ext cx="2386656" cy="147479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8" name="Oval 7"/>
          <p:cNvSpPr/>
          <p:nvPr/>
        </p:nvSpPr>
        <p:spPr bwMode="auto">
          <a:xfrm>
            <a:off x="6064608" y="3897052"/>
            <a:ext cx="2592288" cy="252028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Give </a:t>
            </a:r>
            <a:r>
              <a:rPr kumimoji="0" lang="en-GB"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children the patterns</a:t>
            </a:r>
            <a:r>
              <a:rPr kumimoji="0" lang="en-GB" sz="2000"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of letters early on- imprint it in their heads</a:t>
            </a:r>
            <a:endParaRPr kumimoji="0" lang="en-GB"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750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3</a:t>
            </a:fld>
            <a:endParaRPr lang="en-US">
              <a:solidFill>
                <a:schemeClr val="tx1"/>
              </a:solidFill>
            </a:endParaRPr>
          </a:p>
        </p:txBody>
      </p:sp>
      <p:sp>
        <p:nvSpPr>
          <p:cNvPr id="5" name="Subtitle 2"/>
          <p:cNvSpPr>
            <a:spLocks noGrp="1"/>
          </p:cNvSpPr>
          <p:nvPr>
            <p:ph idx="1"/>
          </p:nvPr>
        </p:nvSpPr>
        <p:spPr>
          <a:xfrm>
            <a:off x="683568" y="548680"/>
            <a:ext cx="7848600" cy="3429000"/>
          </a:xfrm>
          <a:ln w="57150">
            <a:solidFill>
              <a:srgbClr val="7030A0"/>
            </a:solidFill>
          </a:ln>
        </p:spPr>
        <p:txBody>
          <a:bodyPr/>
          <a:lstStyle/>
          <a:p>
            <a:pPr marL="0" indent="0">
              <a:buNone/>
            </a:pPr>
            <a:r>
              <a:rPr lang="en-GB" sz="1800" u="sng" dirty="0" smtClean="0"/>
              <a:t>Developmental stages in learning the transcriptional skills of writing:</a:t>
            </a:r>
          </a:p>
          <a:p>
            <a:pPr marL="0" indent="0">
              <a:buNone/>
            </a:pPr>
            <a:endParaRPr lang="en-GB" sz="1800" u="sng" dirty="0" smtClean="0"/>
          </a:p>
          <a:p>
            <a:pPr marL="457200" indent="-457200">
              <a:buFont typeface="+mj-lt"/>
              <a:buAutoNum type="arabicPeriod"/>
            </a:pPr>
            <a:r>
              <a:rPr lang="en-GB" sz="1800" dirty="0" smtClean="0"/>
              <a:t>Ascribes meaning to marks </a:t>
            </a:r>
            <a:r>
              <a:rPr lang="en-GB" sz="1800" b="1" dirty="0" smtClean="0"/>
              <a:t>(30-50m)</a:t>
            </a:r>
          </a:p>
          <a:p>
            <a:pPr marL="457200" indent="-457200">
              <a:buFont typeface="+mj-lt"/>
              <a:buAutoNum type="arabicPeriod"/>
            </a:pPr>
            <a:r>
              <a:rPr lang="en-GB" sz="1800" dirty="0" smtClean="0"/>
              <a:t>Uses some letter-like shapes and identifiable letters to communicate meaning </a:t>
            </a:r>
            <a:r>
              <a:rPr lang="en-GB" sz="1800" b="1" dirty="0" smtClean="0"/>
              <a:t>(30-50m)</a:t>
            </a:r>
          </a:p>
          <a:p>
            <a:pPr marL="457200" indent="-457200">
              <a:buFont typeface="+mj-lt"/>
              <a:buAutoNum type="arabicPeriod"/>
            </a:pPr>
            <a:r>
              <a:rPr lang="en-GB" sz="1800" dirty="0" smtClean="0"/>
              <a:t>Uses some clearly identifiable letters to communicate meaning, representing some sounds correctly </a:t>
            </a:r>
            <a:r>
              <a:rPr lang="en-GB" sz="1800" b="1" dirty="0" smtClean="0"/>
              <a:t>(40-60m)</a:t>
            </a:r>
          </a:p>
          <a:p>
            <a:pPr marL="457200" indent="-457200">
              <a:buFont typeface="+mj-lt"/>
              <a:buAutoNum type="arabicPeriod"/>
            </a:pPr>
            <a:r>
              <a:rPr lang="en-GB" sz="1800" dirty="0" smtClean="0"/>
              <a:t>Uses phonic knowledge to write words in ways that match their spoken sound </a:t>
            </a:r>
            <a:r>
              <a:rPr lang="en-GB" sz="1800" b="1" dirty="0" smtClean="0"/>
              <a:t>(ELG)</a:t>
            </a:r>
          </a:p>
          <a:p>
            <a:pPr marL="457200" indent="-457200">
              <a:buFont typeface="+mj-lt"/>
              <a:buAutoNum type="arabicPeriod"/>
            </a:pPr>
            <a:r>
              <a:rPr lang="en-GB" sz="1800" dirty="0" smtClean="0"/>
              <a:t>Writes some simple sentences which can be read by themselves and others </a:t>
            </a:r>
            <a:r>
              <a:rPr lang="en-GB" sz="1800" b="1" dirty="0" smtClean="0"/>
              <a:t>(ELG)</a:t>
            </a:r>
          </a:p>
          <a:p>
            <a:pPr marL="457200" indent="-457200">
              <a:buFont typeface="+mj-lt"/>
              <a:buAutoNum type="arabicPeriod"/>
            </a:pPr>
            <a:endParaRPr lang="en-GB" dirty="0" smtClean="0"/>
          </a:p>
        </p:txBody>
      </p:sp>
      <p:sp>
        <p:nvSpPr>
          <p:cNvPr id="6" name="Oval Callout 5"/>
          <p:cNvSpPr/>
          <p:nvPr/>
        </p:nvSpPr>
        <p:spPr bwMode="auto">
          <a:xfrm>
            <a:off x="5364088" y="4293096"/>
            <a:ext cx="2520280" cy="1656184"/>
          </a:xfrm>
          <a:prstGeom prst="wedgeEllipseCallout">
            <a:avLst>
              <a:gd name="adj1" fmla="val -70681"/>
              <a:gd name="adj2" fmla="val 31688"/>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Are we rushing towards formal writing too quickly?</a:t>
            </a:r>
            <a:endParaRPr kumimoji="0" lang="en-GB" sz="2400" b="0" i="0" u="none" strike="noStrike" cap="none" normalizeH="0" baseline="0" dirty="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164459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i="1" dirty="0" smtClean="0">
                <a:solidFill>
                  <a:srgbClr val="FF0000"/>
                </a:solidFill>
              </a:rPr>
              <a:t/>
            </a:r>
            <a:br>
              <a:rPr lang="en-GB" sz="3600" i="1" dirty="0" smtClean="0">
                <a:solidFill>
                  <a:srgbClr val="FF0000"/>
                </a:solidFill>
              </a:rPr>
            </a:br>
            <a:r>
              <a:rPr lang="en-GB" sz="3600" b="1" i="1" dirty="0"/>
              <a:t/>
            </a:r>
            <a:br>
              <a:rPr lang="en-GB" sz="3600" b="1" i="1" dirty="0"/>
            </a:br>
            <a:r>
              <a:rPr lang="en-GB" sz="2400" b="1" i="1" dirty="0" smtClean="0"/>
              <a:t>“</a:t>
            </a:r>
            <a:r>
              <a:rPr lang="en-US" sz="2400" b="1" i="1" dirty="0" smtClean="0"/>
              <a:t>In </a:t>
            </a:r>
            <a:r>
              <a:rPr lang="en-US" sz="2400" b="1" i="1" dirty="0"/>
              <a:t>the early years, we must be wary of placing too much emphasis on transcriptional aspects of writing </a:t>
            </a:r>
            <a:r>
              <a:rPr lang="en-US" sz="2400" b="1" i="1" dirty="0" smtClean="0"/>
              <a:t>(handwriting, spelling and punctuation) too </a:t>
            </a:r>
            <a:r>
              <a:rPr lang="en-US" sz="2400" b="1" i="1" dirty="0"/>
              <a:t>early as this can cause confusion and can create negative attitudes towards writing</a:t>
            </a:r>
            <a:r>
              <a:rPr lang="en-US" sz="2400" b="1" i="1" dirty="0" smtClean="0"/>
              <a:t>.”</a:t>
            </a:r>
            <a:br>
              <a:rPr lang="en-US" sz="2400" b="1" i="1" dirty="0" smtClean="0"/>
            </a:br>
            <a:r>
              <a:rPr lang="en-US" sz="2400" i="1" dirty="0">
                <a:solidFill>
                  <a:srgbClr val="FF0000"/>
                </a:solidFill>
              </a:rPr>
              <a:t/>
            </a:r>
            <a:br>
              <a:rPr lang="en-US" sz="2400" i="1" dirty="0">
                <a:solidFill>
                  <a:srgbClr val="FF0000"/>
                </a:solidFill>
              </a:rPr>
            </a:br>
            <a:r>
              <a:rPr lang="en-US" sz="2400" i="1" dirty="0" smtClean="0">
                <a:solidFill>
                  <a:srgbClr val="FF0000"/>
                </a:solidFill>
              </a:rPr>
              <a:t/>
            </a:r>
            <a:br>
              <a:rPr lang="en-US" sz="2400" i="1" dirty="0" smtClean="0">
                <a:solidFill>
                  <a:srgbClr val="FF0000"/>
                </a:solidFill>
              </a:rPr>
            </a:br>
            <a:r>
              <a:rPr lang="en-US" sz="2400" i="1" dirty="0">
                <a:solidFill>
                  <a:srgbClr val="FF0000"/>
                </a:solidFill>
              </a:rPr>
              <a:t/>
            </a:r>
            <a:br>
              <a:rPr lang="en-US" sz="2400" i="1" dirty="0">
                <a:solidFill>
                  <a:srgbClr val="FF0000"/>
                </a:solidFill>
              </a:rPr>
            </a:br>
            <a:r>
              <a:rPr lang="en-US" sz="2000" i="1" dirty="0" smtClean="0">
                <a:solidFill>
                  <a:srgbClr val="FF0000"/>
                </a:solidFill>
              </a:rPr>
              <a:t>(Within the writing projects described in Julie </a:t>
            </a:r>
            <a:r>
              <a:rPr lang="en-US" sz="2000" i="1" dirty="0" err="1" smtClean="0">
                <a:solidFill>
                  <a:srgbClr val="FF0000"/>
                </a:solidFill>
              </a:rPr>
              <a:t>Cigman’s</a:t>
            </a:r>
            <a:r>
              <a:rPr lang="en-US" sz="2000" i="1" dirty="0" smtClean="0">
                <a:solidFill>
                  <a:srgbClr val="FF0000"/>
                </a:solidFill>
              </a:rPr>
              <a:t> book, f</a:t>
            </a:r>
            <a:r>
              <a:rPr lang="en-GB" sz="2000" i="1" dirty="0" err="1" smtClean="0">
                <a:solidFill>
                  <a:srgbClr val="FF0000"/>
                </a:solidFill>
              </a:rPr>
              <a:t>ocusing</a:t>
            </a:r>
            <a:r>
              <a:rPr lang="en-GB" sz="2000" i="1" dirty="0" smtClean="0">
                <a:solidFill>
                  <a:srgbClr val="FF0000"/>
                </a:solidFill>
              </a:rPr>
              <a:t> on the communicative aspects of writing freed children up to “have a go” as the purpose of the writing was to convey a message. )</a:t>
            </a:r>
            <a:endParaRPr lang="en-GB" sz="2000" i="1" dirty="0">
              <a:solidFill>
                <a:srgbClr val="FF0000"/>
              </a:solidFill>
            </a:endParaRPr>
          </a:p>
        </p:txBody>
      </p:sp>
    </p:spTree>
    <p:extLst>
      <p:ext uri="{BB962C8B-B14F-4D97-AF65-F5344CB8AC3E}">
        <p14:creationId xmlns:p14="http://schemas.microsoft.com/office/powerpoint/2010/main" val="4075421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3450"/>
            <a:ext cx="5038328" cy="1143000"/>
          </a:xfrm>
        </p:spPr>
        <p:txBody>
          <a:bodyPr/>
          <a:lstStyle/>
          <a:p>
            <a:r>
              <a:rPr lang="en-GB" dirty="0" smtClean="0">
                <a:solidFill>
                  <a:schemeClr val="bg2">
                    <a:lumMod val="75000"/>
                  </a:schemeClr>
                </a:solidFill>
              </a:rPr>
              <a:t>Elements of early writing </a:t>
            </a:r>
            <a:br>
              <a:rPr lang="en-GB" dirty="0" smtClean="0">
                <a:solidFill>
                  <a:schemeClr val="bg2">
                    <a:lumMod val="75000"/>
                  </a:schemeClr>
                </a:solidFill>
              </a:rPr>
            </a:br>
            <a:r>
              <a:rPr lang="en-GB" dirty="0" smtClean="0">
                <a:solidFill>
                  <a:schemeClr val="bg2">
                    <a:lumMod val="75000"/>
                  </a:schemeClr>
                </a:solidFill>
              </a:rPr>
              <a:t>to think about </a:t>
            </a:r>
            <a:endParaRPr lang="en-GB" dirty="0">
              <a:solidFill>
                <a:schemeClr val="bg2">
                  <a:lumMod val="75000"/>
                </a:schemeClr>
              </a:solidFill>
            </a:endParaRPr>
          </a:p>
        </p:txBody>
      </p:sp>
      <p:sp>
        <p:nvSpPr>
          <p:cNvPr id="3" name="Content Placeholder 2"/>
          <p:cNvSpPr>
            <a:spLocks noGrp="1"/>
          </p:cNvSpPr>
          <p:nvPr>
            <p:ph idx="1"/>
          </p:nvPr>
        </p:nvSpPr>
        <p:spPr>
          <a:xfrm>
            <a:off x="685800" y="1772816"/>
            <a:ext cx="4750296" cy="4464496"/>
          </a:xfrm>
          <a:ln>
            <a:solidFill>
              <a:srgbClr val="773141"/>
            </a:solidFill>
          </a:ln>
        </p:spPr>
        <p:txBody>
          <a:bodyPr/>
          <a:lstStyle/>
          <a:p>
            <a:pPr marL="0" indent="0">
              <a:buNone/>
            </a:pPr>
            <a:endParaRPr lang="en-US" dirty="0">
              <a:solidFill>
                <a:schemeClr val="bg2">
                  <a:lumMod val="50000"/>
                </a:schemeClr>
              </a:solidFill>
            </a:endParaRPr>
          </a:p>
          <a:p>
            <a:pPr marL="0" indent="0">
              <a:buNone/>
            </a:pPr>
            <a:r>
              <a:rPr lang="en-US" dirty="0" smtClean="0">
                <a:solidFill>
                  <a:schemeClr val="bg2">
                    <a:lumMod val="50000"/>
                  </a:schemeClr>
                </a:solidFill>
              </a:rPr>
              <a:t>1. Upper body development</a:t>
            </a:r>
          </a:p>
          <a:p>
            <a:pPr marL="0" indent="0">
              <a:buNone/>
            </a:pPr>
            <a:endParaRPr lang="en-US" dirty="0">
              <a:solidFill>
                <a:schemeClr val="bg2">
                  <a:lumMod val="50000"/>
                </a:schemeClr>
              </a:solidFill>
            </a:endParaRPr>
          </a:p>
          <a:p>
            <a:pPr marL="0" indent="0">
              <a:buNone/>
            </a:pPr>
            <a:r>
              <a:rPr lang="en-US" dirty="0" smtClean="0">
                <a:solidFill>
                  <a:schemeClr val="bg2">
                    <a:lumMod val="50000"/>
                  </a:schemeClr>
                </a:solidFill>
              </a:rPr>
              <a:t>2. Fine motor development </a:t>
            </a:r>
            <a:endParaRPr lang="en-US" dirty="0">
              <a:solidFill>
                <a:schemeClr val="bg2">
                  <a:lumMod val="50000"/>
                </a:schemeClr>
              </a:solidFill>
            </a:endParaRPr>
          </a:p>
          <a:p>
            <a:endParaRPr lang="en-US" dirty="0">
              <a:solidFill>
                <a:schemeClr val="bg2">
                  <a:lumMod val="50000"/>
                </a:schemeClr>
              </a:solidFill>
            </a:endParaRPr>
          </a:p>
          <a:p>
            <a:pPr marL="0" indent="0">
              <a:buNone/>
            </a:pPr>
            <a:r>
              <a:rPr lang="en-US" dirty="0" smtClean="0">
                <a:solidFill>
                  <a:schemeClr val="bg2">
                    <a:lumMod val="50000"/>
                  </a:schemeClr>
                </a:solidFill>
              </a:rPr>
              <a:t>3. Phonics</a:t>
            </a:r>
          </a:p>
          <a:p>
            <a:pPr>
              <a:buFont typeface="Wingdings" panose="05000000000000000000" pitchFamily="2" charset="2"/>
              <a:buChar char="q"/>
            </a:pPr>
            <a:endParaRPr lang="en-US" dirty="0">
              <a:solidFill>
                <a:schemeClr val="bg2">
                  <a:lumMod val="50000"/>
                </a:schemeClr>
              </a:solidFill>
            </a:endParaRPr>
          </a:p>
          <a:p>
            <a:pPr marL="0" indent="0">
              <a:buNone/>
            </a:pPr>
            <a:r>
              <a:rPr lang="en-US" dirty="0" smtClean="0">
                <a:solidFill>
                  <a:schemeClr val="bg2">
                    <a:lumMod val="50000"/>
                  </a:schemeClr>
                </a:solidFill>
              </a:rPr>
              <a:t>4. Stages </a:t>
            </a:r>
            <a:r>
              <a:rPr lang="en-US" dirty="0">
                <a:solidFill>
                  <a:schemeClr val="bg2">
                    <a:lumMod val="50000"/>
                  </a:schemeClr>
                </a:solidFill>
              </a:rPr>
              <a:t>of writing </a:t>
            </a:r>
            <a:r>
              <a:rPr lang="en-US" dirty="0" smtClean="0">
                <a:solidFill>
                  <a:schemeClr val="bg2">
                    <a:lumMod val="50000"/>
                  </a:schemeClr>
                </a:solidFill>
              </a:rPr>
              <a:t>development</a:t>
            </a:r>
          </a:p>
          <a:p>
            <a:pPr marL="0" indent="0">
              <a:buNone/>
            </a:pPr>
            <a:endParaRPr lang="en-US" dirty="0" smtClean="0">
              <a:solidFill>
                <a:schemeClr val="bg2">
                  <a:lumMod val="50000"/>
                </a:schemeClr>
              </a:solidFill>
            </a:endParaRPr>
          </a:p>
          <a:p>
            <a:pPr marL="0" indent="0">
              <a:buNone/>
            </a:pPr>
            <a:r>
              <a:rPr lang="en-US" dirty="0" smtClean="0">
                <a:solidFill>
                  <a:schemeClr val="bg2">
                    <a:lumMod val="50000"/>
                  </a:schemeClr>
                </a:solidFill>
              </a:rPr>
              <a:t>5. Talking for writing </a:t>
            </a: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5</a:t>
            </a:fld>
            <a:endParaRPr lang="en-US">
              <a:solidFill>
                <a:schemeClr val="tx1"/>
              </a:solidFill>
            </a:endParaRPr>
          </a:p>
        </p:txBody>
      </p:sp>
      <p:sp>
        <p:nvSpPr>
          <p:cNvPr id="5" name="TextBox 4"/>
          <p:cNvSpPr txBox="1"/>
          <p:nvPr/>
        </p:nvSpPr>
        <p:spPr>
          <a:xfrm>
            <a:off x="5940152" y="332656"/>
            <a:ext cx="2952328" cy="2246769"/>
          </a:xfrm>
          <a:prstGeom prst="rect">
            <a:avLst/>
          </a:prstGeom>
          <a:noFill/>
          <a:ln>
            <a:solidFill>
              <a:schemeClr val="bg2">
                <a:lumMod val="75000"/>
              </a:schemeClr>
            </a:solidFill>
          </a:ln>
        </p:spPr>
        <p:txBody>
          <a:bodyPr wrap="square" rtlCol="0">
            <a:spAutoFit/>
          </a:bodyPr>
          <a:lstStyle/>
          <a:p>
            <a:r>
              <a:rPr lang="en-GB" sz="2000" dirty="0" smtClean="0">
                <a:latin typeface="+mj-lt"/>
              </a:rPr>
              <a:t>REAL -Raising Early Achievement in Literacy</a:t>
            </a:r>
          </a:p>
          <a:p>
            <a:endParaRPr lang="en-GB" sz="2000" dirty="0">
              <a:latin typeface="+mj-lt"/>
            </a:endParaRPr>
          </a:p>
          <a:p>
            <a:r>
              <a:rPr lang="en-GB" sz="2000" dirty="0" smtClean="0">
                <a:latin typeface="+mj-lt"/>
              </a:rPr>
              <a:t>- Environmental print</a:t>
            </a:r>
          </a:p>
          <a:p>
            <a:r>
              <a:rPr lang="en-GB" sz="2000" dirty="0" smtClean="0">
                <a:latin typeface="+mj-lt"/>
              </a:rPr>
              <a:t>- Books</a:t>
            </a:r>
          </a:p>
          <a:p>
            <a:r>
              <a:rPr lang="en-GB" sz="2000" dirty="0" smtClean="0">
                <a:latin typeface="+mj-lt"/>
              </a:rPr>
              <a:t>- Oral language</a:t>
            </a:r>
          </a:p>
          <a:p>
            <a:r>
              <a:rPr lang="en-GB" sz="2000" dirty="0" smtClean="0">
                <a:latin typeface="+mj-lt"/>
              </a:rPr>
              <a:t>- Early writing </a:t>
            </a:r>
            <a:endParaRPr lang="en-GB" sz="2000" dirty="0">
              <a:latin typeface="+mj-lt"/>
            </a:endParaRPr>
          </a:p>
        </p:txBody>
      </p:sp>
    </p:spTree>
    <p:extLst>
      <p:ext uri="{BB962C8B-B14F-4D97-AF65-F5344CB8AC3E}">
        <p14:creationId xmlns:p14="http://schemas.microsoft.com/office/powerpoint/2010/main" val="209827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772400" cy="1143000"/>
          </a:xfrm>
        </p:spPr>
        <p:txBody>
          <a:bodyPr/>
          <a:lstStyle/>
          <a:p>
            <a:r>
              <a:rPr lang="en-GB" dirty="0" smtClean="0">
                <a:solidFill>
                  <a:schemeClr val="bg2">
                    <a:lumMod val="75000"/>
                  </a:schemeClr>
                </a:solidFill>
              </a:rPr>
              <a:t>1. Upper body development</a:t>
            </a:r>
            <a:endParaRPr lang="en-GB" dirty="0">
              <a:solidFill>
                <a:schemeClr val="bg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6768752" cy="50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329" y="34505"/>
            <a:ext cx="2284671" cy="3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436096" y="1484784"/>
            <a:ext cx="1423233" cy="8640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accent3"/>
              </a:solidFill>
              <a:effectLst/>
              <a:latin typeface="Times" charset="0"/>
              <a:ea typeface="ＭＳ Ｐゴシック" charset="0"/>
            </a:endParaRPr>
          </a:p>
        </p:txBody>
      </p:sp>
    </p:spTree>
    <p:extLst>
      <p:ext uri="{BB962C8B-B14F-4D97-AF65-F5344CB8AC3E}">
        <p14:creationId xmlns:p14="http://schemas.microsoft.com/office/powerpoint/2010/main" val="133776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143000"/>
          </a:xfrm>
        </p:spPr>
        <p:txBody>
          <a:bodyPr/>
          <a:lstStyle/>
          <a:p>
            <a:r>
              <a:rPr lang="en-GB" dirty="0" smtClean="0">
                <a:solidFill>
                  <a:schemeClr val="bg2">
                    <a:lumMod val="75000"/>
                  </a:schemeClr>
                </a:solidFill>
              </a:rPr>
              <a:t>2. Fine motor development </a:t>
            </a:r>
            <a:endParaRPr lang="en-GB" dirty="0">
              <a:solidFill>
                <a:schemeClr val="bg2">
                  <a:lumMod val="75000"/>
                </a:schemeClr>
              </a:solidFill>
            </a:endParaRPr>
          </a:p>
        </p:txBody>
      </p:sp>
      <p:sp>
        <p:nvSpPr>
          <p:cNvPr id="3" name="Subtitle 2"/>
          <p:cNvSpPr>
            <a:spLocks noGrp="1"/>
          </p:cNvSpPr>
          <p:nvPr>
            <p:ph type="subTitle" idx="1"/>
          </p:nvPr>
        </p:nvSpPr>
        <p:spPr>
          <a:xfrm>
            <a:off x="755576" y="1340768"/>
            <a:ext cx="5040560" cy="2664296"/>
          </a:xfrm>
        </p:spPr>
        <p:txBody>
          <a:bodyPr/>
          <a:lstStyle/>
          <a:p>
            <a:r>
              <a:rPr lang="en-GB" dirty="0" smtClean="0"/>
              <a:t>Alastair Bryce-Clegg describes the 9 different hand skills that are needed to be able to hold a pencil effectively. (This skill is at the level of the Early Learning Goal!</a:t>
            </a:r>
          </a:p>
          <a:p>
            <a:endParaRPr lang="en-GB" dirty="0"/>
          </a:p>
          <a:p>
            <a:r>
              <a:rPr lang="en-GB" dirty="0" smtClean="0"/>
              <a:t>He also talks about the many different stages of pencil grip that children may go through before gaining the tripod grip.</a:t>
            </a:r>
          </a:p>
          <a:p>
            <a:endParaRPr lang="en-GB" dirty="0"/>
          </a:p>
          <a:p>
            <a:r>
              <a:rPr lang="en-GB" dirty="0" smtClean="0"/>
              <a:t>Children need lots of carefully considered fine motor activities!</a:t>
            </a:r>
            <a:endParaRPr lang="en-GB"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987" y="666750"/>
            <a:ext cx="187801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10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F5C85D-1D6D-4217-95D7-2B47E1AC9902}" type="slidenum">
              <a:rPr lang="en-US" altLang="en-US"/>
              <a:pPr/>
              <a:t>8</a:t>
            </a:fld>
            <a:endParaRPr lang="en-US" altLang="en-US">
              <a:solidFill>
                <a:schemeClr val="tx1"/>
              </a:solidFill>
            </a:endParaRPr>
          </a:p>
        </p:txBody>
      </p:sp>
      <p:sp>
        <p:nvSpPr>
          <p:cNvPr id="20482" name="Rectangle 2"/>
          <p:cNvSpPr>
            <a:spLocks noGrp="1" noChangeArrowheads="1"/>
          </p:cNvSpPr>
          <p:nvPr>
            <p:ph type="title"/>
          </p:nvPr>
        </p:nvSpPr>
        <p:spPr>
          <a:xfrm>
            <a:off x="323528" y="332656"/>
            <a:ext cx="8424936" cy="5328592"/>
          </a:xfrm>
        </p:spPr>
        <p:txBody>
          <a:bodyPr/>
          <a:lstStyle/>
          <a:p>
            <a:r>
              <a:rPr lang="en-GB" altLang="en-US" sz="3600" dirty="0" smtClean="0">
                <a:solidFill>
                  <a:schemeClr val="bg2">
                    <a:lumMod val="75000"/>
                  </a:schemeClr>
                </a:solidFill>
              </a:rPr>
              <a:t>3. Phonics</a:t>
            </a:r>
            <a:r>
              <a:rPr lang="en-US" altLang="en-US" sz="2400" dirty="0" smtClean="0"/>
              <a:t/>
            </a:r>
            <a:br>
              <a:rPr lang="en-US" altLang="en-US" sz="2400" dirty="0" smtClean="0"/>
            </a:br>
            <a:r>
              <a:rPr lang="en-US" altLang="en-US" sz="2400" dirty="0" smtClean="0"/>
              <a:t>An early phonics focus lays the groundwork for systematic phonics that is taught in schools. </a:t>
            </a:r>
            <a:br>
              <a:rPr lang="en-US" altLang="en-US" sz="2400" dirty="0" smtClean="0"/>
            </a:br>
            <a:r>
              <a:rPr lang="en-US" altLang="en-US" sz="2400" dirty="0"/>
              <a:t/>
            </a:r>
            <a:br>
              <a:rPr lang="en-US" altLang="en-US" sz="2400" dirty="0"/>
            </a:br>
            <a:r>
              <a:rPr lang="en-US" altLang="en-US" sz="1800" dirty="0" smtClean="0"/>
              <a:t>“Letters and Sounds” is one </a:t>
            </a:r>
            <a:r>
              <a:rPr lang="en-US" altLang="en-US" sz="1800" dirty="0" err="1" smtClean="0"/>
              <a:t>programme</a:t>
            </a:r>
            <a:r>
              <a:rPr lang="en-US" altLang="en-US" sz="1800" dirty="0" smtClean="0"/>
              <a:t> that contains several elements and will support children, no matter which </a:t>
            </a:r>
            <a:r>
              <a:rPr lang="en-US" altLang="en-US" sz="1800" dirty="0" err="1" smtClean="0"/>
              <a:t>programme</a:t>
            </a:r>
            <a:r>
              <a:rPr lang="en-US" altLang="en-US" sz="1800" dirty="0" smtClean="0"/>
              <a:t> a school might use: </a:t>
            </a:r>
            <a:r>
              <a:rPr lang="en-US" altLang="en-US" sz="1800" u="sng" dirty="0" smtClean="0">
                <a:solidFill>
                  <a:schemeClr val="accent1">
                    <a:lumMod val="50000"/>
                  </a:schemeClr>
                </a:solidFill>
              </a:rPr>
              <a:t/>
            </a:r>
            <a:br>
              <a:rPr lang="en-US" altLang="en-US" sz="1800" u="sng" dirty="0" smtClean="0">
                <a:solidFill>
                  <a:schemeClr val="accent1">
                    <a:lumMod val="50000"/>
                  </a:schemeClr>
                </a:solidFill>
              </a:rPr>
            </a:br>
            <a:r>
              <a:rPr lang="en-US" altLang="en-US" sz="1800" dirty="0">
                <a:solidFill>
                  <a:schemeClr val="accent1">
                    <a:lumMod val="50000"/>
                  </a:schemeClr>
                </a:solidFill>
              </a:rPr>
              <a:t/>
            </a:r>
            <a:br>
              <a:rPr lang="en-US" altLang="en-US" sz="1800" dirty="0">
                <a:solidFill>
                  <a:schemeClr val="accent1">
                    <a:lumMod val="50000"/>
                  </a:schemeClr>
                </a:solidFill>
              </a:rPr>
            </a:br>
            <a:r>
              <a:rPr lang="en-US" altLang="en-US" sz="1800" dirty="0" smtClean="0">
                <a:solidFill>
                  <a:schemeClr val="accent1">
                    <a:lumMod val="50000"/>
                  </a:schemeClr>
                </a:solidFill>
              </a:rPr>
              <a:t>Aspect </a:t>
            </a:r>
            <a:r>
              <a:rPr lang="en-US" altLang="en-US" sz="1800" dirty="0">
                <a:solidFill>
                  <a:schemeClr val="accent1">
                    <a:lumMod val="50000"/>
                  </a:schemeClr>
                </a:solidFill>
              </a:rPr>
              <a:t>1</a:t>
            </a:r>
            <a:r>
              <a:rPr lang="en-US" altLang="en-US" sz="1800" dirty="0" smtClean="0">
                <a:solidFill>
                  <a:schemeClr val="accent1">
                    <a:lumMod val="50000"/>
                  </a:schemeClr>
                </a:solidFill>
              </a:rPr>
              <a:t>:	listening for sounds in the environment </a:t>
            </a:r>
            <a:r>
              <a:rPr lang="en-US" altLang="en-US" sz="1800" dirty="0">
                <a:solidFill>
                  <a:schemeClr val="accent1">
                    <a:lumMod val="50000"/>
                  </a:schemeClr>
                </a:solidFill>
              </a:rPr>
              <a:t/>
            </a:r>
            <a:br>
              <a:rPr lang="en-US" altLang="en-US" sz="1800" dirty="0">
                <a:solidFill>
                  <a:schemeClr val="accent1">
                    <a:lumMod val="50000"/>
                  </a:schemeClr>
                </a:solidFill>
              </a:rPr>
            </a:br>
            <a:r>
              <a:rPr lang="en-US" altLang="en-US" sz="1800" dirty="0">
                <a:solidFill>
                  <a:schemeClr val="accent1">
                    <a:lumMod val="50000"/>
                  </a:schemeClr>
                </a:solidFill>
              </a:rPr>
              <a:t>Aspect 2: </a:t>
            </a:r>
            <a:r>
              <a:rPr lang="en-US" altLang="en-US" sz="1800" dirty="0" smtClean="0">
                <a:solidFill>
                  <a:schemeClr val="accent1">
                    <a:lumMod val="50000"/>
                  </a:schemeClr>
                </a:solidFill>
              </a:rPr>
              <a:t>	playing with Instrumental </a:t>
            </a:r>
            <a:r>
              <a:rPr lang="en-US" altLang="en-US" sz="1800" dirty="0">
                <a:solidFill>
                  <a:schemeClr val="accent1">
                    <a:lumMod val="50000"/>
                  </a:schemeClr>
                </a:solidFill>
              </a:rPr>
              <a:t>sounds</a:t>
            </a:r>
            <a:br>
              <a:rPr lang="en-US" altLang="en-US" sz="1800" dirty="0">
                <a:solidFill>
                  <a:schemeClr val="accent1">
                    <a:lumMod val="50000"/>
                  </a:schemeClr>
                </a:solidFill>
              </a:rPr>
            </a:br>
            <a:r>
              <a:rPr lang="en-US" altLang="en-US" sz="1800" dirty="0">
                <a:solidFill>
                  <a:schemeClr val="accent1">
                    <a:lumMod val="50000"/>
                  </a:schemeClr>
                </a:solidFill>
              </a:rPr>
              <a:t>Aspect 3: </a:t>
            </a:r>
            <a:r>
              <a:rPr lang="en-US" altLang="en-US" sz="1800" dirty="0" smtClean="0">
                <a:solidFill>
                  <a:schemeClr val="accent1">
                    <a:lumMod val="50000"/>
                  </a:schemeClr>
                </a:solidFill>
              </a:rPr>
              <a:t>	making percussion noises with our bodies</a:t>
            </a:r>
            <a:r>
              <a:rPr lang="en-US" altLang="en-US" sz="1800" dirty="0">
                <a:solidFill>
                  <a:schemeClr val="accent1">
                    <a:lumMod val="50000"/>
                  </a:schemeClr>
                </a:solidFill>
              </a:rPr>
              <a:t/>
            </a:r>
            <a:br>
              <a:rPr lang="en-US" altLang="en-US" sz="1800" dirty="0">
                <a:solidFill>
                  <a:schemeClr val="accent1">
                    <a:lumMod val="50000"/>
                  </a:schemeClr>
                </a:solidFill>
              </a:rPr>
            </a:br>
            <a:r>
              <a:rPr lang="en-US" altLang="en-US" sz="1800" dirty="0">
                <a:solidFill>
                  <a:schemeClr val="accent1">
                    <a:lumMod val="50000"/>
                  </a:schemeClr>
                </a:solidFill>
              </a:rPr>
              <a:t>Aspect </a:t>
            </a:r>
            <a:r>
              <a:rPr lang="en-US" altLang="en-US" sz="1800" dirty="0" smtClean="0">
                <a:solidFill>
                  <a:schemeClr val="accent1">
                    <a:lumMod val="50000"/>
                  </a:schemeClr>
                </a:solidFill>
              </a:rPr>
              <a:t>4:	playing with rhythm </a:t>
            </a:r>
            <a:r>
              <a:rPr lang="en-US" altLang="en-US" sz="1800" dirty="0">
                <a:solidFill>
                  <a:schemeClr val="accent1">
                    <a:lumMod val="50000"/>
                  </a:schemeClr>
                </a:solidFill>
              </a:rPr>
              <a:t>and rhyme</a:t>
            </a:r>
            <a:br>
              <a:rPr lang="en-US" altLang="en-US" sz="1800" dirty="0">
                <a:solidFill>
                  <a:schemeClr val="accent1">
                    <a:lumMod val="50000"/>
                  </a:schemeClr>
                </a:solidFill>
              </a:rPr>
            </a:br>
            <a:r>
              <a:rPr lang="en-US" altLang="en-US" sz="1800" dirty="0">
                <a:solidFill>
                  <a:schemeClr val="accent1">
                    <a:lumMod val="50000"/>
                  </a:schemeClr>
                </a:solidFill>
              </a:rPr>
              <a:t>Aspect 4: </a:t>
            </a:r>
            <a:r>
              <a:rPr lang="en-US" altLang="en-US" sz="1800" dirty="0" smtClean="0">
                <a:solidFill>
                  <a:schemeClr val="accent1">
                    <a:lumMod val="50000"/>
                  </a:schemeClr>
                </a:solidFill>
              </a:rPr>
              <a:t>	finding words beginning with the same sound (alliteration)</a:t>
            </a:r>
            <a:r>
              <a:rPr lang="en-US" altLang="en-US" sz="1800" dirty="0">
                <a:solidFill>
                  <a:schemeClr val="accent1">
                    <a:lumMod val="50000"/>
                  </a:schemeClr>
                </a:solidFill>
              </a:rPr>
              <a:t/>
            </a:r>
            <a:br>
              <a:rPr lang="en-US" altLang="en-US" sz="1800" dirty="0">
                <a:solidFill>
                  <a:schemeClr val="accent1">
                    <a:lumMod val="50000"/>
                  </a:schemeClr>
                </a:solidFill>
              </a:rPr>
            </a:br>
            <a:r>
              <a:rPr lang="en-US" altLang="en-US" sz="1800" dirty="0">
                <a:solidFill>
                  <a:schemeClr val="accent1">
                    <a:lumMod val="50000"/>
                  </a:schemeClr>
                </a:solidFill>
              </a:rPr>
              <a:t>Aspect 6: </a:t>
            </a:r>
            <a:r>
              <a:rPr lang="en-US" altLang="en-US" sz="1800" dirty="0" smtClean="0">
                <a:solidFill>
                  <a:schemeClr val="accent1">
                    <a:lumMod val="50000"/>
                  </a:schemeClr>
                </a:solidFill>
              </a:rPr>
              <a:t>	experimenting with voice sounds</a:t>
            </a:r>
            <a:r>
              <a:rPr lang="en-US" altLang="en-US" sz="1800" dirty="0">
                <a:solidFill>
                  <a:schemeClr val="accent1">
                    <a:lumMod val="50000"/>
                  </a:schemeClr>
                </a:solidFill>
              </a:rPr>
              <a:t/>
            </a:r>
            <a:br>
              <a:rPr lang="en-US" altLang="en-US" sz="1800" dirty="0">
                <a:solidFill>
                  <a:schemeClr val="accent1">
                    <a:lumMod val="50000"/>
                  </a:schemeClr>
                </a:solidFill>
              </a:rPr>
            </a:br>
            <a:r>
              <a:rPr lang="en-US" altLang="en-US" sz="1800" dirty="0">
                <a:solidFill>
                  <a:schemeClr val="accent1">
                    <a:lumMod val="50000"/>
                  </a:schemeClr>
                </a:solidFill>
              </a:rPr>
              <a:t>Aspect </a:t>
            </a:r>
            <a:r>
              <a:rPr lang="en-US" altLang="en-US" sz="1800" dirty="0" smtClean="0">
                <a:solidFill>
                  <a:schemeClr val="accent1">
                    <a:lumMod val="50000"/>
                  </a:schemeClr>
                </a:solidFill>
              </a:rPr>
              <a:t>7:	starting to break words down into sounds and using 				sounds to make simple words (blending and segmenting</a:t>
            </a:r>
            <a:r>
              <a:rPr lang="en-US" altLang="en-US" sz="1800" dirty="0" smtClean="0"/>
              <a:t>)</a:t>
            </a:r>
            <a:br>
              <a:rPr lang="en-US" altLang="en-US" sz="1800" dirty="0" smtClean="0"/>
            </a:br>
            <a:r>
              <a:rPr lang="en-US" altLang="en-US" sz="1800" dirty="0"/>
              <a:t/>
            </a:r>
            <a:br>
              <a:rPr lang="en-US" altLang="en-US" sz="1800" dirty="0"/>
            </a:br>
            <a:r>
              <a:rPr lang="en-US" altLang="en-US" sz="1800" dirty="0" smtClean="0"/>
              <a:t>The Letters and Sounds </a:t>
            </a:r>
            <a:r>
              <a:rPr lang="en-US" altLang="en-US" sz="1800" dirty="0" err="1" smtClean="0"/>
              <a:t>programme</a:t>
            </a:r>
            <a:r>
              <a:rPr lang="en-US" altLang="en-US" sz="1800" dirty="0" smtClean="0"/>
              <a:t> can </a:t>
            </a:r>
            <a:r>
              <a:rPr lang="en-US" altLang="en-US" sz="1800" dirty="0"/>
              <a:t>be downloaded from  </a:t>
            </a:r>
            <a:r>
              <a:rPr lang="en-US" altLang="en-US" sz="1800" dirty="0" smtClean="0">
                <a:hlinkClick r:id="rId3"/>
              </a:rPr>
              <a:t>www.gov.uk/government/publications/letters-and-sounds</a:t>
            </a:r>
            <a:r>
              <a:rPr lang="en-US" altLang="en-US" sz="1800" dirty="0" smtClean="0"/>
              <a:t> </a:t>
            </a:r>
            <a:endParaRPr lang="en-GB" altLang="en-US" sz="1800" dirty="0"/>
          </a:p>
        </p:txBody>
      </p:sp>
      <p:sp>
        <p:nvSpPr>
          <p:cNvPr id="2" name="TextBox 1"/>
          <p:cNvSpPr txBox="1"/>
          <p:nvPr/>
        </p:nvSpPr>
        <p:spPr>
          <a:xfrm>
            <a:off x="1043608" y="6021288"/>
            <a:ext cx="5832648" cy="707886"/>
          </a:xfrm>
          <a:prstGeom prst="rect">
            <a:avLst/>
          </a:prstGeom>
          <a:solidFill>
            <a:srgbClr val="FFFF00"/>
          </a:solidFill>
          <a:ln>
            <a:solidFill>
              <a:schemeClr val="tx1"/>
            </a:solidFill>
          </a:ln>
        </p:spPr>
        <p:txBody>
          <a:bodyPr wrap="square" rtlCol="0">
            <a:spAutoFit/>
          </a:bodyPr>
          <a:lstStyle/>
          <a:p>
            <a:r>
              <a:rPr lang="en-GB" sz="2000" dirty="0" smtClean="0">
                <a:latin typeface="Tahoma" pitchFamily="34" charset="0"/>
                <a:ea typeface="Tahoma" pitchFamily="34" charset="0"/>
                <a:cs typeface="Tahoma" pitchFamily="34" charset="0"/>
              </a:rPr>
              <a:t>Reflection: are we concerned that we might do it wrong?</a:t>
            </a:r>
            <a:endParaRPr lang="en-GB"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9386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869346E-AA40-4AEA-AEC6-92B260C469A1}" type="slidenum">
              <a:rPr lang="en-US" smtClean="0"/>
              <a:pPr>
                <a:defRPr/>
              </a:pPr>
              <a:t>9</a:t>
            </a:fld>
            <a:endParaRPr lang="en-US">
              <a:solidFill>
                <a:schemeClr val="tx1"/>
              </a:solidFill>
            </a:endParaRPr>
          </a:p>
        </p:txBody>
      </p:sp>
      <p:pic>
        <p:nvPicPr>
          <p:cNvPr id="1026" name="Picture 2" descr="\\Chesfs50\EUCHomedirs\emma.booker\My Documents\Learning Communities\stages of wri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65530"/>
            <a:ext cx="7921290" cy="60038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23528" y="665530"/>
            <a:ext cx="864096" cy="600383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ＭＳ Ｐゴシック" charset="0"/>
                <a:cs typeface="Arial" pitchFamily="34" charset="0"/>
              </a:rPr>
              <a:t> Do we recognise</a:t>
            </a:r>
            <a:r>
              <a:rPr kumimoji="0" lang="en-GB" sz="2400" b="0" i="0" u="none" strike="noStrike" cap="none" normalizeH="0" dirty="0" smtClean="0">
                <a:ln>
                  <a:noFill/>
                </a:ln>
                <a:solidFill>
                  <a:schemeClr val="tx1"/>
                </a:solidFill>
                <a:effectLst/>
                <a:latin typeface="Arial" pitchFamily="34" charset="0"/>
                <a:ea typeface="ＭＳ Ｐゴシック" charset="0"/>
                <a:cs typeface="Arial" pitchFamily="34" charset="0"/>
              </a:rPr>
              <a:t> value and model children's   efforts at every level?</a:t>
            </a:r>
            <a:endParaRPr kumimoji="0" lang="en-GB" sz="2400" b="0" i="0" u="none" strike="noStrike" cap="none" normalizeH="0" baseline="0" dirty="0">
              <a:ln>
                <a:noFill/>
              </a:ln>
              <a:solidFill>
                <a:schemeClr val="tx1"/>
              </a:solidFill>
              <a:effectLst/>
              <a:latin typeface="Arial" pitchFamily="34" charset="0"/>
              <a:ea typeface="ＭＳ Ｐゴシック" charset="0"/>
              <a:cs typeface="Arial" pitchFamily="34" charset="0"/>
            </a:endParaRPr>
          </a:p>
        </p:txBody>
      </p:sp>
      <p:sp>
        <p:nvSpPr>
          <p:cNvPr id="4" name="Rectangle 3"/>
          <p:cNvSpPr/>
          <p:nvPr/>
        </p:nvSpPr>
        <p:spPr>
          <a:xfrm>
            <a:off x="1192982" y="-5953"/>
            <a:ext cx="7951018" cy="646331"/>
          </a:xfrm>
          <a:prstGeom prst="rect">
            <a:avLst/>
          </a:prstGeom>
        </p:spPr>
        <p:txBody>
          <a:bodyPr wrap="square">
            <a:spAutoFit/>
          </a:bodyPr>
          <a:lstStyle/>
          <a:p>
            <a:r>
              <a:rPr lang="en-GB" sz="3600" kern="0" dirty="0">
                <a:solidFill>
                  <a:schemeClr val="bg2">
                    <a:lumMod val="75000"/>
                  </a:schemeClr>
                </a:solidFill>
                <a:latin typeface="Arial"/>
                <a:cs typeface="+mj-cs"/>
              </a:rPr>
              <a:t>4. Stages of writing development </a:t>
            </a:r>
            <a:endParaRPr lang="en-GB" sz="3600" dirty="0">
              <a:solidFill>
                <a:schemeClr val="bg2">
                  <a:lumMod val="75000"/>
                </a:schemeClr>
              </a:solidFill>
            </a:endParaRPr>
          </a:p>
        </p:txBody>
      </p:sp>
    </p:spTree>
    <p:extLst>
      <p:ext uri="{BB962C8B-B14F-4D97-AF65-F5344CB8AC3E}">
        <p14:creationId xmlns:p14="http://schemas.microsoft.com/office/powerpoint/2010/main" val="217039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9</TotalTime>
  <Words>1460</Words>
  <Application>Microsoft Office PowerPoint</Application>
  <PresentationFormat>On-screen Show (4:3)</PresentationFormat>
  <Paragraphs>163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PowerPoint Presentation</vt:lpstr>
      <vt:lpstr>PowerPoint Presentation</vt:lpstr>
      <vt:lpstr>PowerPoint Presentation</vt:lpstr>
      <vt:lpstr>  “In the early years, we must be wary of placing too much emphasis on transcriptional aspects of writing (handwriting, spelling and punctuation) too early as this can cause confusion and can create negative attitudes towards writing.”    (Within the writing projects described in Julie Cigman’s book, focusing on the communicative aspects of writing freed children up to “have a go” as the purpose of the writing was to convey a message. )</vt:lpstr>
      <vt:lpstr>Elements of early writing  to think about </vt:lpstr>
      <vt:lpstr>1. Upper body development</vt:lpstr>
      <vt:lpstr>2. Fine motor development </vt:lpstr>
      <vt:lpstr>3. Phonics An early phonics focus lays the groundwork for systematic phonics that is taught in schools.   “Letters and Sounds” is one programme that contains several elements and will support children, no matter which programme a school might use:   Aspect 1: listening for sounds in the environment  Aspect 2:  playing with Instrumental sounds Aspect 3:  making percussion noises with our bodies Aspect 4: playing with rhythm and rhyme Aspect 4:  finding words beginning with the same sound (alliteration) Aspect 6:  experimenting with voice sounds Aspect 7: starting to break words down into sounds and using     sounds to make simple words (blending and segmenting)  The Letters and Sounds programme can be downloaded from  www.gov.uk/government/publications/letters-and-sounds </vt:lpstr>
      <vt:lpstr>PowerPoint Presentation</vt:lpstr>
      <vt:lpstr>“In order to become a writer, children must develop transcriptional skills of handwriting, spelling and punctuation; and they must first develop compositional skills, by finding a creative and expressive voice of their own which they can communicate using the transcriptional skills of writing”  Julie Cigman</vt:lpstr>
      <vt:lpstr>PowerPoint Presentation</vt:lpstr>
      <vt:lpstr>PowerPoint Presentation</vt:lpstr>
      <vt:lpstr>PowerPoint Presentation</vt:lpstr>
      <vt:lpstr> </vt:lpstr>
      <vt:lpstr>PowerPoint Presentation</vt:lpstr>
    </vt:vector>
  </TitlesOfParts>
  <Company>Essex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emma.booker</dc:creator>
  <cp:lastModifiedBy>emma.booker</cp:lastModifiedBy>
  <cp:revision>2</cp:revision>
  <dcterms:created xsi:type="dcterms:W3CDTF">2015-02-17T10:02:16Z</dcterms:created>
  <dcterms:modified xsi:type="dcterms:W3CDTF">2015-02-17T10:11:29Z</dcterms:modified>
</cp:coreProperties>
</file>