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694" r:id="rId6"/>
    <p:sldMasterId id="2147483696" r:id="rId7"/>
  </p:sldMasterIdLst>
  <p:notesMasterIdLst>
    <p:notesMasterId r:id="rId30"/>
  </p:notesMasterIdLst>
  <p:sldIdLst>
    <p:sldId id="2147479101" r:id="rId8"/>
    <p:sldId id="2147376192" r:id="rId9"/>
    <p:sldId id="2147479105" r:id="rId10"/>
    <p:sldId id="2147376159" r:id="rId11"/>
    <p:sldId id="2147376156" r:id="rId12"/>
    <p:sldId id="2147479106" r:id="rId13"/>
    <p:sldId id="2147479107" r:id="rId14"/>
    <p:sldId id="2147376216" r:id="rId15"/>
    <p:sldId id="2147376218" r:id="rId16"/>
    <p:sldId id="2147479104" r:id="rId17"/>
    <p:sldId id="2147479102" r:id="rId18"/>
    <p:sldId id="2147479103" r:id="rId19"/>
    <p:sldId id="2147376189" r:id="rId20"/>
    <p:sldId id="257" r:id="rId21"/>
    <p:sldId id="259" r:id="rId22"/>
    <p:sldId id="2147376220" r:id="rId23"/>
    <p:sldId id="2147376219" r:id="rId24"/>
    <p:sldId id="3517" r:id="rId25"/>
    <p:sldId id="2147479108" r:id="rId26"/>
    <p:sldId id="2147479109" r:id="rId27"/>
    <p:sldId id="2147376212" r:id="rId28"/>
    <p:sldId id="27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37E72B-C8EB-46C1-96AE-E608919551C9}" v="45" dt="2026-08-31T11:33:44.8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8" d="100"/>
          <a:sy n="78" d="100"/>
        </p:scale>
        <p:origin x="120" y="480"/>
      </p:cViewPr>
      <p:guideLst/>
    </p:cSldViewPr>
  </p:slideViewPr>
  <p:outlineViewPr>
    <p:cViewPr>
      <p:scale>
        <a:sx n="33" d="100"/>
        <a:sy n="33" d="100"/>
      </p:scale>
      <p:origin x="0" y="-80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Darvill - Senior Education Safeguarding Advisor – Strategic Support and Learning &amp; Development Lead" userId="624883b4-1e9b-4e2d-9c7d-7cb1dff1ea78" providerId="ADAL" clId="{37A1A692-1882-4B92-A487-B8B562BA515C}"/>
    <pc:docChg chg="undo custSel addSld delSld modSld sldOrd delMainMaster">
      <pc:chgData name="Alex Darvill - Senior Education Safeguarding Advisor – Strategic Support and Learning &amp; Development Lead" userId="624883b4-1e9b-4e2d-9c7d-7cb1dff1ea78" providerId="ADAL" clId="{37A1A692-1882-4B92-A487-B8B562BA515C}" dt="2026-08-31T11:33:44.897" v="2035" actId="962"/>
      <pc:docMkLst>
        <pc:docMk/>
      </pc:docMkLst>
      <pc:sldChg chg="delSp modSp mod modNotesTx">
        <pc:chgData name="Alex Darvill - Senior Education Safeguarding Advisor – Strategic Support and Learning &amp; Development Lead" userId="624883b4-1e9b-4e2d-9c7d-7cb1dff1ea78" providerId="ADAL" clId="{37A1A692-1882-4B92-A487-B8B562BA515C}" dt="2026-08-31T11:32:16.667" v="1990" actId="33553"/>
        <pc:sldMkLst>
          <pc:docMk/>
          <pc:sldMk cId="0" sldId="257"/>
        </pc:sldMkLst>
        <pc:spChg chg="mod">
          <ac:chgData name="Alex Darvill - Senior Education Safeguarding Advisor – Strategic Support and Learning &amp; Development Lead" userId="624883b4-1e9b-4e2d-9c7d-7cb1dff1ea78" providerId="ADAL" clId="{37A1A692-1882-4B92-A487-B8B562BA515C}" dt="2026-08-31T11:32:16.667" v="1990" actId="33553"/>
          <ac:spMkLst>
            <pc:docMk/>
            <pc:sldMk cId="0" sldId="257"/>
            <ac:spMk id="4" creationId="{00000000-0000-0000-0000-000000000000}"/>
          </ac:spMkLst>
        </pc:spChg>
        <pc:spChg chg="del mod">
          <ac:chgData name="Alex Darvill - Senior Education Safeguarding Advisor – Strategic Support and Learning &amp; Development Lead" userId="624883b4-1e9b-4e2d-9c7d-7cb1dff1ea78" providerId="ADAL" clId="{37A1A692-1882-4B92-A487-B8B562BA515C}" dt="2026-08-31T11:31:01.565" v="1964" actId="478"/>
          <ac:spMkLst>
            <pc:docMk/>
            <pc:sldMk cId="0" sldId="257"/>
            <ac:spMk id="5" creationId="{00000000-0000-0000-0000-000000000000}"/>
          </ac:spMkLst>
        </pc:spChg>
        <pc:picChg chg="mod">
          <ac:chgData name="Alex Darvill - Senior Education Safeguarding Advisor – Strategic Support and Learning &amp; Development Lead" userId="624883b4-1e9b-4e2d-9c7d-7cb1dff1ea78" providerId="ADAL" clId="{37A1A692-1882-4B92-A487-B8B562BA515C}" dt="2026-08-31T11:30:58.800" v="1963" actId="962"/>
          <ac:picMkLst>
            <pc:docMk/>
            <pc:sldMk cId="0" sldId="257"/>
            <ac:picMk id="2" creationId="{00000000-0000-0000-0000-000000000000}"/>
          </ac:picMkLst>
        </pc:picChg>
      </pc:sldChg>
      <pc:sldChg chg="delSp modSp mod modNotesTx">
        <pc:chgData name="Alex Darvill - Senior Education Safeguarding Advisor – Strategic Support and Learning &amp; Development Lead" userId="624883b4-1e9b-4e2d-9c7d-7cb1dff1ea78" providerId="ADAL" clId="{37A1A692-1882-4B92-A487-B8B562BA515C}" dt="2026-08-31T11:32:18.511" v="1991" actId="33553"/>
        <pc:sldMkLst>
          <pc:docMk/>
          <pc:sldMk cId="0" sldId="259"/>
        </pc:sldMkLst>
        <pc:spChg chg="mod">
          <ac:chgData name="Alex Darvill - Senior Education Safeguarding Advisor – Strategic Support and Learning &amp; Development Lead" userId="624883b4-1e9b-4e2d-9c7d-7cb1dff1ea78" providerId="ADAL" clId="{37A1A692-1882-4B92-A487-B8B562BA515C}" dt="2026-08-31T11:32:18.511" v="1991" actId="33553"/>
          <ac:spMkLst>
            <pc:docMk/>
            <pc:sldMk cId="0" sldId="259"/>
            <ac:spMk id="4" creationId="{00000000-0000-0000-0000-000000000000}"/>
          </ac:spMkLst>
        </pc:spChg>
        <pc:spChg chg="del mod">
          <ac:chgData name="Alex Darvill - Senior Education Safeguarding Advisor – Strategic Support and Learning &amp; Development Lead" userId="624883b4-1e9b-4e2d-9c7d-7cb1dff1ea78" providerId="ADAL" clId="{37A1A692-1882-4B92-A487-B8B562BA515C}" dt="2026-08-31T11:31:08.726" v="1970" actId="478"/>
          <ac:spMkLst>
            <pc:docMk/>
            <pc:sldMk cId="0" sldId="259"/>
            <ac:spMk id="5" creationId="{00000000-0000-0000-0000-000000000000}"/>
          </ac:spMkLst>
        </pc:spChg>
        <pc:picChg chg="mod">
          <ac:chgData name="Alex Darvill - Senior Education Safeguarding Advisor – Strategic Support and Learning &amp; Development Lead" userId="624883b4-1e9b-4e2d-9c7d-7cb1dff1ea78" providerId="ADAL" clId="{37A1A692-1882-4B92-A487-B8B562BA515C}" dt="2026-08-31T11:31:06.895" v="1969" actId="962"/>
          <ac:picMkLst>
            <pc:docMk/>
            <pc:sldMk cId="0" sldId="259"/>
            <ac:picMk id="2" creationId="{00000000-0000-0000-0000-000000000000}"/>
          </ac:picMkLst>
        </pc:picChg>
      </pc:sldChg>
      <pc:sldChg chg="add">
        <pc:chgData name="Alex Darvill - Senior Education Safeguarding Advisor – Strategic Support and Learning &amp; Development Lead" userId="624883b4-1e9b-4e2d-9c7d-7cb1dff1ea78" providerId="ADAL" clId="{37A1A692-1882-4B92-A487-B8B562BA515C}" dt="2026-08-25T15:09:24.209" v="1892"/>
        <pc:sldMkLst>
          <pc:docMk/>
          <pc:sldMk cId="2444680049" sldId="270"/>
        </pc:sldMkLst>
      </pc:sldChg>
      <pc:sldChg chg="modSp add mod">
        <pc:chgData name="Alex Darvill - Senior Education Safeguarding Advisor – Strategic Support and Learning &amp; Development Lead" userId="624883b4-1e9b-4e2d-9c7d-7cb1dff1ea78" providerId="ADAL" clId="{37A1A692-1882-4B92-A487-B8B562BA515C}" dt="2026-08-31T11:32:40.615" v="1997" actId="20577"/>
        <pc:sldMkLst>
          <pc:docMk/>
          <pc:sldMk cId="1285931226" sldId="3517"/>
        </pc:sldMkLst>
        <pc:spChg chg="mod">
          <ac:chgData name="Alex Darvill - Senior Education Safeguarding Advisor – Strategic Support and Learning &amp; Development Lead" userId="624883b4-1e9b-4e2d-9c7d-7cb1dff1ea78" providerId="ADAL" clId="{37A1A692-1882-4B92-A487-B8B562BA515C}" dt="2026-08-31T11:32:40.615" v="1997" actId="20577"/>
          <ac:spMkLst>
            <pc:docMk/>
            <pc:sldMk cId="1285931226" sldId="3517"/>
            <ac:spMk id="2" creationId="{AB90196E-FF0D-6068-2141-ED3C605BC223}"/>
          </ac:spMkLst>
        </pc:spChg>
        <pc:spChg chg="mod">
          <ac:chgData name="Alex Darvill - Senior Education Safeguarding Advisor – Strategic Support and Learning &amp; Development Lead" userId="624883b4-1e9b-4e2d-9c7d-7cb1dff1ea78" providerId="ADAL" clId="{37A1A692-1882-4B92-A487-B8B562BA515C}" dt="2026-08-23T08:44:07.979" v="1690" actId="12"/>
          <ac:spMkLst>
            <pc:docMk/>
            <pc:sldMk cId="1285931226" sldId="3517"/>
            <ac:spMk id="3" creationId="{A378FF32-C034-6009-6B14-211E619A34AA}"/>
          </ac:spMkLst>
        </pc:spChg>
      </pc:sldChg>
      <pc:sldChg chg="addSp delSp modSp mod addAnim delAnim modAnim modNotesTx">
        <pc:chgData name="Alex Darvill - Senior Education Safeguarding Advisor – Strategic Support and Learning &amp; Development Lead" userId="624883b4-1e9b-4e2d-9c7d-7cb1dff1ea78" providerId="ADAL" clId="{37A1A692-1882-4B92-A487-B8B562BA515C}" dt="2026-08-31T11:33:25.052" v="2025" actId="962"/>
        <pc:sldMkLst>
          <pc:docMk/>
          <pc:sldMk cId="1581868019" sldId="2147376156"/>
        </pc:sldMkLst>
        <pc:spChg chg="mod">
          <ac:chgData name="Alex Darvill - Senior Education Safeguarding Advisor – Strategic Support and Learning &amp; Development Lead" userId="624883b4-1e9b-4e2d-9c7d-7cb1dff1ea78" providerId="ADAL" clId="{37A1A692-1882-4B92-A487-B8B562BA515C}" dt="2026-08-31T11:33:18.258" v="2013" actId="962"/>
          <ac:spMkLst>
            <pc:docMk/>
            <pc:sldMk cId="1581868019" sldId="2147376156"/>
            <ac:spMk id="2" creationId="{B63178EE-45D6-E409-7A7A-F2361A8B947E}"/>
          </ac:spMkLst>
        </pc:spChg>
        <pc:spChg chg="del mod">
          <ac:chgData name="Alex Darvill - Senior Education Safeguarding Advisor – Strategic Support and Learning &amp; Development Lead" userId="624883b4-1e9b-4e2d-9c7d-7cb1dff1ea78" providerId="ADAL" clId="{37A1A692-1882-4B92-A487-B8B562BA515C}" dt="2026-08-31T11:28:51.712" v="1913" actId="478"/>
          <ac:spMkLst>
            <pc:docMk/>
            <pc:sldMk cId="1581868019" sldId="2147376156"/>
            <ac:spMk id="4" creationId="{392773D3-049E-45C9-F88D-4D2A8E525555}"/>
          </ac:spMkLst>
        </pc:spChg>
        <pc:spChg chg="del mod">
          <ac:chgData name="Alex Darvill - Senior Education Safeguarding Advisor – Strategic Support and Learning &amp; Development Lead" userId="624883b4-1e9b-4e2d-9c7d-7cb1dff1ea78" providerId="ADAL" clId="{37A1A692-1882-4B92-A487-B8B562BA515C}" dt="2026-08-31T11:28:44.746" v="1910" actId="478"/>
          <ac:spMkLst>
            <pc:docMk/>
            <pc:sldMk cId="1581868019" sldId="2147376156"/>
            <ac:spMk id="5" creationId="{6E3C7B9E-D91E-BAD8-AD34-2DCF8344AE9D}"/>
          </ac:spMkLst>
        </pc:spChg>
        <pc:spChg chg="add del mod">
          <ac:chgData name="Alex Darvill - Senior Education Safeguarding Advisor – Strategic Support and Learning &amp; Development Lead" userId="624883b4-1e9b-4e2d-9c7d-7cb1dff1ea78" providerId="ADAL" clId="{37A1A692-1882-4B92-A487-B8B562BA515C}" dt="2026-08-31T11:33:23.575" v="2023" actId="962"/>
          <ac:spMkLst>
            <pc:docMk/>
            <pc:sldMk cId="1581868019" sldId="2147376156"/>
            <ac:spMk id="6" creationId="{BE5848BD-29C3-C315-5ED1-B0E0D7C9B085}"/>
          </ac:spMkLst>
        </pc:spChg>
        <pc:spChg chg="mod">
          <ac:chgData name="Alex Darvill - Senior Education Safeguarding Advisor – Strategic Support and Learning &amp; Development Lead" userId="624883b4-1e9b-4e2d-9c7d-7cb1dff1ea78" providerId="ADAL" clId="{37A1A692-1882-4B92-A487-B8B562BA515C}" dt="2026-08-31T11:28:29.250" v="1905" actId="962"/>
          <ac:spMkLst>
            <pc:docMk/>
            <pc:sldMk cId="1581868019" sldId="2147376156"/>
            <ac:spMk id="7" creationId="{2483B0D5-A2D0-06E9-88C4-40645EEB2DB0}"/>
          </ac:spMkLst>
        </pc:spChg>
        <pc:spChg chg="mod">
          <ac:chgData name="Alex Darvill - Senior Education Safeguarding Advisor – Strategic Support and Learning &amp; Development Lead" userId="624883b4-1e9b-4e2d-9c7d-7cb1dff1ea78" providerId="ADAL" clId="{37A1A692-1882-4B92-A487-B8B562BA515C}" dt="2026-08-31T11:33:19.734" v="2016" actId="962"/>
          <ac:spMkLst>
            <pc:docMk/>
            <pc:sldMk cId="1581868019" sldId="2147376156"/>
            <ac:spMk id="8" creationId="{675D98F5-D7DD-E876-4A08-39FCE5D35239}"/>
          </ac:spMkLst>
        </pc:spChg>
        <pc:spChg chg="mod">
          <ac:chgData name="Alex Darvill - Senior Education Safeguarding Advisor – Strategic Support and Learning &amp; Development Lead" userId="624883b4-1e9b-4e2d-9c7d-7cb1dff1ea78" providerId="ADAL" clId="{37A1A692-1882-4B92-A487-B8B562BA515C}" dt="2026-08-31T11:33:20.194" v="2017" actId="962"/>
          <ac:spMkLst>
            <pc:docMk/>
            <pc:sldMk cId="1581868019" sldId="2147376156"/>
            <ac:spMk id="9" creationId="{6FF8AE68-F0A8-92B3-E075-1BA60ADE3018}"/>
          </ac:spMkLst>
        </pc:spChg>
        <pc:spChg chg="add del mod">
          <ac:chgData name="Alex Darvill - Senior Education Safeguarding Advisor – Strategic Support and Learning &amp; Development Lead" userId="624883b4-1e9b-4e2d-9c7d-7cb1dff1ea78" providerId="ADAL" clId="{37A1A692-1882-4B92-A487-B8B562BA515C}" dt="2026-08-31T11:28:47.654" v="1912" actId="478"/>
          <ac:spMkLst>
            <pc:docMk/>
            <pc:sldMk cId="1581868019" sldId="2147376156"/>
            <ac:spMk id="10" creationId="{F30FE0F3-F258-8555-CFCF-8EEEE16394C7}"/>
          </ac:spMkLst>
        </pc:spChg>
        <pc:spChg chg="mod">
          <ac:chgData name="Alex Darvill - Senior Education Safeguarding Advisor – Strategic Support and Learning &amp; Development Lead" userId="624883b4-1e9b-4e2d-9c7d-7cb1dff1ea78" providerId="ADAL" clId="{37A1A692-1882-4B92-A487-B8B562BA515C}" dt="2026-08-31T11:33:23.941" v="2024" actId="962"/>
          <ac:spMkLst>
            <pc:docMk/>
            <pc:sldMk cId="1581868019" sldId="2147376156"/>
            <ac:spMk id="11" creationId="{B0BFABBE-7D8A-1037-0908-CA7492050521}"/>
          </ac:spMkLst>
        </pc:spChg>
        <pc:spChg chg="add del mod">
          <ac:chgData name="Alex Darvill - Senior Education Safeguarding Advisor – Strategic Support and Learning &amp; Development Lead" userId="624883b4-1e9b-4e2d-9c7d-7cb1dff1ea78" providerId="ADAL" clId="{37A1A692-1882-4B92-A487-B8B562BA515C}" dt="2026-08-31T11:28:54.477" v="1915" actId="478"/>
          <ac:spMkLst>
            <pc:docMk/>
            <pc:sldMk cId="1581868019" sldId="2147376156"/>
            <ac:spMk id="15" creationId="{9DA517E3-4E72-DDB8-E214-317EF4F65BB1}"/>
          </ac:spMkLst>
        </pc:spChg>
        <pc:spChg chg="del">
          <ac:chgData name="Alex Darvill - Senior Education Safeguarding Advisor – Strategic Support and Learning &amp; Development Lead" userId="624883b4-1e9b-4e2d-9c7d-7cb1dff1ea78" providerId="ADAL" clId="{37A1A692-1882-4B92-A487-B8B562BA515C}" dt="2026-08-31T11:28:32.013" v="1906" actId="478"/>
          <ac:spMkLst>
            <pc:docMk/>
            <pc:sldMk cId="1581868019" sldId="2147376156"/>
            <ac:spMk id="19" creationId="{8E8D3F1B-F958-9671-C3F2-966E871E4849}"/>
          </ac:spMkLst>
        </pc:spChg>
        <pc:spChg chg="del mod">
          <ac:chgData name="Alex Darvill - Senior Education Safeguarding Advisor – Strategic Support and Learning &amp; Development Lead" userId="624883b4-1e9b-4e2d-9c7d-7cb1dff1ea78" providerId="ADAL" clId="{37A1A692-1882-4B92-A487-B8B562BA515C}" dt="2026-08-31T11:28:59.929" v="1917" actId="478"/>
          <ac:spMkLst>
            <pc:docMk/>
            <pc:sldMk cId="1581868019" sldId="2147376156"/>
            <ac:spMk id="20" creationId="{395E3396-F847-E707-3CC7-9CFE75C29604}"/>
          </ac:spMkLst>
        </pc:spChg>
        <pc:spChg chg="mod">
          <ac:chgData name="Alex Darvill - Senior Education Safeguarding Advisor – Strategic Support and Learning &amp; Development Lead" userId="624883b4-1e9b-4e2d-9c7d-7cb1dff1ea78" providerId="ADAL" clId="{37A1A692-1882-4B92-A487-B8B562BA515C}" dt="2026-08-31T11:33:25.052" v="2025" actId="962"/>
          <ac:spMkLst>
            <pc:docMk/>
            <pc:sldMk cId="1581868019" sldId="2147376156"/>
            <ac:spMk id="27" creationId="{B0F8785B-F617-5223-F1F9-1D967731234F}"/>
          </ac:spMkLst>
        </pc:spChg>
        <pc:spChg chg="del">
          <ac:chgData name="Alex Darvill - Senior Education Safeguarding Advisor – Strategic Support and Learning &amp; Development Lead" userId="624883b4-1e9b-4e2d-9c7d-7cb1dff1ea78" providerId="ADAL" clId="{37A1A692-1882-4B92-A487-B8B562BA515C}" dt="2026-08-31T11:29:46.454" v="1933" actId="478"/>
          <ac:spMkLst>
            <pc:docMk/>
            <pc:sldMk cId="1581868019" sldId="2147376156"/>
            <ac:spMk id="29" creationId="{59F02A99-C8E5-99D3-E30F-9BB923AA908D}"/>
          </ac:spMkLst>
        </pc:spChg>
        <pc:spChg chg="del">
          <ac:chgData name="Alex Darvill - Senior Education Safeguarding Advisor – Strategic Support and Learning &amp; Development Lead" userId="624883b4-1e9b-4e2d-9c7d-7cb1dff1ea78" providerId="ADAL" clId="{37A1A692-1882-4B92-A487-B8B562BA515C}" dt="2026-08-31T11:29:48.601" v="1934" actId="478"/>
          <ac:spMkLst>
            <pc:docMk/>
            <pc:sldMk cId="1581868019" sldId="2147376156"/>
            <ac:spMk id="30" creationId="{6386DF60-5239-61F1-FBCA-8E4B66573817}"/>
          </ac:spMkLst>
        </pc:spChg>
        <pc:spChg chg="mod">
          <ac:chgData name="Alex Darvill - Senior Education Safeguarding Advisor – Strategic Support and Learning &amp; Development Lead" userId="624883b4-1e9b-4e2d-9c7d-7cb1dff1ea78" providerId="ADAL" clId="{37A1A692-1882-4B92-A487-B8B562BA515C}" dt="2026-08-31T11:33:23.161" v="2022" actId="962"/>
          <ac:spMkLst>
            <pc:docMk/>
            <pc:sldMk cId="1581868019" sldId="2147376156"/>
            <ac:spMk id="34" creationId="{63F979D2-CF6C-77C6-39C6-3DAD22735F61}"/>
          </ac:spMkLst>
        </pc:spChg>
        <pc:spChg chg="del">
          <ac:chgData name="Alex Darvill - Senior Education Safeguarding Advisor – Strategic Support and Learning &amp; Development Lead" userId="624883b4-1e9b-4e2d-9c7d-7cb1dff1ea78" providerId="ADAL" clId="{37A1A692-1882-4B92-A487-B8B562BA515C}" dt="2026-08-31T11:29:17.117" v="1925" actId="478"/>
          <ac:spMkLst>
            <pc:docMk/>
            <pc:sldMk cId="1581868019" sldId="2147376156"/>
            <ac:spMk id="37" creationId="{CA3FCE9B-1746-D962-CDF5-0E0EAE3A8741}"/>
          </ac:spMkLst>
        </pc:spChg>
        <pc:picChg chg="del">
          <ac:chgData name="Alex Darvill - Senior Education Safeguarding Advisor – Strategic Support and Learning &amp; Development Lead" userId="624883b4-1e9b-4e2d-9c7d-7cb1dff1ea78" providerId="ADAL" clId="{37A1A692-1882-4B92-A487-B8B562BA515C}" dt="2026-08-31T11:28:53.098" v="1914" actId="478"/>
          <ac:picMkLst>
            <pc:docMk/>
            <pc:sldMk cId="1581868019" sldId="2147376156"/>
            <ac:picMk id="12" creationId="{C507D1E4-0B89-ECA2-8C7C-3F8C10AAC8E2}"/>
          </ac:picMkLst>
        </pc:picChg>
        <pc:picChg chg="mod">
          <ac:chgData name="Alex Darvill - Senior Education Safeguarding Advisor – Strategic Support and Learning &amp; Development Lead" userId="624883b4-1e9b-4e2d-9c7d-7cb1dff1ea78" providerId="ADAL" clId="{37A1A692-1882-4B92-A487-B8B562BA515C}" dt="2026-08-31T11:33:18.783" v="2014" actId="962"/>
          <ac:picMkLst>
            <pc:docMk/>
            <pc:sldMk cId="1581868019" sldId="2147376156"/>
            <ac:picMk id="14" creationId="{0C05BAAC-28FA-6A03-68F2-288850822DF7}"/>
          </ac:picMkLst>
        </pc:picChg>
        <pc:picChg chg="del">
          <ac:chgData name="Alex Darvill - Senior Education Safeguarding Advisor – Strategic Support and Learning &amp; Development Lead" userId="624883b4-1e9b-4e2d-9c7d-7cb1dff1ea78" providerId="ADAL" clId="{37A1A692-1882-4B92-A487-B8B562BA515C}" dt="2026-08-31T11:28:45.453" v="1911" actId="478"/>
          <ac:picMkLst>
            <pc:docMk/>
            <pc:sldMk cId="1581868019" sldId="2147376156"/>
            <ac:picMk id="16" creationId="{A6179CC7-45D4-299E-5EDE-27E111E60DF8}"/>
          </ac:picMkLst>
        </pc:picChg>
        <pc:picChg chg="mod">
          <ac:chgData name="Alex Darvill - Senior Education Safeguarding Advisor – Strategic Support and Learning &amp; Development Lead" userId="624883b4-1e9b-4e2d-9c7d-7cb1dff1ea78" providerId="ADAL" clId="{37A1A692-1882-4B92-A487-B8B562BA515C}" dt="2026-08-31T11:33:20.638" v="2018" actId="962"/>
          <ac:picMkLst>
            <pc:docMk/>
            <pc:sldMk cId="1581868019" sldId="2147376156"/>
            <ac:picMk id="22" creationId="{738503CF-341C-B8E5-C3BA-1ACF38C0755B}"/>
          </ac:picMkLst>
        </pc:picChg>
        <pc:picChg chg="mod">
          <ac:chgData name="Alex Darvill - Senior Education Safeguarding Advisor – Strategic Support and Learning &amp; Development Lead" userId="624883b4-1e9b-4e2d-9c7d-7cb1dff1ea78" providerId="ADAL" clId="{37A1A692-1882-4B92-A487-B8B562BA515C}" dt="2026-08-31T11:33:19.275" v="2015" actId="962"/>
          <ac:picMkLst>
            <pc:docMk/>
            <pc:sldMk cId="1581868019" sldId="2147376156"/>
            <ac:picMk id="24" creationId="{23B49EEE-938A-D1EA-2179-03F0D6197B18}"/>
          </ac:picMkLst>
        </pc:picChg>
        <pc:picChg chg="mod">
          <ac:chgData name="Alex Darvill - Senior Education Safeguarding Advisor – Strategic Support and Learning &amp; Development Lead" userId="624883b4-1e9b-4e2d-9c7d-7cb1dff1ea78" providerId="ADAL" clId="{37A1A692-1882-4B92-A487-B8B562BA515C}" dt="2026-08-31T11:33:21.036" v="2019" actId="962"/>
          <ac:picMkLst>
            <pc:docMk/>
            <pc:sldMk cId="1581868019" sldId="2147376156"/>
            <ac:picMk id="25" creationId="{7449631E-E784-2C92-C25F-3C3549E66F5C}"/>
          </ac:picMkLst>
        </pc:picChg>
        <pc:picChg chg="mod">
          <ac:chgData name="Alex Darvill - Senior Education Safeguarding Advisor – Strategic Support and Learning &amp; Development Lead" userId="624883b4-1e9b-4e2d-9c7d-7cb1dff1ea78" providerId="ADAL" clId="{37A1A692-1882-4B92-A487-B8B562BA515C}" dt="2026-08-31T11:33:22.319" v="2020" actId="962"/>
          <ac:picMkLst>
            <pc:docMk/>
            <pc:sldMk cId="1581868019" sldId="2147376156"/>
            <ac:picMk id="28" creationId="{97E735A8-7036-1D64-893B-DAC6B4F4E8C5}"/>
          </ac:picMkLst>
        </pc:picChg>
        <pc:picChg chg="mod">
          <ac:chgData name="Alex Darvill - Senior Education Safeguarding Advisor – Strategic Support and Learning &amp; Development Lead" userId="624883b4-1e9b-4e2d-9c7d-7cb1dff1ea78" providerId="ADAL" clId="{37A1A692-1882-4B92-A487-B8B562BA515C}" dt="2026-08-31T11:33:22.763" v="2021" actId="962"/>
          <ac:picMkLst>
            <pc:docMk/>
            <pc:sldMk cId="1581868019" sldId="2147376156"/>
            <ac:picMk id="31" creationId="{ECD20519-F713-9C1F-94F8-041160ACBBD0}"/>
          </ac:picMkLst>
        </pc:picChg>
        <pc:picChg chg="del">
          <ac:chgData name="Alex Darvill - Senior Education Safeguarding Advisor – Strategic Support and Learning &amp; Development Lead" userId="624883b4-1e9b-4e2d-9c7d-7cb1dff1ea78" providerId="ADAL" clId="{37A1A692-1882-4B92-A487-B8B562BA515C}" dt="2026-08-31T11:29:00.945" v="1918" actId="478"/>
          <ac:picMkLst>
            <pc:docMk/>
            <pc:sldMk cId="1581868019" sldId="2147376156"/>
            <ac:picMk id="35" creationId="{FD890A9B-13B6-CE90-2C31-8F6136F3A43A}"/>
          </ac:picMkLst>
        </pc:picChg>
      </pc:sldChg>
      <pc:sldChg chg="addSp modSp mod modAnim modNotesTx">
        <pc:chgData name="Alex Darvill - Senior Education Safeguarding Advisor – Strategic Support and Learning &amp; Development Lead" userId="624883b4-1e9b-4e2d-9c7d-7cb1dff1ea78" providerId="ADAL" clId="{37A1A692-1882-4B92-A487-B8B562BA515C}" dt="2026-08-31T11:28:22.291" v="1904" actId="962"/>
        <pc:sldMkLst>
          <pc:docMk/>
          <pc:sldMk cId="1724555699" sldId="2147376159"/>
        </pc:sldMkLst>
        <pc:picChg chg="mod">
          <ac:chgData name="Alex Darvill - Senior Education Safeguarding Advisor – Strategic Support and Learning &amp; Development Lead" userId="624883b4-1e9b-4e2d-9c7d-7cb1dff1ea78" providerId="ADAL" clId="{37A1A692-1882-4B92-A487-B8B562BA515C}" dt="2026-08-31T11:28:19.163" v="1900" actId="962"/>
          <ac:picMkLst>
            <pc:docMk/>
            <pc:sldMk cId="1724555699" sldId="2147376159"/>
            <ac:picMk id="4" creationId="{8107BD0B-8F47-2F57-CD75-90ABB65A43D4}"/>
          </ac:picMkLst>
        </pc:picChg>
        <pc:picChg chg="mod">
          <ac:chgData name="Alex Darvill - Senior Education Safeguarding Advisor – Strategic Support and Learning &amp; Development Lead" userId="624883b4-1e9b-4e2d-9c7d-7cb1dff1ea78" providerId="ADAL" clId="{37A1A692-1882-4B92-A487-B8B562BA515C}" dt="2026-08-31T11:28:19.814" v="1901" actId="962"/>
          <ac:picMkLst>
            <pc:docMk/>
            <pc:sldMk cId="1724555699" sldId="2147376159"/>
            <ac:picMk id="5" creationId="{F93593DE-F68A-8E36-EC75-DD199BF4C83D}"/>
          </ac:picMkLst>
        </pc:picChg>
        <pc:picChg chg="mod">
          <ac:chgData name="Alex Darvill - Senior Education Safeguarding Advisor – Strategic Support and Learning &amp; Development Lead" userId="624883b4-1e9b-4e2d-9c7d-7cb1dff1ea78" providerId="ADAL" clId="{37A1A692-1882-4B92-A487-B8B562BA515C}" dt="2026-08-31T11:28:20.370" v="1902" actId="962"/>
          <ac:picMkLst>
            <pc:docMk/>
            <pc:sldMk cId="1724555699" sldId="2147376159"/>
            <ac:picMk id="6" creationId="{1A481770-F51D-75AD-326A-1AE0E998E6EA}"/>
          </ac:picMkLst>
        </pc:picChg>
        <pc:picChg chg="mod">
          <ac:chgData name="Alex Darvill - Senior Education Safeguarding Advisor – Strategic Support and Learning &amp; Development Lead" userId="624883b4-1e9b-4e2d-9c7d-7cb1dff1ea78" providerId="ADAL" clId="{37A1A692-1882-4B92-A487-B8B562BA515C}" dt="2026-08-31T11:28:20.927" v="1903" actId="962"/>
          <ac:picMkLst>
            <pc:docMk/>
            <pc:sldMk cId="1724555699" sldId="2147376159"/>
            <ac:picMk id="11" creationId="{010F3B7A-3C83-1FE1-1F45-DCF202354F1E}"/>
          </ac:picMkLst>
        </pc:picChg>
        <pc:picChg chg="mod">
          <ac:chgData name="Alex Darvill - Senior Education Safeguarding Advisor – Strategic Support and Learning &amp; Development Lead" userId="624883b4-1e9b-4e2d-9c7d-7cb1dff1ea78" providerId="ADAL" clId="{37A1A692-1882-4B92-A487-B8B562BA515C}" dt="2026-08-31T11:28:22.291" v="1904" actId="962"/>
          <ac:picMkLst>
            <pc:docMk/>
            <pc:sldMk cId="1724555699" sldId="2147376159"/>
            <ac:picMk id="12" creationId="{652CA10C-54BD-31CA-D714-7D8AB7E6F5D6}"/>
          </ac:picMkLst>
        </pc:picChg>
        <pc:picChg chg="mod">
          <ac:chgData name="Alex Darvill - Senior Education Safeguarding Advisor – Strategic Support and Learning &amp; Development Lead" userId="624883b4-1e9b-4e2d-9c7d-7cb1dff1ea78" providerId="ADAL" clId="{37A1A692-1882-4B92-A487-B8B562BA515C}" dt="2026-08-31T11:28:18.144" v="1899" actId="962"/>
          <ac:picMkLst>
            <pc:docMk/>
            <pc:sldMk cId="1724555699" sldId="2147376159"/>
            <ac:picMk id="16" creationId="{00845ECE-2D5D-B2BC-E26B-D06CBFAB92EA}"/>
          </ac:picMkLst>
        </pc:picChg>
      </pc:sldChg>
      <pc:sldChg chg="addSp delSp modSp mod">
        <pc:chgData name="Alex Darvill - Senior Education Safeguarding Advisor – Strategic Support and Learning &amp; Development Lead" userId="624883b4-1e9b-4e2d-9c7d-7cb1dff1ea78" providerId="ADAL" clId="{37A1A692-1882-4B92-A487-B8B562BA515C}" dt="2026-08-31T11:32:02.799" v="1989" actId="33553"/>
        <pc:sldMkLst>
          <pc:docMk/>
          <pc:sldMk cId="1245662579" sldId="2147376189"/>
        </pc:sldMkLst>
        <pc:spChg chg="add del mod">
          <ac:chgData name="Alex Darvill - Senior Education Safeguarding Advisor – Strategic Support and Learning &amp; Development Lead" userId="624883b4-1e9b-4e2d-9c7d-7cb1dff1ea78" providerId="ADAL" clId="{37A1A692-1882-4B92-A487-B8B562BA515C}" dt="2026-08-31T11:31:54.991" v="1988" actId="478"/>
          <ac:spMkLst>
            <pc:docMk/>
            <pc:sldMk cId="1245662579" sldId="2147376189"/>
            <ac:spMk id="2" creationId="{8E8C0952-EE3D-4C51-90F9-CE2B9E1D294A}"/>
          </ac:spMkLst>
        </pc:spChg>
        <pc:spChg chg="mod">
          <ac:chgData name="Alex Darvill - Senior Education Safeguarding Advisor – Strategic Support and Learning &amp; Development Lead" userId="624883b4-1e9b-4e2d-9c7d-7cb1dff1ea78" providerId="ADAL" clId="{37A1A692-1882-4B92-A487-B8B562BA515C}" dt="2026-08-31T11:32:02.799" v="1989" actId="33553"/>
          <ac:spMkLst>
            <pc:docMk/>
            <pc:sldMk cId="1245662579" sldId="2147376189"/>
            <ac:spMk id="6" creationId="{73288FF5-FB0F-BC6F-8EC1-11F2ACEB467D}"/>
          </ac:spMkLst>
        </pc:spChg>
      </pc:sldChg>
      <pc:sldChg chg="addSp delSp modSp mod modNotesTx">
        <pc:chgData name="Alex Darvill - Senior Education Safeguarding Advisor – Strategic Support and Learning &amp; Development Lead" userId="624883b4-1e9b-4e2d-9c7d-7cb1dff1ea78" providerId="ADAL" clId="{37A1A692-1882-4B92-A487-B8B562BA515C}" dt="2026-08-31T11:32:59.707" v="2007" actId="962"/>
        <pc:sldMkLst>
          <pc:docMk/>
          <pc:sldMk cId="2378332173" sldId="2147376192"/>
        </pc:sldMkLst>
        <pc:spChg chg="add mod">
          <ac:chgData name="Alex Darvill - Senior Education Safeguarding Advisor – Strategic Support and Learning &amp; Development Lead" userId="624883b4-1e9b-4e2d-9c7d-7cb1dff1ea78" providerId="ADAL" clId="{37A1A692-1882-4B92-A487-B8B562BA515C}" dt="2026-08-31T11:32:59.707" v="2007" actId="962"/>
          <ac:spMkLst>
            <pc:docMk/>
            <pc:sldMk cId="2378332173" sldId="2147376192"/>
            <ac:spMk id="2" creationId="{76D9B206-DADC-C684-D78E-A38BD496FC43}"/>
          </ac:spMkLst>
        </pc:spChg>
        <pc:spChg chg="mod">
          <ac:chgData name="Alex Darvill - Senior Education Safeguarding Advisor – Strategic Support and Learning &amp; Development Lead" userId="624883b4-1e9b-4e2d-9c7d-7cb1dff1ea78" providerId="ADAL" clId="{37A1A692-1882-4B92-A487-B8B562BA515C}" dt="2026-08-31T11:32:59.310" v="2006" actId="962"/>
          <ac:spMkLst>
            <pc:docMk/>
            <pc:sldMk cId="2378332173" sldId="2147376192"/>
            <ac:spMk id="8" creationId="{E546489C-7CD8-0CC9-50F7-EE9ED7DD81CA}"/>
          </ac:spMkLst>
        </pc:spChg>
        <pc:picChg chg="mod">
          <ac:chgData name="Alex Darvill - Senior Education Safeguarding Advisor – Strategic Support and Learning &amp; Development Lead" userId="624883b4-1e9b-4e2d-9c7d-7cb1dff1ea78" providerId="ADAL" clId="{37A1A692-1882-4B92-A487-B8B562BA515C}" dt="2026-08-31T11:32:58.961" v="2005" actId="962"/>
          <ac:picMkLst>
            <pc:docMk/>
            <pc:sldMk cId="2378332173" sldId="2147376192"/>
            <ac:picMk id="5" creationId="{B5A0D574-50A1-8E6E-C062-9E5ED5CCAC11}"/>
          </ac:picMkLst>
        </pc:picChg>
      </pc:sldChg>
      <pc:sldChg chg="addSp delSp modSp add mod ord">
        <pc:chgData name="Alex Darvill - Senior Education Safeguarding Advisor – Strategic Support and Learning &amp; Development Lead" userId="624883b4-1e9b-4e2d-9c7d-7cb1dff1ea78" providerId="ADAL" clId="{37A1A692-1882-4B92-A487-B8B562BA515C}" dt="2026-08-31T11:33:44.897" v="2035" actId="962"/>
        <pc:sldMkLst>
          <pc:docMk/>
          <pc:sldMk cId="4076802013" sldId="2147376212"/>
        </pc:sldMkLst>
        <pc:spChg chg="add mod">
          <ac:chgData name="Alex Darvill - Senior Education Safeguarding Advisor – Strategic Support and Learning &amp; Development Lead" userId="624883b4-1e9b-4e2d-9c7d-7cb1dff1ea78" providerId="ADAL" clId="{37A1A692-1882-4B92-A487-B8B562BA515C}" dt="2026-08-31T11:33:44.897" v="2035" actId="962"/>
          <ac:spMkLst>
            <pc:docMk/>
            <pc:sldMk cId="4076802013" sldId="2147376212"/>
            <ac:spMk id="8" creationId="{68182B8D-6F2C-65AD-F5BD-9EE3C69B7306}"/>
          </ac:spMkLst>
        </pc:spChg>
        <pc:spChg chg="mod">
          <ac:chgData name="Alex Darvill - Senior Education Safeguarding Advisor – Strategic Support and Learning &amp; Development Lead" userId="624883b4-1e9b-4e2d-9c7d-7cb1dff1ea78" providerId="ADAL" clId="{37A1A692-1882-4B92-A487-B8B562BA515C}" dt="2026-08-31T11:33:44.438" v="2034" actId="962"/>
          <ac:spMkLst>
            <pc:docMk/>
            <pc:sldMk cId="4076802013" sldId="2147376212"/>
            <ac:spMk id="13" creationId="{F0A68A88-8CE1-C75F-0F6C-8A4F7AB006C2}"/>
          </ac:spMkLst>
        </pc:spChg>
        <pc:spChg chg="mod">
          <ac:chgData name="Alex Darvill - Senior Education Safeguarding Advisor – Strategic Support and Learning &amp; Development Lead" userId="624883b4-1e9b-4e2d-9c7d-7cb1dff1ea78" providerId="ADAL" clId="{37A1A692-1882-4B92-A487-B8B562BA515C}" dt="2026-08-31T11:33:43.587" v="2033" actId="962"/>
          <ac:spMkLst>
            <pc:docMk/>
            <pc:sldMk cId="4076802013" sldId="2147376212"/>
            <ac:spMk id="25" creationId="{0B739A55-7A0F-2E2A-41FC-444E7DFF3A2A}"/>
          </ac:spMkLst>
        </pc:spChg>
        <pc:picChg chg="mod">
          <ac:chgData name="Alex Darvill - Senior Education Safeguarding Advisor – Strategic Support and Learning &amp; Development Lead" userId="624883b4-1e9b-4e2d-9c7d-7cb1dff1ea78" providerId="ADAL" clId="{37A1A692-1882-4B92-A487-B8B562BA515C}" dt="2026-08-31T11:31:29.752" v="1976" actId="962"/>
          <ac:picMkLst>
            <pc:docMk/>
            <pc:sldMk cId="4076802013" sldId="2147376212"/>
            <ac:picMk id="2" creationId="{89CF7114-A8E2-DAA7-C36B-124A61295992}"/>
          </ac:picMkLst>
        </pc:picChg>
        <pc:picChg chg="mod">
          <ac:chgData name="Alex Darvill - Senior Education Safeguarding Advisor – Strategic Support and Learning &amp; Development Lead" userId="624883b4-1e9b-4e2d-9c7d-7cb1dff1ea78" providerId="ADAL" clId="{37A1A692-1882-4B92-A487-B8B562BA515C}" dt="2026-08-31T11:31:30.503" v="1977" actId="962"/>
          <ac:picMkLst>
            <pc:docMk/>
            <pc:sldMk cId="4076802013" sldId="2147376212"/>
            <ac:picMk id="11" creationId="{9D3A1390-13E9-03AD-35B9-B23D7ABD94BD}"/>
          </ac:picMkLst>
        </pc:picChg>
        <pc:picChg chg="mod">
          <ac:chgData name="Alex Darvill - Senior Education Safeguarding Advisor – Strategic Support and Learning &amp; Development Lead" userId="624883b4-1e9b-4e2d-9c7d-7cb1dff1ea78" providerId="ADAL" clId="{37A1A692-1882-4B92-A487-B8B562BA515C}" dt="2026-08-31T11:31:30.973" v="1978" actId="962"/>
          <ac:picMkLst>
            <pc:docMk/>
            <pc:sldMk cId="4076802013" sldId="2147376212"/>
            <ac:picMk id="12" creationId="{F8B06573-02EE-DAAB-11D1-C9AF0EFD2493}"/>
          </ac:picMkLst>
        </pc:picChg>
      </pc:sldChg>
      <pc:sldChg chg="delSp modSp add mod delAnim modAnim modNotesTx">
        <pc:chgData name="Alex Darvill - Senior Education Safeguarding Advisor – Strategic Support and Learning &amp; Development Lead" userId="624883b4-1e9b-4e2d-9c7d-7cb1dff1ea78" providerId="ADAL" clId="{37A1A692-1882-4B92-A487-B8B562BA515C}" dt="2026-08-31T11:30:15.151" v="1944" actId="478"/>
        <pc:sldMkLst>
          <pc:docMk/>
          <pc:sldMk cId="1725189971" sldId="2147376216"/>
        </pc:sldMkLst>
        <pc:spChg chg="mod">
          <ac:chgData name="Alex Darvill - Senior Education Safeguarding Advisor – Strategic Support and Learning &amp; Development Lead" userId="624883b4-1e9b-4e2d-9c7d-7cb1dff1ea78" providerId="ADAL" clId="{37A1A692-1882-4B92-A487-B8B562BA515C}" dt="2026-08-25T10:54:54.380" v="1760" actId="20577"/>
          <ac:spMkLst>
            <pc:docMk/>
            <pc:sldMk cId="1725189971" sldId="2147376216"/>
            <ac:spMk id="5" creationId="{781CE29D-5835-A96D-DD07-7F69953A2309}"/>
          </ac:spMkLst>
        </pc:spChg>
        <pc:spChg chg="mod">
          <ac:chgData name="Alex Darvill - Senior Education Safeguarding Advisor – Strategic Support and Learning &amp; Development Lead" userId="624883b4-1e9b-4e2d-9c7d-7cb1dff1ea78" providerId="ADAL" clId="{37A1A692-1882-4B92-A487-B8B562BA515C}" dt="2026-08-25T10:55:04.295" v="1781" actId="20577"/>
          <ac:spMkLst>
            <pc:docMk/>
            <pc:sldMk cId="1725189971" sldId="2147376216"/>
            <ac:spMk id="7" creationId="{302AA62A-2BBC-2A88-8DEE-F4D35E0D8A2D}"/>
          </ac:spMkLst>
        </pc:spChg>
        <pc:spChg chg="del">
          <ac:chgData name="Alex Darvill - Senior Education Safeguarding Advisor – Strategic Support and Learning &amp; Development Lead" userId="624883b4-1e9b-4e2d-9c7d-7cb1dff1ea78" providerId="ADAL" clId="{37A1A692-1882-4B92-A487-B8B562BA515C}" dt="2026-08-31T11:30:07.891" v="1942" actId="478"/>
          <ac:spMkLst>
            <pc:docMk/>
            <pc:sldMk cId="1725189971" sldId="2147376216"/>
            <ac:spMk id="19" creationId="{2731D382-E86B-3E4F-FADD-438CFD30869C}"/>
          </ac:spMkLst>
        </pc:spChg>
        <pc:spChg chg="del">
          <ac:chgData name="Alex Darvill - Senior Education Safeguarding Advisor – Strategic Support and Learning &amp; Development Lead" userId="624883b4-1e9b-4e2d-9c7d-7cb1dff1ea78" providerId="ADAL" clId="{37A1A692-1882-4B92-A487-B8B562BA515C}" dt="2026-08-31T11:30:12.529" v="1943" actId="478"/>
          <ac:spMkLst>
            <pc:docMk/>
            <pc:sldMk cId="1725189971" sldId="2147376216"/>
            <ac:spMk id="20" creationId="{4A3217FB-A97B-5257-8296-55137DB78B47}"/>
          </ac:spMkLst>
        </pc:spChg>
        <pc:spChg chg="mod">
          <ac:chgData name="Alex Darvill - Senior Education Safeguarding Advisor – Strategic Support and Learning &amp; Development Lead" userId="624883b4-1e9b-4e2d-9c7d-7cb1dff1ea78" providerId="ADAL" clId="{37A1A692-1882-4B92-A487-B8B562BA515C}" dt="2026-08-25T10:55:20.035" v="1782" actId="14100"/>
          <ac:spMkLst>
            <pc:docMk/>
            <pc:sldMk cId="1725189971" sldId="2147376216"/>
            <ac:spMk id="29" creationId="{5E8B1144-8DC5-A18A-F0E7-8B9953020DB9}"/>
          </ac:spMkLst>
        </pc:spChg>
        <pc:spChg chg="del">
          <ac:chgData name="Alex Darvill - Senior Education Safeguarding Advisor – Strategic Support and Learning &amp; Development Lead" userId="624883b4-1e9b-4e2d-9c7d-7cb1dff1ea78" providerId="ADAL" clId="{37A1A692-1882-4B92-A487-B8B562BA515C}" dt="2026-08-31T11:30:15.151" v="1944" actId="478"/>
          <ac:spMkLst>
            <pc:docMk/>
            <pc:sldMk cId="1725189971" sldId="2147376216"/>
            <ac:spMk id="34" creationId="{3D1B42E3-67A1-8BBB-38C0-7D1D178ABB25}"/>
          </ac:spMkLst>
        </pc:spChg>
      </pc:sldChg>
      <pc:sldChg chg="modSp mod">
        <pc:chgData name="Alex Darvill - Senior Education Safeguarding Advisor – Strategic Support and Learning &amp; Development Lead" userId="624883b4-1e9b-4e2d-9c7d-7cb1dff1ea78" providerId="ADAL" clId="{37A1A692-1882-4B92-A487-B8B562BA515C}" dt="2026-08-31T11:31:43.784" v="1983" actId="33553"/>
        <pc:sldMkLst>
          <pc:docMk/>
          <pc:sldMk cId="2430728193" sldId="2147376218"/>
        </pc:sldMkLst>
        <pc:spChg chg="mod">
          <ac:chgData name="Alex Darvill - Senior Education Safeguarding Advisor – Strategic Support and Learning &amp; Development Lead" userId="624883b4-1e9b-4e2d-9c7d-7cb1dff1ea78" providerId="ADAL" clId="{37A1A692-1882-4B92-A487-B8B562BA515C}" dt="2026-08-31T11:31:43.784" v="1983" actId="33553"/>
          <ac:spMkLst>
            <pc:docMk/>
            <pc:sldMk cId="2430728193" sldId="2147376218"/>
            <ac:spMk id="6" creationId="{F663FF5F-1804-B859-99BA-9425FE4F6320}"/>
          </ac:spMkLst>
        </pc:spChg>
      </pc:sldChg>
      <pc:sldChg chg="modSp add mod">
        <pc:chgData name="Alex Darvill - Senior Education Safeguarding Advisor – Strategic Support and Learning &amp; Development Lead" userId="624883b4-1e9b-4e2d-9c7d-7cb1dff1ea78" providerId="ADAL" clId="{37A1A692-1882-4B92-A487-B8B562BA515C}" dt="2026-08-31T11:32:26.688" v="1994" actId="14100"/>
        <pc:sldMkLst>
          <pc:docMk/>
          <pc:sldMk cId="1084528805" sldId="2147376219"/>
        </pc:sldMkLst>
        <pc:spChg chg="mod">
          <ac:chgData name="Alex Darvill - Senior Education Safeguarding Advisor – Strategic Support and Learning &amp; Development Lead" userId="624883b4-1e9b-4e2d-9c7d-7cb1dff1ea78" providerId="ADAL" clId="{37A1A692-1882-4B92-A487-B8B562BA515C}" dt="2026-08-31T11:32:26.688" v="1994" actId="14100"/>
          <ac:spMkLst>
            <pc:docMk/>
            <pc:sldMk cId="1084528805" sldId="2147376219"/>
            <ac:spMk id="2" creationId="{73564A88-40AC-A887-A431-565C54BE7AD6}"/>
          </ac:spMkLst>
        </pc:spChg>
        <pc:spChg chg="mod">
          <ac:chgData name="Alex Darvill - Senior Education Safeguarding Advisor – Strategic Support and Learning &amp; Development Lead" userId="624883b4-1e9b-4e2d-9c7d-7cb1dff1ea78" providerId="ADAL" clId="{37A1A692-1882-4B92-A487-B8B562BA515C}" dt="2026-08-25T10:56:40.897" v="1802" actId="20577"/>
          <ac:spMkLst>
            <pc:docMk/>
            <pc:sldMk cId="1084528805" sldId="2147376219"/>
            <ac:spMk id="3" creationId="{6023DD4C-B0B0-1D28-A011-8923BF21F3F4}"/>
          </ac:spMkLst>
        </pc:spChg>
      </pc:sldChg>
      <pc:sldChg chg="addSp delSp modSp add mod">
        <pc:chgData name="Alex Darvill - Senior Education Safeguarding Advisor – Strategic Support and Learning &amp; Development Lead" userId="624883b4-1e9b-4e2d-9c7d-7cb1dff1ea78" providerId="ADAL" clId="{37A1A692-1882-4B92-A487-B8B562BA515C}" dt="2026-08-31T11:31:14.583" v="1972" actId="478"/>
        <pc:sldMkLst>
          <pc:docMk/>
          <pc:sldMk cId="3786832672" sldId="2147376220"/>
        </pc:sldMkLst>
        <pc:spChg chg="del">
          <ac:chgData name="Alex Darvill - Senior Education Safeguarding Advisor – Strategic Support and Learning &amp; Development Lead" userId="624883b4-1e9b-4e2d-9c7d-7cb1dff1ea78" providerId="ADAL" clId="{37A1A692-1882-4B92-A487-B8B562BA515C}" dt="2026-08-31T11:31:12.233" v="1971" actId="478"/>
          <ac:spMkLst>
            <pc:docMk/>
            <pc:sldMk cId="3786832672" sldId="2147376220"/>
            <ac:spMk id="3" creationId="{8DAB6EDD-0140-031A-5D17-750EE3E3A12B}"/>
          </ac:spMkLst>
        </pc:spChg>
        <pc:spChg chg="mod">
          <ac:chgData name="Alex Darvill - Senior Education Safeguarding Advisor – Strategic Support and Learning &amp; Development Lead" userId="624883b4-1e9b-4e2d-9c7d-7cb1dff1ea78" providerId="ADAL" clId="{37A1A692-1882-4B92-A487-B8B562BA515C}" dt="2026-08-25T10:56:10.587" v="1784" actId="20577"/>
          <ac:spMkLst>
            <pc:docMk/>
            <pc:sldMk cId="3786832672" sldId="2147376220"/>
            <ac:spMk id="5" creationId="{52C15D2D-E7B4-A14F-E656-8068975CFC61}"/>
          </ac:spMkLst>
        </pc:spChg>
        <pc:spChg chg="add del mod">
          <ac:chgData name="Alex Darvill - Senior Education Safeguarding Advisor – Strategic Support and Learning &amp; Development Lead" userId="624883b4-1e9b-4e2d-9c7d-7cb1dff1ea78" providerId="ADAL" clId="{37A1A692-1882-4B92-A487-B8B562BA515C}" dt="2026-08-31T11:31:14.583" v="1972" actId="478"/>
          <ac:spMkLst>
            <pc:docMk/>
            <pc:sldMk cId="3786832672" sldId="2147376220"/>
            <ac:spMk id="6" creationId="{BE7FBE6C-CAB0-D09F-9AE2-49A7AF4F5DE9}"/>
          </ac:spMkLst>
        </pc:spChg>
      </pc:sldChg>
      <pc:sldChg chg="modSp mod">
        <pc:chgData name="Alex Darvill - Senior Education Safeguarding Advisor – Strategic Support and Learning &amp; Development Lead" userId="624883b4-1e9b-4e2d-9c7d-7cb1dff1ea78" providerId="ADAL" clId="{37A1A692-1882-4B92-A487-B8B562BA515C}" dt="2026-08-20T06:51:18.344" v="735" actId="1076"/>
        <pc:sldMkLst>
          <pc:docMk/>
          <pc:sldMk cId="3456812344" sldId="2147479101"/>
        </pc:sldMkLst>
        <pc:spChg chg="mod">
          <ac:chgData name="Alex Darvill - Senior Education Safeguarding Advisor – Strategic Support and Learning &amp; Development Lead" userId="624883b4-1e9b-4e2d-9c7d-7cb1dff1ea78" providerId="ADAL" clId="{37A1A692-1882-4B92-A487-B8B562BA515C}" dt="2026-08-20T06:51:18.344" v="735" actId="1076"/>
          <ac:spMkLst>
            <pc:docMk/>
            <pc:sldMk cId="3456812344" sldId="2147479101"/>
            <ac:spMk id="3" creationId="{25FEAA26-1A04-A3A4-DB3F-CEE677BD064D}"/>
          </ac:spMkLst>
        </pc:spChg>
      </pc:sldChg>
      <pc:sldChg chg="delSp modSp mod">
        <pc:chgData name="Alex Darvill - Senior Education Safeguarding Advisor – Strategic Support and Learning &amp; Development Lead" userId="624883b4-1e9b-4e2d-9c7d-7cb1dff1ea78" providerId="ADAL" clId="{37A1A692-1882-4B92-A487-B8B562BA515C}" dt="2026-08-31T11:33:35.282" v="2030" actId="962"/>
        <pc:sldMkLst>
          <pc:docMk/>
          <pc:sldMk cId="3983738593" sldId="2147479102"/>
        </pc:sldMkLst>
        <pc:spChg chg="mod">
          <ac:chgData name="Alex Darvill - Senior Education Safeguarding Advisor – Strategic Support and Learning &amp; Development Lead" userId="624883b4-1e9b-4e2d-9c7d-7cb1dff1ea78" providerId="ADAL" clId="{37A1A692-1882-4B92-A487-B8B562BA515C}" dt="2026-08-31T11:33:34.801" v="2029" actId="962"/>
          <ac:spMkLst>
            <pc:docMk/>
            <pc:sldMk cId="3983738593" sldId="2147479102"/>
            <ac:spMk id="3" creationId="{83852FDC-0F88-869B-53E0-AA13A9094282}"/>
          </ac:spMkLst>
        </pc:spChg>
        <pc:spChg chg="del">
          <ac:chgData name="Alex Darvill - Senior Education Safeguarding Advisor – Strategic Support and Learning &amp; Development Lead" userId="624883b4-1e9b-4e2d-9c7d-7cb1dff1ea78" providerId="ADAL" clId="{37A1A692-1882-4B92-A487-B8B562BA515C}" dt="2026-08-31T11:30:37.667" v="1954" actId="478"/>
          <ac:spMkLst>
            <pc:docMk/>
            <pc:sldMk cId="3983738593" sldId="2147479102"/>
            <ac:spMk id="7" creationId="{0E17A66B-D8C0-A335-2F40-55C5E9FC8BD4}"/>
          </ac:spMkLst>
        </pc:spChg>
        <pc:spChg chg="del">
          <ac:chgData name="Alex Darvill - Senior Education Safeguarding Advisor – Strategic Support and Learning &amp; Development Lead" userId="624883b4-1e9b-4e2d-9c7d-7cb1dff1ea78" providerId="ADAL" clId="{37A1A692-1882-4B92-A487-B8B562BA515C}" dt="2026-08-31T11:30:39.512" v="1955" actId="478"/>
          <ac:spMkLst>
            <pc:docMk/>
            <pc:sldMk cId="3983738593" sldId="2147479102"/>
            <ac:spMk id="8" creationId="{15004CC5-862B-D9AE-B43B-F312E58A4D36}"/>
          </ac:spMkLst>
        </pc:spChg>
        <pc:spChg chg="mod">
          <ac:chgData name="Alex Darvill - Senior Education Safeguarding Advisor – Strategic Support and Learning &amp; Development Lead" userId="624883b4-1e9b-4e2d-9c7d-7cb1dff1ea78" providerId="ADAL" clId="{37A1A692-1882-4B92-A487-B8B562BA515C}" dt="2026-08-31T11:33:35.282" v="2030" actId="962"/>
          <ac:spMkLst>
            <pc:docMk/>
            <pc:sldMk cId="3983738593" sldId="2147479102"/>
            <ac:spMk id="11" creationId="{742D2545-2095-2A30-7D0A-C35D864AEED3}"/>
          </ac:spMkLst>
        </pc:spChg>
        <pc:picChg chg="mod">
          <ac:chgData name="Alex Darvill - Senior Education Safeguarding Advisor – Strategic Support and Learning &amp; Development Lead" userId="624883b4-1e9b-4e2d-9c7d-7cb1dff1ea78" providerId="ADAL" clId="{37A1A692-1882-4B92-A487-B8B562BA515C}" dt="2026-08-31T11:33:34.246" v="2028" actId="962"/>
          <ac:picMkLst>
            <pc:docMk/>
            <pc:sldMk cId="3983738593" sldId="2147479102"/>
            <ac:picMk id="5" creationId="{0047AA93-6691-B93F-7647-4B031411D41E}"/>
          </ac:picMkLst>
        </pc:picChg>
      </pc:sldChg>
      <pc:sldChg chg="delSp modSp mod">
        <pc:chgData name="Alex Darvill - Senior Education Safeguarding Advisor – Strategic Support and Learning &amp; Development Lead" userId="624883b4-1e9b-4e2d-9c7d-7cb1dff1ea78" providerId="ADAL" clId="{37A1A692-1882-4B92-A487-B8B562BA515C}" dt="2026-08-31T11:33:39.851" v="2032" actId="962"/>
        <pc:sldMkLst>
          <pc:docMk/>
          <pc:sldMk cId="1512121274" sldId="2147479103"/>
        </pc:sldMkLst>
        <pc:spChg chg="mod">
          <ac:chgData name="Alex Darvill - Senior Education Safeguarding Advisor – Strategic Support and Learning &amp; Development Lead" userId="624883b4-1e9b-4e2d-9c7d-7cb1dff1ea78" providerId="ADAL" clId="{37A1A692-1882-4B92-A487-B8B562BA515C}" dt="2026-08-31T11:33:39.121" v="2031" actId="962"/>
          <ac:spMkLst>
            <pc:docMk/>
            <pc:sldMk cId="1512121274" sldId="2147479103"/>
            <ac:spMk id="3" creationId="{52B2782E-A2B0-FBDA-6E1E-577CEF7DB0DC}"/>
          </ac:spMkLst>
        </pc:spChg>
        <pc:spChg chg="del">
          <ac:chgData name="Alex Darvill - Senior Education Safeguarding Advisor – Strategic Support and Learning &amp; Development Lead" userId="624883b4-1e9b-4e2d-9c7d-7cb1dff1ea78" providerId="ADAL" clId="{37A1A692-1882-4B92-A487-B8B562BA515C}" dt="2026-08-31T11:30:45.056" v="1957" actId="478"/>
          <ac:spMkLst>
            <pc:docMk/>
            <pc:sldMk cId="1512121274" sldId="2147479103"/>
            <ac:spMk id="7" creationId="{95EE9303-69D8-068D-01A5-B2C54515E085}"/>
          </ac:spMkLst>
        </pc:spChg>
        <pc:spChg chg="del">
          <ac:chgData name="Alex Darvill - Senior Education Safeguarding Advisor – Strategic Support and Learning &amp; Development Lead" userId="624883b4-1e9b-4e2d-9c7d-7cb1dff1ea78" providerId="ADAL" clId="{37A1A692-1882-4B92-A487-B8B562BA515C}" dt="2026-08-31T11:30:48.407" v="1958" actId="478"/>
          <ac:spMkLst>
            <pc:docMk/>
            <pc:sldMk cId="1512121274" sldId="2147479103"/>
            <ac:spMk id="8" creationId="{780962FD-3307-F6ED-AA18-F5610206F18D}"/>
          </ac:spMkLst>
        </pc:spChg>
        <pc:spChg chg="mod">
          <ac:chgData name="Alex Darvill - Senior Education Safeguarding Advisor – Strategic Support and Learning &amp; Development Lead" userId="624883b4-1e9b-4e2d-9c7d-7cb1dff1ea78" providerId="ADAL" clId="{37A1A692-1882-4B92-A487-B8B562BA515C}" dt="2026-08-31T11:33:39.851" v="2032" actId="962"/>
          <ac:spMkLst>
            <pc:docMk/>
            <pc:sldMk cId="1512121274" sldId="2147479103"/>
            <ac:spMk id="11" creationId="{05A10AE4-8BD8-10DC-C309-0DE19D4FA580}"/>
          </ac:spMkLst>
        </pc:spChg>
        <pc:picChg chg="mod">
          <ac:chgData name="Alex Darvill - Senior Education Safeguarding Advisor – Strategic Support and Learning &amp; Development Lead" userId="624883b4-1e9b-4e2d-9c7d-7cb1dff1ea78" providerId="ADAL" clId="{37A1A692-1882-4B92-A487-B8B562BA515C}" dt="2026-08-31T11:30:42.604" v="1956" actId="962"/>
          <ac:picMkLst>
            <pc:docMk/>
            <pc:sldMk cId="1512121274" sldId="2147479103"/>
            <ac:picMk id="5" creationId="{FCCCB8E9-0316-9A5B-C7AE-59783ED15E46}"/>
          </ac:picMkLst>
        </pc:picChg>
      </pc:sldChg>
      <pc:sldChg chg="delSp modSp mod modNotesTx">
        <pc:chgData name="Alex Darvill - Senior Education Safeguarding Advisor – Strategic Support and Learning &amp; Development Lead" userId="624883b4-1e9b-4e2d-9c7d-7cb1dff1ea78" providerId="ADAL" clId="{37A1A692-1882-4B92-A487-B8B562BA515C}" dt="2026-08-31T11:31:45.884" v="1984" actId="33553"/>
        <pc:sldMkLst>
          <pc:docMk/>
          <pc:sldMk cId="808482492" sldId="2147479104"/>
        </pc:sldMkLst>
        <pc:spChg chg="mod">
          <ac:chgData name="Alex Darvill - Senior Education Safeguarding Advisor – Strategic Support and Learning &amp; Development Lead" userId="624883b4-1e9b-4e2d-9c7d-7cb1dff1ea78" providerId="ADAL" clId="{37A1A692-1882-4B92-A487-B8B562BA515C}" dt="2026-08-31T11:31:45.884" v="1984" actId="33553"/>
          <ac:spMkLst>
            <pc:docMk/>
            <pc:sldMk cId="808482492" sldId="2147479104"/>
            <ac:spMk id="3" creationId="{FCED538A-3534-BAED-A255-2D11F57FD814}"/>
          </ac:spMkLst>
        </pc:spChg>
        <pc:spChg chg="del">
          <ac:chgData name="Alex Darvill - Senior Education Safeguarding Advisor – Strategic Support and Learning &amp; Development Lead" userId="624883b4-1e9b-4e2d-9c7d-7cb1dff1ea78" providerId="ADAL" clId="{37A1A692-1882-4B92-A487-B8B562BA515C}" dt="2026-08-31T11:30:20.596" v="1946" actId="478"/>
          <ac:spMkLst>
            <pc:docMk/>
            <pc:sldMk cId="808482492" sldId="2147479104"/>
            <ac:spMk id="7" creationId="{709DF263-503E-933C-D50D-7527240A9D75}"/>
          </ac:spMkLst>
        </pc:spChg>
        <pc:spChg chg="del">
          <ac:chgData name="Alex Darvill - Senior Education Safeguarding Advisor – Strategic Support and Learning &amp; Development Lead" userId="624883b4-1e9b-4e2d-9c7d-7cb1dff1ea78" providerId="ADAL" clId="{37A1A692-1882-4B92-A487-B8B562BA515C}" dt="2026-08-31T11:30:28.615" v="1949" actId="478"/>
          <ac:spMkLst>
            <pc:docMk/>
            <pc:sldMk cId="808482492" sldId="2147479104"/>
            <ac:spMk id="8" creationId="{A401AE07-6D47-FDA6-5C00-65D8BD66E0D9}"/>
          </ac:spMkLst>
        </pc:spChg>
        <pc:spChg chg="mod">
          <ac:chgData name="Alex Darvill - Senior Education Safeguarding Advisor – Strategic Support and Learning &amp; Development Lead" userId="624883b4-1e9b-4e2d-9c7d-7cb1dff1ea78" providerId="ADAL" clId="{37A1A692-1882-4B92-A487-B8B562BA515C}" dt="2026-08-23T08:21:41.111" v="1246" actId="1076"/>
          <ac:spMkLst>
            <pc:docMk/>
            <pc:sldMk cId="808482492" sldId="2147479104"/>
            <ac:spMk id="11" creationId="{B531F01C-23DA-4089-B900-A9E1F7713E24}"/>
          </ac:spMkLst>
        </pc:spChg>
        <pc:picChg chg="mod">
          <ac:chgData name="Alex Darvill - Senior Education Safeguarding Advisor – Strategic Support and Learning &amp; Development Lead" userId="624883b4-1e9b-4e2d-9c7d-7cb1dff1ea78" providerId="ADAL" clId="{37A1A692-1882-4B92-A487-B8B562BA515C}" dt="2026-08-31T11:30:18.258" v="1945" actId="962"/>
          <ac:picMkLst>
            <pc:docMk/>
            <pc:sldMk cId="808482492" sldId="2147479104"/>
            <ac:picMk id="5" creationId="{91E339F2-569D-3223-E082-C18C8DC2FB4C}"/>
          </ac:picMkLst>
        </pc:picChg>
      </pc:sldChg>
      <pc:sldChg chg="modSp add mod">
        <pc:chgData name="Alex Darvill - Senior Education Safeguarding Advisor – Strategic Support and Learning &amp; Development Lead" userId="624883b4-1e9b-4e2d-9c7d-7cb1dff1ea78" providerId="ADAL" clId="{37A1A692-1882-4B92-A487-B8B562BA515C}" dt="2026-08-31T11:33:05.147" v="2010" actId="962"/>
        <pc:sldMkLst>
          <pc:docMk/>
          <pc:sldMk cId="4258513625" sldId="2147479105"/>
        </pc:sldMkLst>
        <pc:spChg chg="mod">
          <ac:chgData name="Alex Darvill - Senior Education Safeguarding Advisor – Strategic Support and Learning &amp; Development Lead" userId="624883b4-1e9b-4e2d-9c7d-7cb1dff1ea78" providerId="ADAL" clId="{37A1A692-1882-4B92-A487-B8B562BA515C}" dt="2026-08-31T11:33:04.706" v="2009" actId="962"/>
          <ac:spMkLst>
            <pc:docMk/>
            <pc:sldMk cId="4258513625" sldId="2147479105"/>
            <ac:spMk id="7" creationId="{CA230043-6F31-0258-486E-70A0EF62F5E9}"/>
          </ac:spMkLst>
        </pc:spChg>
        <pc:spChg chg="mod">
          <ac:chgData name="Alex Darvill - Senior Education Safeguarding Advisor – Strategic Support and Learning &amp; Development Lead" userId="624883b4-1e9b-4e2d-9c7d-7cb1dff1ea78" providerId="ADAL" clId="{37A1A692-1882-4B92-A487-B8B562BA515C}" dt="2026-08-31T11:33:05.147" v="2010" actId="962"/>
          <ac:spMkLst>
            <pc:docMk/>
            <pc:sldMk cId="4258513625" sldId="2147479105"/>
            <ac:spMk id="8" creationId="{680A26C9-0629-C3CA-38C7-32A971F2CE92}"/>
          </ac:spMkLst>
        </pc:spChg>
        <pc:picChg chg="mod">
          <ac:chgData name="Alex Darvill - Senior Education Safeguarding Advisor – Strategic Support and Learning &amp; Development Lead" userId="624883b4-1e9b-4e2d-9c7d-7cb1dff1ea78" providerId="ADAL" clId="{37A1A692-1882-4B92-A487-B8B562BA515C}" dt="2026-08-31T11:33:04.100" v="2008" actId="962"/>
          <ac:picMkLst>
            <pc:docMk/>
            <pc:sldMk cId="4258513625" sldId="2147479105"/>
            <ac:picMk id="5" creationId="{1092AA9E-530A-406F-DD92-26CB8179E8CC}"/>
          </ac:picMkLst>
        </pc:picChg>
        <pc:picChg chg="mod">
          <ac:chgData name="Alex Darvill - Senior Education Safeguarding Advisor – Strategic Support and Learning &amp; Development Lead" userId="624883b4-1e9b-4e2d-9c7d-7cb1dff1ea78" providerId="ADAL" clId="{37A1A692-1882-4B92-A487-B8B562BA515C}" dt="2026-08-31T11:28:13.784" v="1897" actId="962"/>
          <ac:picMkLst>
            <pc:docMk/>
            <pc:sldMk cId="4258513625" sldId="2147479105"/>
            <ac:picMk id="6" creationId="{767FF438-8C9A-3E63-EE2A-089A53C14F95}"/>
          </ac:picMkLst>
        </pc:picChg>
        <pc:picChg chg="mod">
          <ac:chgData name="Alex Darvill - Senior Education Safeguarding Advisor – Strategic Support and Learning &amp; Development Lead" userId="624883b4-1e9b-4e2d-9c7d-7cb1dff1ea78" providerId="ADAL" clId="{37A1A692-1882-4B92-A487-B8B562BA515C}" dt="2026-08-31T11:28:15.081" v="1898" actId="962"/>
          <ac:picMkLst>
            <pc:docMk/>
            <pc:sldMk cId="4258513625" sldId="2147479105"/>
            <ac:picMk id="9" creationId="{907F24D3-CFF7-454E-191E-D96219F841AF}"/>
          </ac:picMkLst>
        </pc:picChg>
      </pc:sldChg>
      <pc:sldChg chg="addSp delSp modSp add mod ord modNotesTx">
        <pc:chgData name="Alex Darvill - Senior Education Safeguarding Advisor – Strategic Support and Learning &amp; Development Lead" userId="624883b4-1e9b-4e2d-9c7d-7cb1dff1ea78" providerId="ADAL" clId="{37A1A692-1882-4B92-A487-B8B562BA515C}" dt="2026-08-31T11:33:30.634" v="2027" actId="962"/>
        <pc:sldMkLst>
          <pc:docMk/>
          <pc:sldMk cId="1763128844" sldId="2147479106"/>
        </pc:sldMkLst>
        <pc:spChg chg="add mod">
          <ac:chgData name="Alex Darvill - Senior Education Safeguarding Advisor – Strategic Support and Learning &amp; Development Lead" userId="624883b4-1e9b-4e2d-9c7d-7cb1dff1ea78" providerId="ADAL" clId="{37A1A692-1882-4B92-A487-B8B562BA515C}" dt="2026-08-31T11:33:30.634" v="2027" actId="962"/>
          <ac:spMkLst>
            <pc:docMk/>
            <pc:sldMk cId="1763128844" sldId="2147479106"/>
            <ac:spMk id="2" creationId="{B6A495A5-8EC8-C851-905D-BAABE50F6279}"/>
          </ac:spMkLst>
        </pc:spChg>
        <pc:spChg chg="del mod">
          <ac:chgData name="Alex Darvill - Senior Education Safeguarding Advisor – Strategic Support and Learning &amp; Development Lead" userId="624883b4-1e9b-4e2d-9c7d-7cb1dff1ea78" providerId="ADAL" clId="{37A1A692-1882-4B92-A487-B8B562BA515C}" dt="2026-08-31T11:30:00.076" v="1939" actId="478"/>
          <ac:spMkLst>
            <pc:docMk/>
            <pc:sldMk cId="1763128844" sldId="2147479106"/>
            <ac:spMk id="8" creationId="{89D474D5-0C01-1289-BA50-3FF82F25B7AD}"/>
          </ac:spMkLst>
        </pc:spChg>
        <pc:picChg chg="mod">
          <ac:chgData name="Alex Darvill - Senior Education Safeguarding Advisor – Strategic Support and Learning &amp; Development Lead" userId="624883b4-1e9b-4e2d-9c7d-7cb1dff1ea78" providerId="ADAL" clId="{37A1A692-1882-4B92-A487-B8B562BA515C}" dt="2026-08-31T11:33:30.238" v="2026" actId="962"/>
          <ac:picMkLst>
            <pc:docMk/>
            <pc:sldMk cId="1763128844" sldId="2147479106"/>
            <ac:picMk id="5" creationId="{FDBCE316-A0EB-541A-D810-EDFE23F5DA9B}"/>
          </ac:picMkLst>
        </pc:picChg>
      </pc:sldChg>
      <pc:sldChg chg="delSp modSp add mod modNotesTx">
        <pc:chgData name="Alex Darvill - Senior Education Safeguarding Advisor – Strategic Support and Learning &amp; Development Lead" userId="624883b4-1e9b-4e2d-9c7d-7cb1dff1ea78" providerId="ADAL" clId="{37A1A692-1882-4B92-A487-B8B562BA515C}" dt="2026-08-31T11:31:41.643" v="1982" actId="33553"/>
        <pc:sldMkLst>
          <pc:docMk/>
          <pc:sldMk cId="45508519" sldId="2147479107"/>
        </pc:sldMkLst>
        <pc:spChg chg="mod">
          <ac:chgData name="Alex Darvill - Senior Education Safeguarding Advisor – Strategic Support and Learning &amp; Development Lead" userId="624883b4-1e9b-4e2d-9c7d-7cb1dff1ea78" providerId="ADAL" clId="{37A1A692-1882-4B92-A487-B8B562BA515C}" dt="2026-08-31T11:31:41.643" v="1982" actId="33553"/>
          <ac:spMkLst>
            <pc:docMk/>
            <pc:sldMk cId="45508519" sldId="2147479107"/>
            <ac:spMk id="2" creationId="{A7695544-4AF8-DA38-BFD0-F28BE3B57021}"/>
          </ac:spMkLst>
        </pc:spChg>
        <pc:spChg chg="del">
          <ac:chgData name="Alex Darvill - Senior Education Safeguarding Advisor – Strategic Support and Learning &amp; Development Lead" userId="624883b4-1e9b-4e2d-9c7d-7cb1dff1ea78" providerId="ADAL" clId="{37A1A692-1882-4B92-A487-B8B562BA515C}" dt="2026-08-31T11:30:04.695" v="1941" actId="478"/>
          <ac:spMkLst>
            <pc:docMk/>
            <pc:sldMk cId="45508519" sldId="2147479107"/>
            <ac:spMk id="8" creationId="{01BFF6C0-423D-AFD8-ED32-2E00D333DFCA}"/>
          </ac:spMkLst>
        </pc:spChg>
        <pc:picChg chg="mod">
          <ac:chgData name="Alex Darvill - Senior Education Safeguarding Advisor – Strategic Support and Learning &amp; Development Lead" userId="624883b4-1e9b-4e2d-9c7d-7cb1dff1ea78" providerId="ADAL" clId="{37A1A692-1882-4B92-A487-B8B562BA515C}" dt="2026-08-31T11:30:02.772" v="1940" actId="962"/>
          <ac:picMkLst>
            <pc:docMk/>
            <pc:sldMk cId="45508519" sldId="2147479107"/>
            <ac:picMk id="5" creationId="{4092CD5D-EB83-10EF-CBA7-819C818E6A84}"/>
          </ac:picMkLst>
        </pc:picChg>
      </pc:sldChg>
      <pc:sldChg chg="addSp delSp modSp add mod modNotesTx">
        <pc:chgData name="Alex Darvill - Senior Education Safeguarding Advisor – Strategic Support and Learning &amp; Development Lead" userId="624883b4-1e9b-4e2d-9c7d-7cb1dff1ea78" providerId="ADAL" clId="{37A1A692-1882-4B92-A487-B8B562BA515C}" dt="2026-08-31T11:32:43.373" v="1999" actId="20577"/>
        <pc:sldMkLst>
          <pc:docMk/>
          <pc:sldMk cId="2723252498" sldId="2147479108"/>
        </pc:sldMkLst>
        <pc:spChg chg="mod">
          <ac:chgData name="Alex Darvill - Senior Education Safeguarding Advisor – Strategic Support and Learning &amp; Development Lead" userId="624883b4-1e9b-4e2d-9c7d-7cb1dff1ea78" providerId="ADAL" clId="{37A1A692-1882-4B92-A487-B8B562BA515C}" dt="2026-08-31T11:32:43.373" v="1999" actId="20577"/>
          <ac:spMkLst>
            <pc:docMk/>
            <pc:sldMk cId="2723252498" sldId="2147479108"/>
            <ac:spMk id="2" creationId="{5E83E3DC-0FC4-F8E4-B7B8-068168C80D46}"/>
          </ac:spMkLst>
        </pc:spChg>
        <pc:spChg chg="del mod">
          <ac:chgData name="Alex Darvill - Senior Education Safeguarding Advisor – Strategic Support and Learning &amp; Development Lead" userId="624883b4-1e9b-4e2d-9c7d-7cb1dff1ea78" providerId="ADAL" clId="{37A1A692-1882-4B92-A487-B8B562BA515C}" dt="2026-08-31T11:31:18.492" v="1973" actId="478"/>
          <ac:spMkLst>
            <pc:docMk/>
            <pc:sldMk cId="2723252498" sldId="2147479108"/>
            <ac:spMk id="3" creationId="{70FEE220-6B06-D402-96A2-703D679E466F}"/>
          </ac:spMkLst>
        </pc:spChg>
        <pc:spChg chg="add mod">
          <ac:chgData name="Alex Darvill - Senior Education Safeguarding Advisor – Strategic Support and Learning &amp; Development Lead" userId="624883b4-1e9b-4e2d-9c7d-7cb1dff1ea78" providerId="ADAL" clId="{37A1A692-1882-4B92-A487-B8B562BA515C}" dt="2026-08-25T11:40:45.738" v="1835" actId="12"/>
          <ac:spMkLst>
            <pc:docMk/>
            <pc:sldMk cId="2723252498" sldId="2147479108"/>
            <ac:spMk id="5" creationId="{52EE99D5-A6CA-2D28-C1EB-6429B8D62AE8}"/>
          </ac:spMkLst>
        </pc:spChg>
        <pc:spChg chg="add del mod">
          <ac:chgData name="Alex Darvill - Senior Education Safeguarding Advisor – Strategic Support and Learning &amp; Development Lead" userId="624883b4-1e9b-4e2d-9c7d-7cb1dff1ea78" providerId="ADAL" clId="{37A1A692-1882-4B92-A487-B8B562BA515C}" dt="2026-08-31T11:31:23.523" v="1974" actId="478"/>
          <ac:spMkLst>
            <pc:docMk/>
            <pc:sldMk cId="2723252498" sldId="2147479108"/>
            <ac:spMk id="6" creationId="{AFA6B599-3EF2-6C2F-62A6-42D0C7E92379}"/>
          </ac:spMkLst>
        </pc:spChg>
      </pc:sldChg>
      <pc:sldChg chg="addSp delSp modSp add mod modNotesTx">
        <pc:chgData name="Alex Darvill - Senior Education Safeguarding Advisor – Strategic Support and Learning &amp; Development Lead" userId="624883b4-1e9b-4e2d-9c7d-7cb1dff1ea78" providerId="ADAL" clId="{37A1A692-1882-4B92-A487-B8B562BA515C}" dt="2026-08-31T11:33:14.677" v="2012" actId="478"/>
        <pc:sldMkLst>
          <pc:docMk/>
          <pc:sldMk cId="854257887" sldId="2147479109"/>
        </pc:sldMkLst>
        <pc:spChg chg="mod">
          <ac:chgData name="Alex Darvill - Senior Education Safeguarding Advisor – Strategic Support and Learning &amp; Development Lead" userId="624883b4-1e9b-4e2d-9c7d-7cb1dff1ea78" providerId="ADAL" clId="{37A1A692-1882-4B92-A487-B8B562BA515C}" dt="2026-08-31T11:32:54.305" v="2004" actId="14100"/>
          <ac:spMkLst>
            <pc:docMk/>
            <pc:sldMk cId="854257887" sldId="2147479109"/>
            <ac:spMk id="2" creationId="{A44E8BB7-2D99-ED71-2C30-5486563E5396}"/>
          </ac:spMkLst>
        </pc:spChg>
        <pc:spChg chg="del">
          <ac:chgData name="Alex Darvill - Senior Education Safeguarding Advisor – Strategic Support and Learning &amp; Development Lead" userId="624883b4-1e9b-4e2d-9c7d-7cb1dff1ea78" providerId="ADAL" clId="{37A1A692-1882-4B92-A487-B8B562BA515C}" dt="2026-08-31T11:31:26.496" v="1975" actId="478"/>
          <ac:spMkLst>
            <pc:docMk/>
            <pc:sldMk cId="854257887" sldId="2147479109"/>
            <ac:spMk id="3" creationId="{AEED258B-E901-18EE-D77F-4D1035D0D8FB}"/>
          </ac:spMkLst>
        </pc:spChg>
        <pc:spChg chg="add del mod">
          <ac:chgData name="Alex Darvill - Senior Education Safeguarding Advisor – Strategic Support and Learning &amp; Development Lead" userId="624883b4-1e9b-4e2d-9c7d-7cb1dff1ea78" providerId="ADAL" clId="{37A1A692-1882-4B92-A487-B8B562BA515C}" dt="2026-08-31T11:33:13.043" v="2011" actId="478"/>
          <ac:spMkLst>
            <pc:docMk/>
            <pc:sldMk cId="854257887" sldId="2147479109"/>
            <ac:spMk id="5" creationId="{BC66EB40-CDFC-F574-E16B-D1FC6DCF5274}"/>
          </ac:spMkLst>
        </pc:spChg>
        <pc:spChg chg="add mod">
          <ac:chgData name="Alex Darvill - Senior Education Safeguarding Advisor – Strategic Support and Learning &amp; Development Lead" userId="624883b4-1e9b-4e2d-9c7d-7cb1dff1ea78" providerId="ADAL" clId="{37A1A692-1882-4B92-A487-B8B562BA515C}" dt="2026-08-25T11:41:22.580" v="1845" actId="12"/>
          <ac:spMkLst>
            <pc:docMk/>
            <pc:sldMk cId="854257887" sldId="2147479109"/>
            <ac:spMk id="6" creationId="{3262C1FC-253F-BD2F-F256-2CB0E0521999}"/>
          </ac:spMkLst>
        </pc:spChg>
        <pc:spChg chg="add del mod">
          <ac:chgData name="Alex Darvill - Senior Education Safeguarding Advisor – Strategic Support and Learning &amp; Development Lead" userId="624883b4-1e9b-4e2d-9c7d-7cb1dff1ea78" providerId="ADAL" clId="{37A1A692-1882-4B92-A487-B8B562BA515C}" dt="2026-08-31T11:33:14.677" v="2012" actId="478"/>
          <ac:spMkLst>
            <pc:docMk/>
            <pc:sldMk cId="854257887" sldId="2147479109"/>
            <ac:spMk id="7" creationId="{1CF4E091-F851-4C47-D5BB-2287765AF4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E68B97-8FB8-442C-BEC6-1FC075D2BDEB}" type="datetimeFigureOut">
              <a:rPr lang="en-GB" smtClean="0"/>
              <a:t>31/08/2026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0D5601-FC2D-47EB-BE62-3BD533E6342D}" type="slidenum">
              <a:rPr lang="en-GB" smtClean="0"/>
              <a:t>‹#›</a:t>
            </a:fld>
            <a:endParaRPr lang="en-GB"/>
          </a:p>
        </p:txBody>
      </p:sp>
    </p:spTree>
    <p:extLst>
      <p:ext uri="{BB962C8B-B14F-4D97-AF65-F5344CB8AC3E}">
        <p14:creationId xmlns:p14="http://schemas.microsoft.com/office/powerpoint/2010/main" val="2449505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2639B-0973-DD6F-7A43-18760346F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97C49A-94BE-FF09-7D50-ACC27859A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6FF46-94C2-86DA-981B-1AC7A0BBBCE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073727-31A9-9F5F-38AF-FA84B8C734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2781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D42A-8575-E0E9-05C3-94E554D1FF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AEAC3-1850-B696-9D72-62F8CD100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57820-2FDC-C140-634E-1321FDA117B8}"/>
              </a:ext>
            </a:extLst>
          </p:cNvPr>
          <p:cNvSpPr>
            <a:spLocks noGrp="1"/>
          </p:cNvSpPr>
          <p:nvPr>
            <p:ph type="body" idx="1"/>
          </p:nvPr>
        </p:nvSpPr>
        <p:spPr/>
        <p:txBody>
          <a:bodyPr/>
          <a:lstStyle/>
          <a:p>
            <a:pPr marL="0" indent="0" algn="l">
              <a:spcAft>
                <a:spcPts val="1134"/>
              </a:spcAft>
              <a:buFont typeface="Arial" panose="020B0604020202020204" pitchFamily="34" charset="0"/>
              <a:buNone/>
            </a:pPr>
            <a:r>
              <a:rPr lang="en-GB" sz="1200" b="1" dirty="0">
                <a:latin typeface="Aptos" panose="020B0004020202020204" pitchFamily="34" charset="0"/>
              </a:rPr>
              <a:t>Risk in the community (contextual safeguarding )</a:t>
            </a:r>
          </a:p>
          <a:p>
            <a:pPr marL="171450" indent="-171450" algn="l">
              <a:spcAft>
                <a:spcPts val="1134"/>
              </a:spcAft>
              <a:buFont typeface="Wingdings" panose="05000000000000000000" pitchFamily="2" charset="2"/>
              <a:buChar char="ü"/>
            </a:pPr>
            <a:r>
              <a:rPr lang="en-GB" sz="1200" b="0" dirty="0">
                <a:latin typeface="Aptos" panose="020B0004020202020204" pitchFamily="34" charset="0"/>
              </a:rPr>
              <a:t>What do we mean by RIC</a:t>
            </a:r>
          </a:p>
          <a:p>
            <a:pPr marL="171450" indent="-171450" algn="l">
              <a:spcAft>
                <a:spcPts val="1134"/>
              </a:spcAft>
              <a:buFont typeface="Wingdings" panose="05000000000000000000" pitchFamily="2" charset="2"/>
              <a:buChar char="ü"/>
            </a:pPr>
            <a:r>
              <a:rPr lang="en-GB" sz="1200" b="0" dirty="0">
                <a:latin typeface="Aptos" panose="020B0004020202020204" pitchFamily="34" charset="0"/>
              </a:rPr>
              <a:t>When are children most at risk (consider where in the local community, times </a:t>
            </a:r>
            <a:r>
              <a:rPr lang="en-GB" sz="1200" b="0">
                <a:latin typeface="Aptos" panose="020B0004020202020204" pitchFamily="34" charset="0"/>
              </a:rPr>
              <a:t>of the day)</a:t>
            </a:r>
          </a:p>
          <a:p>
            <a:pPr marL="171450" indent="-171450" algn="l">
              <a:spcAft>
                <a:spcPts val="1134"/>
              </a:spcAft>
              <a:buFont typeface="Wingdings" panose="05000000000000000000" pitchFamily="2" charset="2"/>
              <a:buChar char="ü"/>
            </a:pPr>
            <a:endParaRPr lang="en-GB" sz="1200" b="0" dirty="0">
              <a:latin typeface="Aptos" panose="020B0004020202020204" pitchFamily="34" charset="0"/>
            </a:endParaRPr>
          </a:p>
          <a:p>
            <a:pPr marL="171450" indent="-171450" algn="l">
              <a:spcAft>
                <a:spcPts val="1134"/>
              </a:spcAft>
              <a:buFont typeface="Wingdings" panose="05000000000000000000" pitchFamily="2" charset="2"/>
              <a:buChar char="ü"/>
            </a:pPr>
            <a:endParaRPr lang="en-GB" sz="1200" b="1" dirty="0">
              <a:latin typeface="Aptos" panose="020B0004020202020204" pitchFamily="34" charset="0"/>
            </a:endParaRPr>
          </a:p>
          <a:p>
            <a:pPr marL="457200" indent="-457200" algn="l">
              <a:spcAft>
                <a:spcPts val="1134"/>
              </a:spcAft>
              <a:buFont typeface="Arial" panose="020B0604020202020204" pitchFamily="34" charset="0"/>
              <a:buChar char="•"/>
            </a:pPr>
            <a:r>
              <a:rPr lang="en-GB" sz="1200" b="1" dirty="0">
                <a:latin typeface="Aptos" panose="020B0004020202020204" pitchFamily="34" charset="0"/>
              </a:rPr>
              <a:t>Domestic abuse </a:t>
            </a:r>
          </a:p>
          <a:p>
            <a:pPr marL="457200" indent="-457200" algn="l">
              <a:spcAft>
                <a:spcPts val="1134"/>
              </a:spcAft>
              <a:buFont typeface="Arial" panose="020B0604020202020204" pitchFamily="34" charset="0"/>
              <a:buChar char="•"/>
            </a:pPr>
            <a:r>
              <a:rPr lang="en-GB" sz="1200" b="1" dirty="0">
                <a:latin typeface="Aptos" panose="020B0004020202020204" pitchFamily="34" charset="0"/>
              </a:rPr>
              <a:t>Online harm</a:t>
            </a:r>
          </a:p>
          <a:p>
            <a:pPr marL="457200" indent="-457200" algn="l">
              <a:spcAft>
                <a:spcPts val="1134"/>
              </a:spcAft>
              <a:buFont typeface="Arial" panose="020B0604020202020204" pitchFamily="34" charset="0"/>
              <a:buChar char="•"/>
            </a:pPr>
            <a:r>
              <a:rPr lang="en-GB" sz="1200" b="1" dirty="0">
                <a:latin typeface="Aptos" panose="020B0004020202020204" pitchFamily="34" charset="0"/>
              </a:rPr>
              <a:t>Mental health </a:t>
            </a:r>
          </a:p>
          <a:p>
            <a:pPr marL="457200" indent="-457200" algn="l">
              <a:spcAft>
                <a:spcPts val="1134"/>
              </a:spcAft>
              <a:buFont typeface="Arial" panose="020B0604020202020204" pitchFamily="34" charset="0"/>
              <a:buChar char="•"/>
            </a:pPr>
            <a:r>
              <a:rPr lang="en-GB" sz="1200" b="1" dirty="0">
                <a:latin typeface="Aptos" panose="020B0004020202020204" pitchFamily="34" charset="0"/>
              </a:rPr>
              <a:t>Child on child abuse </a:t>
            </a:r>
          </a:p>
          <a:p>
            <a:pPr marL="457200" indent="-457200" algn="l">
              <a:spcAft>
                <a:spcPts val="1134"/>
              </a:spcAft>
              <a:buFont typeface="Arial" panose="020B0604020202020204" pitchFamily="34" charset="0"/>
              <a:buChar char="•"/>
            </a:pPr>
            <a:r>
              <a:rPr lang="en-GB" sz="1200" b="1" dirty="0">
                <a:latin typeface="Aptos" panose="020B0004020202020204" pitchFamily="34" charset="0"/>
              </a:rPr>
              <a:t>Neglect </a:t>
            </a:r>
          </a:p>
          <a:p>
            <a:pPr marL="0" indent="0">
              <a:buFont typeface="Arial" panose="020B0604020202020204" pitchFamily="34" charset="0"/>
              <a:buNone/>
            </a:pPr>
            <a:endParaRPr lang="en-GB" b="1" dirty="0"/>
          </a:p>
          <a:p>
            <a:pPr marL="0" indent="0">
              <a:buFont typeface="Arial" panose="020B0604020202020204" pitchFamily="34" charset="0"/>
              <a:buNone/>
            </a:pPr>
            <a:endParaRPr lang="en-GB" b="1" dirty="0"/>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D9575BC3-E74F-D3A7-929A-1FD91A674599}"/>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493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EA98B-6200-B915-F1E1-581C851F5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29102-254F-6375-95C2-B9E16B6EA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464F7-B69A-32C5-4ADF-E49B9A373151}"/>
              </a:ext>
            </a:extLst>
          </p:cNvPr>
          <p:cNvSpPr>
            <a:spLocks noGrp="1"/>
          </p:cNvSpPr>
          <p:nvPr>
            <p:ph type="body" idx="1"/>
          </p:nvPr>
        </p:nvSpPr>
        <p:spPr/>
        <p:txBody>
          <a:bodyPr/>
          <a:lstStyle/>
          <a:p>
            <a:pPr marL="0" indent="0">
              <a:buFont typeface="Arial" panose="020B0604020202020204" pitchFamily="34" charset="0"/>
              <a:buNone/>
            </a:pPr>
            <a:endParaRPr lang="en-GB" sz="2000" b="1" dirty="0"/>
          </a:p>
          <a:p>
            <a:pPr marL="181103" indent="-181103">
              <a:buFont typeface="Arial" panose="020B0604020202020204" pitchFamily="34" charset="0"/>
              <a:buChar char="•"/>
            </a:pPr>
            <a:endParaRPr lang="en-GB" dirty="0"/>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4AA6A6EE-A900-4D4F-1F2D-3CDB4704671D}"/>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641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78DFF-DCAB-AAB7-1E34-21D0E6EFF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D705C-8B0F-F098-3864-7AA1EA6CD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BAE8A-7A02-58A8-2D25-82B62264AE00}"/>
              </a:ext>
            </a:extLst>
          </p:cNvPr>
          <p:cNvSpPr>
            <a:spLocks noGrp="1"/>
          </p:cNvSpPr>
          <p:nvPr>
            <p:ph type="body" idx="1"/>
          </p:nvPr>
        </p:nvSpPr>
        <p:spPr/>
        <p:txBody>
          <a:bodyPr/>
          <a:lstStyle/>
          <a:p>
            <a:pPr marL="181103" indent="-181103">
              <a:buFont typeface="Arial" panose="020B0604020202020204" pitchFamily="34" charset="0"/>
              <a:buChar char="•"/>
            </a:pPr>
            <a:r>
              <a:rPr lang="en-GB" sz="2000" b="1" dirty="0"/>
              <a:t>Facilitator </a:t>
            </a:r>
          </a:p>
          <a:p>
            <a:pPr marL="181103" indent="-181103">
              <a:buFont typeface="Arial" panose="020B0604020202020204" pitchFamily="34" charset="0"/>
              <a:buChar char="•"/>
            </a:pPr>
            <a:endParaRPr lang="en-GB" dirty="0"/>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F349A3BC-32A4-29BA-0D57-660047296420}"/>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711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C2B11-372D-ADAB-5171-97392AFD3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5ECFC-1B7E-3CB4-0AD9-653509DED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C56E7-12CA-5051-75EC-BF644D03E1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7561F8-FC81-E610-8FA3-76DA40EAC149}"/>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853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Discussion Point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What are the indicators of risk? What should be recorded? What should be shared with the DSL?</a:t>
            </a:r>
            <a:r>
              <a:rPr lang="en-US" sz="1200" b="0" i="0" kern="1200" dirty="0">
                <a:solidFill>
                  <a:schemeClr val="tx1"/>
                </a:solidFill>
                <a:effectLst/>
                <a:latin typeface="+mn-lt"/>
                <a:ea typeface="+mn-ea"/>
                <a:cs typeface="+mn-cs"/>
              </a:rPr>
              <a:t>​</a:t>
            </a:r>
          </a:p>
          <a:p>
            <a:pPr rtl="0" fontAlgn="base"/>
            <a:endParaRPr lang="en-US" sz="1200" b="1"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The DSL will phone the CFH consultation line to get advice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B830-AE35-CF21-0C9D-04DA483EC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8CBA3-E49A-7326-D4E1-D9904AC12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3FB7F-FF77-D4D0-A794-1926538087B6}"/>
              </a:ext>
            </a:extLst>
          </p:cNvPr>
          <p:cNvSpPr>
            <a:spLocks noGrp="1"/>
          </p:cNvSpPr>
          <p:nvPr>
            <p:ph type="body" idx="1"/>
          </p:nvPr>
        </p:nvSpPr>
        <p:spPr/>
        <p:txBody>
          <a:bodyPr/>
          <a:lstStyle/>
          <a:p>
            <a:pPr>
              <a:lnSpc>
                <a:spcPct val="107000"/>
              </a:lnSpc>
              <a:spcAft>
                <a:spcPts val="845"/>
              </a:spcAft>
            </a:pPr>
            <a:r>
              <a:rPr lang="en-GB" sz="1900">
                <a:solidFill>
                  <a:srgbClr val="000000"/>
                </a:solidFill>
                <a:latin typeface="Gill Sans MT" panose="020B0502020104020203" pitchFamily="34" charset="0"/>
                <a:ea typeface="Calibri" panose="020F0502020204030204" pitchFamily="34" charset="0"/>
                <a:cs typeface="Arial" panose="020B0604020202020204" pitchFamily="34" charset="0"/>
              </a:rPr>
              <a:t>Ask your staff to discuss and think about things such as - w</a:t>
            </a:r>
            <a:r>
              <a:rPr lang="en-GB" sz="1900">
                <a:latin typeface="Gill Sans MT" panose="020B0502020104020203" pitchFamily="34" charset="0"/>
                <a:ea typeface="Calibri" panose="020F0502020204030204" pitchFamily="34" charset="0"/>
                <a:cs typeface="Arial" panose="020B0604020202020204" pitchFamily="34" charset="0"/>
              </a:rPr>
              <a:t>hat would you do immediately?</a:t>
            </a:r>
            <a:r>
              <a:rPr lang="en-GB" sz="1900">
                <a:latin typeface="Calibri" panose="020F0502020204030204" pitchFamily="34" charset="0"/>
                <a:ea typeface="Calibri" panose="020F0502020204030204" pitchFamily="34" charset="0"/>
                <a:cs typeface="Times New Roman" panose="02020603050405020304" pitchFamily="18" charset="0"/>
              </a:rPr>
              <a:t> </a:t>
            </a:r>
            <a:r>
              <a:rPr lang="en-GB" sz="1900">
                <a:latin typeface="Gill Sans MT" panose="020B0502020104020203" pitchFamily="34" charset="0"/>
                <a:ea typeface="Calibri" panose="020F0502020204030204" pitchFamily="34" charset="0"/>
                <a:cs typeface="Arial" panose="020B0604020202020204" pitchFamily="34" charset="0"/>
              </a:rPr>
              <a:t>Would you record any of this, and if so, where?</a:t>
            </a:r>
            <a:r>
              <a:rPr lang="en-GB" sz="1900">
                <a:latin typeface="Calibri" panose="020F0502020204030204" pitchFamily="34" charset="0"/>
                <a:ea typeface="Calibri" panose="020F0502020204030204" pitchFamily="34" charset="0"/>
                <a:cs typeface="Times New Roman" panose="02020603050405020304" pitchFamily="18" charset="0"/>
              </a:rPr>
              <a:t> </a:t>
            </a:r>
            <a:r>
              <a:rPr lang="en-GB" sz="1900">
                <a:latin typeface="Gill Sans MT" panose="020B0502020104020203" pitchFamily="34" charset="0"/>
                <a:ea typeface="Calibri" panose="020F0502020204030204" pitchFamily="34" charset="0"/>
                <a:cs typeface="Arial" panose="020B0604020202020204" pitchFamily="34" charset="0"/>
              </a:rPr>
              <a:t>What actions would you take in the longer term?</a:t>
            </a:r>
            <a:r>
              <a:rPr lang="en-GB" sz="1900">
                <a:latin typeface="Calibri" panose="020F0502020204030204" pitchFamily="34" charset="0"/>
                <a:ea typeface="Calibri" panose="020F0502020204030204" pitchFamily="34" charset="0"/>
                <a:cs typeface="Times New Roman" panose="02020603050405020304" pitchFamily="18" charset="0"/>
              </a:rPr>
              <a:t> </a:t>
            </a:r>
            <a:r>
              <a:rPr lang="en-GB" sz="1900">
                <a:latin typeface="Gill Sans MT" panose="020B0502020104020203" pitchFamily="34" charset="0"/>
                <a:ea typeface="Calibri" panose="020F0502020204030204" pitchFamily="34" charset="0"/>
                <a:cs typeface="Arial" panose="020B0604020202020204" pitchFamily="34" charset="0"/>
              </a:rPr>
              <a:t>If you felt that you needed to take further advice, who would you speak to?</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482940">
              <a:lnSpc>
                <a:spcPct val="107000"/>
              </a:lnSpc>
              <a:spcAft>
                <a:spcPts val="845"/>
              </a:spcAft>
            </a:pPr>
            <a:r>
              <a:rPr lang="en-GB" sz="1900">
                <a:latin typeface="Gill Sans MT" panose="020B0502020104020203" pitchFamily="34" charset="0"/>
                <a:ea typeface="Calibri" panose="020F0502020204030204" pitchFamily="34" charset="0"/>
                <a:cs typeface="Arial" panose="020B0604020202020204" pitchFamily="34" charset="0"/>
              </a:rPr>
              <a:t>  </a:t>
            </a:r>
            <a:endParaRPr lang="en-GB" sz="19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GB" sz="1900">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a:extLst>
              <a:ext uri="{FF2B5EF4-FFF2-40B4-BE49-F238E27FC236}">
                <a16:creationId xmlns:a16="http://schemas.microsoft.com/office/drawing/2014/main" id="{E17DCDCB-456C-6F0A-9E97-D16272462D45}"/>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2009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4AAC4-A67D-0628-47B5-CA19E6A3E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AD8F0-85BF-A464-DAAD-50DD56558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CF42F-AAC7-9C80-ADB7-1E599A099B67}"/>
              </a:ext>
            </a:extLst>
          </p:cNvPr>
          <p:cNvSpPr>
            <a:spLocks noGrp="1"/>
          </p:cNvSpPr>
          <p:nvPr>
            <p:ph type="body" idx="1"/>
          </p:nvPr>
        </p:nvSpPr>
        <p:spPr/>
        <p:txBody>
          <a:bodyPr/>
          <a:lstStyle/>
          <a:p>
            <a:pPr>
              <a:lnSpc>
                <a:spcPct val="107000"/>
              </a:lnSpc>
              <a:spcAft>
                <a:spcPts val="845"/>
              </a:spcAft>
            </a:pPr>
            <a:r>
              <a:rPr lang="en-GB" sz="1900">
                <a:solidFill>
                  <a:srgbClr val="000000"/>
                </a:solidFill>
                <a:latin typeface="Gill Sans MT" panose="020B0502020104020203" pitchFamily="34" charset="0"/>
                <a:ea typeface="Calibri" panose="020F0502020204030204" pitchFamily="34" charset="0"/>
                <a:cs typeface="Arial" panose="020B0604020202020204" pitchFamily="34" charset="0"/>
              </a:rPr>
              <a:t>Ask your staff to discuss and think about things such as - w</a:t>
            </a:r>
            <a:r>
              <a:rPr lang="en-GB" sz="1900">
                <a:latin typeface="Gill Sans MT" panose="020B0502020104020203" pitchFamily="34" charset="0"/>
                <a:ea typeface="Calibri" panose="020F0502020204030204" pitchFamily="34" charset="0"/>
                <a:cs typeface="Arial" panose="020B0604020202020204" pitchFamily="34" charset="0"/>
              </a:rPr>
              <a:t>hat would you do immediately?</a:t>
            </a:r>
            <a:r>
              <a:rPr lang="en-GB" sz="1900">
                <a:latin typeface="Calibri" panose="020F0502020204030204" pitchFamily="34" charset="0"/>
                <a:ea typeface="Calibri" panose="020F0502020204030204" pitchFamily="34" charset="0"/>
                <a:cs typeface="Times New Roman" panose="02020603050405020304" pitchFamily="18" charset="0"/>
              </a:rPr>
              <a:t> </a:t>
            </a:r>
            <a:r>
              <a:rPr lang="en-GB" sz="1900">
                <a:latin typeface="Gill Sans MT" panose="020B0502020104020203" pitchFamily="34" charset="0"/>
                <a:ea typeface="Calibri" panose="020F0502020204030204" pitchFamily="34" charset="0"/>
                <a:cs typeface="Arial" panose="020B0604020202020204" pitchFamily="34" charset="0"/>
              </a:rPr>
              <a:t>Would you record any of this, and if so, where?</a:t>
            </a:r>
            <a:r>
              <a:rPr lang="en-GB" sz="1900">
                <a:latin typeface="Calibri" panose="020F0502020204030204" pitchFamily="34" charset="0"/>
                <a:ea typeface="Calibri" panose="020F0502020204030204" pitchFamily="34" charset="0"/>
                <a:cs typeface="Times New Roman" panose="02020603050405020304" pitchFamily="18" charset="0"/>
              </a:rPr>
              <a:t> </a:t>
            </a:r>
            <a:r>
              <a:rPr lang="en-GB" sz="1900">
                <a:latin typeface="Gill Sans MT" panose="020B0502020104020203" pitchFamily="34" charset="0"/>
                <a:ea typeface="Calibri" panose="020F0502020204030204" pitchFamily="34" charset="0"/>
                <a:cs typeface="Arial" panose="020B0604020202020204" pitchFamily="34" charset="0"/>
              </a:rPr>
              <a:t>What actions would you take in the longer term?</a:t>
            </a:r>
            <a:r>
              <a:rPr lang="en-GB" sz="1900">
                <a:latin typeface="Calibri" panose="020F0502020204030204" pitchFamily="34" charset="0"/>
                <a:ea typeface="Calibri" panose="020F0502020204030204" pitchFamily="34" charset="0"/>
                <a:cs typeface="Times New Roman" panose="02020603050405020304" pitchFamily="18" charset="0"/>
              </a:rPr>
              <a:t> </a:t>
            </a:r>
            <a:r>
              <a:rPr lang="en-GB" sz="1900">
                <a:latin typeface="Gill Sans MT" panose="020B0502020104020203" pitchFamily="34" charset="0"/>
                <a:ea typeface="Calibri" panose="020F0502020204030204" pitchFamily="34" charset="0"/>
                <a:cs typeface="Arial" panose="020B0604020202020204" pitchFamily="34" charset="0"/>
              </a:rPr>
              <a:t>If you felt that you needed to take further advice, who would you speak to?</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482940">
              <a:lnSpc>
                <a:spcPct val="107000"/>
              </a:lnSpc>
              <a:spcAft>
                <a:spcPts val="845"/>
              </a:spcAft>
            </a:pPr>
            <a:r>
              <a:rPr lang="en-GB" sz="1900">
                <a:latin typeface="Gill Sans MT" panose="020B0502020104020203" pitchFamily="34" charset="0"/>
                <a:ea typeface="Calibri" panose="020F0502020204030204" pitchFamily="34" charset="0"/>
                <a:cs typeface="Arial" panose="020B0604020202020204" pitchFamily="34" charset="0"/>
              </a:rPr>
              <a:t>  </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362205" indent="-362205">
              <a:lnSpc>
                <a:spcPct val="107000"/>
              </a:lnSpc>
              <a:buFont typeface="Wingdings" panose="05000000000000000000" pitchFamily="2" charset="2"/>
              <a:buChar char=""/>
            </a:pPr>
            <a:r>
              <a:rPr lang="en-GB" sz="1900">
                <a:latin typeface="Gill Sans MT" panose="020B0502020104020203" pitchFamily="34" charset="0"/>
                <a:ea typeface="Calibri" panose="020F0502020204030204" pitchFamily="34" charset="0"/>
                <a:cs typeface="Arial" panose="020B0604020202020204" pitchFamily="34" charset="0"/>
              </a:rPr>
              <a:t>Try and contact the parents to enquire why Henry is not attending and when he is due back. If he is not coming back, can you find out the name of his new setting. </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362205" indent="-362205">
              <a:lnSpc>
                <a:spcPct val="107000"/>
              </a:lnSpc>
              <a:buFont typeface="Wingdings" panose="05000000000000000000" pitchFamily="2" charset="2"/>
              <a:buChar char=""/>
            </a:pPr>
            <a:r>
              <a:rPr lang="en-GB" sz="1900">
                <a:latin typeface="Gill Sans MT" panose="020B0502020104020203" pitchFamily="34" charset="0"/>
                <a:ea typeface="Calibri" panose="020F0502020204030204" pitchFamily="34" charset="0"/>
                <a:cs typeface="Arial" panose="020B0604020202020204" pitchFamily="34" charset="0"/>
              </a:rPr>
              <a:t>Log all contact that is attempted/made. Phone calls, e mails and so on. If he is still registered with your setting and you cannot get in touch think about carrying out a door knock (in twos). </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362205" indent="-362205">
              <a:lnSpc>
                <a:spcPct val="107000"/>
              </a:lnSpc>
              <a:buFont typeface="Wingdings" panose="05000000000000000000" pitchFamily="2" charset="2"/>
              <a:buChar char=""/>
            </a:pPr>
            <a:r>
              <a:rPr lang="en-GB" sz="1900">
                <a:latin typeface="Gill Sans MT" panose="020B0502020104020203" pitchFamily="34" charset="0"/>
                <a:ea typeface="Calibri" panose="020F0502020204030204" pitchFamily="34" charset="0"/>
                <a:cs typeface="Arial" panose="020B0604020202020204" pitchFamily="34" charset="0"/>
              </a:rPr>
              <a:t>If no contact can be made and there are concerns for Henry’s health, safety, and well-being – contact the Children and Families Hub; and if deemed necessary, make a request for support. The police will not do a welfare check unless there is an immediate risk to safety. They are not attendance officers. </a:t>
            </a:r>
          </a:p>
          <a:p>
            <a:pPr marL="362205" indent="-362205">
              <a:lnSpc>
                <a:spcPct val="107000"/>
              </a:lnSpc>
              <a:buFont typeface="Wingdings" panose="05000000000000000000" pitchFamily="2" charset="2"/>
              <a:buChar char=""/>
            </a:pPr>
            <a:endParaRPr lang="en-GB" sz="1900">
              <a:latin typeface="Gill Sans MT" panose="020B0502020104020203" pitchFamily="34" charset="0"/>
              <a:ea typeface="Calibri" panose="020F0502020204030204" pitchFamily="34" charset="0"/>
              <a:cs typeface="Arial" panose="020B0604020202020204" pitchFamily="34" charset="0"/>
            </a:endParaRPr>
          </a:p>
          <a:p>
            <a:pPr marL="362205" indent="-362205" defTabSz="965881">
              <a:lnSpc>
                <a:spcPct val="107000"/>
              </a:lnSpc>
              <a:buFont typeface="Wingdings" panose="05000000000000000000" pitchFamily="2" charset="2"/>
              <a:buChar char=""/>
              <a:defRPr/>
            </a:pPr>
            <a:r>
              <a:rPr lang="en-GB" sz="1900">
                <a:latin typeface="Gill Sans MT" panose="020B0502020104020203" pitchFamily="34" charset="0"/>
                <a:ea typeface="Calibri" panose="020F0502020204030204" pitchFamily="34" charset="0"/>
                <a:cs typeface="Arial" panose="020B0604020202020204" pitchFamily="34" charset="0"/>
              </a:rPr>
              <a:t>In general - make sure all parents have clear information about the settings attendance policy when they start in your setting, set high expectations that if a parent does not contact you to tell you why their child is absent, you will contact them. Keep a record and use this as part of your safeguarding reviews. Are there links between attendance or neglect? Do families need help early to get into good habits? </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362205" indent="-362205">
              <a:lnSpc>
                <a:spcPct val="107000"/>
              </a:lnSpc>
              <a:buFont typeface="Wingdings" panose="05000000000000000000" pitchFamily="2" charset="2"/>
              <a:buChar char=""/>
            </a:pPr>
            <a:endParaRPr lang="en-GB" sz="1900">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a:extLst>
              <a:ext uri="{FF2B5EF4-FFF2-40B4-BE49-F238E27FC236}">
                <a16:creationId xmlns:a16="http://schemas.microsoft.com/office/drawing/2014/main" id="{C9D59357-570D-8653-8E30-51C2FF66DF10}"/>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210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5"/>
              </a:spcAft>
            </a:pPr>
            <a:r>
              <a:rPr lang="en-GB" sz="1900">
                <a:solidFill>
                  <a:srgbClr val="000000"/>
                </a:solidFill>
                <a:latin typeface="Gill Sans MT" panose="020B0502020104020203" pitchFamily="34" charset="0"/>
                <a:ea typeface="Calibri" panose="020F0502020204030204" pitchFamily="34" charset="0"/>
                <a:cs typeface="Arial" panose="020B0604020202020204" pitchFamily="34" charset="0"/>
              </a:rPr>
              <a:t>Ask your staff to discuss and think about things such as - w</a:t>
            </a:r>
            <a:r>
              <a:rPr lang="en-GB" sz="1900">
                <a:latin typeface="Gill Sans MT" panose="020B0502020104020203" pitchFamily="34" charset="0"/>
                <a:ea typeface="Calibri" panose="020F0502020204030204" pitchFamily="34" charset="0"/>
                <a:cs typeface="Arial" panose="020B0604020202020204" pitchFamily="34" charset="0"/>
              </a:rPr>
              <a:t>hat would you do immediately?</a:t>
            </a:r>
            <a:r>
              <a:rPr lang="en-GB" sz="190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a:latin typeface="Gill Sans MT" panose="020B0502020104020203" pitchFamily="34" charset="0"/>
                <a:ea typeface="Calibri" panose="020F0502020204030204" pitchFamily="34" charset="0"/>
                <a:cs typeface="Arial" panose="020B0604020202020204" pitchFamily="34" charset="0"/>
              </a:rPr>
              <a:t>Would you record any of this, and if so, where?</a:t>
            </a:r>
            <a:r>
              <a:rPr lang="en-GB" sz="190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a:latin typeface="Gill Sans MT" panose="020B0502020104020203" pitchFamily="34" charset="0"/>
                <a:ea typeface="Calibri" panose="020F0502020204030204" pitchFamily="34" charset="0"/>
                <a:cs typeface="Arial" panose="020B0604020202020204" pitchFamily="34" charset="0"/>
              </a:rPr>
              <a:t>What actions would you take in the longer term?</a:t>
            </a:r>
            <a:r>
              <a:rPr lang="en-GB" sz="190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a:latin typeface="Gill Sans MT" panose="020B0502020104020203" pitchFamily="34" charset="0"/>
                <a:ea typeface="Calibri" panose="020F0502020204030204" pitchFamily="34" charset="0"/>
                <a:cs typeface="Arial" panose="020B0604020202020204" pitchFamily="34" charset="0"/>
              </a:rPr>
              <a:t>If you felt that you needed to take further advice, who would you speak to?</a:t>
            </a:r>
            <a:endParaRPr lang="en-GB" sz="1900">
              <a:latin typeface="Calibri" panose="020F0502020204030204" pitchFamily="34" charset="0"/>
              <a:ea typeface="Calibri" panose="020F0502020204030204" pitchFamily="34" charset="0"/>
              <a:cs typeface="Times New Roman" panose="02020603050405020304" pitchFamily="18" charset="0"/>
            </a:endParaRPr>
          </a:p>
          <a:p>
            <a:pPr marL="482940">
              <a:lnSpc>
                <a:spcPct val="107000"/>
              </a:lnSpc>
              <a:spcAft>
                <a:spcPts val="845"/>
              </a:spcAft>
            </a:pPr>
            <a:r>
              <a:rPr lang="en-GB" sz="1900">
                <a:latin typeface="Gill Sans MT" panose="020B0502020104020203" pitchFamily="34" charset="0"/>
                <a:ea typeface="Calibri" panose="020F0502020204030204" pitchFamily="34" charset="0"/>
                <a:cs typeface="Arial" panose="020B0604020202020204" pitchFamily="34" charset="0"/>
              </a:rPr>
              <a:t>  </a:t>
            </a:r>
          </a:p>
          <a:p>
            <a:pPr marL="482940">
              <a:lnSpc>
                <a:spcPct val="107000"/>
              </a:lnSpc>
              <a:spcAft>
                <a:spcPts val="845"/>
              </a:spcAft>
            </a:pPr>
            <a:r>
              <a:rPr lang="en-GB" sz="1900">
                <a:solidFill>
                  <a:srgbClr val="303030"/>
                </a:solidFill>
                <a:latin typeface="Acumin Pro"/>
              </a:rPr>
              <a:t>There is no evidence that Sarah is at risk of harm. However, you know the child well. </a:t>
            </a:r>
          </a:p>
          <a:p>
            <a:pPr marL="482940">
              <a:lnSpc>
                <a:spcPct val="107000"/>
              </a:lnSpc>
              <a:spcAft>
                <a:spcPts val="845"/>
              </a:spcAft>
            </a:pPr>
            <a:r>
              <a:rPr lang="en-GB" sz="1900">
                <a:solidFill>
                  <a:srgbClr val="303030"/>
                </a:solidFill>
                <a:latin typeface="Acumin Pro"/>
              </a:rPr>
              <a:t>The change in behaviour and clothing are both concerning </a:t>
            </a:r>
          </a:p>
          <a:p>
            <a:pPr marL="482940">
              <a:lnSpc>
                <a:spcPct val="107000"/>
              </a:lnSpc>
              <a:spcAft>
                <a:spcPts val="845"/>
              </a:spcAft>
            </a:pPr>
            <a:r>
              <a:rPr lang="en-GB" sz="1900">
                <a:solidFill>
                  <a:srgbClr val="303030"/>
                </a:solidFill>
                <a:latin typeface="Acumin Pro"/>
              </a:rPr>
              <a:t>Her different clothing is also making her stand out so you may also be concerned about other children being unkind</a:t>
            </a:r>
          </a:p>
          <a:p>
            <a:pPr marL="482940">
              <a:lnSpc>
                <a:spcPct val="107000"/>
              </a:lnSpc>
              <a:spcAft>
                <a:spcPts val="845"/>
              </a:spcAft>
            </a:pPr>
            <a:r>
              <a:rPr lang="en-GB" sz="1900">
                <a:solidFill>
                  <a:srgbClr val="303030"/>
                </a:solidFill>
                <a:latin typeface="Acumin Pro"/>
              </a:rPr>
              <a:t>Would you put any support in? pastoral support? School nurse? </a:t>
            </a:r>
          </a:p>
          <a:p>
            <a:pPr marL="482940">
              <a:lnSpc>
                <a:spcPct val="107000"/>
              </a:lnSpc>
              <a:spcAft>
                <a:spcPts val="845"/>
              </a:spcAft>
            </a:pPr>
            <a:endParaRPr lang="en-GB" sz="1900">
              <a:solidFill>
                <a:srgbClr val="303030"/>
              </a:solidFill>
              <a:latin typeface="Acumin Pro"/>
            </a:endParaRPr>
          </a:p>
          <a:p>
            <a:pPr marL="482940">
              <a:lnSpc>
                <a:spcPct val="107000"/>
              </a:lnSpc>
              <a:spcAft>
                <a:spcPts val="845"/>
              </a:spcAft>
            </a:pPr>
            <a:endParaRPr lang="en-GB" sz="1900">
              <a:solidFill>
                <a:srgbClr val="303030"/>
              </a:solidFill>
              <a:latin typeface="Acumin Pro"/>
              <a:ea typeface="Calibri" panose="020F0502020204030204" pitchFamily="34" charset="0"/>
              <a:cs typeface="Arial" panose="020B0604020202020204" pitchFamily="34" charset="0"/>
            </a:endParaRPr>
          </a:p>
          <a:p>
            <a:pPr marL="482940">
              <a:lnSpc>
                <a:spcPct val="107000"/>
              </a:lnSpc>
              <a:spcAft>
                <a:spcPts val="845"/>
              </a:spcAft>
            </a:pPr>
            <a:endParaRPr lang="en-GB" sz="1900">
              <a:latin typeface="Gill Sans MT" panose="020B0502020104020203" pitchFamily="34" charset="0"/>
              <a:ea typeface="Calibri" panose="020F0502020204030204" pitchFamily="34" charset="0"/>
              <a:cs typeface="Arial" panose="020B0604020202020204" pitchFamily="34" charset="0"/>
            </a:endParaRPr>
          </a:p>
          <a:p>
            <a:pPr marL="362205" indent="-362205">
              <a:lnSpc>
                <a:spcPct val="107000"/>
              </a:lnSpc>
              <a:buFont typeface="Wingdings" panose="05000000000000000000" pitchFamily="2" charset="2"/>
              <a:buChar char=""/>
            </a:pPr>
            <a:endParaRPr lang="en-GB" sz="1900">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77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C5234-0EE8-5D29-03CD-4E14F32D0B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5C945A-2E94-FB25-4479-EFA68DD0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E99D8-E709-7D9B-540D-3992879CF779}"/>
              </a:ext>
            </a:extLst>
          </p:cNvPr>
          <p:cNvSpPr>
            <a:spLocks noGrp="1"/>
          </p:cNvSpPr>
          <p:nvPr>
            <p:ph type="body" idx="1"/>
          </p:nvPr>
        </p:nvSpPr>
        <p:spPr/>
        <p:txBody>
          <a:bodyPr/>
          <a:lstStyle/>
          <a:p>
            <a:pPr>
              <a:lnSpc>
                <a:spcPct val="107000"/>
              </a:lnSpc>
              <a:spcAft>
                <a:spcPts val="845"/>
              </a:spcAft>
            </a:pPr>
            <a:r>
              <a:rPr lang="en-GB" sz="1900" dirty="0">
                <a:solidFill>
                  <a:srgbClr val="000000"/>
                </a:solidFill>
                <a:latin typeface="Gill Sans MT" panose="020B0502020104020203" pitchFamily="34" charset="0"/>
                <a:ea typeface="Calibri" panose="020F0502020204030204" pitchFamily="34" charset="0"/>
                <a:cs typeface="Arial" panose="020B0604020202020204" pitchFamily="34" charset="0"/>
              </a:rPr>
              <a:t>Ask your staff to discuss and think about things such as - w</a:t>
            </a:r>
            <a:r>
              <a:rPr lang="en-GB" sz="1900" dirty="0">
                <a:latin typeface="Gill Sans MT" panose="020B0502020104020203" pitchFamily="34" charset="0"/>
                <a:ea typeface="Calibri" panose="020F0502020204030204" pitchFamily="34" charset="0"/>
                <a:cs typeface="Arial" panose="020B0604020202020204" pitchFamily="34" charset="0"/>
              </a:rPr>
              <a:t>hat would you do immediately?</a:t>
            </a:r>
            <a:r>
              <a:rPr lang="en-GB" sz="19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Would you record any of this, and if so, where?</a:t>
            </a:r>
            <a:r>
              <a:rPr lang="en-GB" sz="19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What actions would you take in the longer term?</a:t>
            </a:r>
            <a:r>
              <a:rPr lang="en-GB" sz="19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If you felt that you needed to take further advice, who would you speak to?</a:t>
            </a:r>
            <a:endParaRPr lang="en-GB" sz="1900" dirty="0">
              <a:latin typeface="Calibri" panose="020F0502020204030204" pitchFamily="34" charset="0"/>
              <a:ea typeface="Calibri" panose="020F0502020204030204" pitchFamily="34" charset="0"/>
              <a:cs typeface="Times New Roman" panose="02020603050405020304" pitchFamily="18" charset="0"/>
            </a:endParaRPr>
          </a:p>
          <a:p>
            <a:pPr marL="482940">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  </a:t>
            </a:r>
          </a:p>
          <a:p>
            <a:pPr marL="362205" indent="-362205">
              <a:lnSpc>
                <a:spcPct val="107000"/>
              </a:lnSpc>
              <a:buFont typeface="Wingdings" panose="05000000000000000000" pitchFamily="2" charset="2"/>
              <a:buChar char=""/>
            </a:pPr>
            <a:endParaRPr lang="en-GB" sz="19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2F3773CD-4F66-B819-D13E-2985BAA8B271}"/>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25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824DB-FBFB-07D6-6E6D-578DE1A55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EFD5A-BA96-B6AC-4001-9FC65AE24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B10296-561B-523B-D2BC-33151AF5B790}"/>
              </a:ext>
            </a:extLst>
          </p:cNvPr>
          <p:cNvSpPr>
            <a:spLocks noGrp="1"/>
          </p:cNvSpPr>
          <p:nvPr>
            <p:ph type="body" idx="1"/>
          </p:nvPr>
        </p:nvSpPr>
        <p:spPr/>
        <p:txBody>
          <a:bodyPr/>
          <a:lstStyle/>
          <a:p>
            <a:pPr marL="181103" indent="-181103">
              <a:buFont typeface="Arial" panose="020B0604020202020204" pitchFamily="34" charset="0"/>
              <a:buChar char="•"/>
            </a:pPr>
            <a:endParaRPr lang="en-GB" dirty="0"/>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59194372-B384-1061-6716-025A768AE61C}"/>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997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FF948-70C3-32A5-CC01-DE576FEBE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6E471-11C4-D4D5-FD40-4E800719B7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2AD0B-5E5A-BDF3-47BF-3197B9CB7345}"/>
              </a:ext>
            </a:extLst>
          </p:cNvPr>
          <p:cNvSpPr>
            <a:spLocks noGrp="1"/>
          </p:cNvSpPr>
          <p:nvPr>
            <p:ph type="body" idx="1"/>
          </p:nvPr>
        </p:nvSpPr>
        <p:spPr/>
        <p:txBody>
          <a:bodyPr/>
          <a:lstStyle/>
          <a:p>
            <a:pPr>
              <a:lnSpc>
                <a:spcPct val="107000"/>
              </a:lnSpc>
              <a:spcAft>
                <a:spcPts val="845"/>
              </a:spcAft>
            </a:pPr>
            <a:r>
              <a:rPr lang="en-GB" sz="1900" dirty="0">
                <a:solidFill>
                  <a:srgbClr val="000000"/>
                </a:solidFill>
                <a:latin typeface="Gill Sans MT" panose="020B0502020104020203" pitchFamily="34" charset="0"/>
                <a:ea typeface="Calibri" panose="020F0502020204030204" pitchFamily="34" charset="0"/>
                <a:cs typeface="Arial" panose="020B0604020202020204" pitchFamily="34" charset="0"/>
              </a:rPr>
              <a:t>Ask your staff to discuss and think about things such as - w</a:t>
            </a:r>
            <a:r>
              <a:rPr lang="en-GB" sz="1900" dirty="0">
                <a:latin typeface="Gill Sans MT" panose="020B0502020104020203" pitchFamily="34" charset="0"/>
                <a:ea typeface="Calibri" panose="020F0502020204030204" pitchFamily="34" charset="0"/>
                <a:cs typeface="Arial" panose="020B0604020202020204" pitchFamily="34" charset="0"/>
              </a:rPr>
              <a:t>hat would you do immediately?</a:t>
            </a:r>
            <a:r>
              <a:rPr lang="en-GB" sz="19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Would you record any of this, and if so, where?</a:t>
            </a:r>
            <a:r>
              <a:rPr lang="en-GB" sz="19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What actions would you take in the longer term?</a:t>
            </a:r>
            <a:r>
              <a:rPr lang="en-GB" sz="19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If you felt that you needed to take further advice, who would you speak to?</a:t>
            </a:r>
            <a:endParaRPr lang="en-GB" sz="1900" dirty="0">
              <a:latin typeface="Calibri" panose="020F0502020204030204" pitchFamily="34" charset="0"/>
              <a:ea typeface="Calibri" panose="020F0502020204030204" pitchFamily="34" charset="0"/>
              <a:cs typeface="Times New Roman" panose="02020603050405020304" pitchFamily="18" charset="0"/>
            </a:endParaRPr>
          </a:p>
          <a:p>
            <a:pPr marL="482940">
              <a:lnSpc>
                <a:spcPct val="107000"/>
              </a:lnSpc>
              <a:spcAft>
                <a:spcPts val="845"/>
              </a:spcAft>
            </a:pPr>
            <a:r>
              <a:rPr lang="en-GB" sz="1900" dirty="0">
                <a:latin typeface="Gill Sans MT" panose="020B0502020104020203" pitchFamily="34" charset="0"/>
                <a:ea typeface="Calibri" panose="020F0502020204030204" pitchFamily="34" charset="0"/>
                <a:cs typeface="Arial" panose="020B0604020202020204" pitchFamily="34" charset="0"/>
              </a:rPr>
              <a:t>  </a:t>
            </a:r>
          </a:p>
          <a:p>
            <a:pPr marL="482940">
              <a:lnSpc>
                <a:spcPct val="107000"/>
              </a:lnSpc>
              <a:spcAft>
                <a:spcPts val="845"/>
              </a:spcAft>
            </a:pPr>
            <a:endParaRPr lang="en-GB" sz="1900" dirty="0">
              <a:solidFill>
                <a:srgbClr val="303030"/>
              </a:solidFill>
              <a:latin typeface="Acumin Pro"/>
            </a:endParaRPr>
          </a:p>
          <a:p>
            <a:pPr marL="482940">
              <a:lnSpc>
                <a:spcPct val="107000"/>
              </a:lnSpc>
              <a:spcAft>
                <a:spcPts val="845"/>
              </a:spcAft>
            </a:pPr>
            <a:endParaRPr lang="en-GB" sz="1900" dirty="0">
              <a:solidFill>
                <a:srgbClr val="303030"/>
              </a:solidFill>
              <a:latin typeface="Acumin Pro"/>
              <a:ea typeface="Calibri" panose="020F0502020204030204" pitchFamily="34" charset="0"/>
              <a:cs typeface="Arial" panose="020B0604020202020204" pitchFamily="34" charset="0"/>
            </a:endParaRPr>
          </a:p>
          <a:p>
            <a:pPr marL="482940">
              <a:lnSpc>
                <a:spcPct val="107000"/>
              </a:lnSpc>
              <a:spcAft>
                <a:spcPts val="845"/>
              </a:spcAft>
            </a:pPr>
            <a:endParaRPr lang="en-GB" sz="1900" dirty="0">
              <a:latin typeface="Gill Sans MT" panose="020B0502020104020203" pitchFamily="34" charset="0"/>
              <a:ea typeface="Calibri" panose="020F0502020204030204" pitchFamily="34" charset="0"/>
              <a:cs typeface="Arial" panose="020B0604020202020204" pitchFamily="34" charset="0"/>
            </a:endParaRPr>
          </a:p>
          <a:p>
            <a:pPr marL="362205" indent="-362205">
              <a:lnSpc>
                <a:spcPct val="107000"/>
              </a:lnSpc>
              <a:buFont typeface="Wingdings" panose="05000000000000000000" pitchFamily="2" charset="2"/>
              <a:buChar char=""/>
            </a:pPr>
            <a:endParaRPr lang="en-GB" sz="19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4C8FB666-3ADF-82A2-4D00-9506EA42CCDA}"/>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1107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2EE2-E5C0-7C82-983B-E7F9F20086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9AD44-B553-FCAA-F8EA-098C3A25D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5CB99-0983-995E-1F14-5126466C1170}"/>
              </a:ext>
            </a:extLst>
          </p:cNvPr>
          <p:cNvSpPr>
            <a:spLocks noGrp="1"/>
          </p:cNvSpPr>
          <p:nvPr>
            <p:ph type="body" idx="1"/>
          </p:nvPr>
        </p:nvSpPr>
        <p:spPr/>
        <p:txBody>
          <a:bodyPr/>
          <a:lstStyle/>
          <a:p>
            <a:r>
              <a:rPr lang="en-GB"/>
              <a:t>Issues</a:t>
            </a:r>
          </a:p>
          <a:p>
            <a:pPr marL="181103" indent="-181103">
              <a:buFont typeface="Arial" panose="020B0604020202020204" pitchFamily="34" charset="0"/>
              <a:buChar char="•"/>
            </a:pPr>
            <a:r>
              <a:rPr lang="en-GB"/>
              <a:t>This has not been reported immediately </a:t>
            </a:r>
          </a:p>
          <a:p>
            <a:pPr marL="181103" indent="-181103">
              <a:buFont typeface="Arial" panose="020B0604020202020204" pitchFamily="34" charset="0"/>
              <a:buChar char="•"/>
            </a:pPr>
            <a:r>
              <a:rPr lang="en-GB"/>
              <a:t>Promise that everything would be ok</a:t>
            </a:r>
          </a:p>
          <a:p>
            <a:pPr marL="181103" indent="-181103">
              <a:buFont typeface="Arial" panose="020B0604020202020204" pitchFamily="34" charset="0"/>
              <a:buChar char="•"/>
            </a:pPr>
            <a:r>
              <a:rPr lang="en-GB"/>
              <a:t>Leading questions</a:t>
            </a:r>
          </a:p>
          <a:p>
            <a:pPr marL="181103" indent="-181103">
              <a:buFont typeface="Arial" panose="020B0604020202020204" pitchFamily="34" charset="0"/>
              <a:buChar char="•"/>
            </a:pPr>
            <a:r>
              <a:rPr lang="en-GB"/>
              <a:t>Opinion not fact</a:t>
            </a:r>
          </a:p>
        </p:txBody>
      </p:sp>
      <p:sp>
        <p:nvSpPr>
          <p:cNvPr id="4" name="Slide Number Placeholder 3">
            <a:extLst>
              <a:ext uri="{FF2B5EF4-FFF2-40B4-BE49-F238E27FC236}">
                <a16:creationId xmlns:a16="http://schemas.microsoft.com/office/drawing/2014/main" id="{1F7881E9-5DAB-AFCE-D400-BCD186800DB1}"/>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000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EB59E-6778-4035-CAC2-AEA6B1E09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B7F2C-E6A9-8F58-6B61-9AFC762D5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E8CD7B-BFA8-347C-C9B9-7CE4889EE0B6}"/>
              </a:ext>
            </a:extLst>
          </p:cNvPr>
          <p:cNvSpPr>
            <a:spLocks noGrp="1"/>
          </p:cNvSpPr>
          <p:nvPr>
            <p:ph type="body" idx="1"/>
          </p:nvPr>
        </p:nvSpPr>
        <p:spPr/>
        <p:txBody>
          <a:bodyPr/>
          <a:lstStyle/>
          <a:p>
            <a:r>
              <a:rPr lang="en-GB" dirty="0"/>
              <a:t>Think about this in the widest context – </a:t>
            </a:r>
          </a:p>
          <a:p>
            <a:r>
              <a:rPr lang="en-GB" sz="1300" b="1" dirty="0"/>
              <a:t>1. Policies and Procedures</a:t>
            </a:r>
          </a:p>
          <a:p>
            <a:r>
              <a:rPr lang="en-GB" sz="1300" dirty="0"/>
              <a:t>Safeguarding and Child Protection Policy (updated annually)</a:t>
            </a:r>
          </a:p>
          <a:p>
            <a:r>
              <a:rPr lang="en-GB" sz="1300" dirty="0"/>
              <a:t>Staff Code of Conduct</a:t>
            </a:r>
          </a:p>
          <a:p>
            <a:r>
              <a:rPr lang="en-GB" sz="1300" dirty="0"/>
              <a:t>Whistleblowing Policy</a:t>
            </a:r>
          </a:p>
          <a:p>
            <a:r>
              <a:rPr lang="en-GB" sz="1300" dirty="0"/>
              <a:t>Online Safety Policy</a:t>
            </a:r>
          </a:p>
          <a:p>
            <a:r>
              <a:rPr lang="en-GB" sz="1300" dirty="0"/>
              <a:t>Anti-Bullying Policy</a:t>
            </a:r>
          </a:p>
          <a:p>
            <a:r>
              <a:rPr lang="en-GB" sz="1300" dirty="0"/>
              <a:t>Behaviour Policy</a:t>
            </a:r>
          </a:p>
          <a:p>
            <a:r>
              <a:rPr lang="en-GB" sz="1300" dirty="0"/>
              <a:t>Attendance and Missing Child Procedures</a:t>
            </a:r>
          </a:p>
          <a:p>
            <a:r>
              <a:rPr lang="en-GB" sz="1300" b="1" dirty="0"/>
              <a:t>2. Designated Safeguarding Lead (DSL)</a:t>
            </a:r>
          </a:p>
          <a:p>
            <a:r>
              <a:rPr lang="en-GB" sz="1300" dirty="0"/>
              <a:t>Appointed DSL and deputies</a:t>
            </a:r>
          </a:p>
          <a:p>
            <a:r>
              <a:rPr lang="en-GB" sz="1300" dirty="0"/>
              <a:t>DSL responsible for managing referrals, training, and safeguarding records</a:t>
            </a:r>
          </a:p>
          <a:p>
            <a:r>
              <a:rPr lang="en-GB" sz="1300" dirty="0"/>
              <a:t>Availability during school hours and for out-of-hours concerns</a:t>
            </a:r>
          </a:p>
          <a:p>
            <a:r>
              <a:rPr lang="en-GB" sz="1300" b="1" dirty="0"/>
              <a:t>3. Staff Training</a:t>
            </a:r>
          </a:p>
          <a:p>
            <a:r>
              <a:rPr lang="en-GB" sz="1300" dirty="0"/>
              <a:t>All staff must complete safeguarding training at induction</a:t>
            </a:r>
          </a:p>
          <a:p>
            <a:r>
              <a:rPr lang="en-GB" sz="1300" dirty="0"/>
              <a:t>Regular updates and refresher training (at least annually)</a:t>
            </a:r>
          </a:p>
          <a:p>
            <a:r>
              <a:rPr lang="en-GB" sz="1300" dirty="0"/>
              <a:t>Specific training for DSLs and senior leaders</a:t>
            </a:r>
          </a:p>
          <a:p>
            <a:r>
              <a:rPr lang="en-GB" sz="1300" b="1" dirty="0"/>
              <a:t>4. Safer Recruitment</a:t>
            </a:r>
          </a:p>
          <a:p>
            <a:r>
              <a:rPr lang="en-GB" sz="1300" dirty="0"/>
              <a:t>Enhanced DBS checks for all staff and volunteers</a:t>
            </a:r>
          </a:p>
          <a:p>
            <a:r>
              <a:rPr lang="en-GB" sz="1300" dirty="0"/>
              <a:t>Verification of identity, qualifications, and employment history</a:t>
            </a:r>
          </a:p>
          <a:p>
            <a:r>
              <a:rPr lang="en-GB" sz="1300" dirty="0"/>
              <a:t>References and prohibition checks</a:t>
            </a:r>
          </a:p>
          <a:p>
            <a:r>
              <a:rPr lang="en-GB" sz="1300" dirty="0"/>
              <a:t>Ongoing vigilance post-appointment</a:t>
            </a:r>
          </a:p>
          <a:p>
            <a:r>
              <a:rPr lang="en-GB" sz="1300" b="1" dirty="0"/>
              <a:t>5. Child-on-Child Abuse Prevention</a:t>
            </a:r>
          </a:p>
          <a:p>
            <a:r>
              <a:rPr lang="en-GB" sz="1300" dirty="0"/>
              <a:t>Clear procedures for reporting and responding to incidents</a:t>
            </a:r>
          </a:p>
          <a:p>
            <a:r>
              <a:rPr lang="en-GB" sz="1300" dirty="0"/>
              <a:t>Education on respectful relationships and consent</a:t>
            </a:r>
          </a:p>
          <a:p>
            <a:r>
              <a:rPr lang="en-GB" sz="1300" dirty="0"/>
              <a:t>Support for victims and appropriate sanctions for perpetrators</a:t>
            </a:r>
          </a:p>
          <a:p>
            <a:r>
              <a:rPr lang="en-GB" sz="1300" b="1" dirty="0"/>
              <a:t>6. Online Safety</a:t>
            </a:r>
          </a:p>
          <a:p>
            <a:r>
              <a:rPr lang="en-GB" sz="1300" dirty="0"/>
              <a:t>Filtering and monitoring systems</a:t>
            </a:r>
          </a:p>
          <a:p>
            <a:r>
              <a:rPr lang="en-GB" sz="1300" dirty="0"/>
              <a:t>Education on digital resilience and safe online behaviour</a:t>
            </a:r>
          </a:p>
          <a:p>
            <a:r>
              <a:rPr lang="en-GB" sz="1300" dirty="0"/>
              <a:t>Staff training on online risks and reporting mechanisms</a:t>
            </a:r>
          </a:p>
          <a:p>
            <a:r>
              <a:rPr lang="en-GB" sz="1300" b="1" dirty="0"/>
              <a:t>7. Curriculum Integration</a:t>
            </a:r>
          </a:p>
          <a:p>
            <a:r>
              <a:rPr lang="en-GB" sz="1300" dirty="0"/>
              <a:t>PSHE and RSHE lessons covering:</a:t>
            </a:r>
          </a:p>
          <a:p>
            <a:pPr lvl="1"/>
            <a:r>
              <a:rPr lang="en-GB" sz="1300" dirty="0"/>
              <a:t>Healthy relationships</a:t>
            </a:r>
          </a:p>
          <a:p>
            <a:pPr lvl="1"/>
            <a:r>
              <a:rPr lang="en-GB" sz="1300" dirty="0"/>
              <a:t>Consent</a:t>
            </a:r>
          </a:p>
          <a:p>
            <a:pPr lvl="1"/>
            <a:r>
              <a:rPr lang="en-GB" sz="1300" dirty="0"/>
              <a:t>Mental health</a:t>
            </a:r>
          </a:p>
          <a:p>
            <a:pPr lvl="1"/>
            <a:r>
              <a:rPr lang="en-GB" sz="1300" dirty="0"/>
              <a:t>Online safety</a:t>
            </a:r>
          </a:p>
          <a:p>
            <a:pPr lvl="1"/>
            <a:r>
              <a:rPr lang="en-GB" sz="1300" dirty="0"/>
              <a:t>Recognising abuse and seeking help</a:t>
            </a:r>
          </a:p>
          <a:p>
            <a:r>
              <a:rPr lang="en-GB" sz="1300" b="1" dirty="0"/>
              <a:t>8. Early Help and Multi-Agency Working</a:t>
            </a:r>
          </a:p>
          <a:p>
            <a:r>
              <a:rPr lang="en-GB" sz="1300" dirty="0"/>
              <a:t>Identification of children who may benefit from early help</a:t>
            </a:r>
          </a:p>
          <a:p>
            <a:r>
              <a:rPr lang="en-GB" sz="1300" dirty="0"/>
              <a:t>Referrals to external agencies (e.g., social care, CAMHS)</a:t>
            </a:r>
          </a:p>
          <a:p>
            <a:r>
              <a:rPr lang="en-GB" sz="1300" dirty="0"/>
              <a:t>Participation in multi-agency safeguarding meetings</a:t>
            </a:r>
          </a:p>
          <a:p>
            <a:r>
              <a:rPr lang="en-GB" sz="1300" b="1" dirty="0"/>
              <a:t>9. Safeguarding Allegations Against Staff</a:t>
            </a:r>
          </a:p>
          <a:p>
            <a:r>
              <a:rPr lang="en-GB" sz="1300" dirty="0"/>
              <a:t>Clear procedures for managing concerns or allegations</a:t>
            </a:r>
          </a:p>
          <a:p>
            <a:r>
              <a:rPr lang="en-GB" sz="1300" dirty="0"/>
              <a:t>Reporting to the Local Authority Designated Officer (LADO)</a:t>
            </a:r>
          </a:p>
          <a:p>
            <a:r>
              <a:rPr lang="en-GB" sz="1300" dirty="0"/>
              <a:t>Support for both the child and the staff member involved</a:t>
            </a:r>
          </a:p>
          <a:p>
            <a:r>
              <a:rPr lang="en-GB" sz="1300" b="1" dirty="0"/>
              <a:t>10. Site Security and Supervision</a:t>
            </a:r>
          </a:p>
          <a:p>
            <a:r>
              <a:rPr lang="en-GB" sz="1300" dirty="0"/>
              <a:t>Controlled access to school premises</a:t>
            </a:r>
          </a:p>
          <a:p>
            <a:r>
              <a:rPr lang="en-GB" sz="1300" dirty="0"/>
              <a:t>Visitor sign-in and ID checks</a:t>
            </a:r>
          </a:p>
          <a:p>
            <a:r>
              <a:rPr lang="en-GB" sz="1300" dirty="0"/>
              <a:t>Supervision during break times and transitions</a:t>
            </a:r>
          </a:p>
          <a:p>
            <a:r>
              <a:rPr lang="en-GB" sz="1300" b="1" dirty="0"/>
              <a:t>11. Record Keeping and Information Sharing</a:t>
            </a:r>
          </a:p>
          <a:p>
            <a:r>
              <a:rPr lang="en-GB" sz="1300" dirty="0"/>
              <a:t>Secure storage of safeguarding records</a:t>
            </a:r>
          </a:p>
          <a:p>
            <a:r>
              <a:rPr lang="en-GB" sz="1300" dirty="0"/>
              <a:t>Timely and appropriate sharing of information with relevant agencies</a:t>
            </a:r>
          </a:p>
          <a:p>
            <a:r>
              <a:rPr lang="en-GB" sz="1300" dirty="0"/>
              <a:t>Transfer of safeguarding files when pupils move schools</a:t>
            </a:r>
          </a:p>
          <a:p>
            <a:r>
              <a:rPr lang="en-GB" sz="1300" b="1" dirty="0"/>
              <a:t>12. Listening to Children</a:t>
            </a:r>
          </a:p>
          <a:p>
            <a:r>
              <a:rPr lang="en-GB" sz="1300" dirty="0"/>
              <a:t>Encouraging pupil voice and feedback</a:t>
            </a:r>
          </a:p>
          <a:p>
            <a:r>
              <a:rPr lang="en-GB" sz="1300" dirty="0"/>
              <a:t>Safe spaces and trusted adults</a:t>
            </a:r>
          </a:p>
          <a:p>
            <a:r>
              <a:rPr lang="en-GB" sz="1300" dirty="0"/>
              <a:t>Anonymous reporting mechanisms</a:t>
            </a:r>
          </a:p>
          <a:p>
            <a:r>
              <a:rPr lang="en-GB" sz="1300" b="1" dirty="0"/>
              <a:t>13. Support for Vulnerable Groups</a:t>
            </a:r>
          </a:p>
          <a:p>
            <a:r>
              <a:rPr lang="en-GB" sz="1300" dirty="0"/>
              <a:t>Tailored support for:</a:t>
            </a:r>
          </a:p>
          <a:p>
            <a:pPr lvl="1"/>
            <a:r>
              <a:rPr lang="en-GB" sz="1300" dirty="0"/>
              <a:t>Children with SEND</a:t>
            </a:r>
          </a:p>
          <a:p>
            <a:pPr lvl="1"/>
            <a:r>
              <a:rPr lang="en-GB" sz="1300" dirty="0"/>
              <a:t>Looked-after children</a:t>
            </a:r>
          </a:p>
          <a:p>
            <a:pPr lvl="1"/>
            <a:r>
              <a:rPr lang="en-GB" sz="1300" dirty="0"/>
              <a:t>Children with mental health needs</a:t>
            </a:r>
          </a:p>
          <a:p>
            <a:pPr lvl="1"/>
            <a:r>
              <a:rPr lang="en-GB" sz="1300" dirty="0"/>
              <a:t>Children at risk of exploitation or radicalisation</a:t>
            </a:r>
          </a:p>
          <a:p>
            <a:pPr marL="181103" indent="-181103">
              <a:buFont typeface="Arial" panose="020B0604020202020204" pitchFamily="34" charset="0"/>
              <a:buChar char="•"/>
            </a:pPr>
            <a:endParaRPr lang="en-GB" dirty="0"/>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E5D8C39-2694-B29B-2EFA-4061F4D2A134}"/>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412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ESCB</a:t>
            </a:r>
            <a:r>
              <a:rPr lang="en-GB" dirty="0"/>
              <a:t> – Essex Safeguarding Children Board – the local Board that oversees multi agency safeguarding arrangements in ESSEX</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SCR</a:t>
            </a:r>
            <a:r>
              <a:rPr lang="en-GB" dirty="0"/>
              <a:t> – Single Central Record </a:t>
            </a:r>
          </a:p>
          <a:p>
            <a:r>
              <a:rPr lang="en-GB" b="1" dirty="0"/>
              <a:t>SETDAB</a:t>
            </a:r>
            <a:r>
              <a:rPr lang="en-GB" dirty="0"/>
              <a:t> – Southend Essex and Thurrock Domestic Abuse Board – the gateway into Domestic abuse support services in Essex </a:t>
            </a:r>
          </a:p>
          <a:p>
            <a:r>
              <a:rPr lang="en-GB" b="1" dirty="0"/>
              <a:t>RCPC</a:t>
            </a:r>
            <a:r>
              <a:rPr lang="en-GB" dirty="0"/>
              <a:t> – Review Child Protection Conference</a:t>
            </a:r>
          </a:p>
          <a:p>
            <a:r>
              <a:rPr lang="en-GB" b="1" dirty="0"/>
              <a:t>CSPR</a:t>
            </a:r>
            <a:r>
              <a:rPr lang="en-GB" dirty="0"/>
              <a:t> – Child safeguarding Practise review – where a child has been significantly harmed or died as a result of abuse – this is a learning process (not a blame game) </a:t>
            </a:r>
          </a:p>
          <a:p>
            <a:r>
              <a:rPr lang="en-GB" b="1" dirty="0"/>
              <a:t>MARAC</a:t>
            </a:r>
            <a:r>
              <a:rPr lang="en-GB" dirty="0"/>
              <a:t> – Multi Agency Risk Assessment Conference – police led multiagency meeting to risk assess a </a:t>
            </a:r>
            <a:r>
              <a:rPr lang="en-GB" dirty="0" err="1"/>
              <a:t>Highrisk</a:t>
            </a:r>
            <a:r>
              <a:rPr lang="en-GB" dirty="0"/>
              <a:t> domestic abuse situation. It is a process about the adults involved but =where there are children involved the school will be contacted </a:t>
            </a:r>
          </a:p>
          <a:p>
            <a:r>
              <a:rPr lang="en-GB" b="1" dirty="0"/>
              <a:t>TAFSO</a:t>
            </a:r>
            <a:r>
              <a:rPr lang="en-GB" dirty="0"/>
              <a:t> – Team Around the Family Support Officer</a:t>
            </a:r>
          </a:p>
          <a:p>
            <a:r>
              <a:rPr lang="en-GB" b="1" dirty="0"/>
              <a:t>LADO</a:t>
            </a:r>
            <a:r>
              <a:rPr lang="en-GB" dirty="0"/>
              <a:t> – Local Authority Designated Officer </a:t>
            </a:r>
          </a:p>
          <a:p>
            <a:r>
              <a:rPr lang="en-GB" b="1" dirty="0"/>
              <a:t>HBA</a:t>
            </a:r>
            <a:r>
              <a:rPr lang="en-GB" dirty="0"/>
              <a:t> – Honour  Based Abuse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EOTAS </a:t>
            </a:r>
            <a:r>
              <a:rPr lang="en-GB" dirty="0"/>
              <a:t>– Educated Other Than At School </a:t>
            </a:r>
          </a:p>
          <a:p>
            <a:r>
              <a:rPr lang="en-GB" b="1" dirty="0"/>
              <a:t>CTLP</a:t>
            </a:r>
            <a:r>
              <a:rPr lang="en-GB" b="0" dirty="0"/>
              <a:t> </a:t>
            </a:r>
            <a:r>
              <a:rPr lang="en-GB" dirty="0"/>
              <a:t>– Counter Terrorism Local Profile 0- information shared with agency Prevent  leads about counter terrorism risk – published 6 monthly </a:t>
            </a:r>
          </a:p>
          <a:p>
            <a:r>
              <a:rPr lang="en-GB" b="1" dirty="0"/>
              <a:t>IDVA </a:t>
            </a:r>
            <a:r>
              <a:rPr lang="en-GB" dirty="0"/>
              <a:t>– Independent Domestic Violence Advisor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710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dirty="0">
                <a:solidFill>
                  <a:srgbClr val="000000"/>
                </a:solidFill>
                <a:latin typeface="Aptos" pitchFamily="34" charset="0"/>
                <a:ea typeface="Aptos" pitchFamily="34" charset="-122"/>
                <a:cs typeface="Aptos" pitchFamily="34" charset="-120"/>
              </a:rPr>
              <a:t>Children always disclose abuse directly. </a:t>
            </a:r>
            <a:r>
              <a:rPr lang="en-US" sz="1400" b="0" dirty="0">
                <a:solidFill>
                  <a:srgbClr val="000000"/>
                </a:solidFill>
                <a:latin typeface="Aptos" pitchFamily="34" charset="0"/>
                <a:ea typeface="Aptos" pitchFamily="34" charset="-122"/>
                <a:cs typeface="Aptos" pitchFamily="34" charset="-120"/>
              </a:rPr>
              <a:t>No, particularly children who are experiencing sexual abuse – they may not understand they are being abused or may believe what is happening to them is normal as they know no different </a:t>
            </a: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dirty="0">
                <a:solidFill>
                  <a:srgbClr val="000000"/>
                </a:solidFill>
                <a:latin typeface="Aptos" pitchFamily="34" charset="0"/>
                <a:ea typeface="Aptos" pitchFamily="34" charset="-122"/>
                <a:cs typeface="Aptos" pitchFamily="34" charset="-120"/>
              </a:rPr>
              <a:t>Attendance can be a safeguarding indicator. </a:t>
            </a:r>
            <a:r>
              <a:rPr lang="en-US" sz="1400" b="0" dirty="0">
                <a:solidFill>
                  <a:srgbClr val="000000"/>
                </a:solidFill>
                <a:latin typeface="Aptos" pitchFamily="34" charset="0"/>
                <a:ea typeface="Aptos" pitchFamily="34" charset="-122"/>
                <a:cs typeface="Aptos" pitchFamily="34" charset="-120"/>
              </a:rPr>
              <a:t>If a child is not in school where are they and are they safe? Is a parent hiding DA, substance mis-use or physical harm of eh children </a:t>
            </a: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dirty="0">
                <a:solidFill>
                  <a:srgbClr val="000000"/>
                </a:solidFill>
                <a:latin typeface="Aptos" pitchFamily="34" charset="0"/>
                <a:ea typeface="Aptos" pitchFamily="34" charset="-122"/>
                <a:cs typeface="Aptos" pitchFamily="34" charset="-120"/>
              </a:rPr>
              <a:t>Poor information sharing is a common theme of Child safeguarding practice reviews </a:t>
            </a:r>
            <a:r>
              <a:rPr lang="en-US" sz="1400" b="0" dirty="0">
                <a:solidFill>
                  <a:srgbClr val="000000"/>
                </a:solidFill>
                <a:latin typeface="Aptos" pitchFamily="34" charset="0"/>
                <a:ea typeface="Aptos" pitchFamily="34" charset="-122"/>
                <a:cs typeface="Aptos" pitchFamily="34" charset="-120"/>
              </a:rPr>
              <a:t>Yes – often information is not shared at all or too little and too late. GDPR should not prevent the sharing of information to keep children safe. </a:t>
            </a: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Aptos" panose="020B0004020202020204" pitchFamily="34" charset="0"/>
              </a:rPr>
              <a:t>A  child</a:t>
            </a:r>
            <a:r>
              <a:rPr kumimoji="0" lang="en-GB" sz="1400" b="1" i="0" u="none" strike="noStrike" kern="1200" cap="none" spc="0" normalizeH="0" noProof="0" dirty="0">
                <a:ln>
                  <a:noFill/>
                </a:ln>
                <a:solidFill>
                  <a:srgbClr val="000000"/>
                </a:solidFill>
                <a:effectLst/>
                <a:uLnTx/>
                <a:uFillTx/>
                <a:latin typeface="Aptos" panose="020B0004020202020204" pitchFamily="34" charset="0"/>
              </a:rPr>
              <a:t> who appears happy and is successful will not experience abuse. </a:t>
            </a:r>
            <a:r>
              <a:rPr kumimoji="0" lang="en-GB" sz="1400" b="0" i="0" u="none" strike="noStrike" kern="1200" cap="none" spc="0" normalizeH="0" noProof="0" dirty="0">
                <a:ln>
                  <a:noFill/>
                </a:ln>
                <a:solidFill>
                  <a:srgbClr val="000000"/>
                </a:solidFill>
                <a:effectLst/>
                <a:uLnTx/>
                <a:uFillTx/>
                <a:latin typeface="Aptos" panose="020B0004020202020204" pitchFamily="34" charset="0"/>
              </a:rPr>
              <a:t>No any child can be the subject of abuse </a:t>
            </a:r>
            <a:r>
              <a:rPr kumimoji="0" lang="en-GB" sz="1400" b="0" i="0" u="none" strike="noStrike" kern="1200" cap="none" spc="0" normalizeH="0" baseline="0" noProof="0" dirty="0">
                <a:ln>
                  <a:noFill/>
                </a:ln>
                <a:solidFill>
                  <a:srgbClr val="000000"/>
                </a:solidFill>
                <a:effectLst/>
                <a:uLnTx/>
                <a:uFillTx/>
                <a:latin typeface="Aptos" panose="020B0004020202020204" pitchFamily="34" charset="0"/>
              </a:rPr>
              <a:t> </a:t>
            </a: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Aptos" panose="020B0004020202020204" pitchFamily="34" charset="0"/>
              </a:rPr>
              <a:t>If</a:t>
            </a:r>
            <a:r>
              <a:rPr kumimoji="0" lang="en-GB" sz="1400" b="1" i="0" u="none" strike="noStrike" kern="1200" cap="none" spc="0" normalizeH="0" noProof="0" dirty="0">
                <a:ln>
                  <a:noFill/>
                </a:ln>
                <a:solidFill>
                  <a:srgbClr val="000000"/>
                </a:solidFill>
                <a:effectLst/>
                <a:uLnTx/>
                <a:uFillTx/>
                <a:latin typeface="Aptos" panose="020B0004020202020204" pitchFamily="34" charset="0"/>
              </a:rPr>
              <a:t> a member of staff has been at the setting a long time their behaviour around children cannot be challenged.  </a:t>
            </a:r>
            <a:r>
              <a:rPr kumimoji="0" lang="en-GB" sz="1400" b="0" i="0" u="none" strike="noStrike" kern="1200" cap="none" spc="0" normalizeH="0" noProof="0" dirty="0">
                <a:ln>
                  <a:noFill/>
                </a:ln>
                <a:solidFill>
                  <a:srgbClr val="000000"/>
                </a:solidFill>
                <a:effectLst/>
                <a:uLnTx/>
                <a:uFillTx/>
                <a:latin typeface="Aptos" panose="020B0004020202020204" pitchFamily="34" charset="0"/>
              </a:rPr>
              <a:t>No – any staff member should expect to have their behaviour challenged. Every member of staff should have an attitude of ‘It could happen here’ </a:t>
            </a: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solidFill>
                  <a:srgbClr val="000000"/>
                </a:solidFill>
                <a:latin typeface="Aptos" panose="020B0004020202020204" pitchFamily="34" charset="0"/>
              </a:rPr>
              <a:t>Is AI an emerging risk for children? </a:t>
            </a:r>
            <a:r>
              <a:rPr lang="en-GB" sz="1400" b="0" dirty="0">
                <a:solidFill>
                  <a:srgbClr val="000000"/>
                </a:solidFill>
                <a:latin typeface="Aptos" panose="020B0004020202020204" pitchFamily="34" charset="0"/>
              </a:rPr>
              <a:t>yes</a:t>
            </a:r>
            <a:endParaRPr kumimoji="0" lang="en-GB" sz="1400" b="0" i="0" u="none" strike="noStrike" kern="1200" cap="none" spc="0" normalizeH="0" baseline="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000000"/>
              </a:solidFill>
              <a:effectLst/>
              <a:uLnTx/>
              <a:uFillTx/>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dirty="0"/>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dirty="0">
              <a:latin typeface="Aptos" panose="020B0004020202020204" pitchFamily="34" charset="0"/>
            </a:endParaRPr>
          </a:p>
          <a:p>
            <a:pPr marL="0" marR="0" lvl="0" indent="0" algn="l" defTabSz="9658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dirty="0">
              <a:latin typeface="Aptos" panose="020B0004020202020204" pitchFamily="34" charset="0"/>
            </a:endParaRPr>
          </a:p>
          <a:p>
            <a:pPr marL="0" indent="0" defTabSz="965881">
              <a:buFont typeface="Arial" panose="020B0604020202020204" pitchFamily="34" charset="0"/>
              <a:buNone/>
              <a:defRPr/>
            </a:pPr>
            <a:endParaRPr lang="en-GB" sz="13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9029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E72B2-834B-F3E7-9129-CE536B90D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7319C5-8BD3-0B9E-2901-B90AA77F63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81946-17DD-8D32-6DA1-9676096D6D35}"/>
              </a:ext>
            </a:extLst>
          </p:cNvPr>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You should only report concerns if you have evidence. (False)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Safeguarding is everyone's responsibility. (True)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Children always disclose abuse directly. (False)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Attendance can be a safeguarding indicator. (True)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Professional curiosity is an important safeguarding skill. (True)</a:t>
            </a:r>
            <a:r>
              <a:rPr lang="en-US" sz="1200" b="0" i="0" kern="1200" dirty="0">
                <a:solidFill>
                  <a:schemeClr val="tx1"/>
                </a:solidFill>
                <a:effectLst/>
                <a:latin typeface="+mn-lt"/>
                <a:ea typeface="+mn-ea"/>
                <a:cs typeface="+mn-cs"/>
              </a:rPr>
              <a:t>​</a:t>
            </a:r>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B6D7ACAC-E01D-90BB-336F-A0435E32C410}"/>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904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7C977-E54D-DE40-146E-B49E567A3D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2EF20-DE41-831D-9297-8A0BAE5926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4D9A2C-0CB9-3361-D959-B0E0DEC5B503}"/>
              </a:ext>
            </a:extLst>
          </p:cNvPr>
          <p:cNvSpPr>
            <a:spLocks noGrp="1"/>
          </p:cNvSpPr>
          <p:nvPr>
            <p:ph type="body" idx="1"/>
          </p:nvPr>
        </p:nvSpPr>
        <p:spPr/>
        <p:txBody>
          <a:bodyPr/>
          <a:lstStyle/>
          <a:p>
            <a:pPr marL="171450" indent="-171450" rtl="0" fontAlgn="base">
              <a:buFont typeface="Wingdings" panose="05000000000000000000" pitchFamily="2" charset="2"/>
              <a:buChar char="§"/>
            </a:pPr>
            <a:r>
              <a:rPr lang="en-US" sz="1200" b="0" i="0" u="none" strike="noStrike" kern="1200" dirty="0">
                <a:solidFill>
                  <a:schemeClr val="tx1"/>
                </a:solidFill>
                <a:effectLst/>
                <a:latin typeface="+mn-lt"/>
                <a:ea typeface="+mn-ea"/>
                <a:cs typeface="+mn-cs"/>
              </a:rPr>
              <a:t>You should only report concerns if you have evidence. (False)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Safeguarding is everyone's responsibility. (True)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Children always disclose abuse directly. (False)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Attendance can be a safeguarding indicator. (True)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Professional curiosity is an important safeguarding skill. (True)</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These statements are more ambiguous and may need clarifying </a:t>
            </a:r>
          </a:p>
          <a:p>
            <a:pPr rtl="0" fontAlgn="base"/>
            <a:endParaRPr lang="en-US" sz="1200" b="1" i="0" kern="1200" dirty="0">
              <a:solidFill>
                <a:schemeClr val="tx1"/>
              </a:solidFill>
              <a:effectLst/>
              <a:latin typeface="+mn-lt"/>
              <a:ea typeface="+mn-ea"/>
              <a:cs typeface="+mn-cs"/>
            </a:endParaRPr>
          </a:p>
          <a:p>
            <a:pPr marL="171450" indent="-171450" rtl="0" fontAlgn="base">
              <a:buFont typeface="Wingdings" panose="05000000000000000000" pitchFamily="2" charset="2"/>
              <a:buChar char="§"/>
            </a:pPr>
            <a:r>
              <a:rPr lang="en-US" sz="1200" b="0" i="0" u="none" strike="noStrike" kern="1200" dirty="0">
                <a:solidFill>
                  <a:schemeClr val="tx1"/>
                </a:solidFill>
                <a:effectLst/>
                <a:latin typeface="+mn-lt"/>
                <a:ea typeface="+mn-ea"/>
                <a:cs typeface="+mn-cs"/>
              </a:rPr>
              <a:t>No safeguarding concern is too small to record.</a:t>
            </a:r>
            <a:r>
              <a:rPr lang="en-US" sz="1200" b="0" i="0" kern="1200" dirty="0">
                <a:solidFill>
                  <a:schemeClr val="tx1"/>
                </a:solidFill>
                <a:effectLst/>
                <a:latin typeface="+mn-lt"/>
                <a:ea typeface="+mn-ea"/>
                <a:cs typeface="+mn-cs"/>
              </a:rPr>
              <a:t>​ </a:t>
            </a:r>
          </a:p>
          <a:p>
            <a:pPr marL="171450" indent="-171450" rtl="0" fontAlgn="base">
              <a:buFont typeface="Wingdings" panose="05000000000000000000" pitchFamily="2" charset="2"/>
              <a:buChar char="§"/>
            </a:pPr>
            <a:r>
              <a:rPr lang="en-US" sz="1200" b="0" i="0" u="none" strike="noStrike" kern="1200" dirty="0">
                <a:solidFill>
                  <a:schemeClr val="tx1"/>
                </a:solidFill>
                <a:effectLst/>
                <a:latin typeface="+mn-lt"/>
                <a:ea typeface="+mn-ea"/>
                <a:cs typeface="+mn-cs"/>
              </a:rPr>
              <a:t>Most serious cases begin with low-level concerns.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Children's </a:t>
            </a:r>
            <a:r>
              <a:rPr lang="en-US" sz="1200" b="0" i="0" u="none" strike="noStrike" kern="1200" dirty="0" err="1">
                <a:solidFill>
                  <a:schemeClr val="tx1"/>
                </a:solidFill>
                <a:effectLst/>
                <a:latin typeface="+mn-lt"/>
                <a:ea typeface="+mn-ea"/>
                <a:cs typeface="+mn-cs"/>
              </a:rPr>
              <a:t>behaviour</a:t>
            </a:r>
            <a:r>
              <a:rPr lang="en-US" sz="1200" b="0" i="0" u="none" strike="noStrike" kern="1200" dirty="0">
                <a:solidFill>
                  <a:schemeClr val="tx1"/>
                </a:solidFill>
                <a:effectLst/>
                <a:latin typeface="+mn-lt"/>
                <a:ea typeface="+mn-ea"/>
                <a:cs typeface="+mn-cs"/>
              </a:rPr>
              <a:t> is communication.</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Information sharing prevents harm.</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marL="181103" indent="-181103">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3208DBF-345C-CA8D-642E-5C4F6E9FBD2E}"/>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445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1E58F-6468-5929-E13B-FD4810E72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19B3E-5446-3B91-1461-B6B01C8DC3B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DE3D02C-C3E0-516D-3878-B4AD5AE81E0C}"/>
              </a:ext>
            </a:extLst>
          </p:cNvPr>
          <p:cNvSpPr>
            <a:spLocks noGrp="1"/>
          </p:cNvSpPr>
          <p:nvPr>
            <p:ph type="body" idx="1"/>
          </p:nvPr>
        </p:nvSpPr>
        <p:spPr/>
        <p:txBody>
          <a:bodyPr/>
          <a:lstStyle/>
          <a:p>
            <a:pPr marL="181103" indent="-181103" defTabSz="965881">
              <a:buFont typeface="Arial" panose="020B0604020202020204" pitchFamily="34" charset="0"/>
              <a:buChar char="•"/>
              <a:defRPr/>
            </a:pPr>
            <a:r>
              <a:rPr lang="en-GB" sz="1300" dirty="0"/>
              <a:t>Is it just teachers that report concerns to the DSL?  </a:t>
            </a:r>
            <a:r>
              <a:rPr lang="en-GB" sz="1300" b="1" dirty="0"/>
              <a:t>No – everyone is responsible for safeguarding – if you have a concern report it. </a:t>
            </a:r>
          </a:p>
          <a:p>
            <a:pPr marL="181103" indent="-181103" defTabSz="965881">
              <a:buFont typeface="Arial" panose="020B0604020202020204" pitchFamily="34" charset="0"/>
              <a:buChar char="•"/>
              <a:defRPr/>
            </a:pPr>
            <a:r>
              <a:rPr lang="en-GB" sz="1300" dirty="0">
                <a:solidFill>
                  <a:srgbClr val="000000"/>
                </a:solidFill>
              </a:rPr>
              <a:t>Is there child on child abuse in your school?  </a:t>
            </a:r>
            <a:r>
              <a:rPr lang="en-GB" sz="1300" b="1" dirty="0">
                <a:solidFill>
                  <a:srgbClr val="000000"/>
                </a:solidFill>
              </a:rPr>
              <a:t>Yes – there will be bullying or child on child of some sort – the question you need to ask if you think there is none, is why are the children not reporting. How do you collect pupil voice – do you know the views of your children on their safety. Do they report online abuse to you? </a:t>
            </a:r>
          </a:p>
          <a:p>
            <a:pPr marL="181103" indent="-181103" defTabSz="965881">
              <a:buFont typeface="Arial" panose="020B0604020202020204" pitchFamily="34" charset="0"/>
              <a:buChar char="•"/>
              <a:defRPr/>
            </a:pPr>
            <a:r>
              <a:rPr lang="en-GB" sz="1300" dirty="0"/>
              <a:t>Who should you go to if you have a concern about the conduct of a member of a staff? </a:t>
            </a:r>
            <a:r>
              <a:rPr lang="en-GB" sz="1300" b="1" dirty="0"/>
              <a:t>You should report to the HT and is it is about the HT the governors or trust and you can report to NSPCC whistleblowing </a:t>
            </a:r>
          </a:p>
          <a:p>
            <a:pPr marL="181103" indent="-181103" defTabSz="965881">
              <a:buFont typeface="Arial" panose="020B0604020202020204" pitchFamily="34" charset="0"/>
              <a:buChar char="•"/>
              <a:defRPr/>
            </a:pPr>
            <a:r>
              <a:rPr lang="en-GB" sz="1300" dirty="0">
                <a:solidFill>
                  <a:srgbClr val="000000"/>
                </a:solidFill>
              </a:rPr>
              <a:t>Is education a statutory safeguarding partner? </a:t>
            </a:r>
            <a:r>
              <a:rPr lang="en-GB" sz="1300" b="1" dirty="0">
                <a:solidFill>
                  <a:srgbClr val="000000"/>
                </a:solidFill>
              </a:rPr>
              <a:t>No not currently, they are a relevant agency In Essex we are treated as a statutory partner as education is represented an all-relevant boards at the ESCB.  The partners are – health, police and children’s social care</a:t>
            </a:r>
          </a:p>
          <a:p>
            <a:pPr marL="181103" indent="-181103" defTabSz="965881">
              <a:buFont typeface="Arial" panose="020B0604020202020204" pitchFamily="34" charset="0"/>
              <a:buChar char="•"/>
              <a:defRPr/>
            </a:pPr>
            <a:r>
              <a:rPr lang="en-GB" sz="1300" dirty="0">
                <a:solidFill>
                  <a:srgbClr val="000000"/>
                </a:solidFill>
              </a:rPr>
              <a:t>What is filtering and monitoring? </a:t>
            </a:r>
            <a:r>
              <a:rPr lang="en-GB" sz="1300" b="1" dirty="0">
                <a:solidFill>
                  <a:srgbClr val="000000"/>
                </a:solidFill>
              </a:rPr>
              <a:t>Filtering of online systems at school and the monitoring of the access to the systems </a:t>
            </a:r>
          </a:p>
          <a:p>
            <a:pPr marL="181103" indent="-181103" defTabSz="965881">
              <a:buFont typeface="Arial" panose="020B0604020202020204" pitchFamily="34" charset="0"/>
              <a:buChar char="•"/>
              <a:defRPr/>
            </a:pPr>
            <a:r>
              <a:rPr lang="en-GB" sz="1300" dirty="0"/>
              <a:t>What is the name of the local multiagency safeguarding guidance you should be aware of?  </a:t>
            </a:r>
            <a:r>
              <a:rPr lang="en-GB" sz="1300" b="1" dirty="0"/>
              <a:t>The SET procedures – Southend, Essex and Thurrock safeguarding procedures </a:t>
            </a:r>
          </a:p>
          <a:p>
            <a:pPr marL="181103" indent="-181103" defTabSz="965881">
              <a:buFont typeface="Arial" panose="020B0604020202020204" pitchFamily="34" charset="0"/>
              <a:buChar char="•"/>
              <a:defRPr/>
            </a:pPr>
            <a:r>
              <a:rPr lang="en-GB" sz="1300" dirty="0">
                <a:solidFill>
                  <a:srgbClr val="000000"/>
                </a:solidFill>
              </a:rPr>
              <a:t>What is the most common form of abuse? </a:t>
            </a:r>
            <a:r>
              <a:rPr lang="en-GB" sz="1300" b="1" dirty="0">
                <a:solidFill>
                  <a:srgbClr val="000000"/>
                </a:solidFill>
              </a:rPr>
              <a:t>Neglect</a:t>
            </a:r>
          </a:p>
          <a:p>
            <a:pPr marL="181103" indent="-181103" defTabSz="965881">
              <a:buFont typeface="Arial" panose="020B0604020202020204" pitchFamily="34" charset="0"/>
              <a:buChar char="•"/>
              <a:defRPr/>
            </a:pPr>
            <a:r>
              <a:rPr lang="en-GB" sz="1300" dirty="0">
                <a:solidFill>
                  <a:srgbClr val="000000"/>
                </a:solidFill>
              </a:rPr>
              <a:t>Do you know these acronyms? </a:t>
            </a:r>
            <a:r>
              <a:rPr lang="en-GB" b="1" dirty="0">
                <a:solidFill>
                  <a:srgbClr val="000000"/>
                </a:solidFill>
                <a:latin typeface="+mn-lt"/>
              </a:rPr>
              <a:t>HBA – Honour or Faith based </a:t>
            </a:r>
            <a:r>
              <a:rPr lang="en-GB" b="1" dirty="0" err="1">
                <a:solidFill>
                  <a:srgbClr val="000000"/>
                </a:solidFill>
                <a:latin typeface="+mn-lt"/>
              </a:rPr>
              <a:t>Based</a:t>
            </a:r>
            <a:r>
              <a:rPr lang="en-GB" b="1" dirty="0">
                <a:solidFill>
                  <a:srgbClr val="000000"/>
                </a:solidFill>
                <a:latin typeface="+mn-lt"/>
              </a:rPr>
              <a:t> Abuse </a:t>
            </a:r>
            <a:r>
              <a:rPr lang="en-GB" sz="1300" b="1" dirty="0">
                <a:solidFill>
                  <a:srgbClr val="000000"/>
                </a:solidFill>
              </a:rPr>
              <a:t>NEET – Not in education, employment or training </a:t>
            </a:r>
            <a:r>
              <a:rPr lang="en-GB" b="1" dirty="0">
                <a:solidFill>
                  <a:srgbClr val="000000"/>
                </a:solidFill>
                <a:latin typeface="+mn-lt"/>
              </a:rPr>
              <a:t>TAF – Team around the family </a:t>
            </a:r>
          </a:p>
          <a:p>
            <a:pPr marL="181103" indent="-181103" defTabSz="965881">
              <a:buFont typeface="Arial" panose="020B0604020202020204" pitchFamily="34" charset="0"/>
              <a:buChar char="•"/>
              <a:defRPr/>
            </a:pPr>
            <a:r>
              <a:rPr lang="en-GB" sz="1300" dirty="0">
                <a:solidFill>
                  <a:srgbClr val="000000"/>
                </a:solidFill>
              </a:rPr>
              <a:t>Who is responsible for safeguarding ?  </a:t>
            </a:r>
            <a:r>
              <a:rPr lang="en-GB" sz="1300" b="1" dirty="0">
                <a:solidFill>
                  <a:srgbClr val="000000"/>
                </a:solidFill>
              </a:rPr>
              <a:t>EVERYONE’S</a:t>
            </a:r>
            <a:r>
              <a:rPr lang="en-GB" sz="1300" dirty="0">
                <a:solidFill>
                  <a:srgbClr val="000000"/>
                </a:solidFill>
              </a:rPr>
              <a:t> </a:t>
            </a:r>
          </a:p>
          <a:p>
            <a:pPr marL="181103" indent="-181103" defTabSz="965881">
              <a:buFont typeface="Arial" panose="020B0604020202020204" pitchFamily="34" charset="0"/>
              <a:buChar char="•"/>
              <a:defRPr/>
            </a:pPr>
            <a:endParaRPr lang="en-GB" sz="1300" dirty="0"/>
          </a:p>
          <a:p>
            <a:pPr marL="181103" indent="-181103" defTabSz="965881">
              <a:buFont typeface="Arial" panose="020B0604020202020204" pitchFamily="34" charset="0"/>
              <a:buChar char="•"/>
              <a:defRPr/>
            </a:pPr>
            <a:endParaRPr lang="en-GB" sz="1300" dirty="0">
              <a:solidFill>
                <a:srgbClr val="000000"/>
              </a:solidFill>
            </a:endParaRPr>
          </a:p>
          <a:p>
            <a:pPr marL="181103" indent="-181103" defTabSz="965881">
              <a:buFont typeface="Arial" panose="020B0604020202020204" pitchFamily="34" charset="0"/>
              <a:buChar char="•"/>
              <a:defRPr/>
            </a:pPr>
            <a:endParaRPr lang="en-GB" sz="1300" dirty="0"/>
          </a:p>
          <a:p>
            <a:pPr marL="181103" indent="-181103" defTabSz="965881">
              <a:buFont typeface="Arial" panose="020B0604020202020204" pitchFamily="34" charset="0"/>
              <a:buChar char="•"/>
              <a:defRPr/>
            </a:pPr>
            <a:endParaRPr lang="en-GB" sz="1300" dirty="0">
              <a:solidFill>
                <a:srgbClr val="000000"/>
              </a:solidFill>
            </a:endParaRPr>
          </a:p>
          <a:p>
            <a:pPr marL="181103" indent="-181103" defTabSz="965881">
              <a:buFont typeface="Arial" panose="020B0604020202020204" pitchFamily="34" charset="0"/>
              <a:buChar char="•"/>
              <a:defRPr/>
            </a:pPr>
            <a:endParaRPr lang="en-GB" sz="1300" dirty="0"/>
          </a:p>
          <a:p>
            <a:pPr marL="181103" indent="-181103" defTabSz="965881">
              <a:buFont typeface="Arial" panose="020B0604020202020204" pitchFamily="34" charset="0"/>
              <a:buChar char="•"/>
              <a:defRPr/>
            </a:pPr>
            <a:endParaRPr lang="en-GB" sz="1300" dirty="0"/>
          </a:p>
        </p:txBody>
      </p:sp>
      <p:sp>
        <p:nvSpPr>
          <p:cNvPr id="4" name="Slide Number Placeholder 3">
            <a:extLst>
              <a:ext uri="{FF2B5EF4-FFF2-40B4-BE49-F238E27FC236}">
                <a16:creationId xmlns:a16="http://schemas.microsoft.com/office/drawing/2014/main" id="{424B51EB-2261-6D2D-F867-826FB74FBD22}"/>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4061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person to complete by hearing each of these terms wins….!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287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3831466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8160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3585095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2536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1291973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9378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0047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9917821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3882105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41551503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126026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17627584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2649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4194366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41004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52265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7357231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1987490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562646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41293515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24396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3137612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14252944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22588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84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17170753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9808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0307842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27895732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101596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0845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13515981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8938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350884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394947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10975152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33288404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017429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18749516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25804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17682444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896948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67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1701945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0704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5172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98104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1969723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31/08/2026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207812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31/08/2026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17627822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693999"/>
      </p:ext>
    </p:extLst>
  </p:cSld>
  <p:clrMap bg1="lt1" tx1="dk1" bg2="lt2" tx2="dk2" accent1="accent1" accent2="accent2" accent3="accent3" accent4="accent4" accent5="accent5" accent6="accent6" hlink="hlink" folHlink="folHlink"/>
  <p:sldLayoutIdLst>
    <p:sldLayoutId id="2147483695"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31/08/2026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33183541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pexels.com/video/colleagues-having-a-discussion-766018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pexels.com/video/colleagues-having-a-discussion-766018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s://www.pexels.com/video/colleagues-having-a-discussion-7660181/"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pixabay.com/en/sticky-notes-post-it-notes-sticky-938602/"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hyperlink" Target="https://twitter.com/Essex_CC" TargetMode="External"/><Relationship Id="rId1" Type="http://schemas.openxmlformats.org/officeDocument/2006/relationships/slideLayout" Target="../slideLayouts/slideLayout46.xml"/><Relationship Id="rId5" Type="http://schemas.openxmlformats.org/officeDocument/2006/relationships/image" Target="../media/image31.svg"/><Relationship Id="rId4" Type="http://schemas.openxmlformats.org/officeDocument/2006/relationships/hyperlink" Target="https://www.facebook.com/essexcountycounci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pixabay.com/en/sticky-notes-post-it-notes-sticky-93860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freeimageslive.co.uk/free_stock_image/alphabet-letters-jp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pixabay.com/en/sticky-notes-post-it-notes-sticky-93860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pixabay.com/en/sticky-notes-post-it-notes-sticky-938602/"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4.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9.jpeg"/><Relationship Id="rId11"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23.jpeg"/><Relationship Id="rId4" Type="http://schemas.openxmlformats.org/officeDocument/2006/relationships/image" Target="../media/image18.jpe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82000"/>
          </a:schemeClr>
        </a:solidFill>
        <a:effectLst/>
      </p:bgPr>
    </p:bg>
    <p:spTree>
      <p:nvGrpSpPr>
        <p:cNvPr id="1" name="">
          <a:extLst>
            <a:ext uri="{FF2B5EF4-FFF2-40B4-BE49-F238E27FC236}">
              <a16:creationId xmlns:a16="http://schemas.microsoft.com/office/drawing/2014/main" id="{0C9DE4A1-D529-18F3-327D-EB5E9ED3CE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5FEAA26-1A04-A3A4-DB3F-CEE677BD064D}"/>
              </a:ext>
            </a:extLst>
          </p:cNvPr>
          <p:cNvSpPr>
            <a:spLocks noGrp="1"/>
          </p:cNvSpPr>
          <p:nvPr>
            <p:ph type="ctrTitle"/>
          </p:nvPr>
        </p:nvSpPr>
        <p:spPr>
          <a:xfrm>
            <a:off x="239090" y="1629015"/>
            <a:ext cx="6633537" cy="2049926"/>
          </a:xfrm>
        </p:spPr>
        <p:txBody>
          <a:bodyPr/>
          <a:lstStyle/>
          <a:p>
            <a:pPr algn="ctr"/>
            <a:r>
              <a:rPr lang="en-GB" sz="4800" dirty="0">
                <a:solidFill>
                  <a:srgbClr val="4179AA"/>
                </a:solidFill>
                <a:latin typeface="Aptos"/>
              </a:rPr>
              <a:t>Safeguarding training activities </a:t>
            </a:r>
            <a:br>
              <a:rPr lang="en-GB" sz="4800" dirty="0">
                <a:solidFill>
                  <a:srgbClr val="4179AA"/>
                </a:solidFill>
                <a:latin typeface="Aptos"/>
              </a:rPr>
            </a:br>
            <a:r>
              <a:rPr lang="en-GB" sz="1400" dirty="0">
                <a:solidFill>
                  <a:srgbClr val="4179AA"/>
                </a:solidFill>
                <a:latin typeface="Aptos"/>
              </a:rPr>
              <a:t>These activities and case studies are for you to use and adapt as you wish</a:t>
            </a:r>
            <a:br>
              <a:rPr lang="en-GB" sz="4800" dirty="0">
                <a:solidFill>
                  <a:srgbClr val="4179AA"/>
                </a:solidFill>
                <a:latin typeface="Aptos"/>
              </a:rPr>
            </a:br>
            <a:br>
              <a:rPr lang="en-GB" sz="4800" dirty="0">
                <a:solidFill>
                  <a:srgbClr val="4179AA"/>
                </a:solidFill>
                <a:latin typeface="Aptos"/>
              </a:rPr>
            </a:br>
            <a:r>
              <a:rPr lang="en-GB" sz="4800" dirty="0">
                <a:solidFill>
                  <a:srgbClr val="4179AA"/>
                </a:solidFill>
                <a:latin typeface="Aptos"/>
              </a:rPr>
              <a:t>2026 -2027   </a:t>
            </a:r>
            <a:br>
              <a:rPr lang="en-GB" sz="3200" dirty="0">
                <a:latin typeface="Aptos"/>
              </a:rPr>
            </a:br>
            <a:endParaRPr lang="en-GB" sz="4000" dirty="0">
              <a:latin typeface="Aptos"/>
            </a:endParaRPr>
          </a:p>
        </p:txBody>
      </p:sp>
      <p:sp>
        <p:nvSpPr>
          <p:cNvPr id="7" name="Date Placeholder 6">
            <a:extLst>
              <a:ext uri="{FF2B5EF4-FFF2-40B4-BE49-F238E27FC236}">
                <a16:creationId xmlns:a16="http://schemas.microsoft.com/office/drawing/2014/main" id="{D1FC1909-6F6D-7FA9-EE5A-E20C275D5921}"/>
              </a:ext>
            </a:extLst>
          </p:cNvPr>
          <p:cNvSpPr>
            <a:spLocks noGrp="1"/>
          </p:cNvSpPr>
          <p:nvPr>
            <p:ph type="dt" sz="half" idx="10"/>
          </p:nvPr>
        </p:nvSpPr>
        <p:spPr>
          <a:xfrm>
            <a:off x="281565" y="5261686"/>
            <a:ext cx="4401366" cy="6774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Calibri Light" panose="020F0302020204030204" pitchFamily="34" charset="0"/>
              </a:rPr>
              <a:t>Essex Education Safeguarding Team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Calibri Light" panose="020F0302020204030204" pitchFamily="34" charset="0"/>
              </a:rPr>
              <a:t>September 2026</a:t>
            </a:r>
          </a:p>
        </p:txBody>
      </p:sp>
      <p:sp>
        <p:nvSpPr>
          <p:cNvPr id="2" name="TextBox 1">
            <a:extLst>
              <a:ext uri="{FF2B5EF4-FFF2-40B4-BE49-F238E27FC236}">
                <a16:creationId xmlns:a16="http://schemas.microsoft.com/office/drawing/2014/main" id="{D76180E8-3C74-4CEB-8FC2-E2BF7C4D3CFD}"/>
              </a:ext>
            </a:extLst>
          </p:cNvPr>
          <p:cNvSpPr txBox="1"/>
          <p:nvPr/>
        </p:nvSpPr>
        <p:spPr>
          <a:xfrm>
            <a:off x="193301" y="6091717"/>
            <a:ext cx="6725116" cy="677460"/>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ptos"/>
                <a:ea typeface="+mn-ea"/>
                <a:cs typeface="+mn-cs"/>
              </a:rPr>
              <a:t>Copyright © Essex County Council 2026</a:t>
            </a:r>
            <a:br>
              <a:rPr kumimoji="0" lang="en-GB" sz="1000" b="0" i="0" u="none" strike="noStrike" kern="1200" cap="none" spc="0" normalizeH="0" baseline="0" noProof="0" dirty="0">
                <a:ln>
                  <a:noFill/>
                </a:ln>
                <a:solidFill>
                  <a:srgbClr val="000000"/>
                </a:solidFill>
                <a:effectLst/>
                <a:uLnTx/>
                <a:uFillTx/>
                <a:latin typeface="Aptos"/>
                <a:ea typeface="+mn-ea"/>
                <a:cs typeface="+mn-cs"/>
              </a:rPr>
            </a:br>
            <a:r>
              <a:rPr kumimoji="0" lang="en-GB" sz="1000" b="0" i="0" u="none" strike="noStrike" kern="1200" cap="none" spc="0" normalizeH="0" baseline="0" noProof="0" dirty="0">
                <a:ln>
                  <a:noFill/>
                </a:ln>
                <a:solidFill>
                  <a:srgbClr val="000000"/>
                </a:solidFill>
                <a:effectLst/>
                <a:uLnTx/>
                <a:uFillTx/>
                <a:latin typeface="Aptos"/>
                <a:ea typeface="+mn-ea"/>
                <a:cs typeface="+mn-cs"/>
              </a:rPr>
              <a:t>No part of this publication may be reproduced, stored in a retrieval system of any nature, downloaded, transmitted or distributed in any form or by any means including photocopying and recording, without the prior written permission of Essex County Council, the copyright owner</a:t>
            </a:r>
          </a:p>
        </p:txBody>
      </p:sp>
      <p:pic>
        <p:nvPicPr>
          <p:cNvPr id="28" name="Picture Placeholder 27" descr="Kids playing and drawing on the ground">
            <a:extLst>
              <a:ext uri="{FF2B5EF4-FFF2-40B4-BE49-F238E27FC236}">
                <a16:creationId xmlns:a16="http://schemas.microsoft.com/office/drawing/2014/main" id="{2D41869A-A6E5-E2FD-4207-F7AF36DB6698}"/>
              </a:ext>
            </a:extLst>
          </p:cNvPr>
          <p:cNvPicPr>
            <a:picLocks noGrp="1" noChangeAspect="1"/>
          </p:cNvPicPr>
          <p:nvPr>
            <p:ph type="pic" sz="quarter" idx="11"/>
          </p:nvPr>
        </p:nvPicPr>
        <p:blipFill>
          <a:blip r:embed="rId3" cstate="email">
            <a:alphaModFix amt="70000"/>
            <a:extLst>
              <a:ext uri="{28A0092B-C50C-407E-A947-70E740481C1C}">
                <a14:useLocalDpi xmlns:a14="http://schemas.microsoft.com/office/drawing/2010/main" val="0"/>
              </a:ext>
            </a:extLst>
          </a:blip>
          <a:srcRect/>
          <a:stretch/>
        </p:blipFill>
        <p:spPr>
          <a:xfrm>
            <a:off x="6227129" y="0"/>
            <a:ext cx="5964871" cy="6858000"/>
          </a:xfrm>
        </p:spPr>
        <p:style>
          <a:lnRef idx="2">
            <a:schemeClr val="accent3"/>
          </a:lnRef>
          <a:fillRef idx="1">
            <a:schemeClr val="lt1"/>
          </a:fillRef>
          <a:effectRef idx="0">
            <a:schemeClr val="accent3"/>
          </a:effectRef>
          <a:fontRef idx="minor">
            <a:schemeClr val="dk1"/>
          </a:fontRef>
        </p:style>
      </p:pic>
      <p:pic>
        <p:nvPicPr>
          <p:cNvPr id="14" name="Picture 13" descr="Logo for ESCB&#10;">
            <a:extLst>
              <a:ext uri="{FF2B5EF4-FFF2-40B4-BE49-F238E27FC236}">
                <a16:creationId xmlns:a16="http://schemas.microsoft.com/office/drawing/2014/main" id="{2CDFFC11-5C84-6AEA-0553-2CF7CA49598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7052846" y="5485511"/>
            <a:ext cx="637670" cy="1212412"/>
          </a:xfrm>
          <a:prstGeom prst="rect">
            <a:avLst/>
          </a:prstGeom>
        </p:spPr>
      </p:pic>
    </p:spTree>
    <p:extLst>
      <p:ext uri="{BB962C8B-B14F-4D97-AF65-F5344CB8AC3E}">
        <p14:creationId xmlns:p14="http://schemas.microsoft.com/office/powerpoint/2010/main" val="3456812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593E7-B644-AF8C-F8DB-F33B76C8690A}"/>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1E339F2-569D-3223-E082-C18C8DC2FB4C}"/>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5971" b="15971"/>
          <a:stretch/>
        </p:blipFill>
        <p:spPr>
          <a:xfrm>
            <a:off x="6667725" y="0"/>
            <a:ext cx="5668115" cy="6858000"/>
          </a:xfrm>
          <a:solidFill>
            <a:srgbClr val="4179AA"/>
          </a:solidFill>
          <a:ln>
            <a:solidFill>
              <a:srgbClr val="E40037"/>
            </a:solidFill>
          </a:ln>
        </p:spPr>
      </p:pic>
      <p:sp>
        <p:nvSpPr>
          <p:cNvPr id="3" name="Title 2">
            <a:extLst>
              <a:ext uri="{FF2B5EF4-FFF2-40B4-BE49-F238E27FC236}">
                <a16:creationId xmlns:a16="http://schemas.microsoft.com/office/drawing/2014/main" id="{FCED538A-3534-BAED-A255-2D11F57FD814}"/>
              </a:ext>
            </a:extLst>
          </p:cNvPr>
          <p:cNvSpPr txBox="1">
            <a:spLocks noGrp="1"/>
          </p:cNvSpPr>
          <p:nvPr>
            <p:ph type="title" idx="4294967295"/>
          </p:nvPr>
        </p:nvSpPr>
        <p:spPr>
          <a:xfrm>
            <a:off x="0" y="270098"/>
            <a:ext cx="6585067"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Safeguarding speed discussions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(you can alter the topics to meet need) </a:t>
            </a:r>
            <a:endParaRPr kumimoji="0" lang="en-GB" sz="3200" b="0" i="0" u="none" strike="noStrike" kern="1200" cap="none" spc="0" normalizeH="0" baseline="0" noProof="0" dirty="0">
              <a:ln>
                <a:noFill/>
              </a:ln>
              <a:solidFill>
                <a:srgbClr val="4179AA"/>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B531F01C-23DA-4089-B900-A9E1F7713E24}"/>
              </a:ext>
            </a:extLst>
          </p:cNvPr>
          <p:cNvSpPr txBox="1"/>
          <p:nvPr/>
        </p:nvSpPr>
        <p:spPr>
          <a:xfrm>
            <a:off x="214626" y="2067017"/>
            <a:ext cx="6287784" cy="4294597"/>
          </a:xfrm>
          <a:prstGeom prst="rect">
            <a:avLst/>
          </a:prstGeom>
          <a:noFill/>
        </p:spPr>
        <p:txBody>
          <a:bodyPr wrap="square" lIns="0" tIns="0" rIns="0" bIns="0" rtlCol="0">
            <a:noAutofit/>
          </a:bodyPr>
          <a:lstStyle/>
          <a:p>
            <a:pPr algn="l">
              <a:spcAft>
                <a:spcPts val="1134"/>
              </a:spcAft>
            </a:pPr>
            <a:r>
              <a:rPr lang="en-GB" sz="2000" b="1" dirty="0">
                <a:latin typeface="Aptos" panose="020B0004020202020204" pitchFamily="34" charset="0"/>
              </a:rPr>
              <a:t>Facilitator</a:t>
            </a:r>
          </a:p>
          <a:p>
            <a:pPr algn="l">
              <a:spcAft>
                <a:spcPts val="1134"/>
              </a:spcAft>
            </a:pPr>
            <a:r>
              <a:rPr lang="en-GB" sz="2000" dirty="0">
                <a:latin typeface="Aptos" panose="020B0004020202020204" pitchFamily="34" charset="0"/>
              </a:rPr>
              <a:t>Put the staff into groups with post it notes or large paper. </a:t>
            </a:r>
          </a:p>
          <a:p>
            <a:pPr>
              <a:spcAft>
                <a:spcPts val="1134"/>
              </a:spcAft>
            </a:pPr>
            <a:r>
              <a:rPr lang="en-GB" sz="2000" dirty="0">
                <a:latin typeface="Aptos" panose="020B0004020202020204" pitchFamily="34" charset="0"/>
              </a:rPr>
              <a:t>On each table put one of the following with prompts  (on the next slide )</a:t>
            </a:r>
          </a:p>
          <a:p>
            <a:pPr marL="457200" indent="-457200" algn="l">
              <a:spcAft>
                <a:spcPts val="1134"/>
              </a:spcAft>
              <a:buFont typeface="Arial" panose="020B0604020202020204" pitchFamily="34" charset="0"/>
              <a:buChar char="•"/>
            </a:pPr>
            <a:r>
              <a:rPr lang="en-GB" sz="2000" dirty="0">
                <a:latin typeface="Aptos" panose="020B0004020202020204" pitchFamily="34" charset="0"/>
              </a:rPr>
              <a:t>Risk in the community (contextual safeguarding )</a:t>
            </a:r>
          </a:p>
          <a:p>
            <a:pPr marL="457200" indent="-457200" algn="l">
              <a:spcAft>
                <a:spcPts val="1134"/>
              </a:spcAft>
              <a:buFont typeface="Arial" panose="020B0604020202020204" pitchFamily="34" charset="0"/>
              <a:buChar char="•"/>
            </a:pPr>
            <a:r>
              <a:rPr lang="en-GB" sz="2000" dirty="0">
                <a:latin typeface="Aptos" panose="020B0004020202020204" pitchFamily="34" charset="0"/>
              </a:rPr>
              <a:t>Domestic abuse </a:t>
            </a:r>
          </a:p>
          <a:p>
            <a:pPr marL="457200" indent="-457200" algn="l">
              <a:spcAft>
                <a:spcPts val="1134"/>
              </a:spcAft>
              <a:buFont typeface="Arial" panose="020B0604020202020204" pitchFamily="34" charset="0"/>
              <a:buChar char="•"/>
            </a:pPr>
            <a:r>
              <a:rPr lang="en-GB" sz="2000" dirty="0">
                <a:latin typeface="Aptos" panose="020B0004020202020204" pitchFamily="34" charset="0"/>
              </a:rPr>
              <a:t>Online harm</a:t>
            </a:r>
          </a:p>
          <a:p>
            <a:pPr marL="457200" indent="-457200" algn="l">
              <a:spcAft>
                <a:spcPts val="1134"/>
              </a:spcAft>
              <a:buFont typeface="Arial" panose="020B0604020202020204" pitchFamily="34" charset="0"/>
              <a:buChar char="•"/>
            </a:pPr>
            <a:r>
              <a:rPr lang="en-GB" sz="2000" dirty="0">
                <a:latin typeface="Aptos" panose="020B0004020202020204" pitchFamily="34" charset="0"/>
              </a:rPr>
              <a:t>Mental health </a:t>
            </a:r>
          </a:p>
          <a:p>
            <a:pPr marL="457200" indent="-457200" algn="l">
              <a:spcAft>
                <a:spcPts val="1134"/>
              </a:spcAft>
              <a:buFont typeface="Arial" panose="020B0604020202020204" pitchFamily="34" charset="0"/>
              <a:buChar char="•"/>
            </a:pPr>
            <a:r>
              <a:rPr lang="en-GB" sz="2000" dirty="0">
                <a:latin typeface="Aptos" panose="020B0004020202020204" pitchFamily="34" charset="0"/>
              </a:rPr>
              <a:t>Child on child abuse </a:t>
            </a:r>
          </a:p>
          <a:p>
            <a:pPr marL="457200" indent="-457200" algn="l">
              <a:spcAft>
                <a:spcPts val="1134"/>
              </a:spcAft>
              <a:buFont typeface="Arial" panose="020B0604020202020204" pitchFamily="34" charset="0"/>
              <a:buChar char="•"/>
            </a:pPr>
            <a:r>
              <a:rPr lang="en-GB" sz="2000" dirty="0">
                <a:latin typeface="Aptos" panose="020B0004020202020204" pitchFamily="34" charset="0"/>
              </a:rPr>
              <a:t>Neglect </a:t>
            </a:r>
          </a:p>
          <a:p>
            <a:pPr marL="457200" indent="-457200" algn="l">
              <a:spcAft>
                <a:spcPts val="1134"/>
              </a:spcAft>
              <a:buFont typeface="Arial" panose="020B0604020202020204" pitchFamily="34" charset="0"/>
              <a:buChar char="•"/>
            </a:pPr>
            <a:endParaRPr lang="en-GB" sz="2800" dirty="0">
              <a:latin typeface="Aptos" panose="020B0004020202020204" pitchFamily="34" charset="0"/>
            </a:endParaRPr>
          </a:p>
        </p:txBody>
      </p:sp>
    </p:spTree>
    <p:extLst>
      <p:ext uri="{BB962C8B-B14F-4D97-AF65-F5344CB8AC3E}">
        <p14:creationId xmlns:p14="http://schemas.microsoft.com/office/powerpoint/2010/main" val="808482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262D3-0292-1F37-E90A-D34604E6EEB8}"/>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047AA93-6691-B93F-7647-4B031411D41E}"/>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5971" b="15971"/>
          <a:stretch/>
        </p:blipFill>
        <p:spPr>
          <a:xfrm>
            <a:off x="6667725" y="0"/>
            <a:ext cx="5668115" cy="6858000"/>
          </a:xfrm>
          <a:solidFill>
            <a:srgbClr val="4179AA"/>
          </a:solidFill>
          <a:ln>
            <a:solidFill>
              <a:srgbClr val="E40037"/>
            </a:solidFill>
          </a:ln>
        </p:spPr>
      </p:pic>
      <p:sp>
        <p:nvSpPr>
          <p:cNvPr id="3" name="Title 2">
            <a:extLst>
              <a:ext uri="{FF2B5EF4-FFF2-40B4-BE49-F238E27FC236}">
                <a16:creationId xmlns:a16="http://schemas.microsoft.com/office/drawing/2014/main" id="{83852FDC-0F88-869B-53E0-AA13A9094282}"/>
              </a:ext>
              <a:ext uri="{C183D7F6-B498-43B3-948B-1728B52AA6E4}">
                <adec:decorative xmlns:adec="http://schemas.microsoft.com/office/drawing/2017/decorative" val="1"/>
              </a:ext>
            </a:extLst>
          </p:cNvPr>
          <p:cNvSpPr txBox="1">
            <a:spLocks noGrp="1"/>
          </p:cNvSpPr>
          <p:nvPr>
            <p:ph type="title" idx="4294967295"/>
          </p:nvPr>
        </p:nvSpPr>
        <p:spPr>
          <a:xfrm>
            <a:off x="1296185" y="143677"/>
            <a:ext cx="4124666"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4C94"/>
                </a:solidFill>
                <a:effectLst/>
                <a:uLnTx/>
                <a:uFillTx/>
                <a:latin typeface="Aptos" panose="020B0004020202020204" pitchFamily="34" charset="0"/>
                <a:ea typeface="+mn-ea"/>
                <a:cs typeface="+mn-cs"/>
              </a:rPr>
              <a:t>Safeguarding speed discussions </a:t>
            </a:r>
            <a:endParaRPr kumimoji="0" lang="en-GB" sz="3200" b="0" i="0" u="none" strike="noStrike" kern="1200" cap="none" spc="0" normalizeH="0" baseline="0" noProof="0" dirty="0">
              <a:ln>
                <a:noFill/>
              </a:ln>
              <a:solidFill>
                <a:srgbClr val="004C94"/>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742D2545-2095-2A30-7D0A-C35D864AEED3}"/>
              </a:ext>
              <a:ext uri="{C183D7F6-B498-43B3-948B-1728B52AA6E4}">
                <adec:decorative xmlns:adec="http://schemas.microsoft.com/office/drawing/2017/decorative" val="1"/>
              </a:ext>
            </a:extLst>
          </p:cNvPr>
          <p:cNvSpPr txBox="1"/>
          <p:nvPr/>
        </p:nvSpPr>
        <p:spPr>
          <a:xfrm>
            <a:off x="214626" y="1643549"/>
            <a:ext cx="6287784" cy="4526139"/>
          </a:xfrm>
          <a:prstGeom prst="rect">
            <a:avLst/>
          </a:prstGeom>
          <a:noFill/>
        </p:spPr>
        <p:txBody>
          <a:bodyPr wrap="square" lIns="0" tIns="0" rIns="0" bIns="0" rtlCol="0">
            <a:noAutofit/>
          </a:bodyPr>
          <a:lstStyle/>
          <a:p>
            <a:pPr algn="l">
              <a:spcAft>
                <a:spcPts val="1134"/>
              </a:spcAft>
            </a:pPr>
            <a:r>
              <a:rPr lang="en-GB" sz="2400" b="1" dirty="0">
                <a:latin typeface="Aptos" panose="020B0004020202020204" pitchFamily="34" charset="0"/>
              </a:rPr>
              <a:t>General prompts </a:t>
            </a:r>
          </a:p>
          <a:p>
            <a:pPr algn="l">
              <a:spcAft>
                <a:spcPts val="1134"/>
              </a:spcAft>
            </a:pPr>
            <a:r>
              <a:rPr lang="en-GB" sz="2400" dirty="0">
                <a:latin typeface="Aptos" panose="020B0004020202020204" pitchFamily="34" charset="0"/>
              </a:rPr>
              <a:t>(more specific prompts in the notes) </a:t>
            </a:r>
          </a:p>
          <a:p>
            <a:pPr marL="457200" indent="-457200" algn="l">
              <a:spcAft>
                <a:spcPts val="1134"/>
              </a:spcAft>
              <a:buFont typeface="Arial" panose="020B0604020202020204" pitchFamily="34" charset="0"/>
              <a:buChar char="•"/>
            </a:pPr>
            <a:r>
              <a:rPr lang="en-GB" sz="2400" dirty="0">
                <a:latin typeface="Aptos" panose="020B0004020202020204" pitchFamily="34" charset="0"/>
              </a:rPr>
              <a:t>What indicators may you see?</a:t>
            </a:r>
          </a:p>
          <a:p>
            <a:pPr marL="457200" indent="-457200" algn="l">
              <a:spcAft>
                <a:spcPts val="1134"/>
              </a:spcAft>
              <a:buFont typeface="Arial" panose="020B0604020202020204" pitchFamily="34" charset="0"/>
              <a:buChar char="•"/>
            </a:pPr>
            <a:r>
              <a:rPr lang="en-GB" sz="2400" dirty="0">
                <a:latin typeface="Aptos" panose="020B0004020202020204" pitchFamily="34" charset="0"/>
              </a:rPr>
              <a:t>How might the children present?</a:t>
            </a:r>
          </a:p>
          <a:p>
            <a:pPr marL="457200" indent="-457200" algn="l">
              <a:spcAft>
                <a:spcPts val="1134"/>
              </a:spcAft>
              <a:buFont typeface="Arial" panose="020B0604020202020204" pitchFamily="34" charset="0"/>
              <a:buChar char="•"/>
            </a:pPr>
            <a:r>
              <a:rPr lang="en-GB" sz="2400" dirty="0">
                <a:latin typeface="Aptos" panose="020B0004020202020204" pitchFamily="34" charset="0"/>
              </a:rPr>
              <a:t>How might children be affected? </a:t>
            </a:r>
          </a:p>
          <a:p>
            <a:pPr marL="457200" indent="-457200" algn="l">
              <a:spcAft>
                <a:spcPts val="1134"/>
              </a:spcAft>
              <a:buFont typeface="Arial" panose="020B0604020202020204" pitchFamily="34" charset="0"/>
              <a:buChar char="•"/>
            </a:pPr>
            <a:r>
              <a:rPr lang="en-GB" sz="2400" dirty="0">
                <a:latin typeface="Aptos" panose="020B0004020202020204" pitchFamily="34" charset="0"/>
              </a:rPr>
              <a:t>What are the risks of harm?</a:t>
            </a:r>
          </a:p>
          <a:p>
            <a:pPr marL="457200" indent="-457200" algn="l">
              <a:spcAft>
                <a:spcPts val="1134"/>
              </a:spcAft>
              <a:buFont typeface="Arial" panose="020B0604020202020204" pitchFamily="34" charset="0"/>
              <a:buChar char="•"/>
            </a:pPr>
            <a:r>
              <a:rPr lang="en-GB" sz="2400" dirty="0">
                <a:latin typeface="Aptos" panose="020B0004020202020204" pitchFamily="34" charset="0"/>
              </a:rPr>
              <a:t>How might you respond? </a:t>
            </a:r>
          </a:p>
          <a:p>
            <a:pPr marL="457200" indent="-457200" algn="l">
              <a:spcAft>
                <a:spcPts val="1134"/>
              </a:spcAft>
              <a:buFont typeface="Arial" panose="020B0604020202020204" pitchFamily="34" charset="0"/>
              <a:buChar char="•"/>
            </a:pPr>
            <a:r>
              <a:rPr lang="en-GB" sz="2400" dirty="0">
                <a:latin typeface="Aptos" panose="020B0004020202020204" pitchFamily="34" charset="0"/>
              </a:rPr>
              <a:t>Which children may be at increased risk? </a:t>
            </a:r>
          </a:p>
          <a:p>
            <a:pPr marL="457200" indent="-457200" algn="l">
              <a:spcAft>
                <a:spcPts val="1134"/>
              </a:spcAft>
              <a:buFont typeface="Arial" panose="020B0604020202020204" pitchFamily="34" charset="0"/>
              <a:buChar char="•"/>
            </a:pPr>
            <a:r>
              <a:rPr lang="en-GB" sz="2400" dirty="0">
                <a:latin typeface="Aptos" panose="020B0004020202020204" pitchFamily="34" charset="0"/>
              </a:rPr>
              <a:t>What factors may increase risk? </a:t>
            </a:r>
          </a:p>
          <a:p>
            <a:pPr marL="457200" indent="-457200" algn="l">
              <a:spcAft>
                <a:spcPts val="1134"/>
              </a:spcAft>
              <a:buFont typeface="Arial" panose="020B0604020202020204" pitchFamily="34" charset="0"/>
              <a:buChar char="•"/>
            </a:pPr>
            <a:endParaRPr lang="en-GB" sz="2800" dirty="0">
              <a:latin typeface="Aptos" panose="020B0004020202020204" pitchFamily="34" charset="0"/>
            </a:endParaRPr>
          </a:p>
        </p:txBody>
      </p:sp>
    </p:spTree>
    <p:extLst>
      <p:ext uri="{BB962C8B-B14F-4D97-AF65-F5344CB8AC3E}">
        <p14:creationId xmlns:p14="http://schemas.microsoft.com/office/powerpoint/2010/main" val="3983738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8EC8-A031-0367-4381-FBCE4F80B692}"/>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CCCB8E9-0316-9A5B-C7AE-59783ED15E46}"/>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5971" b="15971"/>
          <a:stretch/>
        </p:blipFill>
        <p:spPr>
          <a:xfrm>
            <a:off x="6667725" y="0"/>
            <a:ext cx="5668115" cy="6858000"/>
          </a:xfrm>
          <a:solidFill>
            <a:srgbClr val="4179AA"/>
          </a:solidFill>
          <a:ln>
            <a:solidFill>
              <a:srgbClr val="E40037"/>
            </a:solidFill>
          </a:ln>
        </p:spPr>
      </p:pic>
      <p:sp>
        <p:nvSpPr>
          <p:cNvPr id="3" name="TextBox 2">
            <a:extLst>
              <a:ext uri="{FF2B5EF4-FFF2-40B4-BE49-F238E27FC236}">
                <a16:creationId xmlns:a16="http://schemas.microsoft.com/office/drawing/2014/main" id="{52B2782E-A2B0-FBDA-6E1E-577CEF7DB0DC}"/>
              </a:ext>
              <a:ext uri="{C183D7F6-B498-43B3-948B-1728B52AA6E4}">
                <adec:decorative xmlns:adec="http://schemas.microsoft.com/office/drawing/2017/decorative" val="1"/>
              </a:ext>
            </a:extLst>
          </p:cNvPr>
          <p:cNvSpPr txBox="1"/>
          <p:nvPr/>
        </p:nvSpPr>
        <p:spPr>
          <a:xfrm>
            <a:off x="1296185" y="227621"/>
            <a:ext cx="4124666" cy="1077218"/>
          </a:xfrm>
          <a:prstGeom prst="rect">
            <a:avLst/>
          </a:prstGeom>
          <a:noFill/>
        </p:spPr>
        <p:txBody>
          <a:bodyPr wrap="square">
            <a:spAutoFit/>
          </a:bodyPr>
          <a:lstStyle/>
          <a:p>
            <a:pPr lvl="0" algn="ctr">
              <a:defRPr/>
            </a:pPr>
            <a:r>
              <a:rPr lang="en-GB" sz="3200" b="1" dirty="0">
                <a:solidFill>
                  <a:srgbClr val="004C94"/>
                </a:solidFill>
                <a:latin typeface="Aptos" panose="020B0004020202020204" pitchFamily="34" charset="0"/>
              </a:rPr>
              <a:t>Safeguarding speed discussions </a:t>
            </a:r>
            <a:endParaRPr kumimoji="0" lang="en-GB" sz="3200" b="0" i="0" u="none" strike="noStrike" kern="1200" cap="none" spc="0" normalizeH="0" baseline="0" noProof="0" dirty="0">
              <a:ln>
                <a:noFill/>
              </a:ln>
              <a:solidFill>
                <a:srgbClr val="004C94"/>
              </a:solidFill>
              <a:effectLst/>
              <a:uLnTx/>
              <a:uFillTx/>
              <a:latin typeface="Aptos" panose="020B0004020202020204" pitchFamily="34" charset="0"/>
            </a:endParaRPr>
          </a:p>
        </p:txBody>
      </p:sp>
      <p:sp>
        <p:nvSpPr>
          <p:cNvPr id="11" name="Title 10">
            <a:extLst>
              <a:ext uri="{FF2B5EF4-FFF2-40B4-BE49-F238E27FC236}">
                <a16:creationId xmlns:a16="http://schemas.microsoft.com/office/drawing/2014/main" id="{05A10AE4-8BD8-10DC-C309-0DE19D4FA580}"/>
              </a:ext>
              <a:ext uri="{C183D7F6-B498-43B3-948B-1728B52AA6E4}">
                <adec:decorative xmlns:adec="http://schemas.microsoft.com/office/drawing/2017/decorative" val="1"/>
              </a:ext>
            </a:extLst>
          </p:cNvPr>
          <p:cNvSpPr txBox="1">
            <a:spLocks noGrp="1"/>
          </p:cNvSpPr>
          <p:nvPr>
            <p:ph type="title" idx="4294967295"/>
          </p:nvPr>
        </p:nvSpPr>
        <p:spPr>
          <a:xfrm>
            <a:off x="277606" y="1705511"/>
            <a:ext cx="6287784" cy="42945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6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In groups – consider each of these areas for 3 – 5 minutes, jot down your thoughts  and then move on. </a:t>
            </a: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3600"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6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Come together and discuss </a:t>
            </a: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2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512121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4FAC3DAD-E043-0686-5CAE-C4F4ADA65D9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3288FF5-FB0F-BC6F-8EC1-11F2ACEB467D}"/>
              </a:ext>
            </a:extLst>
          </p:cNvPr>
          <p:cNvSpPr txBox="1">
            <a:spLocks noGrp="1"/>
          </p:cNvSpPr>
          <p:nvPr>
            <p:ph type="title" idx="4294967295"/>
          </p:nvPr>
        </p:nvSpPr>
        <p:spPr>
          <a:xfrm>
            <a:off x="2260314" y="1953972"/>
            <a:ext cx="8157681"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CASE STUDIES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Explore your thinking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Adapt as you wish </a:t>
            </a:r>
          </a:p>
        </p:txBody>
      </p:sp>
    </p:spTree>
    <p:extLst>
      <p:ext uri="{BB962C8B-B14F-4D97-AF65-F5344CB8AC3E}">
        <p14:creationId xmlns:p14="http://schemas.microsoft.com/office/powerpoint/2010/main" val="1245662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88952" cy="6858000"/>
          </a:xfrm>
          <a:prstGeom prst="rect">
            <a:avLst/>
          </a:prstGeom>
        </p:spPr>
      </p:pic>
      <p:sp>
        <p:nvSpPr>
          <p:cNvPr id="4" name="Text 1"/>
          <p:cNvSpPr>
            <a:spLocks noGrp="1"/>
          </p:cNvSpPr>
          <p:nvPr>
            <p:ph type="title" idx="4294967295"/>
          </p:nvPr>
        </p:nvSpPr>
        <p:spPr>
          <a:xfrm>
            <a:off x="745236" y="1479176"/>
            <a:ext cx="10698480" cy="35769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During outdoor play, a practitioner notices finger-shaped bruising on the upper arms of a 3-year-old child. </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3200" b="0"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The child initially says that a parent was angry but later gives a different explanation.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Staff also recall previous unexplained marks.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88952" cy="6858000"/>
          </a:xfrm>
          <a:prstGeom prst="rect">
            <a:avLst/>
          </a:prstGeom>
        </p:spPr>
      </p:pic>
      <p:sp>
        <p:nvSpPr>
          <p:cNvPr id="4" name="Text 1"/>
          <p:cNvSpPr>
            <a:spLocks noGrp="1"/>
          </p:cNvSpPr>
          <p:nvPr>
            <p:ph type="title" idx="4294967295"/>
          </p:nvPr>
        </p:nvSpPr>
        <p:spPr>
          <a:xfrm>
            <a:off x="745236" y="2318273"/>
            <a:ext cx="1069848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4400" b="0"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A child repeatedly acts out adults shouting and a child being locked in a room.</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CED2E6FE-7A65-8A79-A652-2B58272991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BEEB1-36A5-D5D1-5253-6FA782271B9D}"/>
              </a:ext>
            </a:extLst>
          </p:cNvPr>
          <p:cNvSpPr>
            <a:spLocks noGrp="1"/>
          </p:cNvSpPr>
          <p:nvPr>
            <p:ph type="title"/>
          </p:nvPr>
        </p:nvSpPr>
        <p:spPr>
          <a:xfrm>
            <a:off x="4444433" y="292204"/>
            <a:ext cx="2951922" cy="742304"/>
          </a:xfrm>
        </p:spPr>
        <p:txBody>
          <a:bodyPr/>
          <a:lstStyle/>
          <a:p>
            <a:r>
              <a:rPr lang="en-GB" sz="4800"/>
              <a:t> Case Study </a:t>
            </a:r>
          </a:p>
        </p:txBody>
      </p:sp>
      <p:sp>
        <p:nvSpPr>
          <p:cNvPr id="5" name="TextBox 4">
            <a:extLst>
              <a:ext uri="{FF2B5EF4-FFF2-40B4-BE49-F238E27FC236}">
                <a16:creationId xmlns:a16="http://schemas.microsoft.com/office/drawing/2014/main" id="{52C15D2D-E7B4-A14F-E656-8068975CFC61}"/>
              </a:ext>
            </a:extLst>
          </p:cNvPr>
          <p:cNvSpPr txBox="1"/>
          <p:nvPr/>
        </p:nvSpPr>
        <p:spPr>
          <a:xfrm>
            <a:off x="309780" y="1158245"/>
            <a:ext cx="11024170" cy="4124206"/>
          </a:xfrm>
          <a:prstGeom prst="rect">
            <a:avLst/>
          </a:prstGeom>
          <a:noFill/>
        </p:spPr>
        <p:txBody>
          <a:bodyPr wrap="square">
            <a:spAutoFit/>
          </a:bodyPr>
          <a:lstStyle/>
          <a:p>
            <a:pPr marL="1028700" marR="0" lvl="1" indent="-571500" algn="l" defTabSz="914400" rtl="0" eaLnBrk="1" fontAlgn="auto" latinLnBrk="0" hangingPunct="1">
              <a:lnSpc>
                <a:spcPct val="100000"/>
              </a:lnSpc>
              <a:spcBef>
                <a:spcPts val="300"/>
              </a:spcBef>
              <a:spcAft>
                <a:spcPts val="300"/>
              </a:spcAft>
              <a:buClrTx/>
              <a:buSzTx/>
              <a:buFont typeface="Wingdings" panose="05000000000000000000" pitchFamily="2" charset="2"/>
              <a:buChar char="q"/>
              <a:tabLst/>
              <a:defRPr/>
            </a:pPr>
            <a:r>
              <a:rPr kumimoji="0" lang="en-GB" sz="3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Liam frequently wears the same clothes, which are visibly unwashed. His hair appears greasy, and he often smells strongly.</a:t>
            </a:r>
          </a:p>
          <a:p>
            <a:pPr marL="1028700" lvl="1" indent="-571500">
              <a:spcBef>
                <a:spcPts val="300"/>
              </a:spcBef>
              <a:spcAft>
                <a:spcPts val="300"/>
              </a:spcAft>
              <a:buFont typeface="Wingdings" panose="05000000000000000000" pitchFamily="2" charset="2"/>
              <a:buChar char="q"/>
              <a:defRPr/>
            </a:pPr>
            <a:r>
              <a:rPr kumimoji="0" lang="en-GB" sz="3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He regularly arrives without breakfast. Staff notice he asks  / take food from other children </a:t>
            </a:r>
          </a:p>
          <a:p>
            <a:pPr marL="1028700" marR="0" lvl="1" indent="-571500" algn="l" defTabSz="914400" rtl="0" eaLnBrk="1" fontAlgn="auto" latinLnBrk="0" hangingPunct="1">
              <a:lnSpc>
                <a:spcPct val="100000"/>
              </a:lnSpc>
              <a:spcBef>
                <a:spcPts val="300"/>
              </a:spcBef>
              <a:spcAft>
                <a:spcPts val="300"/>
              </a:spcAft>
              <a:buClrTx/>
              <a:buSzTx/>
              <a:buFont typeface="Wingdings" panose="05000000000000000000" pitchFamily="2" charset="2"/>
              <a:buChar char="q"/>
              <a:tabLst/>
              <a:defRPr/>
            </a:pPr>
            <a:r>
              <a:rPr kumimoji="0" lang="en-GB" sz="3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Liam is increasingly withdrawn, fatigued, and disengaged in his play.</a:t>
            </a:r>
          </a:p>
        </p:txBody>
      </p:sp>
    </p:spTree>
    <p:extLst>
      <p:ext uri="{BB962C8B-B14F-4D97-AF65-F5344CB8AC3E}">
        <p14:creationId xmlns:p14="http://schemas.microsoft.com/office/powerpoint/2010/main" val="3786832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C81D4453-5D38-E75D-DBB5-EAB2C2A4E2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564A88-40AC-A887-A431-565C54BE7AD6}"/>
              </a:ext>
            </a:extLst>
          </p:cNvPr>
          <p:cNvSpPr>
            <a:spLocks noGrp="1"/>
          </p:cNvSpPr>
          <p:nvPr>
            <p:ph type="title"/>
          </p:nvPr>
        </p:nvSpPr>
        <p:spPr>
          <a:xfrm>
            <a:off x="4620038" y="500087"/>
            <a:ext cx="4845238" cy="742304"/>
          </a:xfrm>
        </p:spPr>
        <p:txBody>
          <a:bodyPr/>
          <a:lstStyle/>
          <a:p>
            <a:r>
              <a:rPr lang="en-GB" sz="4800" dirty="0"/>
              <a:t>  </a:t>
            </a:r>
            <a:r>
              <a:rPr lang="en-GB" sz="4800" dirty="0">
                <a:latin typeface="Aptos" panose="020B0004020202020204" pitchFamily="34" charset="0"/>
              </a:rPr>
              <a:t>Case Study </a:t>
            </a:r>
          </a:p>
        </p:txBody>
      </p:sp>
      <p:sp>
        <p:nvSpPr>
          <p:cNvPr id="3" name="Text Placeholder 2">
            <a:extLst>
              <a:ext uri="{FF2B5EF4-FFF2-40B4-BE49-F238E27FC236}">
                <a16:creationId xmlns:a16="http://schemas.microsoft.com/office/drawing/2014/main" id="{6023DD4C-B0B0-1D28-A011-8923BF21F3F4}"/>
              </a:ext>
            </a:extLst>
          </p:cNvPr>
          <p:cNvSpPr>
            <a:spLocks noGrp="1"/>
          </p:cNvSpPr>
          <p:nvPr>
            <p:ph type="body" idx="1"/>
          </p:nvPr>
        </p:nvSpPr>
        <p:spPr>
          <a:xfrm>
            <a:off x="858050" y="1810486"/>
            <a:ext cx="10124689" cy="4224553"/>
          </a:xfrm>
        </p:spPr>
        <p:txBody>
          <a:bodyPr/>
          <a:lstStyle/>
          <a:p>
            <a:pPr marL="457200" indent="-457200">
              <a:lnSpc>
                <a:spcPct val="107000"/>
              </a:lnSpc>
              <a:spcAft>
                <a:spcPts val="800"/>
              </a:spcAft>
              <a:buFont typeface="Wingdings" panose="05000000000000000000" pitchFamily="2" charset="2"/>
              <a:buChar char="q"/>
            </a:pPr>
            <a:r>
              <a:rPr lang="en-GB" sz="2800" dirty="0">
                <a:solidFill>
                  <a:srgbClr val="FFFFFF"/>
                </a:solidFill>
                <a:effectLst/>
                <a:latin typeface="Aptos" panose="020B0004020202020204" pitchFamily="34" charset="0"/>
                <a:ea typeface="Calibri" panose="020F0502020204030204" pitchFamily="34" charset="0"/>
                <a:cs typeface="Arial" panose="020B0604020202020204" pitchFamily="34" charset="0"/>
              </a:rPr>
              <a:t>Henry is thre</a:t>
            </a:r>
            <a:r>
              <a:rPr lang="en-GB" sz="2800" dirty="0">
                <a:solidFill>
                  <a:srgbClr val="FFFFFF"/>
                </a:solidFill>
                <a:latin typeface="Aptos" panose="020B0004020202020204" pitchFamily="34" charset="0"/>
                <a:ea typeface="Calibri" panose="020F0502020204030204" pitchFamily="34" charset="0"/>
                <a:cs typeface="Arial" panose="020B0604020202020204" pitchFamily="34" charset="0"/>
              </a:rPr>
              <a:t>e</a:t>
            </a:r>
            <a:r>
              <a:rPr lang="en-GB" sz="2800" dirty="0">
                <a:solidFill>
                  <a:srgbClr val="FFFFFF"/>
                </a:solidFill>
                <a:effectLst/>
                <a:latin typeface="Aptos" panose="020B0004020202020204" pitchFamily="34" charset="0"/>
                <a:ea typeface="Calibri" panose="020F0502020204030204" pitchFamily="34" charset="0"/>
                <a:cs typeface="Arial" panose="020B0604020202020204" pitchFamily="34" charset="0"/>
              </a:rPr>
              <a:t>. His attendance has always been sporadic; parents are not always forthcoming in the reasons why. </a:t>
            </a:r>
            <a:endParaRPr lang="en-GB" sz="2800" dirty="0">
              <a:solidFill>
                <a:srgbClr val="FFFFFF"/>
              </a:solidFill>
              <a:effectLst/>
              <a:latin typeface="Aptos" panose="020B000402020202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q"/>
            </a:pPr>
            <a:r>
              <a:rPr lang="en-GB" sz="2800" dirty="0">
                <a:solidFill>
                  <a:srgbClr val="FFFFFF"/>
                </a:solidFill>
                <a:effectLst/>
                <a:latin typeface="Aptos" panose="020B0004020202020204" pitchFamily="34" charset="0"/>
                <a:ea typeface="Calibri" panose="020F0502020204030204" pitchFamily="34" charset="0"/>
                <a:cs typeface="Arial" panose="020B0604020202020204" pitchFamily="34" charset="0"/>
              </a:rPr>
              <a:t>Last week the manager spoke to Henry’s Dad about recent concerns that the </a:t>
            </a:r>
            <a:r>
              <a:rPr lang="en-GB" sz="2800" dirty="0">
                <a:solidFill>
                  <a:srgbClr val="FFFFFF"/>
                </a:solidFill>
                <a:latin typeface="Aptos" panose="020B0004020202020204" pitchFamily="34" charset="0"/>
                <a:ea typeface="Calibri" panose="020F0502020204030204" pitchFamily="34" charset="0"/>
                <a:cs typeface="Arial" panose="020B0604020202020204" pitchFamily="34" charset="0"/>
              </a:rPr>
              <a:t>school</a:t>
            </a:r>
            <a:r>
              <a:rPr lang="en-GB" sz="2800" dirty="0">
                <a:solidFill>
                  <a:srgbClr val="FFFFFF"/>
                </a:solidFill>
                <a:effectLst/>
                <a:latin typeface="Aptos" panose="020B0004020202020204" pitchFamily="34" charset="0"/>
                <a:ea typeface="Calibri" panose="020F0502020204030204" pitchFamily="34" charset="0"/>
                <a:cs typeface="Arial" panose="020B0604020202020204" pitchFamily="34" charset="0"/>
              </a:rPr>
              <a:t> has logged, these include, that he often smells </a:t>
            </a:r>
            <a:r>
              <a:rPr lang="en-GB" sz="2800" dirty="0">
                <a:solidFill>
                  <a:srgbClr val="FFFFFF"/>
                </a:solidFill>
                <a:latin typeface="Aptos" panose="020B0004020202020204" pitchFamily="34" charset="0"/>
                <a:ea typeface="Calibri" panose="020F0502020204030204" pitchFamily="34" charset="0"/>
                <a:cs typeface="Arial" panose="020B0604020202020204" pitchFamily="34" charset="0"/>
              </a:rPr>
              <a:t>unclean</a:t>
            </a:r>
            <a:r>
              <a:rPr lang="en-GB" sz="2800" dirty="0">
                <a:solidFill>
                  <a:srgbClr val="FFFFFF"/>
                </a:solidFill>
                <a:effectLst/>
                <a:latin typeface="Aptos" panose="020B0004020202020204" pitchFamily="34" charset="0"/>
                <a:ea typeface="Calibri" panose="020F0502020204030204" pitchFamily="34" charset="0"/>
                <a:cs typeface="Arial" panose="020B0604020202020204" pitchFamily="34" charset="0"/>
              </a:rPr>
              <a:t>, does not wear appropriate clothing and often complains of being hungry</a:t>
            </a:r>
            <a:r>
              <a:rPr lang="en-GB" sz="2800" dirty="0">
                <a:solidFill>
                  <a:srgbClr val="FFFFFF"/>
                </a:solidFill>
                <a:latin typeface="Aptos" panose="020B0004020202020204" pitchFamily="34" charset="0"/>
                <a:ea typeface="Calibri" panose="020F0502020204030204" pitchFamily="34" charset="0"/>
                <a:cs typeface="Arial" panose="020B0604020202020204" pitchFamily="34" charset="0"/>
              </a:rPr>
              <a:t>.</a:t>
            </a:r>
          </a:p>
          <a:p>
            <a:pPr marL="457200" indent="-457200">
              <a:lnSpc>
                <a:spcPct val="107000"/>
              </a:lnSpc>
              <a:spcAft>
                <a:spcPts val="800"/>
              </a:spcAft>
              <a:buFont typeface="Wingdings" panose="05000000000000000000" pitchFamily="2" charset="2"/>
              <a:buChar char="q"/>
            </a:pPr>
            <a:r>
              <a:rPr lang="en-GB" sz="2800" dirty="0">
                <a:solidFill>
                  <a:srgbClr val="FFFFFF"/>
                </a:solidFill>
                <a:latin typeface="Aptos" panose="020B0004020202020204" pitchFamily="34" charset="0"/>
                <a:ea typeface="Calibri" panose="020F0502020204030204" pitchFamily="34" charset="0"/>
                <a:cs typeface="Arial" panose="020B0604020202020204" pitchFamily="34" charset="0"/>
              </a:rPr>
              <a:t>Following this conversation Henry</a:t>
            </a:r>
            <a:r>
              <a:rPr lang="en-GB" sz="2800" dirty="0">
                <a:solidFill>
                  <a:srgbClr val="FFFFFF"/>
                </a:solidFill>
                <a:effectLst/>
                <a:latin typeface="Aptos" panose="020B0004020202020204" pitchFamily="34" charset="0"/>
                <a:ea typeface="Calibri" panose="020F0502020204030204" pitchFamily="34" charset="0"/>
                <a:cs typeface="Arial" panose="020B0604020202020204" pitchFamily="34" charset="0"/>
              </a:rPr>
              <a:t> has not returned to the setting  and his parents have not been in touch.</a:t>
            </a:r>
            <a:endParaRPr lang="en-GB" sz="2800" dirty="0">
              <a:solidFill>
                <a:srgbClr val="FFFFFF"/>
              </a:solidFill>
              <a:effectLst/>
              <a:latin typeface="Aptos" panose="020B0004020202020204" pitchFamily="34" charset="0"/>
              <a:ea typeface="Calibri" panose="020F0502020204030204" pitchFamily="34" charset="0"/>
              <a:cs typeface="Times New Roman" panose="02020603050405020304" pitchFamily="18" charset="0"/>
            </a:endParaRPr>
          </a:p>
          <a:p>
            <a:pPr>
              <a:defRPr/>
            </a:pPr>
            <a:endParaRPr kumimoji="0" lang="en-GB" sz="2400" b="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084528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0196E-FF0D-6068-2141-ED3C605BC223}"/>
              </a:ext>
            </a:extLst>
          </p:cNvPr>
          <p:cNvSpPr>
            <a:spLocks noGrp="1"/>
          </p:cNvSpPr>
          <p:nvPr>
            <p:ph type="title"/>
          </p:nvPr>
        </p:nvSpPr>
        <p:spPr>
          <a:xfrm>
            <a:off x="3188043" y="500087"/>
            <a:ext cx="4836074" cy="742304"/>
          </a:xfrm>
        </p:spPr>
        <p:txBody>
          <a:bodyPr/>
          <a:lstStyle/>
          <a:p>
            <a:r>
              <a:rPr lang="en-GB" sz="4800" dirty="0">
                <a:latin typeface="Aptos" panose="020B0004020202020204" pitchFamily="34" charset="0"/>
              </a:rPr>
              <a:t>  Case  Study </a:t>
            </a:r>
          </a:p>
        </p:txBody>
      </p:sp>
      <p:sp>
        <p:nvSpPr>
          <p:cNvPr id="3" name="Text Placeholder 2">
            <a:extLst>
              <a:ext uri="{FF2B5EF4-FFF2-40B4-BE49-F238E27FC236}">
                <a16:creationId xmlns:a16="http://schemas.microsoft.com/office/drawing/2014/main" id="{A378FF32-C034-6009-6B14-211E619A34AA}"/>
              </a:ext>
            </a:extLst>
          </p:cNvPr>
          <p:cNvSpPr>
            <a:spLocks noGrp="1"/>
          </p:cNvSpPr>
          <p:nvPr>
            <p:ph type="body" idx="1"/>
          </p:nvPr>
        </p:nvSpPr>
        <p:spPr>
          <a:xfrm>
            <a:off x="858050" y="1810487"/>
            <a:ext cx="10124689" cy="4240689"/>
          </a:xfrm>
        </p:spPr>
        <p:txBody>
          <a:bodyPr/>
          <a:lstStyle/>
          <a:p>
            <a:pPr marL="457200" indent="-457200" algn="l">
              <a:buFont typeface="Wingdings" panose="05000000000000000000" pitchFamily="2" charset="2"/>
              <a:buChar char="q"/>
            </a:pPr>
            <a:r>
              <a:rPr lang="en-GB" sz="3200" dirty="0">
                <a:solidFill>
                  <a:srgbClr val="FFFFFF"/>
                </a:solidFill>
                <a:latin typeface="Aptos" panose="020B0004020202020204" pitchFamily="34" charset="0"/>
              </a:rPr>
              <a:t>Sarah</a:t>
            </a:r>
            <a:r>
              <a:rPr lang="en-GB" sz="3200" i="0" dirty="0">
                <a:solidFill>
                  <a:srgbClr val="FFFFFF"/>
                </a:solidFill>
                <a:effectLst/>
                <a:latin typeface="Aptos" panose="020B0004020202020204" pitchFamily="34" charset="0"/>
              </a:rPr>
              <a:t> is known for being  a generally outgoing and bubbly child </a:t>
            </a:r>
          </a:p>
          <a:p>
            <a:pPr marL="457200" indent="-457200" algn="l">
              <a:buFont typeface="Wingdings" panose="05000000000000000000" pitchFamily="2" charset="2"/>
              <a:buChar char="q"/>
            </a:pPr>
            <a:r>
              <a:rPr lang="en-GB" sz="3200" i="0" dirty="0">
                <a:solidFill>
                  <a:srgbClr val="FFFFFF"/>
                </a:solidFill>
                <a:effectLst/>
                <a:latin typeface="Aptos" panose="020B0004020202020204" pitchFamily="34" charset="0"/>
              </a:rPr>
              <a:t>Recently there has been a complete change in her behaviour – she is quiet and withdrawn and keeping herself to herself.</a:t>
            </a:r>
          </a:p>
          <a:p>
            <a:pPr marL="457200" indent="-457200" algn="l">
              <a:buFont typeface="Wingdings" panose="05000000000000000000" pitchFamily="2" charset="2"/>
              <a:buChar char="q"/>
            </a:pPr>
            <a:r>
              <a:rPr lang="en-GB" sz="3200" i="0" dirty="0">
                <a:solidFill>
                  <a:srgbClr val="FFFFFF"/>
                </a:solidFill>
                <a:effectLst/>
                <a:latin typeface="Aptos" panose="020B0004020202020204" pitchFamily="34" charset="0"/>
              </a:rPr>
              <a:t>You also notice that although she usually wears summer dresses, she is now wearing clothes that cover her whole body even though the weather is really hot.</a:t>
            </a:r>
          </a:p>
          <a:p>
            <a:pPr algn="l"/>
            <a:endParaRPr lang="en-GB" sz="2000" b="0" i="0" dirty="0">
              <a:solidFill>
                <a:srgbClr val="303030"/>
              </a:solidFill>
              <a:effectLst/>
              <a:latin typeface="Acumin Pro"/>
            </a:endParaRPr>
          </a:p>
          <a:p>
            <a:pPr>
              <a:defRPr/>
            </a:pPr>
            <a:endParaRPr kumimoji="0" lang="en-GB" sz="2400" b="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285931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769D2C5C-A3A8-1EE2-38CB-EE2533493F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3E3DC-0FC4-F8E4-B7B8-068168C80D46}"/>
              </a:ext>
            </a:extLst>
          </p:cNvPr>
          <p:cNvSpPr>
            <a:spLocks noGrp="1"/>
          </p:cNvSpPr>
          <p:nvPr>
            <p:ph type="title"/>
          </p:nvPr>
        </p:nvSpPr>
        <p:spPr>
          <a:xfrm>
            <a:off x="4620039" y="500087"/>
            <a:ext cx="3404078" cy="742304"/>
          </a:xfrm>
        </p:spPr>
        <p:txBody>
          <a:bodyPr/>
          <a:lstStyle/>
          <a:p>
            <a:r>
              <a:rPr lang="en-GB" sz="4800" dirty="0">
                <a:latin typeface="Aptos" panose="020B0004020202020204" pitchFamily="34" charset="0"/>
              </a:rPr>
              <a:t> Case   Study </a:t>
            </a:r>
          </a:p>
        </p:txBody>
      </p:sp>
      <p:sp>
        <p:nvSpPr>
          <p:cNvPr id="5" name="TextBox 4">
            <a:extLst>
              <a:ext uri="{FF2B5EF4-FFF2-40B4-BE49-F238E27FC236}">
                <a16:creationId xmlns:a16="http://schemas.microsoft.com/office/drawing/2014/main" id="{52EE99D5-A6CA-2D28-C1EB-6429B8D62AE8}"/>
              </a:ext>
            </a:extLst>
          </p:cNvPr>
          <p:cNvSpPr txBox="1"/>
          <p:nvPr/>
        </p:nvSpPr>
        <p:spPr>
          <a:xfrm>
            <a:off x="622479" y="1442122"/>
            <a:ext cx="10947041" cy="426270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Ellie lives with her mother and older brother</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She joined the setting recently and her attendance pattern has been poor</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She devours snack at playtime and often asks for more </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She shows reluctance to go home   </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Ellie’s mother avoids conversations with staff, being standoffish and when she does engage, she is very defensive</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During a carpet time Ellie discloses she doesn't like her brother, and they often argue</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She can be quite jumpy in her responses and flinches easily </a:t>
            </a:r>
          </a:p>
        </p:txBody>
      </p:sp>
    </p:spTree>
    <p:extLst>
      <p:ext uri="{BB962C8B-B14F-4D97-AF65-F5344CB8AC3E}">
        <p14:creationId xmlns:p14="http://schemas.microsoft.com/office/powerpoint/2010/main" val="2723252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B23AA-535A-47D8-6EC6-A6E400C0D652}"/>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5A0D574-50A1-8E6E-C062-9E5ED5CCAC11}"/>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675" r="8675"/>
          <a:stretch/>
        </p:blipFill>
        <p:spPr>
          <a:xfrm>
            <a:off x="6667725" y="0"/>
            <a:ext cx="5668115" cy="6858000"/>
          </a:xfrm>
          <a:solidFill>
            <a:srgbClr val="4179AA"/>
          </a:solidFill>
          <a:ln>
            <a:solidFill>
              <a:srgbClr val="E40037"/>
            </a:solidFill>
          </a:ln>
        </p:spPr>
      </p:pic>
      <p:sp>
        <p:nvSpPr>
          <p:cNvPr id="8" name="TextBox 7">
            <a:extLst>
              <a:ext uri="{FF2B5EF4-FFF2-40B4-BE49-F238E27FC236}">
                <a16:creationId xmlns:a16="http://schemas.microsoft.com/office/drawing/2014/main" id="{E546489C-7CD8-0CC9-50F7-EE9ED7DD81CA}"/>
              </a:ext>
              <a:ext uri="{C183D7F6-B498-43B3-948B-1728B52AA6E4}">
                <adec:decorative xmlns:adec="http://schemas.microsoft.com/office/drawing/2017/decorative" val="1"/>
              </a:ext>
            </a:extLst>
          </p:cNvPr>
          <p:cNvSpPr txBox="1"/>
          <p:nvPr/>
        </p:nvSpPr>
        <p:spPr>
          <a:xfrm>
            <a:off x="1174882" y="1304839"/>
            <a:ext cx="4493233" cy="4851262"/>
          </a:xfrm>
          <a:prstGeom prst="rect">
            <a:avLst/>
          </a:prstGeom>
          <a:noFill/>
        </p:spPr>
        <p:txBody>
          <a:bodyPr wrap="square" lIns="0" tIns="0" rIns="0" bIns="0" rtlCol="0">
            <a:noAutofit/>
          </a:bodyPr>
          <a:lstStyle/>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kumimoji="0" lang="en-GB" sz="3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Post it wall</a:t>
            </a:r>
          </a:p>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lang="en-GB" sz="3200" dirty="0">
                <a:solidFill>
                  <a:srgbClr val="000000"/>
                </a:solidFill>
                <a:latin typeface="Aptos" panose="020B0004020202020204" pitchFamily="34" charset="0"/>
              </a:rPr>
              <a:t>Acronyms </a:t>
            </a:r>
          </a:p>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kumimoji="0" lang="en-GB" sz="3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Quiz</a:t>
            </a:r>
          </a:p>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lang="en-GB" sz="3200" dirty="0">
                <a:solidFill>
                  <a:srgbClr val="000000"/>
                </a:solidFill>
                <a:latin typeface="Aptos" panose="020B0004020202020204" pitchFamily="34" charset="0"/>
              </a:rPr>
              <a:t>Stand up sit down</a:t>
            </a:r>
            <a:endParaRPr kumimoji="0" lang="en-GB" sz="3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lang="en-GB" sz="3200" dirty="0">
                <a:solidFill>
                  <a:srgbClr val="000000"/>
                </a:solidFill>
                <a:latin typeface="Aptos" panose="020B0004020202020204" pitchFamily="34" charset="0"/>
              </a:rPr>
              <a:t>Knowledge check</a:t>
            </a:r>
          </a:p>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lang="en-GB" sz="3200" dirty="0">
                <a:solidFill>
                  <a:srgbClr val="000000"/>
                </a:solidFill>
                <a:latin typeface="Aptos" panose="020B0004020202020204" pitchFamily="34" charset="0"/>
              </a:rPr>
              <a:t>Bingo</a:t>
            </a:r>
          </a:p>
          <a:p>
            <a:pPr marL="457200" marR="0" lvl="0" indent="-457200" defTabSz="914400" rtl="0" eaLnBrk="1" fontAlgn="auto" latinLnBrk="0" hangingPunct="1">
              <a:lnSpc>
                <a:spcPct val="100000"/>
              </a:lnSpc>
              <a:spcBef>
                <a:spcPts val="0"/>
              </a:spcBef>
              <a:spcAft>
                <a:spcPts val="1134"/>
              </a:spcAft>
              <a:buClr>
                <a:srgbClr val="4179AA"/>
              </a:buClr>
              <a:buSzTx/>
              <a:buFont typeface="Wingdings" panose="05000000000000000000" pitchFamily="2" charset="2"/>
              <a:buChar char="Ø"/>
              <a:tabLst/>
              <a:defRPr/>
            </a:pPr>
            <a:r>
              <a:rPr lang="en-GB" sz="3200" dirty="0">
                <a:solidFill>
                  <a:srgbClr val="000000"/>
                </a:solidFill>
                <a:latin typeface="Aptos" panose="020B0004020202020204" pitchFamily="34" charset="0"/>
              </a:rPr>
              <a:t>Safeguarding speed discussion </a:t>
            </a:r>
          </a:p>
          <a:p>
            <a:pPr marL="0" marR="0" lvl="0" indent="0" defTabSz="914400" rtl="0" eaLnBrk="1" fontAlgn="auto" latinLnBrk="0" hangingPunct="1">
              <a:lnSpc>
                <a:spcPct val="100000"/>
              </a:lnSpc>
              <a:spcBef>
                <a:spcPts val="0"/>
              </a:spcBef>
              <a:spcAft>
                <a:spcPts val="1134"/>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76D9B206-DADC-C684-D78E-A38BD496FC43}"/>
              </a:ext>
              <a:ext uri="{C183D7F6-B498-43B3-948B-1728B52AA6E4}">
                <adec:decorative xmlns:adec="http://schemas.microsoft.com/office/drawing/2017/decorative" val="1"/>
              </a:ext>
            </a:extLst>
          </p:cNvPr>
          <p:cNvSpPr txBox="1">
            <a:spLocks noGrp="1"/>
          </p:cNvSpPr>
          <p:nvPr>
            <p:ph type="title" idx="4294967295"/>
          </p:nvPr>
        </p:nvSpPr>
        <p:spPr>
          <a:xfrm>
            <a:off x="399246" y="309094"/>
            <a:ext cx="5439177" cy="6825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mn-lt"/>
                <a:ea typeface="+mn-ea"/>
                <a:cs typeface="+mn-cs"/>
              </a:rPr>
              <a:t>Activity ideas </a:t>
            </a:r>
            <a:r>
              <a:rPr kumimoji="0" lang="en-GB" sz="1500" b="0" i="0" u="none" strike="noStrike" kern="1200" cap="none" spc="0" normalizeH="0" baseline="0" noProof="0" dirty="0">
                <a:ln>
                  <a:noFill/>
                </a:ln>
                <a:solidFill>
                  <a:schemeClr val="tx1"/>
                </a:solidFill>
                <a:effectLst/>
                <a:uLnTx/>
                <a:uFillTx/>
                <a:latin typeface="+mn-lt"/>
                <a:ea typeface="+mn-ea"/>
                <a:cs typeface="+mn-cs"/>
              </a:rPr>
              <a:t> </a:t>
            </a:r>
          </a:p>
        </p:txBody>
      </p:sp>
    </p:spTree>
    <p:extLst>
      <p:ext uri="{BB962C8B-B14F-4D97-AF65-F5344CB8AC3E}">
        <p14:creationId xmlns:p14="http://schemas.microsoft.com/office/powerpoint/2010/main" val="2378332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6D9CFF78-57BE-7C0C-CD02-61D226291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E8BB7-2D99-ED71-2C30-5486563E5396}"/>
              </a:ext>
            </a:extLst>
          </p:cNvPr>
          <p:cNvSpPr>
            <a:spLocks noGrp="1"/>
          </p:cNvSpPr>
          <p:nvPr>
            <p:ph type="title"/>
          </p:nvPr>
        </p:nvSpPr>
        <p:spPr>
          <a:xfrm>
            <a:off x="4620038" y="500087"/>
            <a:ext cx="6056199" cy="742304"/>
          </a:xfrm>
        </p:spPr>
        <p:txBody>
          <a:bodyPr/>
          <a:lstStyle/>
          <a:p>
            <a:r>
              <a:rPr lang="en-GB" sz="4800" dirty="0">
                <a:latin typeface="Aptos" panose="020B0004020202020204" pitchFamily="34" charset="0"/>
              </a:rPr>
              <a:t>    Case Study </a:t>
            </a:r>
          </a:p>
        </p:txBody>
      </p:sp>
      <p:sp>
        <p:nvSpPr>
          <p:cNvPr id="6" name="TextBox 5">
            <a:extLst>
              <a:ext uri="{FF2B5EF4-FFF2-40B4-BE49-F238E27FC236}">
                <a16:creationId xmlns:a16="http://schemas.microsoft.com/office/drawing/2014/main" id="{3262C1FC-253F-BD2F-F256-2CB0E0521999}"/>
              </a:ext>
            </a:extLst>
          </p:cNvPr>
          <p:cNvSpPr txBox="1"/>
          <p:nvPr/>
        </p:nvSpPr>
        <p:spPr>
          <a:xfrm>
            <a:off x="1209261" y="1251387"/>
            <a:ext cx="9701012" cy="5106526"/>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Noah lives with his mother and two siblings – his father is not present in the family home</a:t>
            </a:r>
          </a:p>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Previous concerns about housing instability and financial hardship</a:t>
            </a:r>
          </a:p>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Noah arrives with dirty clothes, his shoes are too small and give him blisters</a:t>
            </a:r>
          </a:p>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Noah is unkempt</a:t>
            </a:r>
          </a:p>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His attendance is poor and when he does attend he is often late or appears very tired</a:t>
            </a:r>
          </a:p>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q"/>
              <a:tabLst/>
              <a:defRPr/>
            </a:pPr>
            <a:r>
              <a:rPr kumimoji="0" lang="en-GB" sz="2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His packed lunch is of poor quality, if he has one</a:t>
            </a:r>
          </a:p>
        </p:txBody>
      </p:sp>
    </p:spTree>
    <p:extLst>
      <p:ext uri="{BB962C8B-B14F-4D97-AF65-F5344CB8AC3E}">
        <p14:creationId xmlns:p14="http://schemas.microsoft.com/office/powerpoint/2010/main" val="854257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81000">
              <a:srgbClr val="FFFFFF"/>
            </a:gs>
          </a:gsLst>
          <a:lin ang="5400000" scaled="1"/>
        </a:gradFill>
        <a:effectLst/>
      </p:bgPr>
    </p:bg>
    <p:spTree>
      <p:nvGrpSpPr>
        <p:cNvPr id="1" name="">
          <a:extLst>
            <a:ext uri="{FF2B5EF4-FFF2-40B4-BE49-F238E27FC236}">
              <a16:creationId xmlns:a16="http://schemas.microsoft.com/office/drawing/2014/main" id="{AB020006-AF54-76B3-1D25-78C8448B22E2}"/>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0B739A55-7A0F-2E2A-41FC-444E7DFF3A2A}"/>
              </a:ext>
              <a:ext uri="{C183D7F6-B498-43B3-948B-1728B52AA6E4}">
                <adec:decorative xmlns:adec="http://schemas.microsoft.com/office/drawing/2017/decorative" val="1"/>
              </a:ext>
            </a:extLst>
          </p:cNvPr>
          <p:cNvSpPr txBox="1"/>
          <p:nvPr/>
        </p:nvSpPr>
        <p:spPr>
          <a:xfrm>
            <a:off x="1995645" y="1005247"/>
            <a:ext cx="8404261" cy="523220"/>
          </a:xfrm>
          <a:prstGeom prst="rect">
            <a:avLst/>
          </a:prstGeom>
          <a:gradFill>
            <a:gsLst>
              <a:gs pos="40500">
                <a:srgbClr val="A0BCD5"/>
              </a:gs>
              <a:gs pos="0">
                <a:srgbClr val="FFFFFF"/>
              </a:gs>
              <a:gs pos="81000">
                <a:srgbClr val="4179AA"/>
              </a:gs>
            </a:gsLst>
            <a:lin ang="54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What are your views on this record of concern?</a:t>
            </a:r>
          </a:p>
        </p:txBody>
      </p:sp>
      <p:pic>
        <p:nvPicPr>
          <p:cNvPr id="2" name="Picture 1">
            <a:extLst>
              <a:ext uri="{FF2B5EF4-FFF2-40B4-BE49-F238E27FC236}">
                <a16:creationId xmlns:a16="http://schemas.microsoft.com/office/drawing/2014/main" id="{89CF7114-A8E2-DAA7-C36B-124A6129599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08309" y="6333958"/>
            <a:ext cx="4559534" cy="311166"/>
          </a:xfrm>
          <a:prstGeom prst="rect">
            <a:avLst/>
          </a:prstGeom>
        </p:spPr>
      </p:pic>
      <p:pic>
        <p:nvPicPr>
          <p:cNvPr id="11" name="Picture 10">
            <a:extLst>
              <a:ext uri="{FF2B5EF4-FFF2-40B4-BE49-F238E27FC236}">
                <a16:creationId xmlns:a16="http://schemas.microsoft.com/office/drawing/2014/main" id="{9D3A1390-13E9-03AD-35B9-B23D7ABD94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97071" y="6362368"/>
            <a:ext cx="4559534" cy="311166"/>
          </a:xfrm>
          <a:prstGeom prst="rect">
            <a:avLst/>
          </a:prstGeom>
        </p:spPr>
      </p:pic>
      <p:pic>
        <p:nvPicPr>
          <p:cNvPr id="12" name="Picture 11">
            <a:extLst>
              <a:ext uri="{FF2B5EF4-FFF2-40B4-BE49-F238E27FC236}">
                <a16:creationId xmlns:a16="http://schemas.microsoft.com/office/drawing/2014/main" id="{F8B06573-02EE-DAAB-11D1-C9AF0EFD249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06350" y="6372550"/>
            <a:ext cx="4559534" cy="311166"/>
          </a:xfrm>
          <a:prstGeom prst="rect">
            <a:avLst/>
          </a:prstGeom>
        </p:spPr>
      </p:pic>
      <p:sp>
        <p:nvSpPr>
          <p:cNvPr id="13" name="TextBox 12">
            <a:extLst>
              <a:ext uri="{FF2B5EF4-FFF2-40B4-BE49-F238E27FC236}">
                <a16:creationId xmlns:a16="http://schemas.microsoft.com/office/drawing/2014/main" id="{F0A68A88-8CE1-C75F-0F6C-8A4F7AB006C2}"/>
              </a:ext>
              <a:ext uri="{C183D7F6-B498-43B3-948B-1728B52AA6E4}">
                <adec:decorative xmlns:adec="http://schemas.microsoft.com/office/drawing/2017/decorative" val="1"/>
              </a:ext>
            </a:extLst>
          </p:cNvPr>
          <p:cNvSpPr txBox="1"/>
          <p:nvPr/>
        </p:nvSpPr>
        <p:spPr>
          <a:xfrm>
            <a:off x="585627" y="1782142"/>
            <a:ext cx="11020746" cy="4395563"/>
          </a:xfrm>
          <a:prstGeom prst="rect">
            <a:avLst/>
          </a:prstGeom>
          <a:noFill/>
        </p:spPr>
        <p:txBody>
          <a:bodyPr wrap="square" lIns="0" tIns="0" rIns="0" bIns="0" rtlCol="0">
            <a:noAutofit/>
          </a:bodyPr>
          <a:lstStyle/>
          <a:p>
            <a:pPr marL="0" marR="0" lvl="0" indent="0" algn="just" defTabSz="914400" rtl="0" eaLnBrk="1" fontAlgn="auto" latinLnBrk="0" hangingPunct="1">
              <a:lnSpc>
                <a:spcPct val="100000"/>
              </a:lnSpc>
              <a:spcBef>
                <a:spcPts val="0"/>
              </a:spcBef>
              <a:spcAft>
                <a:spcPts val="1134"/>
              </a:spcAft>
              <a:buClrTx/>
              <a:buSzTx/>
              <a:buFontTx/>
              <a:buNone/>
              <a:tabLst/>
              <a:defRPr/>
            </a:pPr>
            <a:r>
              <a:rPr lang="en-GB" sz="3600" dirty="0">
                <a:solidFill>
                  <a:srgbClr val="000000"/>
                </a:solidFill>
                <a:latin typeface="Aptos" panose="020B0004020202020204" pitchFamily="34" charset="0"/>
              </a:rPr>
              <a:t>Sam </a:t>
            </a:r>
            <a:r>
              <a:rPr kumimoji="0" lang="en-GB" sz="36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told me, last week, something bad happened at home. She said her dad shouted at her. I told her not to worry, gave her a hug and that everything would be okay. I asked her a few more questions to find out what happened and who else was there. I think her dad has done this before. I tole her to tell him to stop shouting when he did that</a:t>
            </a:r>
            <a:r>
              <a:rPr lang="en-GB" sz="3600" dirty="0">
                <a:solidFill>
                  <a:srgbClr val="000000"/>
                </a:solidFill>
                <a:latin typeface="Aptos" panose="020B0004020202020204" pitchFamily="34" charset="0"/>
              </a:rPr>
              <a:t>.</a:t>
            </a:r>
            <a:r>
              <a:rPr kumimoji="0" lang="en-GB" sz="36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I’ll keep an eye on her and let you know if she says anything else.</a:t>
            </a:r>
            <a:endParaRPr kumimoji="0" lang="en-GB" sz="4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
        <p:nvSpPr>
          <p:cNvPr id="8" name="Title 7">
            <a:extLst>
              <a:ext uri="{FF2B5EF4-FFF2-40B4-BE49-F238E27FC236}">
                <a16:creationId xmlns:a16="http://schemas.microsoft.com/office/drawing/2014/main" id="{68182B8D-6F2C-65AD-F5BD-9EE3C69B7306}"/>
              </a:ext>
              <a:ext uri="{C183D7F6-B498-43B3-948B-1728B52AA6E4}">
                <adec:decorative xmlns:adec="http://schemas.microsoft.com/office/drawing/2017/decorative" val="1"/>
              </a:ext>
            </a:extLst>
          </p:cNvPr>
          <p:cNvSpPr txBox="1">
            <a:spLocks noGrp="1"/>
          </p:cNvSpPr>
          <p:nvPr>
            <p:ph type="title" idx="4294967295"/>
          </p:nvPr>
        </p:nvSpPr>
        <p:spPr>
          <a:xfrm>
            <a:off x="3709115" y="121474"/>
            <a:ext cx="5100034" cy="630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4800" b="0"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Record of Concern </a:t>
            </a:r>
          </a:p>
        </p:txBody>
      </p:sp>
    </p:spTree>
    <p:extLst>
      <p:ext uri="{BB962C8B-B14F-4D97-AF65-F5344CB8AC3E}">
        <p14:creationId xmlns:p14="http://schemas.microsoft.com/office/powerpoint/2010/main" val="4076802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9F10-7AEF-176A-4414-64C2538F4B79}"/>
              </a:ext>
            </a:extLst>
          </p:cNvPr>
          <p:cNvSpPr>
            <a:spLocks noGrp="1"/>
          </p:cNvSpPr>
          <p:nvPr>
            <p:ph type="title"/>
          </p:nvPr>
        </p:nvSpPr>
        <p:spPr/>
        <p:txBody>
          <a:bodyPr/>
          <a:lstStyle/>
          <a:p>
            <a:r>
              <a:rPr lang="en-US"/>
              <a:t>This information is issued by: Essex County Council </a:t>
            </a:r>
            <a:br>
              <a:rPr lang="en-US"/>
            </a:br>
            <a:endParaRPr lang="en-GB"/>
          </a:p>
        </p:txBody>
      </p:sp>
      <p:sp>
        <p:nvSpPr>
          <p:cNvPr id="3" name="Text Placeholder 2">
            <a:extLst>
              <a:ext uri="{FF2B5EF4-FFF2-40B4-BE49-F238E27FC236}">
                <a16:creationId xmlns:a16="http://schemas.microsoft.com/office/drawing/2014/main" id="{58CFC622-21CB-5914-8F0B-8118C5DC8A99}"/>
              </a:ext>
            </a:extLst>
          </p:cNvPr>
          <p:cNvSpPr>
            <a:spLocks noGrp="1"/>
          </p:cNvSpPr>
          <p:nvPr>
            <p:ph type="body" sz="quarter" idx="10"/>
          </p:nvPr>
        </p:nvSpPr>
        <p:spPr>
          <a:xfrm>
            <a:off x="539749" y="1954800"/>
            <a:ext cx="3716161" cy="1925537"/>
          </a:xfrm>
        </p:spPr>
        <p:txBody>
          <a:bodyPr/>
          <a:lstStyle/>
          <a:p>
            <a:r>
              <a:rPr lang="en-US"/>
              <a:t>Contact us:</a:t>
            </a:r>
            <a:br>
              <a:rPr lang="en-US"/>
            </a:br>
            <a:r>
              <a:rPr lang="en-US"/>
              <a:t>educationsafeguarding@essex.gov.uk</a:t>
            </a:r>
            <a:br>
              <a:rPr lang="en-US"/>
            </a:br>
            <a:endParaRPr lang="en-US"/>
          </a:p>
          <a:p>
            <a:r>
              <a:rPr lang="en-US"/>
              <a:t>Education Safeguarding Team</a:t>
            </a:r>
            <a:br>
              <a:rPr lang="en-US"/>
            </a:br>
            <a:r>
              <a:rPr lang="en-US"/>
              <a:t>Essex County Council </a:t>
            </a:r>
            <a:br>
              <a:rPr lang="en-US"/>
            </a:br>
            <a:r>
              <a:rPr lang="en-US"/>
              <a:t>County Hall, Chelmsford </a:t>
            </a:r>
            <a:br>
              <a:rPr lang="en-US"/>
            </a:br>
            <a:r>
              <a:rPr lang="en-US"/>
              <a:t>Essex, CM1 1QH</a:t>
            </a:r>
          </a:p>
          <a:p>
            <a:endParaRPr lang="en-GB"/>
          </a:p>
        </p:txBody>
      </p:sp>
      <p:pic>
        <p:nvPicPr>
          <p:cNvPr id="10" name="Graphic 9" descr="Twitter logo with hyperlink to ECC">
            <a:hlinkClick r:id="rId2"/>
            <a:extLst>
              <a:ext uri="{FF2B5EF4-FFF2-40B4-BE49-F238E27FC236}">
                <a16:creationId xmlns:a16="http://schemas.microsoft.com/office/drawing/2014/main" id="{1F238D15-DC5A-0DCF-5600-7338EF1225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085126"/>
            <a:ext cx="180975" cy="180975"/>
          </a:xfrm>
          <a:prstGeom prst="rect">
            <a:avLst/>
          </a:prstGeom>
        </p:spPr>
      </p:pic>
      <p:sp>
        <p:nvSpPr>
          <p:cNvPr id="5" name="Text Placeholder 4">
            <a:extLst>
              <a:ext uri="{FF2B5EF4-FFF2-40B4-BE49-F238E27FC236}">
                <a16:creationId xmlns:a16="http://schemas.microsoft.com/office/drawing/2014/main" id="{4318CC2F-F138-3C92-A801-110BB34CD90E}"/>
              </a:ext>
            </a:extLst>
          </p:cNvPr>
          <p:cNvSpPr>
            <a:spLocks noGrp="1"/>
          </p:cNvSpPr>
          <p:nvPr>
            <p:ph type="body" sz="quarter" idx="12"/>
          </p:nvPr>
        </p:nvSpPr>
        <p:spPr/>
        <p:txBody>
          <a:bodyPr/>
          <a:lstStyle/>
          <a:p>
            <a:r>
              <a:rPr lang="en-GB" err="1"/>
              <a:t>Essex_CC</a:t>
            </a:r>
            <a:endParaRPr lang="en-GB"/>
          </a:p>
        </p:txBody>
      </p:sp>
      <p:pic>
        <p:nvPicPr>
          <p:cNvPr id="12" name="Graphic 11" descr="Facebook logo with hyperlink to ECC">
            <a:hlinkClick r:id="rId4"/>
            <a:extLst>
              <a:ext uri="{FF2B5EF4-FFF2-40B4-BE49-F238E27FC236}">
                <a16:creationId xmlns:a16="http://schemas.microsoft.com/office/drawing/2014/main" id="{98648007-FCB4-59A4-6F64-A8913F5573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384294"/>
            <a:ext cx="180975" cy="180975"/>
          </a:xfrm>
          <a:prstGeom prst="rect">
            <a:avLst/>
          </a:prstGeom>
        </p:spPr>
      </p:pic>
      <p:sp>
        <p:nvSpPr>
          <p:cNvPr id="4" name="Text Placeholder 3">
            <a:extLst>
              <a:ext uri="{FF2B5EF4-FFF2-40B4-BE49-F238E27FC236}">
                <a16:creationId xmlns:a16="http://schemas.microsoft.com/office/drawing/2014/main" id="{3F4AC112-9BFD-936E-6B57-9DEE7415FD0F}"/>
              </a:ext>
            </a:extLst>
          </p:cNvPr>
          <p:cNvSpPr>
            <a:spLocks noGrp="1"/>
          </p:cNvSpPr>
          <p:nvPr>
            <p:ph type="body" sz="quarter" idx="11"/>
          </p:nvPr>
        </p:nvSpPr>
        <p:spPr/>
        <p:txBody>
          <a:bodyPr/>
          <a:lstStyle/>
          <a:p>
            <a:r>
              <a:rPr lang="en-GB"/>
              <a:t>facebook.com/</a:t>
            </a:r>
            <a:r>
              <a:rPr lang="en-GB" err="1"/>
              <a:t>essexcountycouncil</a:t>
            </a:r>
            <a:endParaRPr lang="en-GB"/>
          </a:p>
        </p:txBody>
      </p:sp>
      <p:sp>
        <p:nvSpPr>
          <p:cNvPr id="6" name="Text Placeholder 5">
            <a:extLst>
              <a:ext uri="{FF2B5EF4-FFF2-40B4-BE49-F238E27FC236}">
                <a16:creationId xmlns:a16="http://schemas.microsoft.com/office/drawing/2014/main" id="{3BD1A842-1709-997F-1715-E3E211B33662}"/>
              </a:ext>
            </a:extLst>
          </p:cNvPr>
          <p:cNvSpPr>
            <a:spLocks noGrp="1"/>
          </p:cNvSpPr>
          <p:nvPr>
            <p:ph type="body" sz="quarter" idx="13"/>
          </p:nvPr>
        </p:nvSpPr>
        <p:spPr/>
        <p:txBody>
          <a:bodyPr/>
          <a:lstStyle/>
          <a:p>
            <a:r>
              <a:rPr lang="en-US"/>
              <a:t>Published August Autumn 2026</a:t>
            </a:r>
            <a:endParaRPr lang="en-GB"/>
          </a:p>
        </p:txBody>
      </p:sp>
    </p:spTree>
    <p:extLst>
      <p:ext uri="{BB962C8B-B14F-4D97-AF65-F5344CB8AC3E}">
        <p14:creationId xmlns:p14="http://schemas.microsoft.com/office/powerpoint/2010/main" val="2444680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BF11D-55DD-8984-441D-A6C478CF1D15}"/>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092AA9E-530A-406F-DD92-26CB8179E8CC}"/>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675" r="8675"/>
          <a:stretch/>
        </p:blipFill>
        <p:spPr>
          <a:xfrm>
            <a:off x="6667725" y="0"/>
            <a:ext cx="5668115" cy="6858000"/>
          </a:xfrm>
          <a:solidFill>
            <a:srgbClr val="4179AA"/>
          </a:solidFill>
          <a:ln>
            <a:solidFill>
              <a:srgbClr val="E40037"/>
            </a:solidFill>
          </a:ln>
        </p:spPr>
      </p:pic>
      <p:sp>
        <p:nvSpPr>
          <p:cNvPr id="7" name="Title 6">
            <a:extLst>
              <a:ext uri="{FF2B5EF4-FFF2-40B4-BE49-F238E27FC236}">
                <a16:creationId xmlns:a16="http://schemas.microsoft.com/office/drawing/2014/main" id="{CA230043-6F31-0258-486E-70A0EF62F5E9}"/>
              </a:ext>
              <a:ext uri="{C183D7F6-B498-43B3-948B-1728B52AA6E4}">
                <adec:decorative xmlns:adec="http://schemas.microsoft.com/office/drawing/2017/decorative" val="1"/>
              </a:ext>
            </a:extLst>
          </p:cNvPr>
          <p:cNvSpPr txBox="1">
            <a:spLocks noGrp="1"/>
          </p:cNvSpPr>
          <p:nvPr>
            <p:ph type="title" idx="4294967295"/>
          </p:nvPr>
        </p:nvSpPr>
        <p:spPr>
          <a:xfrm>
            <a:off x="1900618" y="310439"/>
            <a:ext cx="3277456"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4179AA"/>
                </a:solidFill>
                <a:effectLst/>
                <a:uLnTx/>
                <a:uFillTx/>
                <a:latin typeface="Calibri"/>
                <a:ea typeface="+mn-ea"/>
                <a:cs typeface="+mn-cs"/>
              </a:rPr>
              <a:t>ACTIVITY</a:t>
            </a:r>
            <a:r>
              <a:rPr kumimoji="0" lang="en-GB" sz="2000" b="0" i="0" u="none" strike="noStrike" kern="1200" cap="none" spc="0" normalizeH="0" baseline="0" noProof="0" dirty="0">
                <a:ln>
                  <a:noFill/>
                </a:ln>
                <a:solidFill>
                  <a:srgbClr val="000000"/>
                </a:solidFill>
                <a:effectLst/>
                <a:uLnTx/>
                <a:uFillTx/>
                <a:latin typeface="Calibri"/>
                <a:ea typeface="+mn-ea"/>
                <a:cs typeface="+mn-cs"/>
              </a:rPr>
              <a:t> </a:t>
            </a:r>
          </a:p>
        </p:txBody>
      </p:sp>
      <p:pic>
        <p:nvPicPr>
          <p:cNvPr id="6" name="Picture 5">
            <a:extLst>
              <a:ext uri="{FF2B5EF4-FFF2-40B4-BE49-F238E27FC236}">
                <a16:creationId xmlns:a16="http://schemas.microsoft.com/office/drawing/2014/main" id="{767FF438-8C9A-3E63-EE2A-089A53C14F9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408847" y="3828368"/>
            <a:ext cx="2024009" cy="2626906"/>
          </a:xfrm>
          <a:prstGeom prst="rect">
            <a:avLst/>
          </a:prstGeom>
        </p:spPr>
      </p:pic>
      <p:sp>
        <p:nvSpPr>
          <p:cNvPr id="8" name="TextBox 7">
            <a:extLst>
              <a:ext uri="{FF2B5EF4-FFF2-40B4-BE49-F238E27FC236}">
                <a16:creationId xmlns:a16="http://schemas.microsoft.com/office/drawing/2014/main" id="{680A26C9-0629-C3CA-38C7-32A971F2CE92}"/>
              </a:ext>
              <a:ext uri="{C183D7F6-B498-43B3-948B-1728B52AA6E4}">
                <adec:decorative xmlns:adec="http://schemas.microsoft.com/office/drawing/2017/decorative" val="1"/>
              </a:ext>
            </a:extLst>
          </p:cNvPr>
          <p:cNvSpPr txBox="1"/>
          <p:nvPr/>
        </p:nvSpPr>
        <p:spPr>
          <a:xfrm>
            <a:off x="1174882" y="1304839"/>
            <a:ext cx="4493233" cy="231518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The children are at the centre of everything we do.</a:t>
            </a:r>
          </a:p>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 your groups (or as a staff) using post it notes, create a safeguarding wall of everything you do to safeguard children  </a:t>
            </a:r>
          </a:p>
        </p:txBody>
      </p:sp>
      <p:pic>
        <p:nvPicPr>
          <p:cNvPr id="9" name="Picture 8">
            <a:extLst>
              <a:ext uri="{FF2B5EF4-FFF2-40B4-BE49-F238E27FC236}">
                <a16:creationId xmlns:a16="http://schemas.microsoft.com/office/drawing/2014/main" id="{907F24D3-CFF7-454E-191E-D96219F841A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45825" y="3870242"/>
            <a:ext cx="1694835" cy="2543158"/>
          </a:xfrm>
          <a:prstGeom prst="rect">
            <a:avLst/>
          </a:prstGeom>
        </p:spPr>
      </p:pic>
    </p:spTree>
    <p:extLst>
      <p:ext uri="{BB962C8B-B14F-4D97-AF65-F5344CB8AC3E}">
        <p14:creationId xmlns:p14="http://schemas.microsoft.com/office/powerpoint/2010/main" val="4258513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56357-4177-027A-DFFB-593A694EDBB3}"/>
              </a:ext>
            </a:extLst>
          </p:cNvPr>
          <p:cNvSpPr>
            <a:spLocks noGrp="1"/>
          </p:cNvSpPr>
          <p:nvPr>
            <p:ph type="title"/>
          </p:nvPr>
        </p:nvSpPr>
        <p:spPr>
          <a:xfrm>
            <a:off x="3805062" y="455013"/>
            <a:ext cx="3979153" cy="754047"/>
          </a:xfrm>
        </p:spPr>
        <p:txBody>
          <a:bodyPr/>
          <a:lstStyle/>
          <a:p>
            <a:pPr algn="ctr"/>
            <a:r>
              <a:rPr lang="en-GB" dirty="0">
                <a:solidFill>
                  <a:srgbClr val="E40037"/>
                </a:solidFill>
              </a:rPr>
              <a:t> </a:t>
            </a:r>
            <a:r>
              <a:rPr lang="en-GB" dirty="0">
                <a:solidFill>
                  <a:srgbClr val="00B050"/>
                </a:solidFill>
                <a:latin typeface="Aptos" panose="020B0004020202020204" pitchFamily="34" charset="0"/>
              </a:rPr>
              <a:t>Acronym check </a:t>
            </a:r>
            <a:br>
              <a:rPr lang="en-GB" sz="2800" dirty="0">
                <a:solidFill>
                  <a:srgbClr val="E40037"/>
                </a:solidFill>
                <a:latin typeface="Aptos" panose="020B0004020202020204" pitchFamily="34" charset="0"/>
              </a:rPr>
            </a:br>
            <a:endParaRPr lang="en-GB" sz="1800" dirty="0">
              <a:solidFill>
                <a:srgbClr val="4179AA"/>
              </a:solidFill>
              <a:latin typeface="Aptos" panose="020B0004020202020204" pitchFamily="34" charset="0"/>
            </a:endParaRPr>
          </a:p>
        </p:txBody>
      </p:sp>
      <p:pic>
        <p:nvPicPr>
          <p:cNvPr id="16" name="Picture Placeholder 15">
            <a:extLst>
              <a:ext uri="{FF2B5EF4-FFF2-40B4-BE49-F238E27FC236}">
                <a16:creationId xmlns:a16="http://schemas.microsoft.com/office/drawing/2014/main" id="{00845ECE-2D5D-B2BC-E26B-D06CBFAB92EA}"/>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50" r="16750"/>
          <a:stretch/>
        </p:blipFill>
        <p:spPr>
          <a:xfrm>
            <a:off x="1554073" y="2184551"/>
            <a:ext cx="1710000" cy="1614672"/>
          </a:xfrm>
        </p:spPr>
      </p:pic>
      <p:sp>
        <p:nvSpPr>
          <p:cNvPr id="8" name="Text Placeholder 7">
            <a:extLst>
              <a:ext uri="{FF2B5EF4-FFF2-40B4-BE49-F238E27FC236}">
                <a16:creationId xmlns:a16="http://schemas.microsoft.com/office/drawing/2014/main" id="{48616739-CF12-BDC4-E9DB-BC8CDA9F279A}"/>
              </a:ext>
            </a:extLst>
          </p:cNvPr>
          <p:cNvSpPr>
            <a:spLocks noGrp="1"/>
          </p:cNvSpPr>
          <p:nvPr>
            <p:ph type="body" sz="quarter" idx="15"/>
          </p:nvPr>
        </p:nvSpPr>
        <p:spPr>
          <a:xfrm>
            <a:off x="7265376" y="5697293"/>
            <a:ext cx="1429165" cy="554009"/>
          </a:xfrm>
        </p:spPr>
        <p:txBody>
          <a:bodyPr/>
          <a:lstStyle/>
          <a:p>
            <a:pPr algn="ctr"/>
            <a:r>
              <a:rPr lang="en-GB" sz="3600" dirty="0">
                <a:solidFill>
                  <a:srgbClr val="0070C0"/>
                </a:solidFill>
                <a:latin typeface="Aptos" panose="020B0004020202020204" pitchFamily="34" charset="0"/>
              </a:rPr>
              <a:t>LADO</a:t>
            </a:r>
          </a:p>
        </p:txBody>
      </p:sp>
      <p:pic>
        <p:nvPicPr>
          <p:cNvPr id="4" name="Picture Placeholder 15">
            <a:extLst>
              <a:ext uri="{FF2B5EF4-FFF2-40B4-BE49-F238E27FC236}">
                <a16:creationId xmlns:a16="http://schemas.microsoft.com/office/drawing/2014/main" id="{8107BD0B-8F47-2F57-CD75-90ABB65A43D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50" r="16750"/>
          <a:stretch/>
        </p:blipFill>
        <p:spPr>
          <a:xfrm>
            <a:off x="421376" y="455013"/>
            <a:ext cx="1710000" cy="1614672"/>
          </a:xfrm>
          <a:prstGeom prst="ellipse">
            <a:avLst/>
          </a:prstGeom>
          <a:solidFill>
            <a:srgbClr val="CCCCCC"/>
          </a:solidFill>
        </p:spPr>
      </p:pic>
      <p:pic>
        <p:nvPicPr>
          <p:cNvPr id="5" name="Picture Placeholder 15">
            <a:extLst>
              <a:ext uri="{FF2B5EF4-FFF2-40B4-BE49-F238E27FC236}">
                <a16:creationId xmlns:a16="http://schemas.microsoft.com/office/drawing/2014/main" id="{F93593DE-F68A-8E36-EC75-DD199BF4C83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50" r="16750"/>
          <a:stretch/>
        </p:blipFill>
        <p:spPr>
          <a:xfrm>
            <a:off x="3976122" y="1665397"/>
            <a:ext cx="1710000" cy="1614672"/>
          </a:xfrm>
          <a:prstGeom prst="ellipse">
            <a:avLst/>
          </a:prstGeom>
          <a:solidFill>
            <a:srgbClr val="CCCCCC"/>
          </a:solidFill>
        </p:spPr>
      </p:pic>
      <p:pic>
        <p:nvPicPr>
          <p:cNvPr id="6" name="Picture Placeholder 15">
            <a:extLst>
              <a:ext uri="{FF2B5EF4-FFF2-40B4-BE49-F238E27FC236}">
                <a16:creationId xmlns:a16="http://schemas.microsoft.com/office/drawing/2014/main" id="{1A481770-F51D-75AD-326A-1AE0E998E6E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50" r="16750"/>
          <a:stretch/>
        </p:blipFill>
        <p:spPr>
          <a:xfrm>
            <a:off x="6269959" y="2472733"/>
            <a:ext cx="1710000" cy="1614672"/>
          </a:xfrm>
          <a:prstGeom prst="ellipse">
            <a:avLst/>
          </a:prstGeom>
          <a:solidFill>
            <a:srgbClr val="CCCCCC"/>
          </a:solidFill>
        </p:spPr>
      </p:pic>
      <p:pic>
        <p:nvPicPr>
          <p:cNvPr id="11" name="Picture Placeholder 15">
            <a:extLst>
              <a:ext uri="{FF2B5EF4-FFF2-40B4-BE49-F238E27FC236}">
                <a16:creationId xmlns:a16="http://schemas.microsoft.com/office/drawing/2014/main" id="{010F3B7A-3C83-1FE1-1F45-DCF202354F1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50" r="16750"/>
          <a:stretch/>
        </p:blipFill>
        <p:spPr>
          <a:xfrm>
            <a:off x="8218704" y="1527515"/>
            <a:ext cx="1710000" cy="1614672"/>
          </a:xfrm>
          <a:prstGeom prst="ellipse">
            <a:avLst/>
          </a:prstGeom>
          <a:solidFill>
            <a:srgbClr val="CCCCCC"/>
          </a:solidFill>
        </p:spPr>
      </p:pic>
      <p:pic>
        <p:nvPicPr>
          <p:cNvPr id="12" name="Picture Placeholder 15">
            <a:extLst>
              <a:ext uri="{FF2B5EF4-FFF2-40B4-BE49-F238E27FC236}">
                <a16:creationId xmlns:a16="http://schemas.microsoft.com/office/drawing/2014/main" id="{652CA10C-54BD-31CA-D714-7D8AB7E6F5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50" r="16750"/>
          <a:stretch/>
        </p:blipFill>
        <p:spPr>
          <a:xfrm>
            <a:off x="10060012" y="455013"/>
            <a:ext cx="1710000" cy="1614672"/>
          </a:xfrm>
          <a:prstGeom prst="ellipse">
            <a:avLst/>
          </a:prstGeom>
          <a:solidFill>
            <a:srgbClr val="CCCCCC"/>
          </a:solidFill>
        </p:spPr>
      </p:pic>
      <p:sp>
        <p:nvSpPr>
          <p:cNvPr id="13" name="TextBox 12">
            <a:extLst>
              <a:ext uri="{FF2B5EF4-FFF2-40B4-BE49-F238E27FC236}">
                <a16:creationId xmlns:a16="http://schemas.microsoft.com/office/drawing/2014/main" id="{334DFE45-B3A7-DE14-F0A5-1BD0923C1CDB}"/>
              </a:ext>
            </a:extLst>
          </p:cNvPr>
          <p:cNvSpPr txBox="1"/>
          <p:nvPr/>
        </p:nvSpPr>
        <p:spPr>
          <a:xfrm>
            <a:off x="4831122" y="4531062"/>
            <a:ext cx="1292288"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CSPR</a:t>
            </a:r>
          </a:p>
        </p:txBody>
      </p:sp>
      <p:sp>
        <p:nvSpPr>
          <p:cNvPr id="15" name="TextBox 14">
            <a:extLst>
              <a:ext uri="{FF2B5EF4-FFF2-40B4-BE49-F238E27FC236}">
                <a16:creationId xmlns:a16="http://schemas.microsoft.com/office/drawing/2014/main" id="{BE7E1F7B-AD95-E6FA-54F9-A1D278059ABF}"/>
              </a:ext>
            </a:extLst>
          </p:cNvPr>
          <p:cNvSpPr txBox="1"/>
          <p:nvPr/>
        </p:nvSpPr>
        <p:spPr>
          <a:xfrm>
            <a:off x="2249579" y="5697295"/>
            <a:ext cx="1326558"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RCPC</a:t>
            </a:r>
          </a:p>
        </p:txBody>
      </p:sp>
      <p:sp>
        <p:nvSpPr>
          <p:cNvPr id="22" name="TextBox 21">
            <a:extLst>
              <a:ext uri="{FF2B5EF4-FFF2-40B4-BE49-F238E27FC236}">
                <a16:creationId xmlns:a16="http://schemas.microsoft.com/office/drawing/2014/main" id="{9AF4914C-714A-DB9E-3041-349FC44D3FBF}"/>
              </a:ext>
            </a:extLst>
          </p:cNvPr>
          <p:cNvSpPr txBox="1"/>
          <p:nvPr/>
        </p:nvSpPr>
        <p:spPr>
          <a:xfrm>
            <a:off x="387421" y="4531062"/>
            <a:ext cx="1464192"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ESCB</a:t>
            </a:r>
            <a:r>
              <a:rPr lang="en-GB" sz="1500" dirty="0">
                <a:solidFill>
                  <a:srgbClr val="0070C0"/>
                </a:solidFill>
              </a:rPr>
              <a:t> </a:t>
            </a:r>
          </a:p>
        </p:txBody>
      </p:sp>
      <p:sp>
        <p:nvSpPr>
          <p:cNvPr id="25" name="TextBox 24">
            <a:extLst>
              <a:ext uri="{FF2B5EF4-FFF2-40B4-BE49-F238E27FC236}">
                <a16:creationId xmlns:a16="http://schemas.microsoft.com/office/drawing/2014/main" id="{5F5EEBA1-0B88-7343-3E88-551C3682B92E}"/>
              </a:ext>
            </a:extLst>
          </p:cNvPr>
          <p:cNvSpPr txBox="1"/>
          <p:nvPr/>
        </p:nvSpPr>
        <p:spPr>
          <a:xfrm>
            <a:off x="9136988" y="4520269"/>
            <a:ext cx="1242906"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HBA</a:t>
            </a:r>
          </a:p>
        </p:txBody>
      </p:sp>
      <p:sp>
        <p:nvSpPr>
          <p:cNvPr id="27" name="TextBox 26">
            <a:extLst>
              <a:ext uri="{FF2B5EF4-FFF2-40B4-BE49-F238E27FC236}">
                <a16:creationId xmlns:a16="http://schemas.microsoft.com/office/drawing/2014/main" id="{096F003B-D5DA-FBEE-E609-F417FD7B307E}"/>
              </a:ext>
            </a:extLst>
          </p:cNvPr>
          <p:cNvSpPr txBox="1"/>
          <p:nvPr/>
        </p:nvSpPr>
        <p:spPr>
          <a:xfrm>
            <a:off x="4878419" y="5697294"/>
            <a:ext cx="1710000"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MARAC</a:t>
            </a:r>
          </a:p>
        </p:txBody>
      </p:sp>
      <p:sp>
        <p:nvSpPr>
          <p:cNvPr id="29" name="TextBox 28">
            <a:extLst>
              <a:ext uri="{FF2B5EF4-FFF2-40B4-BE49-F238E27FC236}">
                <a16:creationId xmlns:a16="http://schemas.microsoft.com/office/drawing/2014/main" id="{2A750224-7E19-5F84-BA30-3DB2C36B79BA}"/>
              </a:ext>
            </a:extLst>
          </p:cNvPr>
          <p:cNvSpPr txBox="1"/>
          <p:nvPr/>
        </p:nvSpPr>
        <p:spPr>
          <a:xfrm>
            <a:off x="7124959" y="4531062"/>
            <a:ext cx="1476911"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TAFSO</a:t>
            </a:r>
            <a:endParaRPr lang="en-GB" sz="3200" b="1" dirty="0">
              <a:solidFill>
                <a:srgbClr val="0070C0"/>
              </a:solidFill>
              <a:latin typeface="Aptos" panose="020B0004020202020204" pitchFamily="34" charset="0"/>
            </a:endParaRPr>
          </a:p>
        </p:txBody>
      </p:sp>
      <p:sp>
        <p:nvSpPr>
          <p:cNvPr id="31" name="TextBox 30">
            <a:extLst>
              <a:ext uri="{FF2B5EF4-FFF2-40B4-BE49-F238E27FC236}">
                <a16:creationId xmlns:a16="http://schemas.microsoft.com/office/drawing/2014/main" id="{D637ABD1-DBEE-83ED-65C4-FD2D3F475ABC}"/>
              </a:ext>
            </a:extLst>
          </p:cNvPr>
          <p:cNvSpPr txBox="1"/>
          <p:nvPr/>
        </p:nvSpPr>
        <p:spPr>
          <a:xfrm>
            <a:off x="421376" y="5706591"/>
            <a:ext cx="1116759"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SCR</a:t>
            </a:r>
          </a:p>
        </p:txBody>
      </p:sp>
      <p:sp>
        <p:nvSpPr>
          <p:cNvPr id="33" name="TextBox 32">
            <a:extLst>
              <a:ext uri="{FF2B5EF4-FFF2-40B4-BE49-F238E27FC236}">
                <a16:creationId xmlns:a16="http://schemas.microsoft.com/office/drawing/2014/main" id="{95B28A75-31F0-F6FA-907E-2DA92A55B400}"/>
              </a:ext>
            </a:extLst>
          </p:cNvPr>
          <p:cNvSpPr txBox="1"/>
          <p:nvPr/>
        </p:nvSpPr>
        <p:spPr>
          <a:xfrm>
            <a:off x="2292277" y="4531062"/>
            <a:ext cx="1709999"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SETDAB</a:t>
            </a:r>
          </a:p>
        </p:txBody>
      </p:sp>
      <p:sp>
        <p:nvSpPr>
          <p:cNvPr id="35" name="TextBox 34">
            <a:extLst>
              <a:ext uri="{FF2B5EF4-FFF2-40B4-BE49-F238E27FC236}">
                <a16:creationId xmlns:a16="http://schemas.microsoft.com/office/drawing/2014/main" id="{43418077-0902-B06C-DE8A-A96A31332697}"/>
              </a:ext>
            </a:extLst>
          </p:cNvPr>
          <p:cNvSpPr txBox="1"/>
          <p:nvPr/>
        </p:nvSpPr>
        <p:spPr>
          <a:xfrm>
            <a:off x="10803501" y="4511311"/>
            <a:ext cx="1116759"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CTLP</a:t>
            </a:r>
          </a:p>
        </p:txBody>
      </p:sp>
      <p:sp>
        <p:nvSpPr>
          <p:cNvPr id="39" name="TextBox 38">
            <a:extLst>
              <a:ext uri="{FF2B5EF4-FFF2-40B4-BE49-F238E27FC236}">
                <a16:creationId xmlns:a16="http://schemas.microsoft.com/office/drawing/2014/main" id="{E87DE4E6-66D6-D1F4-F6BD-BF4CBACDA132}"/>
              </a:ext>
            </a:extLst>
          </p:cNvPr>
          <p:cNvSpPr txBox="1"/>
          <p:nvPr/>
        </p:nvSpPr>
        <p:spPr>
          <a:xfrm>
            <a:off x="9073704" y="5706590"/>
            <a:ext cx="1476911"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EOTAS</a:t>
            </a:r>
            <a:endParaRPr lang="en-GB" sz="3200" b="1" dirty="0">
              <a:solidFill>
                <a:srgbClr val="0070C0"/>
              </a:solidFill>
              <a:latin typeface="Aptos" panose="020B0004020202020204" pitchFamily="34" charset="0"/>
            </a:endParaRPr>
          </a:p>
        </p:txBody>
      </p:sp>
      <p:sp>
        <p:nvSpPr>
          <p:cNvPr id="42" name="TextBox 41">
            <a:extLst>
              <a:ext uri="{FF2B5EF4-FFF2-40B4-BE49-F238E27FC236}">
                <a16:creationId xmlns:a16="http://schemas.microsoft.com/office/drawing/2014/main" id="{2B243467-203E-5CA1-DA74-B4AE32624DE2}"/>
              </a:ext>
            </a:extLst>
          </p:cNvPr>
          <p:cNvSpPr txBox="1"/>
          <p:nvPr/>
        </p:nvSpPr>
        <p:spPr>
          <a:xfrm>
            <a:off x="10929778" y="5697292"/>
            <a:ext cx="1116759" cy="554009"/>
          </a:xfrm>
          <a:prstGeom prst="rect">
            <a:avLst/>
          </a:prstGeom>
          <a:noFill/>
        </p:spPr>
        <p:txBody>
          <a:bodyPr wrap="square" lIns="0" tIns="0" rIns="0" bIns="0" rtlCol="0">
            <a:noAutofit/>
          </a:bodyPr>
          <a:lstStyle/>
          <a:p>
            <a:pPr algn="l">
              <a:spcAft>
                <a:spcPts val="1134"/>
              </a:spcAft>
            </a:pPr>
            <a:r>
              <a:rPr lang="en-GB" sz="3600" b="1" dirty="0">
                <a:solidFill>
                  <a:srgbClr val="0070C0"/>
                </a:solidFill>
                <a:latin typeface="Aptos" panose="020B0004020202020204" pitchFamily="34" charset="0"/>
              </a:rPr>
              <a:t>IDVA</a:t>
            </a:r>
          </a:p>
        </p:txBody>
      </p:sp>
    </p:spTree>
    <p:extLst>
      <p:ext uri="{BB962C8B-B14F-4D97-AF65-F5344CB8AC3E}">
        <p14:creationId xmlns:p14="http://schemas.microsoft.com/office/powerpoint/2010/main" val="172455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barn(inVertical)">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barn(inVertical)">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barn(inVertical)">
                                      <p:cBhvr>
                                        <p:cTn id="42" dur="500"/>
                                        <p:tgtEl>
                                          <p:spTgt spid="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barn(inVertical)">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barn(inVertical)">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barn(inVertical)">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barn(inVertical)">
                                      <p:cBhvr>
                                        <p:cTn id="6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3" grpId="0"/>
      <p:bldP spid="15" grpId="0"/>
      <p:bldP spid="22" grpId="0"/>
      <p:bldP spid="25" grpId="0"/>
      <p:bldP spid="27" grpId="0"/>
      <p:bldP spid="29" grpId="0"/>
      <p:bldP spid="31" grpId="0"/>
      <p:bldP spid="33" grpId="0"/>
      <p:bldP spid="35" grpId="0"/>
      <p:bldP spid="39" grpId="0"/>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178EE-45D6-E409-7A7A-F2361A8B947E}"/>
              </a:ext>
              <a:ext uri="{C183D7F6-B498-43B3-948B-1728B52AA6E4}">
                <adec:decorative xmlns:adec="http://schemas.microsoft.com/office/drawing/2017/decorative" val="1"/>
              </a:ext>
            </a:extLst>
          </p:cNvPr>
          <p:cNvSpPr>
            <a:spLocks noGrp="1"/>
          </p:cNvSpPr>
          <p:nvPr>
            <p:ph type="title"/>
          </p:nvPr>
        </p:nvSpPr>
        <p:spPr>
          <a:xfrm>
            <a:off x="5124905" y="172537"/>
            <a:ext cx="2163600" cy="789555"/>
          </a:xfrm>
        </p:spPr>
        <p:txBody>
          <a:bodyPr/>
          <a:lstStyle/>
          <a:p>
            <a:r>
              <a:rPr lang="en-GB" dirty="0">
                <a:solidFill>
                  <a:srgbClr val="00B050"/>
                </a:solidFill>
              </a:rPr>
              <a:t> </a:t>
            </a:r>
            <a:r>
              <a:rPr lang="en-GB" sz="5400" dirty="0">
                <a:solidFill>
                  <a:srgbClr val="00B050"/>
                </a:solidFill>
              </a:rPr>
              <a:t>QUIZ</a:t>
            </a:r>
            <a:endParaRPr lang="en-GB" dirty="0">
              <a:solidFill>
                <a:srgbClr val="00B050"/>
              </a:solidFill>
            </a:endParaRPr>
          </a:p>
        </p:txBody>
      </p:sp>
      <p:pic>
        <p:nvPicPr>
          <p:cNvPr id="14" name="Picture Placeholder 13">
            <a:extLst>
              <a:ext uri="{FF2B5EF4-FFF2-40B4-BE49-F238E27FC236}">
                <a16:creationId xmlns:a16="http://schemas.microsoft.com/office/drawing/2014/main" id="{0C05BAAC-28FA-6A03-68F2-288850822DF7}"/>
              </a:ext>
              <a:ext uri="{C183D7F6-B498-43B3-948B-1728B52AA6E4}">
                <adec:decorative xmlns:adec="http://schemas.microsoft.com/office/drawing/2017/decorative" val="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675" r="16675"/>
          <a:stretch>
            <a:fillRect/>
          </a:stretch>
        </p:blipFill>
        <p:spPr>
          <a:xfrm>
            <a:off x="482838" y="1396941"/>
            <a:ext cx="1016104" cy="1016105"/>
          </a:xfrm>
          <a:prstGeom prst="ellipse">
            <a:avLst/>
          </a:prstGeom>
          <a:ln>
            <a:noFill/>
          </a:ln>
          <a:effectLst>
            <a:softEdge rad="112500"/>
          </a:effectLst>
        </p:spPr>
      </p:pic>
      <p:pic>
        <p:nvPicPr>
          <p:cNvPr id="24" name="Picture Placeholder 23">
            <a:extLst>
              <a:ext uri="{FF2B5EF4-FFF2-40B4-BE49-F238E27FC236}">
                <a16:creationId xmlns:a16="http://schemas.microsoft.com/office/drawing/2014/main" id="{23B49EEE-938A-D1EA-2179-03F0D6197B18}"/>
              </a:ex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6631" r="16631"/>
          <a:stretch>
            <a:fillRect/>
          </a:stretch>
        </p:blipFill>
        <p:spPr>
          <a:xfrm>
            <a:off x="6598852" y="1455768"/>
            <a:ext cx="1061127" cy="1061128"/>
          </a:xfrm>
          <a:prstGeom prst="ellipse">
            <a:avLst/>
          </a:prstGeom>
          <a:ln>
            <a:noFill/>
          </a:ln>
          <a:effectLst>
            <a:softEdge rad="112500"/>
          </a:effectLst>
        </p:spPr>
      </p:pic>
      <p:sp>
        <p:nvSpPr>
          <p:cNvPr id="7" name="Text Placeholder 6">
            <a:extLst>
              <a:ext uri="{FF2B5EF4-FFF2-40B4-BE49-F238E27FC236}">
                <a16:creationId xmlns:a16="http://schemas.microsoft.com/office/drawing/2014/main" id="{2483B0D5-A2D0-06E9-88C4-40645EEB2DB0}"/>
              </a:ext>
              <a:ext uri="{C183D7F6-B498-43B3-948B-1728B52AA6E4}">
                <adec:decorative xmlns:adec="http://schemas.microsoft.com/office/drawing/2017/decorative" val="1"/>
              </a:ext>
            </a:extLst>
          </p:cNvPr>
          <p:cNvSpPr>
            <a:spLocks noGrp="1"/>
          </p:cNvSpPr>
          <p:nvPr>
            <p:ph type="body" sz="quarter" idx="14"/>
          </p:nvPr>
        </p:nvSpPr>
        <p:spPr>
          <a:xfrm>
            <a:off x="215677" y="1456067"/>
            <a:ext cx="1853879" cy="866727"/>
          </a:xfrm>
        </p:spPr>
        <p:txBody>
          <a:bodyPr/>
          <a:lstStyle/>
          <a:p>
            <a:pPr algn="ctr"/>
            <a:r>
              <a:rPr lang="en-GB" sz="1600" dirty="0"/>
              <a:t> </a:t>
            </a:r>
            <a:endParaRPr lang="en-GB" sz="1600" b="0" dirty="0">
              <a:latin typeface="Aptos" panose="020B0004020202020204" pitchFamily="34" charset="0"/>
            </a:endParaRPr>
          </a:p>
        </p:txBody>
      </p:sp>
      <p:sp>
        <p:nvSpPr>
          <p:cNvPr id="8" name="Text Placeholder 7">
            <a:extLst>
              <a:ext uri="{FF2B5EF4-FFF2-40B4-BE49-F238E27FC236}">
                <a16:creationId xmlns:a16="http://schemas.microsoft.com/office/drawing/2014/main" id="{675D98F5-D7DD-E876-4A08-39FCE5D35239}"/>
              </a:ext>
              <a:ext uri="{C183D7F6-B498-43B3-948B-1728B52AA6E4}">
                <adec:decorative xmlns:adec="http://schemas.microsoft.com/office/drawing/2017/decorative" val="1"/>
              </a:ext>
            </a:extLst>
          </p:cNvPr>
          <p:cNvSpPr>
            <a:spLocks noGrp="1"/>
          </p:cNvSpPr>
          <p:nvPr>
            <p:ph type="body" sz="quarter" idx="15"/>
          </p:nvPr>
        </p:nvSpPr>
        <p:spPr>
          <a:xfrm>
            <a:off x="1675985" y="3013288"/>
            <a:ext cx="2067996" cy="822276"/>
          </a:xfrm>
        </p:spPr>
        <p:txBody>
          <a:bodyPr/>
          <a:lstStyle/>
          <a:p>
            <a:pPr algn="ctr"/>
            <a:r>
              <a:rPr lang="en-US" sz="1600" dirty="0">
                <a:solidFill>
                  <a:srgbClr val="000000"/>
                </a:solidFill>
                <a:latin typeface="Aptos" pitchFamily="34" charset="0"/>
                <a:ea typeface="Aptos" pitchFamily="34" charset="-122"/>
                <a:cs typeface="Aptos" pitchFamily="34" charset="-120"/>
              </a:rPr>
              <a:t>Attendance can be a safeguarding indicator.</a:t>
            </a:r>
            <a:endParaRPr lang="en-GB" sz="1600" b="0" dirty="0">
              <a:latin typeface="Aptos" panose="020B0004020202020204" pitchFamily="34" charset="0"/>
            </a:endParaRPr>
          </a:p>
        </p:txBody>
      </p:sp>
      <p:sp>
        <p:nvSpPr>
          <p:cNvPr id="9" name="Text Placeholder 8">
            <a:extLst>
              <a:ext uri="{FF2B5EF4-FFF2-40B4-BE49-F238E27FC236}">
                <a16:creationId xmlns:a16="http://schemas.microsoft.com/office/drawing/2014/main" id="{6FF8AE68-F0A8-92B3-E075-1BA60ADE3018}"/>
              </a:ext>
              <a:ext uri="{C183D7F6-B498-43B3-948B-1728B52AA6E4}">
                <adec:decorative xmlns:adec="http://schemas.microsoft.com/office/drawing/2017/decorative" val="1"/>
              </a:ext>
            </a:extLst>
          </p:cNvPr>
          <p:cNvSpPr>
            <a:spLocks noGrp="1"/>
          </p:cNvSpPr>
          <p:nvPr>
            <p:ph type="body" sz="quarter" idx="16"/>
          </p:nvPr>
        </p:nvSpPr>
        <p:spPr>
          <a:xfrm>
            <a:off x="1836488" y="1577870"/>
            <a:ext cx="1577512" cy="822276"/>
          </a:xfrm>
        </p:spPr>
        <p:txBody>
          <a:bodyPr/>
          <a:lstStyle/>
          <a:p>
            <a:pPr algn="ctr"/>
            <a:r>
              <a:rPr lang="en-US" sz="1600" dirty="0">
                <a:solidFill>
                  <a:srgbClr val="000000"/>
                </a:solidFill>
                <a:latin typeface="Aptos" pitchFamily="34" charset="0"/>
                <a:ea typeface="Aptos" pitchFamily="34" charset="-122"/>
                <a:cs typeface="Aptos" pitchFamily="34" charset="-120"/>
              </a:rPr>
              <a:t>Children always disclose abuse directly.</a:t>
            </a:r>
            <a:endParaRPr lang="en-GB" sz="1600" b="0" dirty="0">
              <a:latin typeface="Aptos" panose="020B0004020202020204" pitchFamily="34" charset="0"/>
            </a:endParaRPr>
          </a:p>
        </p:txBody>
      </p:sp>
      <p:pic>
        <p:nvPicPr>
          <p:cNvPr id="22" name="Picture Placeholder 15">
            <a:extLst>
              <a:ext uri="{FF2B5EF4-FFF2-40B4-BE49-F238E27FC236}">
                <a16:creationId xmlns:a16="http://schemas.microsoft.com/office/drawing/2014/main" id="{738503CF-341C-B8E5-C3BA-1ACF38C0755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20597" r="20597"/>
          <a:stretch/>
        </p:blipFill>
        <p:spPr>
          <a:xfrm>
            <a:off x="6816717" y="4817323"/>
            <a:ext cx="943575" cy="943574"/>
          </a:xfrm>
          <a:prstGeom prst="ellipse">
            <a:avLst/>
          </a:prstGeom>
          <a:ln>
            <a:noFill/>
          </a:ln>
          <a:effectLst>
            <a:softEdge rad="112500"/>
          </a:effectLst>
        </p:spPr>
      </p:pic>
      <p:pic>
        <p:nvPicPr>
          <p:cNvPr id="25" name="Picture Placeholder 15">
            <a:extLst>
              <a:ext uri="{FF2B5EF4-FFF2-40B4-BE49-F238E27FC236}">
                <a16:creationId xmlns:a16="http://schemas.microsoft.com/office/drawing/2014/main" id="{7449631E-E784-2C92-C25F-3C3549E66F5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l="15695" r="15695"/>
          <a:stretch>
            <a:fillRect/>
          </a:stretch>
        </p:blipFill>
        <p:spPr>
          <a:xfrm>
            <a:off x="6644227" y="3010572"/>
            <a:ext cx="1015752" cy="1015751"/>
          </a:xfrm>
          <a:prstGeom prst="ellipse">
            <a:avLst/>
          </a:prstGeom>
          <a:ln>
            <a:noFill/>
          </a:ln>
          <a:effectLst>
            <a:softEdge rad="112500"/>
          </a:effectLst>
        </p:spPr>
      </p:pic>
      <p:sp>
        <p:nvSpPr>
          <p:cNvPr id="27" name="TextBox 26">
            <a:extLst>
              <a:ext uri="{FF2B5EF4-FFF2-40B4-BE49-F238E27FC236}">
                <a16:creationId xmlns:a16="http://schemas.microsoft.com/office/drawing/2014/main" id="{B0F8785B-F617-5223-F1F9-1D967731234F}"/>
              </a:ext>
              <a:ext uri="{C183D7F6-B498-43B3-948B-1728B52AA6E4}">
                <adec:decorative xmlns:adec="http://schemas.microsoft.com/office/drawing/2017/decorative" val="1"/>
              </a:ext>
            </a:extLst>
          </p:cNvPr>
          <p:cNvSpPr txBox="1"/>
          <p:nvPr/>
        </p:nvSpPr>
        <p:spPr>
          <a:xfrm>
            <a:off x="8289051" y="1456067"/>
            <a:ext cx="2163600"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ptos" panose="020B0004020202020204" pitchFamily="34" charset="0"/>
              </a:rPr>
              <a:t>A  child</a:t>
            </a:r>
            <a:r>
              <a:rPr kumimoji="0" lang="en-GB" sz="1600" b="1" i="0" u="none" strike="noStrike" kern="1200" cap="none" spc="0" normalizeH="0" noProof="0" dirty="0">
                <a:ln>
                  <a:noFill/>
                </a:ln>
                <a:solidFill>
                  <a:srgbClr val="000000"/>
                </a:solidFill>
                <a:effectLst/>
                <a:uLnTx/>
                <a:uFillTx/>
                <a:latin typeface="Aptos" panose="020B0004020202020204" pitchFamily="34" charset="0"/>
              </a:rPr>
              <a:t> who appears happy and is successful will not experience abuse </a:t>
            </a:r>
            <a:r>
              <a:rPr kumimoji="0" lang="en-GB" sz="1600" b="1" i="0" u="none" strike="noStrike" kern="1200" cap="none" spc="0" normalizeH="0" baseline="0" noProof="0" dirty="0">
                <a:ln>
                  <a:noFill/>
                </a:ln>
                <a:solidFill>
                  <a:srgbClr val="000000"/>
                </a:solidFill>
                <a:effectLst/>
                <a:uLnTx/>
                <a:uFillTx/>
                <a:latin typeface="Aptos" panose="020B0004020202020204" pitchFamily="34" charset="0"/>
              </a:rPr>
              <a:t> </a:t>
            </a:r>
          </a:p>
        </p:txBody>
      </p:sp>
      <p:pic>
        <p:nvPicPr>
          <p:cNvPr id="28" name="Picture Placeholder 15">
            <a:extLst>
              <a:ext uri="{FF2B5EF4-FFF2-40B4-BE49-F238E27FC236}">
                <a16:creationId xmlns:a16="http://schemas.microsoft.com/office/drawing/2014/main" id="{97E735A8-7036-1D64-893B-DAC6B4F4E8C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l="16671" r="16671"/>
          <a:stretch/>
        </p:blipFill>
        <p:spPr>
          <a:xfrm>
            <a:off x="519102" y="2819813"/>
            <a:ext cx="943575" cy="943574"/>
          </a:xfrm>
          <a:prstGeom prst="ellipse">
            <a:avLst/>
          </a:prstGeom>
          <a:ln>
            <a:noFill/>
          </a:ln>
          <a:effectLst>
            <a:softEdge rad="112500"/>
          </a:effectLst>
        </p:spPr>
      </p:pic>
      <p:pic>
        <p:nvPicPr>
          <p:cNvPr id="31" name="Picture Placeholder 15">
            <a:extLst>
              <a:ext uri="{FF2B5EF4-FFF2-40B4-BE49-F238E27FC236}">
                <a16:creationId xmlns:a16="http://schemas.microsoft.com/office/drawing/2014/main" id="{ECD20519-F713-9C1F-94F8-041160ACBBD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rcRect l="16680" r="16680"/>
          <a:stretch/>
        </p:blipFill>
        <p:spPr>
          <a:xfrm>
            <a:off x="555367" y="4636314"/>
            <a:ext cx="943575" cy="943574"/>
          </a:xfrm>
          <a:prstGeom prst="ellipse">
            <a:avLst/>
          </a:prstGeom>
          <a:ln>
            <a:noFill/>
          </a:ln>
          <a:effectLst>
            <a:softEdge rad="112500"/>
          </a:effectLst>
        </p:spPr>
      </p:pic>
      <p:sp>
        <p:nvSpPr>
          <p:cNvPr id="34" name="Text Placeholder 6">
            <a:extLst>
              <a:ext uri="{FF2B5EF4-FFF2-40B4-BE49-F238E27FC236}">
                <a16:creationId xmlns:a16="http://schemas.microsoft.com/office/drawing/2014/main" id="{63F979D2-CF6C-77C6-39C6-3DAD22735F61}"/>
              </a:ext>
              <a:ext uri="{C183D7F6-B498-43B3-948B-1728B52AA6E4}">
                <adec:decorative xmlns:adec="http://schemas.microsoft.com/office/drawing/2017/decorative" val="1"/>
              </a:ext>
            </a:extLst>
          </p:cNvPr>
          <p:cNvSpPr txBox="1">
            <a:spLocks/>
          </p:cNvSpPr>
          <p:nvPr/>
        </p:nvSpPr>
        <p:spPr>
          <a:xfrm>
            <a:off x="1709439" y="4636314"/>
            <a:ext cx="1933449" cy="1305592"/>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dirty="0">
                <a:solidFill>
                  <a:srgbClr val="000000"/>
                </a:solidFill>
                <a:latin typeface="Aptos" pitchFamily="34" charset="0"/>
                <a:ea typeface="Aptos" pitchFamily="34" charset="-122"/>
                <a:cs typeface="Aptos" pitchFamily="34" charset="-120"/>
              </a:rPr>
              <a:t>Poor information sharing is a common theme of Child Safeguarding Practice Reviews </a:t>
            </a:r>
            <a:endParaRPr lang="en-US" sz="1600" dirty="0"/>
          </a:p>
        </p:txBody>
      </p:sp>
      <p:sp>
        <p:nvSpPr>
          <p:cNvPr id="6" name="TextBox 5">
            <a:extLst>
              <a:ext uri="{FF2B5EF4-FFF2-40B4-BE49-F238E27FC236}">
                <a16:creationId xmlns:a16="http://schemas.microsoft.com/office/drawing/2014/main" id="{BE5848BD-29C3-C315-5ED1-B0E0D7C9B085}"/>
              </a:ext>
              <a:ext uri="{C183D7F6-B498-43B3-948B-1728B52AA6E4}">
                <adec:decorative xmlns:adec="http://schemas.microsoft.com/office/drawing/2017/decorative" val="1"/>
              </a:ext>
            </a:extLst>
          </p:cNvPr>
          <p:cNvSpPr txBox="1"/>
          <p:nvPr/>
        </p:nvSpPr>
        <p:spPr>
          <a:xfrm>
            <a:off x="8083863" y="2948998"/>
            <a:ext cx="2573976"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ptos" panose="020B0004020202020204" pitchFamily="34" charset="0"/>
              </a:rPr>
              <a:t>If</a:t>
            </a:r>
            <a:r>
              <a:rPr kumimoji="0" lang="en-GB" sz="1600" b="1" i="0" u="none" strike="noStrike" kern="1200" cap="none" spc="0" normalizeH="0" noProof="0" dirty="0">
                <a:ln>
                  <a:noFill/>
                </a:ln>
                <a:solidFill>
                  <a:srgbClr val="000000"/>
                </a:solidFill>
                <a:effectLst/>
                <a:uLnTx/>
                <a:uFillTx/>
                <a:latin typeface="Aptos" panose="020B0004020202020204" pitchFamily="34" charset="0"/>
              </a:rPr>
              <a:t> a member of staff has been at the setting a long time their behaviour around children cannot be challenged </a:t>
            </a:r>
            <a:endParaRPr kumimoji="0" lang="en-GB" sz="1600" b="1" i="0" u="none" strike="noStrike" kern="1200" cap="none" spc="0" normalizeH="0" baseline="0" noProof="0" dirty="0">
              <a:ln>
                <a:noFill/>
              </a:ln>
              <a:solidFill>
                <a:srgbClr val="000000"/>
              </a:solidFill>
              <a:effectLst/>
              <a:uLnTx/>
              <a:uFillTx/>
              <a:latin typeface="Aptos" panose="020B0004020202020204" pitchFamily="34" charset="0"/>
            </a:endParaRPr>
          </a:p>
        </p:txBody>
      </p:sp>
      <p:sp>
        <p:nvSpPr>
          <p:cNvPr id="11" name="TextBox 10">
            <a:extLst>
              <a:ext uri="{FF2B5EF4-FFF2-40B4-BE49-F238E27FC236}">
                <a16:creationId xmlns:a16="http://schemas.microsoft.com/office/drawing/2014/main" id="{B0BFABBE-7D8A-1037-0908-CA7492050521}"/>
              </a:ext>
              <a:ext uri="{C183D7F6-B498-43B3-948B-1728B52AA6E4}">
                <adec:decorative xmlns:adec="http://schemas.microsoft.com/office/drawing/2017/decorative" val="1"/>
              </a:ext>
            </a:extLst>
          </p:cNvPr>
          <p:cNvSpPr txBox="1"/>
          <p:nvPr/>
        </p:nvSpPr>
        <p:spPr>
          <a:xfrm>
            <a:off x="8083863" y="4982859"/>
            <a:ext cx="2573976" cy="584775"/>
          </a:xfrm>
          <a:prstGeom prst="rect">
            <a:avLst/>
          </a:prstGeom>
          <a:noFill/>
        </p:spPr>
        <p:txBody>
          <a:bodyPr wrap="square">
            <a:spAutoFit/>
          </a:bodyPr>
          <a:lstStyle/>
          <a:p>
            <a:pPr lvl="0" algn="ctr"/>
            <a:r>
              <a:rPr lang="en-GB" sz="1600" b="1" dirty="0">
                <a:solidFill>
                  <a:srgbClr val="000000"/>
                </a:solidFill>
                <a:latin typeface="Aptos" panose="020B0004020202020204" pitchFamily="34" charset="0"/>
              </a:rPr>
              <a:t>Is AI an emerging risk for children?</a:t>
            </a:r>
            <a:endParaRPr kumimoji="0" lang="en-GB" sz="1600" b="1" i="0" u="none" strike="noStrike" kern="1200" cap="none" spc="0" normalizeH="0" baseline="0" noProof="0" dirty="0">
              <a:ln>
                <a:noFill/>
              </a:ln>
              <a:solidFill>
                <a:srgbClr val="000000"/>
              </a:solidFill>
              <a:effectLst/>
              <a:uLnTx/>
              <a:uFillTx/>
              <a:latin typeface="Aptos" panose="020B0004020202020204" pitchFamily="34" charset="0"/>
            </a:endParaRPr>
          </a:p>
        </p:txBody>
      </p:sp>
    </p:spTree>
    <p:extLst>
      <p:ext uri="{BB962C8B-B14F-4D97-AF65-F5344CB8AC3E}">
        <p14:creationId xmlns:p14="http://schemas.microsoft.com/office/powerpoint/2010/main" val="158186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p:cTn id="19"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21"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22" dur="10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calcmode="lin" valueType="num">
                                      <p:cBhvr>
                                        <p:cTn id="2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2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30" dur="1000"/>
                                        <p:tgtEl>
                                          <p:spTgt spid="8">
                                            <p:txEl>
                                              <p:pRg st="0" end="0"/>
                                            </p:txEl>
                                          </p:spTgt>
                                        </p:tgtEl>
                                      </p:cBhvr>
                                    </p:animEffect>
                                  </p:childTnLst>
                                </p:cTn>
                              </p:par>
                              <p:par>
                                <p:cTn id="31" presetID="3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p:cTn id="33" dur="1000" fill="hold"/>
                                        <p:tgtEl>
                                          <p:spTgt spid="28"/>
                                        </p:tgtEl>
                                        <p:attrNameLst>
                                          <p:attrName>ppt_w</p:attrName>
                                        </p:attrNameLst>
                                      </p:cBhvr>
                                      <p:tavLst>
                                        <p:tav tm="0">
                                          <p:val>
                                            <p:fltVal val="0"/>
                                          </p:val>
                                        </p:tav>
                                        <p:tav tm="100000">
                                          <p:val>
                                            <p:strVal val="#ppt_w"/>
                                          </p:val>
                                        </p:tav>
                                      </p:tavLst>
                                    </p:anim>
                                    <p:anim calcmode="lin" valueType="num">
                                      <p:cBhvr>
                                        <p:cTn id="34" dur="1000" fill="hold"/>
                                        <p:tgtEl>
                                          <p:spTgt spid="28"/>
                                        </p:tgtEl>
                                        <p:attrNameLst>
                                          <p:attrName>ppt_h</p:attrName>
                                        </p:attrNameLst>
                                      </p:cBhvr>
                                      <p:tavLst>
                                        <p:tav tm="0">
                                          <p:val>
                                            <p:fltVal val="0"/>
                                          </p:val>
                                        </p:tav>
                                        <p:tav tm="100000">
                                          <p:val>
                                            <p:strVal val="#ppt_h"/>
                                          </p:val>
                                        </p:tav>
                                      </p:tavLst>
                                    </p:anim>
                                    <p:anim calcmode="lin" valueType="num">
                                      <p:cBhvr>
                                        <p:cTn id="35" dur="1000" fill="hold"/>
                                        <p:tgtEl>
                                          <p:spTgt spid="28"/>
                                        </p:tgtEl>
                                        <p:attrNameLst>
                                          <p:attrName>style.rotation</p:attrName>
                                        </p:attrNameLst>
                                      </p:cBhvr>
                                      <p:tavLst>
                                        <p:tav tm="0">
                                          <p:val>
                                            <p:fltVal val="90"/>
                                          </p:val>
                                        </p:tav>
                                        <p:tav tm="100000">
                                          <p:val>
                                            <p:fltVal val="0"/>
                                          </p:val>
                                        </p:tav>
                                      </p:tavLst>
                                    </p:anim>
                                    <p:animEffect transition="in" filter="fade">
                                      <p:cBhvr>
                                        <p:cTn id="36" dur="10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1000" fill="hold"/>
                                        <p:tgtEl>
                                          <p:spTgt spid="31"/>
                                        </p:tgtEl>
                                        <p:attrNameLst>
                                          <p:attrName>ppt_w</p:attrName>
                                        </p:attrNameLst>
                                      </p:cBhvr>
                                      <p:tavLst>
                                        <p:tav tm="0">
                                          <p:val>
                                            <p:fltVal val="0"/>
                                          </p:val>
                                        </p:tav>
                                        <p:tav tm="100000">
                                          <p:val>
                                            <p:strVal val="#ppt_w"/>
                                          </p:val>
                                        </p:tav>
                                      </p:tavLst>
                                    </p:anim>
                                    <p:anim calcmode="lin" valueType="num">
                                      <p:cBhvr>
                                        <p:cTn id="42" dur="1000" fill="hold"/>
                                        <p:tgtEl>
                                          <p:spTgt spid="31"/>
                                        </p:tgtEl>
                                        <p:attrNameLst>
                                          <p:attrName>ppt_h</p:attrName>
                                        </p:attrNameLst>
                                      </p:cBhvr>
                                      <p:tavLst>
                                        <p:tav tm="0">
                                          <p:val>
                                            <p:fltVal val="0"/>
                                          </p:val>
                                        </p:tav>
                                        <p:tav tm="100000">
                                          <p:val>
                                            <p:strVal val="#ppt_h"/>
                                          </p:val>
                                        </p:tav>
                                      </p:tavLst>
                                    </p:anim>
                                    <p:anim calcmode="lin" valueType="num">
                                      <p:cBhvr>
                                        <p:cTn id="43" dur="1000" fill="hold"/>
                                        <p:tgtEl>
                                          <p:spTgt spid="31"/>
                                        </p:tgtEl>
                                        <p:attrNameLst>
                                          <p:attrName>style.rotation</p:attrName>
                                        </p:attrNameLst>
                                      </p:cBhvr>
                                      <p:tavLst>
                                        <p:tav tm="0">
                                          <p:val>
                                            <p:fltVal val="90"/>
                                          </p:val>
                                        </p:tav>
                                        <p:tav tm="100000">
                                          <p:val>
                                            <p:fltVal val="0"/>
                                          </p:val>
                                        </p:tav>
                                      </p:tavLst>
                                    </p:anim>
                                    <p:animEffect transition="in" filter="fade">
                                      <p:cBhvr>
                                        <p:cTn id="44" dur="1000"/>
                                        <p:tgtEl>
                                          <p:spTgt spid="31"/>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1000" fill="hold"/>
                                        <p:tgtEl>
                                          <p:spTgt spid="34"/>
                                        </p:tgtEl>
                                        <p:attrNameLst>
                                          <p:attrName>ppt_w</p:attrName>
                                        </p:attrNameLst>
                                      </p:cBhvr>
                                      <p:tavLst>
                                        <p:tav tm="0">
                                          <p:val>
                                            <p:fltVal val="0"/>
                                          </p:val>
                                        </p:tav>
                                        <p:tav tm="100000">
                                          <p:val>
                                            <p:strVal val="#ppt_w"/>
                                          </p:val>
                                        </p:tav>
                                      </p:tavLst>
                                    </p:anim>
                                    <p:anim calcmode="lin" valueType="num">
                                      <p:cBhvr>
                                        <p:cTn id="48" dur="1000" fill="hold"/>
                                        <p:tgtEl>
                                          <p:spTgt spid="34"/>
                                        </p:tgtEl>
                                        <p:attrNameLst>
                                          <p:attrName>ppt_h</p:attrName>
                                        </p:attrNameLst>
                                      </p:cBhvr>
                                      <p:tavLst>
                                        <p:tav tm="0">
                                          <p:val>
                                            <p:fltVal val="0"/>
                                          </p:val>
                                        </p:tav>
                                        <p:tav tm="100000">
                                          <p:val>
                                            <p:strVal val="#ppt_h"/>
                                          </p:val>
                                        </p:tav>
                                      </p:tavLst>
                                    </p:anim>
                                    <p:anim calcmode="lin" valueType="num">
                                      <p:cBhvr>
                                        <p:cTn id="49" dur="1000" fill="hold"/>
                                        <p:tgtEl>
                                          <p:spTgt spid="34"/>
                                        </p:tgtEl>
                                        <p:attrNameLst>
                                          <p:attrName>style.rotation</p:attrName>
                                        </p:attrNameLst>
                                      </p:cBhvr>
                                      <p:tavLst>
                                        <p:tav tm="0">
                                          <p:val>
                                            <p:fltVal val="90"/>
                                          </p:val>
                                        </p:tav>
                                        <p:tav tm="100000">
                                          <p:val>
                                            <p:fltVal val="0"/>
                                          </p:val>
                                        </p:tav>
                                      </p:tavLst>
                                    </p:anim>
                                    <p:animEffect transition="in" filter="fade">
                                      <p:cBhvr>
                                        <p:cTn id="50" dur="10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1000" fill="hold"/>
                                        <p:tgtEl>
                                          <p:spTgt spid="24"/>
                                        </p:tgtEl>
                                        <p:attrNameLst>
                                          <p:attrName>ppt_w</p:attrName>
                                        </p:attrNameLst>
                                      </p:cBhvr>
                                      <p:tavLst>
                                        <p:tav tm="0">
                                          <p:val>
                                            <p:fltVal val="0"/>
                                          </p:val>
                                        </p:tav>
                                        <p:tav tm="100000">
                                          <p:val>
                                            <p:strVal val="#ppt_w"/>
                                          </p:val>
                                        </p:tav>
                                      </p:tavLst>
                                    </p:anim>
                                    <p:anim calcmode="lin" valueType="num">
                                      <p:cBhvr>
                                        <p:cTn id="56" dur="1000" fill="hold"/>
                                        <p:tgtEl>
                                          <p:spTgt spid="24"/>
                                        </p:tgtEl>
                                        <p:attrNameLst>
                                          <p:attrName>ppt_h</p:attrName>
                                        </p:attrNameLst>
                                      </p:cBhvr>
                                      <p:tavLst>
                                        <p:tav tm="0">
                                          <p:val>
                                            <p:fltVal val="0"/>
                                          </p:val>
                                        </p:tav>
                                        <p:tav tm="100000">
                                          <p:val>
                                            <p:strVal val="#ppt_h"/>
                                          </p:val>
                                        </p:tav>
                                      </p:tavLst>
                                    </p:anim>
                                    <p:anim calcmode="lin" valueType="num">
                                      <p:cBhvr>
                                        <p:cTn id="57" dur="1000" fill="hold"/>
                                        <p:tgtEl>
                                          <p:spTgt spid="24"/>
                                        </p:tgtEl>
                                        <p:attrNameLst>
                                          <p:attrName>style.rotation</p:attrName>
                                        </p:attrNameLst>
                                      </p:cBhvr>
                                      <p:tavLst>
                                        <p:tav tm="0">
                                          <p:val>
                                            <p:fltVal val="90"/>
                                          </p:val>
                                        </p:tav>
                                        <p:tav tm="100000">
                                          <p:val>
                                            <p:fltVal val="0"/>
                                          </p:val>
                                        </p:tav>
                                      </p:tavLst>
                                    </p:anim>
                                    <p:animEffect transition="in" filter="fade">
                                      <p:cBhvr>
                                        <p:cTn id="58" dur="1000"/>
                                        <p:tgtEl>
                                          <p:spTgt spid="24"/>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p:cTn id="61" dur="1000" fill="hold"/>
                                        <p:tgtEl>
                                          <p:spTgt spid="27"/>
                                        </p:tgtEl>
                                        <p:attrNameLst>
                                          <p:attrName>ppt_w</p:attrName>
                                        </p:attrNameLst>
                                      </p:cBhvr>
                                      <p:tavLst>
                                        <p:tav tm="0">
                                          <p:val>
                                            <p:fltVal val="0"/>
                                          </p:val>
                                        </p:tav>
                                        <p:tav tm="100000">
                                          <p:val>
                                            <p:strVal val="#ppt_w"/>
                                          </p:val>
                                        </p:tav>
                                      </p:tavLst>
                                    </p:anim>
                                    <p:anim calcmode="lin" valueType="num">
                                      <p:cBhvr>
                                        <p:cTn id="62" dur="1000" fill="hold"/>
                                        <p:tgtEl>
                                          <p:spTgt spid="27"/>
                                        </p:tgtEl>
                                        <p:attrNameLst>
                                          <p:attrName>ppt_h</p:attrName>
                                        </p:attrNameLst>
                                      </p:cBhvr>
                                      <p:tavLst>
                                        <p:tav tm="0">
                                          <p:val>
                                            <p:fltVal val="0"/>
                                          </p:val>
                                        </p:tav>
                                        <p:tav tm="100000">
                                          <p:val>
                                            <p:strVal val="#ppt_h"/>
                                          </p:val>
                                        </p:tav>
                                      </p:tavLst>
                                    </p:anim>
                                    <p:anim calcmode="lin" valueType="num">
                                      <p:cBhvr>
                                        <p:cTn id="63" dur="1000" fill="hold"/>
                                        <p:tgtEl>
                                          <p:spTgt spid="27"/>
                                        </p:tgtEl>
                                        <p:attrNameLst>
                                          <p:attrName>style.rotation</p:attrName>
                                        </p:attrNameLst>
                                      </p:cBhvr>
                                      <p:tavLst>
                                        <p:tav tm="0">
                                          <p:val>
                                            <p:fltVal val="90"/>
                                          </p:val>
                                        </p:tav>
                                        <p:tav tm="100000">
                                          <p:val>
                                            <p:fltVal val="0"/>
                                          </p:val>
                                        </p:tav>
                                      </p:tavLst>
                                    </p:anim>
                                    <p:animEffect transition="in" filter="fade">
                                      <p:cBhvr>
                                        <p:cTn id="64" dur="10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p:cTn id="69" dur="1000" fill="hold"/>
                                        <p:tgtEl>
                                          <p:spTgt spid="25"/>
                                        </p:tgtEl>
                                        <p:attrNameLst>
                                          <p:attrName>ppt_w</p:attrName>
                                        </p:attrNameLst>
                                      </p:cBhvr>
                                      <p:tavLst>
                                        <p:tav tm="0">
                                          <p:val>
                                            <p:fltVal val="0"/>
                                          </p:val>
                                        </p:tav>
                                        <p:tav tm="100000">
                                          <p:val>
                                            <p:strVal val="#ppt_w"/>
                                          </p:val>
                                        </p:tav>
                                      </p:tavLst>
                                    </p:anim>
                                    <p:anim calcmode="lin" valueType="num">
                                      <p:cBhvr>
                                        <p:cTn id="70" dur="1000" fill="hold"/>
                                        <p:tgtEl>
                                          <p:spTgt spid="25"/>
                                        </p:tgtEl>
                                        <p:attrNameLst>
                                          <p:attrName>ppt_h</p:attrName>
                                        </p:attrNameLst>
                                      </p:cBhvr>
                                      <p:tavLst>
                                        <p:tav tm="0">
                                          <p:val>
                                            <p:fltVal val="0"/>
                                          </p:val>
                                        </p:tav>
                                        <p:tav tm="100000">
                                          <p:val>
                                            <p:strVal val="#ppt_h"/>
                                          </p:val>
                                        </p:tav>
                                      </p:tavLst>
                                    </p:anim>
                                    <p:anim calcmode="lin" valueType="num">
                                      <p:cBhvr>
                                        <p:cTn id="71" dur="1000" fill="hold"/>
                                        <p:tgtEl>
                                          <p:spTgt spid="25"/>
                                        </p:tgtEl>
                                        <p:attrNameLst>
                                          <p:attrName>style.rotation</p:attrName>
                                        </p:attrNameLst>
                                      </p:cBhvr>
                                      <p:tavLst>
                                        <p:tav tm="0">
                                          <p:val>
                                            <p:fltVal val="90"/>
                                          </p:val>
                                        </p:tav>
                                        <p:tav tm="100000">
                                          <p:val>
                                            <p:fltVal val="0"/>
                                          </p:val>
                                        </p:tav>
                                      </p:tavLst>
                                    </p:anim>
                                    <p:animEffect transition="in" filter="fade">
                                      <p:cBhvr>
                                        <p:cTn id="72" dur="1000"/>
                                        <p:tgtEl>
                                          <p:spTgt spid="25"/>
                                        </p:tgtEl>
                                      </p:cBhvr>
                                    </p:animEffect>
                                  </p:childTnLst>
                                </p:cTn>
                              </p:par>
                              <p:par>
                                <p:cTn id="73" presetID="31" presetClass="entr" presetSubtype="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1000" fill="hold"/>
                                        <p:tgtEl>
                                          <p:spTgt spid="6"/>
                                        </p:tgtEl>
                                        <p:attrNameLst>
                                          <p:attrName>ppt_w</p:attrName>
                                        </p:attrNameLst>
                                      </p:cBhvr>
                                      <p:tavLst>
                                        <p:tav tm="0">
                                          <p:val>
                                            <p:fltVal val="0"/>
                                          </p:val>
                                        </p:tav>
                                        <p:tav tm="100000">
                                          <p:val>
                                            <p:strVal val="#ppt_w"/>
                                          </p:val>
                                        </p:tav>
                                      </p:tavLst>
                                    </p:anim>
                                    <p:anim calcmode="lin" valueType="num">
                                      <p:cBhvr>
                                        <p:cTn id="76" dur="1000" fill="hold"/>
                                        <p:tgtEl>
                                          <p:spTgt spid="6"/>
                                        </p:tgtEl>
                                        <p:attrNameLst>
                                          <p:attrName>ppt_h</p:attrName>
                                        </p:attrNameLst>
                                      </p:cBhvr>
                                      <p:tavLst>
                                        <p:tav tm="0">
                                          <p:val>
                                            <p:fltVal val="0"/>
                                          </p:val>
                                        </p:tav>
                                        <p:tav tm="100000">
                                          <p:val>
                                            <p:strVal val="#ppt_h"/>
                                          </p:val>
                                        </p:tav>
                                      </p:tavLst>
                                    </p:anim>
                                    <p:anim calcmode="lin" valueType="num">
                                      <p:cBhvr>
                                        <p:cTn id="77" dur="1000" fill="hold"/>
                                        <p:tgtEl>
                                          <p:spTgt spid="6"/>
                                        </p:tgtEl>
                                        <p:attrNameLst>
                                          <p:attrName>style.rotation</p:attrName>
                                        </p:attrNameLst>
                                      </p:cBhvr>
                                      <p:tavLst>
                                        <p:tav tm="0">
                                          <p:val>
                                            <p:fltVal val="90"/>
                                          </p:val>
                                        </p:tav>
                                        <p:tav tm="100000">
                                          <p:val>
                                            <p:fltVal val="0"/>
                                          </p:val>
                                        </p:tav>
                                      </p:tavLst>
                                    </p:anim>
                                    <p:animEffect transition="in" filter="fade">
                                      <p:cBhvr>
                                        <p:cTn id="78" dur="1000"/>
                                        <p:tgtEl>
                                          <p:spTgt spid="6"/>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p:cTn id="83" dur="1000" fill="hold"/>
                                        <p:tgtEl>
                                          <p:spTgt spid="22"/>
                                        </p:tgtEl>
                                        <p:attrNameLst>
                                          <p:attrName>ppt_w</p:attrName>
                                        </p:attrNameLst>
                                      </p:cBhvr>
                                      <p:tavLst>
                                        <p:tav tm="0">
                                          <p:val>
                                            <p:fltVal val="0"/>
                                          </p:val>
                                        </p:tav>
                                        <p:tav tm="100000">
                                          <p:val>
                                            <p:strVal val="#ppt_w"/>
                                          </p:val>
                                        </p:tav>
                                      </p:tavLst>
                                    </p:anim>
                                    <p:anim calcmode="lin" valueType="num">
                                      <p:cBhvr>
                                        <p:cTn id="84" dur="1000" fill="hold"/>
                                        <p:tgtEl>
                                          <p:spTgt spid="22"/>
                                        </p:tgtEl>
                                        <p:attrNameLst>
                                          <p:attrName>ppt_h</p:attrName>
                                        </p:attrNameLst>
                                      </p:cBhvr>
                                      <p:tavLst>
                                        <p:tav tm="0">
                                          <p:val>
                                            <p:fltVal val="0"/>
                                          </p:val>
                                        </p:tav>
                                        <p:tav tm="100000">
                                          <p:val>
                                            <p:strVal val="#ppt_h"/>
                                          </p:val>
                                        </p:tav>
                                      </p:tavLst>
                                    </p:anim>
                                    <p:anim calcmode="lin" valueType="num">
                                      <p:cBhvr>
                                        <p:cTn id="85" dur="1000" fill="hold"/>
                                        <p:tgtEl>
                                          <p:spTgt spid="22"/>
                                        </p:tgtEl>
                                        <p:attrNameLst>
                                          <p:attrName>style.rotation</p:attrName>
                                        </p:attrNameLst>
                                      </p:cBhvr>
                                      <p:tavLst>
                                        <p:tav tm="0">
                                          <p:val>
                                            <p:fltVal val="90"/>
                                          </p:val>
                                        </p:tav>
                                        <p:tav tm="100000">
                                          <p:val>
                                            <p:fltVal val="0"/>
                                          </p:val>
                                        </p:tav>
                                      </p:tavLst>
                                    </p:anim>
                                    <p:animEffect transition="in" filter="fade">
                                      <p:cBhvr>
                                        <p:cTn id="86" dur="1000"/>
                                        <p:tgtEl>
                                          <p:spTgt spid="22"/>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11"/>
                                        </p:tgtEl>
                                        <p:attrNameLst>
                                          <p:attrName>style.visibility</p:attrName>
                                        </p:attrNameLst>
                                      </p:cBhvr>
                                      <p:to>
                                        <p:strVal val="visible"/>
                                      </p:to>
                                    </p:set>
                                    <p:anim calcmode="lin" valueType="num">
                                      <p:cBhvr>
                                        <p:cTn id="89" dur="1000" fill="hold"/>
                                        <p:tgtEl>
                                          <p:spTgt spid="11"/>
                                        </p:tgtEl>
                                        <p:attrNameLst>
                                          <p:attrName>ppt_w</p:attrName>
                                        </p:attrNameLst>
                                      </p:cBhvr>
                                      <p:tavLst>
                                        <p:tav tm="0">
                                          <p:val>
                                            <p:fltVal val="0"/>
                                          </p:val>
                                        </p:tav>
                                        <p:tav tm="100000">
                                          <p:val>
                                            <p:strVal val="#ppt_w"/>
                                          </p:val>
                                        </p:tav>
                                      </p:tavLst>
                                    </p:anim>
                                    <p:anim calcmode="lin" valueType="num">
                                      <p:cBhvr>
                                        <p:cTn id="90" dur="1000" fill="hold"/>
                                        <p:tgtEl>
                                          <p:spTgt spid="11"/>
                                        </p:tgtEl>
                                        <p:attrNameLst>
                                          <p:attrName>ppt_h</p:attrName>
                                        </p:attrNameLst>
                                      </p:cBhvr>
                                      <p:tavLst>
                                        <p:tav tm="0">
                                          <p:val>
                                            <p:fltVal val="0"/>
                                          </p:val>
                                        </p:tav>
                                        <p:tav tm="100000">
                                          <p:val>
                                            <p:strVal val="#ppt_h"/>
                                          </p:val>
                                        </p:tav>
                                      </p:tavLst>
                                    </p:anim>
                                    <p:anim calcmode="lin" valueType="num">
                                      <p:cBhvr>
                                        <p:cTn id="91" dur="1000" fill="hold"/>
                                        <p:tgtEl>
                                          <p:spTgt spid="11"/>
                                        </p:tgtEl>
                                        <p:attrNameLst>
                                          <p:attrName>style.rotation</p:attrName>
                                        </p:attrNameLst>
                                      </p:cBhvr>
                                      <p:tavLst>
                                        <p:tav tm="0">
                                          <p:val>
                                            <p:fltVal val="90"/>
                                          </p:val>
                                        </p:tav>
                                        <p:tav tm="100000">
                                          <p:val>
                                            <p:fltVal val="0"/>
                                          </p:val>
                                        </p:tav>
                                      </p:tavLst>
                                    </p:anim>
                                    <p:animEffect transition="in" filter="fade">
                                      <p:cBhvr>
                                        <p:cTn id="9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P spid="27" grpId="0"/>
      <p:bldP spid="34"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51223-5472-0084-2AC9-8559A298BADE}"/>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DBCE316-A0EB-541A-D810-EDFE23F5DA9B}"/>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675" r="8675"/>
          <a:stretch/>
        </p:blipFill>
        <p:spPr>
          <a:xfrm>
            <a:off x="6667725" y="0"/>
            <a:ext cx="5668115" cy="6858000"/>
          </a:xfrm>
          <a:solidFill>
            <a:srgbClr val="4179AA"/>
          </a:solidFill>
          <a:ln>
            <a:solidFill>
              <a:srgbClr val="E40037"/>
            </a:solidFill>
          </a:ln>
        </p:spPr>
      </p:pic>
      <p:sp>
        <p:nvSpPr>
          <p:cNvPr id="2" name="Title 1">
            <a:extLst>
              <a:ext uri="{FF2B5EF4-FFF2-40B4-BE49-F238E27FC236}">
                <a16:creationId xmlns:a16="http://schemas.microsoft.com/office/drawing/2014/main" id="{B6A495A5-8EC8-C851-905D-BAABE50F6279}"/>
              </a:ext>
              <a:ext uri="{C183D7F6-B498-43B3-948B-1728B52AA6E4}">
                <adec:decorative xmlns:adec="http://schemas.microsoft.com/office/drawing/2017/decorative" val="1"/>
              </a:ext>
            </a:extLst>
          </p:cNvPr>
          <p:cNvSpPr txBox="1">
            <a:spLocks noGrp="1"/>
          </p:cNvSpPr>
          <p:nvPr>
            <p:ph type="title" idx="4294967295"/>
          </p:nvPr>
        </p:nvSpPr>
        <p:spPr>
          <a:xfrm>
            <a:off x="357405" y="412123"/>
            <a:ext cx="6310320" cy="56924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Stand up  sit down (easy) </a:t>
            </a:r>
          </a:p>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2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Stand up if it is true, sit down if it is false! </a:t>
            </a:r>
          </a:p>
          <a:p>
            <a:pPr marL="457200" marR="0" lvl="0" indent="-457200" algn="l"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You should only report concerns if you have evidence</a:t>
            </a:r>
            <a:endPar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Safeguarding is everyone's responsibility</a:t>
            </a:r>
            <a:endPar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Children always disclose abuse directly</a:t>
            </a:r>
            <a:endPar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Attendance can be a safeguarding indicator</a:t>
            </a:r>
          </a:p>
          <a:p>
            <a:pPr marL="457200" marR="0" lvl="0" indent="-457200" algn="l"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Professional curiosity is an important safeguarding skill</a:t>
            </a:r>
            <a:endPar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2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15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6312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01587-431F-7C00-EBC9-F68CE5B31842}"/>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092CD5D-EB83-10EF-CBA7-819C818E6A84}"/>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675" r="8675"/>
          <a:stretch/>
        </p:blipFill>
        <p:spPr>
          <a:xfrm>
            <a:off x="6667725" y="0"/>
            <a:ext cx="5668115" cy="6858000"/>
          </a:xfrm>
          <a:solidFill>
            <a:srgbClr val="4179AA"/>
          </a:solidFill>
          <a:ln>
            <a:solidFill>
              <a:srgbClr val="E40037"/>
            </a:solidFill>
          </a:ln>
        </p:spPr>
      </p:pic>
      <p:sp>
        <p:nvSpPr>
          <p:cNvPr id="2" name="Title 1">
            <a:extLst>
              <a:ext uri="{FF2B5EF4-FFF2-40B4-BE49-F238E27FC236}">
                <a16:creationId xmlns:a16="http://schemas.microsoft.com/office/drawing/2014/main" id="{A7695544-4AF8-DA38-BFD0-F28BE3B57021}"/>
              </a:ext>
            </a:extLst>
          </p:cNvPr>
          <p:cNvSpPr txBox="1">
            <a:spLocks noGrp="1"/>
          </p:cNvSpPr>
          <p:nvPr>
            <p:ph type="title" idx="4294967295"/>
          </p:nvPr>
        </p:nvSpPr>
        <p:spPr>
          <a:xfrm>
            <a:off x="357405" y="412123"/>
            <a:ext cx="6310320" cy="62076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Stand up  sit down </a:t>
            </a:r>
          </a:p>
          <a:p>
            <a:pPr marL="0" marR="0" lvl="0" indent="0" algn="l" defTabSz="914400" rtl="0" eaLnBrk="1" fontAlgn="auto" latinLnBrk="0" hangingPunct="1">
              <a:lnSpc>
                <a:spcPct val="100000"/>
              </a:lnSpc>
              <a:spcBef>
                <a:spcPts val="0"/>
              </a:spcBef>
              <a:spcAft>
                <a:spcPts val="1134"/>
              </a:spcAft>
              <a:buClr>
                <a:srgbClr val="4179AA"/>
              </a:buClr>
              <a:buSzTx/>
              <a:buFontTx/>
              <a:buNone/>
              <a:tabLst/>
              <a:defRPr/>
            </a:pPr>
            <a:r>
              <a:rPr kumimoji="0" lang="en-GB" sz="2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Stand up if it is true, sit down if it is false! </a:t>
            </a:r>
          </a:p>
          <a:p>
            <a:pPr marL="457200" marR="0" lvl="0" indent="-457200" algn="l" defTabSz="914400" rtl="0" eaLnBrk="1" fontAlgn="base" latinLnBrk="0" hangingPunct="1">
              <a:lnSpc>
                <a:spcPct val="100000"/>
              </a:lnSpc>
              <a:spcBef>
                <a:spcPts val="0"/>
              </a:spcBef>
              <a:spcAft>
                <a:spcPts val="0"/>
              </a:spcAft>
              <a:buClr>
                <a:srgbClr val="4179AA"/>
              </a:buClr>
              <a:buSzTx/>
              <a:buFont typeface="Courier New" panose="02070309020205020404" pitchFamily="49" charset="0"/>
              <a:buChar char="o"/>
              <a:tabLst/>
              <a:defRPr/>
            </a:pPr>
            <a:r>
              <a:rPr kumimoji="0" lang="en-US" sz="32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No safeguarding concern is too small to record.​</a:t>
            </a:r>
          </a:p>
          <a:p>
            <a:pPr marL="457200" marR="0" lvl="0" indent="-457200" algn="l" defTabSz="914400" rtl="0" eaLnBrk="1" fontAlgn="base" latinLnBrk="0" hangingPunct="1">
              <a:lnSpc>
                <a:spcPct val="100000"/>
              </a:lnSpc>
              <a:spcBef>
                <a:spcPts val="0"/>
              </a:spcBef>
              <a:spcAft>
                <a:spcPts val="0"/>
              </a:spcAft>
              <a:buClr>
                <a:srgbClr val="4179AA"/>
              </a:buClr>
              <a:buSzTx/>
              <a:buFont typeface="Courier New" panose="02070309020205020404" pitchFamily="49" charset="0"/>
              <a:buChar char="o"/>
              <a:tabLst/>
              <a:defRPr/>
            </a:pPr>
            <a:r>
              <a:rPr kumimoji="0" lang="en-US" sz="32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Most serious cases begin with low-level concerns.​</a:t>
            </a:r>
          </a:p>
          <a:p>
            <a:pPr marL="457200" marR="0" lvl="0" indent="-457200" algn="l" defTabSz="914400" rtl="0" eaLnBrk="1" fontAlgn="base" latinLnBrk="0" hangingPunct="1">
              <a:lnSpc>
                <a:spcPct val="100000"/>
              </a:lnSpc>
              <a:spcBef>
                <a:spcPts val="0"/>
              </a:spcBef>
              <a:spcAft>
                <a:spcPts val="0"/>
              </a:spcAft>
              <a:buClr>
                <a:srgbClr val="4179AA"/>
              </a:buClr>
              <a:buSzTx/>
              <a:buFont typeface="Courier New" panose="02070309020205020404" pitchFamily="49" charset="0"/>
              <a:buChar char="o"/>
              <a:tabLst/>
              <a:defRPr/>
            </a:pPr>
            <a:r>
              <a:rPr kumimoji="0" lang="en-US" sz="32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Children's </a:t>
            </a:r>
            <a:r>
              <a:rPr kumimoji="0" lang="en-US" sz="3200" b="0" i="0" u="none" strike="noStrike" kern="1200" cap="none" spc="0" normalizeH="0" baseline="0" noProof="0" dirty="0" err="1">
                <a:ln>
                  <a:noFill/>
                </a:ln>
                <a:solidFill>
                  <a:schemeClr val="tx1"/>
                </a:solidFill>
                <a:effectLst/>
                <a:uLnTx/>
                <a:uFillTx/>
                <a:latin typeface="Aptos" panose="020B0004020202020204" pitchFamily="34" charset="0"/>
                <a:ea typeface="+mn-ea"/>
                <a:cs typeface="+mn-cs"/>
              </a:rPr>
              <a:t>behaviour</a:t>
            </a:r>
            <a:r>
              <a:rPr kumimoji="0" lang="en-US" sz="32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 is communication.​</a:t>
            </a:r>
          </a:p>
          <a:p>
            <a:pPr marL="457200" marR="0" lvl="0" indent="-457200" algn="l" defTabSz="914400" rtl="0" eaLnBrk="1" fontAlgn="base" latinLnBrk="0" hangingPunct="1">
              <a:lnSpc>
                <a:spcPct val="100000"/>
              </a:lnSpc>
              <a:spcBef>
                <a:spcPts val="0"/>
              </a:spcBef>
              <a:spcAft>
                <a:spcPts val="0"/>
              </a:spcAft>
              <a:buClr>
                <a:srgbClr val="4179AA"/>
              </a:buClr>
              <a:buSzTx/>
              <a:buFont typeface="Courier New" panose="02070309020205020404" pitchFamily="49" charset="0"/>
              <a:buChar char="o"/>
              <a:tabLst/>
              <a:defRPr/>
            </a:pPr>
            <a:r>
              <a:rPr kumimoji="0" lang="en-US" sz="32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Information sharing prevents harm.​</a:t>
            </a:r>
          </a:p>
          <a:p>
            <a:pPr marL="0" marR="0" lvl="0" indent="0" algn="l" defTabSz="914400" rtl="0" eaLnBrk="1" fontAlgn="auto" latinLnBrk="0" hangingPunct="1">
              <a:lnSpc>
                <a:spcPct val="100000"/>
              </a:lnSpc>
              <a:spcBef>
                <a:spcPts val="0"/>
              </a:spcBef>
              <a:spcAft>
                <a:spcPts val="1134"/>
              </a:spcAft>
              <a:buClr>
                <a:srgbClr val="4179AA"/>
              </a:buClr>
              <a:buSzTx/>
              <a:buFontTx/>
              <a:buNone/>
              <a:tabLst/>
              <a:defRPr/>
            </a:pPr>
            <a:endParaRPr kumimoji="0" lang="en-GB" sz="4400"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15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5508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5B038-EEF7-444F-ABF1-3B8761073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D00E8-8A03-EC3C-171B-7C5A450BBEF6}"/>
              </a:ext>
            </a:extLst>
          </p:cNvPr>
          <p:cNvSpPr>
            <a:spLocks noGrp="1"/>
          </p:cNvSpPr>
          <p:nvPr>
            <p:ph type="title"/>
          </p:nvPr>
        </p:nvSpPr>
        <p:spPr>
          <a:xfrm>
            <a:off x="3886156" y="260793"/>
            <a:ext cx="4419688" cy="1679487"/>
          </a:xfrm>
        </p:spPr>
        <p:txBody>
          <a:bodyPr/>
          <a:lstStyle/>
          <a:p>
            <a:pPr algn="ctr"/>
            <a:r>
              <a:rPr lang="en-GB" sz="5400">
                <a:latin typeface="Aptos" panose="020B0004020202020204" pitchFamily="34" charset="0"/>
              </a:rPr>
              <a:t>KNOWLEGDE</a:t>
            </a:r>
            <a:br>
              <a:rPr lang="en-GB" sz="5400">
                <a:latin typeface="Aptos" panose="020B0004020202020204" pitchFamily="34" charset="0"/>
              </a:rPr>
            </a:br>
            <a:r>
              <a:rPr lang="en-GB" sz="5400">
                <a:latin typeface="Aptos" panose="020B0004020202020204" pitchFamily="34" charset="0"/>
              </a:rPr>
              <a:t>CHECK </a:t>
            </a:r>
            <a:endParaRPr lang="en-GB">
              <a:latin typeface="Aptos" panose="020B0004020202020204" pitchFamily="34" charset="0"/>
            </a:endParaRPr>
          </a:p>
        </p:txBody>
      </p:sp>
      <p:pic>
        <p:nvPicPr>
          <p:cNvPr id="12" name="Picture Placeholder 11" descr="Close-up of child legs and feet wearing blue and green rainboots splashing in mud puddle in grass">
            <a:extLst>
              <a:ext uri="{FF2B5EF4-FFF2-40B4-BE49-F238E27FC236}">
                <a16:creationId xmlns:a16="http://schemas.microsoft.com/office/drawing/2014/main" id="{377D930C-8132-620E-BB59-22AB50F323C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680" r="16680"/>
          <a:stretch>
            <a:fillRect/>
          </a:stretch>
        </p:blipFill>
        <p:spPr>
          <a:xfrm>
            <a:off x="10662040" y="3360243"/>
            <a:ext cx="1021922" cy="1021922"/>
          </a:xfrm>
          <a:prstGeom prst="ellipse">
            <a:avLst/>
          </a:prstGeom>
          <a:ln>
            <a:noFill/>
          </a:ln>
          <a:effectLst>
            <a:softEdge rad="112500"/>
          </a:effectLst>
        </p:spPr>
      </p:pic>
      <p:pic>
        <p:nvPicPr>
          <p:cNvPr id="14" name="Picture Placeholder 13" descr="Young girl sitting on steps using a digital tablet">
            <a:extLst>
              <a:ext uri="{FF2B5EF4-FFF2-40B4-BE49-F238E27FC236}">
                <a16:creationId xmlns:a16="http://schemas.microsoft.com/office/drawing/2014/main" id="{82C1A162-0936-75A4-6119-6A998160A454}"/>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6675" r="16675"/>
          <a:stretch>
            <a:fillRect/>
          </a:stretch>
        </p:blipFill>
        <p:spPr>
          <a:xfrm>
            <a:off x="3120682" y="963349"/>
            <a:ext cx="1016104" cy="1016105"/>
          </a:xfrm>
          <a:prstGeom prst="ellipse">
            <a:avLst/>
          </a:prstGeom>
          <a:ln>
            <a:noFill/>
          </a:ln>
          <a:effectLst>
            <a:softEdge rad="112500"/>
          </a:effectLst>
        </p:spPr>
      </p:pic>
      <p:pic>
        <p:nvPicPr>
          <p:cNvPr id="16" name="Picture Placeholder 15" descr="Cup of coffee">
            <a:extLst>
              <a:ext uri="{FF2B5EF4-FFF2-40B4-BE49-F238E27FC236}">
                <a16:creationId xmlns:a16="http://schemas.microsoft.com/office/drawing/2014/main" id="{F7E7BBDE-6A0C-2114-5BEF-EA9BE4481FD6}"/>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16724" r="16724"/>
          <a:stretch/>
        </p:blipFill>
        <p:spPr>
          <a:xfrm>
            <a:off x="1706208" y="2794695"/>
            <a:ext cx="943575" cy="943574"/>
          </a:xfrm>
          <a:prstGeom prst="ellipse">
            <a:avLst/>
          </a:prstGeom>
          <a:ln>
            <a:noFill/>
          </a:ln>
          <a:effectLst>
            <a:softEdge rad="112500"/>
          </a:effectLst>
        </p:spPr>
      </p:pic>
      <p:pic>
        <p:nvPicPr>
          <p:cNvPr id="24" name="Picture Placeholder 23" descr="Mother holding baby's hand">
            <a:extLst>
              <a:ext uri="{FF2B5EF4-FFF2-40B4-BE49-F238E27FC236}">
                <a16:creationId xmlns:a16="http://schemas.microsoft.com/office/drawing/2014/main" id="{928B15E7-0F79-D3EF-EEED-70C5169B2E5C}"/>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6631" r="16631"/>
          <a:stretch>
            <a:fillRect/>
          </a:stretch>
        </p:blipFill>
        <p:spPr>
          <a:xfrm>
            <a:off x="9650305" y="238366"/>
            <a:ext cx="1160981" cy="1160982"/>
          </a:xfrm>
          <a:prstGeom prst="ellipse">
            <a:avLst/>
          </a:prstGeom>
          <a:ln>
            <a:noFill/>
          </a:ln>
          <a:effectLst>
            <a:softEdge rad="112500"/>
          </a:effectLst>
        </p:spPr>
      </p:pic>
      <p:sp>
        <p:nvSpPr>
          <p:cNvPr id="7" name="Text Placeholder 6">
            <a:extLst>
              <a:ext uri="{FF2B5EF4-FFF2-40B4-BE49-F238E27FC236}">
                <a16:creationId xmlns:a16="http://schemas.microsoft.com/office/drawing/2014/main" id="{302AA62A-2BBC-2A88-8DEE-F4D35E0D8A2D}"/>
              </a:ext>
            </a:extLst>
          </p:cNvPr>
          <p:cNvSpPr>
            <a:spLocks noGrp="1"/>
          </p:cNvSpPr>
          <p:nvPr>
            <p:ph type="body" sz="quarter" idx="14"/>
          </p:nvPr>
        </p:nvSpPr>
        <p:spPr>
          <a:xfrm>
            <a:off x="215677" y="1456067"/>
            <a:ext cx="1853879" cy="866727"/>
          </a:xfrm>
        </p:spPr>
        <p:txBody>
          <a:bodyPr/>
          <a:lstStyle/>
          <a:p>
            <a:pPr algn="ctr"/>
            <a:r>
              <a:rPr lang="en-GB" sz="1600" dirty="0"/>
              <a:t> </a:t>
            </a:r>
            <a:r>
              <a:rPr lang="en-GB" sz="1800" b="0" dirty="0">
                <a:latin typeface="Aptos" panose="020B0004020202020204" pitchFamily="34" charset="0"/>
              </a:rPr>
              <a:t>Is it just room leaders  that report concerns to the DSL? </a:t>
            </a:r>
            <a:endParaRPr lang="en-GB" sz="1600" b="0" dirty="0">
              <a:latin typeface="Aptos" panose="020B0004020202020204" pitchFamily="34" charset="0"/>
            </a:endParaRPr>
          </a:p>
        </p:txBody>
      </p:sp>
      <p:sp>
        <p:nvSpPr>
          <p:cNvPr id="8" name="Text Placeholder 7">
            <a:extLst>
              <a:ext uri="{FF2B5EF4-FFF2-40B4-BE49-F238E27FC236}">
                <a16:creationId xmlns:a16="http://schemas.microsoft.com/office/drawing/2014/main" id="{1D0C915F-8C50-5931-C70B-C969673E3D18}"/>
              </a:ext>
            </a:extLst>
          </p:cNvPr>
          <p:cNvSpPr>
            <a:spLocks noGrp="1"/>
          </p:cNvSpPr>
          <p:nvPr>
            <p:ph type="body" sz="quarter" idx="15"/>
          </p:nvPr>
        </p:nvSpPr>
        <p:spPr>
          <a:xfrm>
            <a:off x="9300372" y="1399348"/>
            <a:ext cx="2067996" cy="1021922"/>
          </a:xfrm>
        </p:spPr>
        <p:txBody>
          <a:bodyPr/>
          <a:lstStyle/>
          <a:p>
            <a:pPr algn="ctr"/>
            <a:r>
              <a:rPr lang="en-GB" sz="1800" b="0">
                <a:latin typeface="Aptos" panose="020B0004020202020204" pitchFamily="34" charset="0"/>
              </a:rPr>
              <a:t>What is the name of the local multiagency safeguarding guidance you should be aware of? </a:t>
            </a:r>
          </a:p>
        </p:txBody>
      </p:sp>
      <p:sp>
        <p:nvSpPr>
          <p:cNvPr id="9" name="Text Placeholder 8">
            <a:extLst>
              <a:ext uri="{FF2B5EF4-FFF2-40B4-BE49-F238E27FC236}">
                <a16:creationId xmlns:a16="http://schemas.microsoft.com/office/drawing/2014/main" id="{219D4796-EECD-FC84-D9AD-D294952D4AB4}"/>
              </a:ext>
            </a:extLst>
          </p:cNvPr>
          <p:cNvSpPr>
            <a:spLocks noGrp="1"/>
          </p:cNvSpPr>
          <p:nvPr>
            <p:ph type="body" sz="quarter" idx="16"/>
          </p:nvPr>
        </p:nvSpPr>
        <p:spPr>
          <a:xfrm>
            <a:off x="987756" y="3871204"/>
            <a:ext cx="2163600" cy="1079873"/>
          </a:xfrm>
        </p:spPr>
        <p:txBody>
          <a:bodyPr/>
          <a:lstStyle/>
          <a:p>
            <a:pPr algn="ctr"/>
            <a:r>
              <a:rPr lang="en-GB" sz="1800" b="0">
                <a:latin typeface="Aptos" panose="020B0004020202020204" pitchFamily="34" charset="0"/>
              </a:rPr>
              <a:t>Who should you go to if you have a concern about the conduct of a member of a staff?</a:t>
            </a:r>
          </a:p>
        </p:txBody>
      </p:sp>
      <p:pic>
        <p:nvPicPr>
          <p:cNvPr id="22" name="Picture Placeholder 15" descr="CCTV camera">
            <a:extLst>
              <a:ext uri="{FF2B5EF4-FFF2-40B4-BE49-F238E27FC236}">
                <a16:creationId xmlns:a16="http://schemas.microsoft.com/office/drawing/2014/main" id="{52E7D6ED-ED35-51B0-F03E-2F78D9693BFD}"/>
              </a:ext>
            </a:extLst>
          </p:cNvPr>
          <p:cNvPicPr>
            <a:picLocks noChangeAspect="1"/>
          </p:cNvPicPr>
          <p:nvPr/>
        </p:nvPicPr>
        <p:blipFill>
          <a:blip r:embed="rId7">
            <a:extLst>
              <a:ext uri="{28A0092B-C50C-407E-A947-70E740481C1C}">
                <a14:useLocalDpi xmlns:a14="http://schemas.microsoft.com/office/drawing/2010/main" val="0"/>
              </a:ext>
            </a:extLst>
          </a:blip>
          <a:srcRect l="20597" r="20597"/>
          <a:stretch/>
        </p:blipFill>
        <p:spPr>
          <a:xfrm>
            <a:off x="6610436" y="4267386"/>
            <a:ext cx="943575" cy="943574"/>
          </a:xfrm>
          <a:prstGeom prst="ellipse">
            <a:avLst/>
          </a:prstGeom>
          <a:ln>
            <a:noFill/>
          </a:ln>
          <a:effectLst>
            <a:softEdge rad="112500"/>
          </a:effectLst>
        </p:spPr>
      </p:pic>
      <p:pic>
        <p:nvPicPr>
          <p:cNvPr id="25" name="Picture Placeholder 15" descr="Person floating illustration">
            <a:extLst>
              <a:ext uri="{FF2B5EF4-FFF2-40B4-BE49-F238E27FC236}">
                <a16:creationId xmlns:a16="http://schemas.microsoft.com/office/drawing/2014/main" id="{D93C27BB-A846-49C6-3EE2-BBF9D6BE8D51}"/>
              </a:ext>
            </a:extLst>
          </p:cNvPr>
          <p:cNvPicPr>
            <a:picLocks noChangeAspect="1"/>
          </p:cNvPicPr>
          <p:nvPr/>
        </p:nvPicPr>
        <p:blipFill>
          <a:blip r:embed="rId8">
            <a:extLst>
              <a:ext uri="{28A0092B-C50C-407E-A947-70E740481C1C}">
                <a14:useLocalDpi xmlns:a14="http://schemas.microsoft.com/office/drawing/2010/main" val="0"/>
              </a:ext>
            </a:extLst>
          </a:blip>
          <a:srcRect l="15695" r="15695"/>
          <a:stretch>
            <a:fillRect/>
          </a:stretch>
        </p:blipFill>
        <p:spPr>
          <a:xfrm>
            <a:off x="555367" y="392066"/>
            <a:ext cx="943575" cy="943574"/>
          </a:xfrm>
          <a:prstGeom prst="ellipse">
            <a:avLst/>
          </a:prstGeom>
          <a:ln>
            <a:noFill/>
          </a:ln>
          <a:effectLst>
            <a:softEdge rad="112500"/>
          </a:effectLst>
        </p:spPr>
      </p:pic>
      <p:sp>
        <p:nvSpPr>
          <p:cNvPr id="27" name="TextBox 26">
            <a:extLst>
              <a:ext uri="{FF2B5EF4-FFF2-40B4-BE49-F238E27FC236}">
                <a16:creationId xmlns:a16="http://schemas.microsoft.com/office/drawing/2014/main" id="{69B0E902-AEB5-4830-B616-A778B2CEB46F}"/>
              </a:ext>
            </a:extLst>
          </p:cNvPr>
          <p:cNvSpPr txBox="1"/>
          <p:nvPr/>
        </p:nvSpPr>
        <p:spPr>
          <a:xfrm>
            <a:off x="6264883" y="5273421"/>
            <a:ext cx="176379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a:ea typeface="+mn-ea"/>
                <a:cs typeface="+mn-cs"/>
              </a:rPr>
              <a:t> </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Who is responsible for safeguarding ? </a:t>
            </a:r>
          </a:p>
        </p:txBody>
      </p:sp>
      <p:pic>
        <p:nvPicPr>
          <p:cNvPr id="28" name="Picture Placeholder 15" descr="Student smiling at adult">
            <a:extLst>
              <a:ext uri="{FF2B5EF4-FFF2-40B4-BE49-F238E27FC236}">
                <a16:creationId xmlns:a16="http://schemas.microsoft.com/office/drawing/2014/main" id="{80D347DF-1016-5E5D-C245-70499BB9B9D4}"/>
              </a:ext>
            </a:extLst>
          </p:cNvPr>
          <p:cNvPicPr>
            <a:picLocks noChangeAspect="1"/>
          </p:cNvPicPr>
          <p:nvPr/>
        </p:nvPicPr>
        <p:blipFill>
          <a:blip r:embed="rId9">
            <a:extLst>
              <a:ext uri="{28A0092B-C50C-407E-A947-70E740481C1C}">
                <a14:useLocalDpi xmlns:a14="http://schemas.microsoft.com/office/drawing/2010/main" val="0"/>
              </a:ext>
            </a:extLst>
          </a:blip>
          <a:srcRect l="16671" r="16671"/>
          <a:stretch/>
        </p:blipFill>
        <p:spPr>
          <a:xfrm>
            <a:off x="5079956" y="2421270"/>
            <a:ext cx="943575" cy="943574"/>
          </a:xfrm>
          <a:prstGeom prst="ellipse">
            <a:avLst/>
          </a:prstGeom>
          <a:ln>
            <a:noFill/>
          </a:ln>
          <a:effectLst>
            <a:softEdge rad="112500"/>
          </a:effectLst>
        </p:spPr>
      </p:pic>
      <p:sp>
        <p:nvSpPr>
          <p:cNvPr id="29" name="Text Placeholder 6">
            <a:extLst>
              <a:ext uri="{FF2B5EF4-FFF2-40B4-BE49-F238E27FC236}">
                <a16:creationId xmlns:a16="http://schemas.microsoft.com/office/drawing/2014/main" id="{5E8B1144-8DC5-A18A-F0E7-8B9953020DB9}"/>
              </a:ext>
            </a:extLst>
          </p:cNvPr>
          <p:cNvSpPr txBox="1">
            <a:spLocks/>
          </p:cNvSpPr>
          <p:nvPr/>
        </p:nvSpPr>
        <p:spPr>
          <a:xfrm>
            <a:off x="4621422" y="3565426"/>
            <a:ext cx="1853879" cy="1212849"/>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Calibri"/>
                <a:ea typeface="+mn-ea"/>
                <a:cs typeface="+mn-cs"/>
              </a:rPr>
              <a:t> </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Is education a statutory safeguarding partner? </a:t>
            </a:r>
            <a:endParaRPr kumimoji="0" lang="en-GB" sz="16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
        <p:nvSpPr>
          <p:cNvPr id="30" name="Text Placeholder 8">
            <a:extLst>
              <a:ext uri="{FF2B5EF4-FFF2-40B4-BE49-F238E27FC236}">
                <a16:creationId xmlns:a16="http://schemas.microsoft.com/office/drawing/2014/main" id="{3D90799F-7C52-7222-47AE-DA4BC55E157B}"/>
              </a:ext>
            </a:extLst>
          </p:cNvPr>
          <p:cNvSpPr txBox="1">
            <a:spLocks/>
          </p:cNvSpPr>
          <p:nvPr/>
        </p:nvSpPr>
        <p:spPr>
          <a:xfrm>
            <a:off x="2456531" y="5855668"/>
            <a:ext cx="2163600" cy="615700"/>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What is filtering and monitoring? </a:t>
            </a:r>
          </a:p>
        </p:txBody>
      </p:sp>
      <p:pic>
        <p:nvPicPr>
          <p:cNvPr id="31" name="Picture Placeholder 15" descr="Computer user playing with infant">
            <a:extLst>
              <a:ext uri="{FF2B5EF4-FFF2-40B4-BE49-F238E27FC236}">
                <a16:creationId xmlns:a16="http://schemas.microsoft.com/office/drawing/2014/main" id="{B5146B52-8223-C90B-F3BB-D7841A3E746F}"/>
              </a:ext>
            </a:extLst>
          </p:cNvPr>
          <p:cNvPicPr>
            <a:picLocks noChangeAspect="1"/>
          </p:cNvPicPr>
          <p:nvPr/>
        </p:nvPicPr>
        <p:blipFill>
          <a:blip r:embed="rId10">
            <a:extLst>
              <a:ext uri="{28A0092B-C50C-407E-A947-70E740481C1C}">
                <a14:useLocalDpi xmlns:a14="http://schemas.microsoft.com/office/drawing/2010/main" val="0"/>
              </a:ext>
            </a:extLst>
          </a:blip>
          <a:srcRect l="16680" r="16680"/>
          <a:stretch/>
        </p:blipFill>
        <p:spPr>
          <a:xfrm>
            <a:off x="3193211" y="4778276"/>
            <a:ext cx="943575" cy="943574"/>
          </a:xfrm>
          <a:prstGeom prst="ellipse">
            <a:avLst/>
          </a:prstGeom>
          <a:ln>
            <a:noFill/>
          </a:ln>
          <a:effectLst>
            <a:softEdge rad="112500"/>
          </a:effectLst>
        </p:spPr>
      </p:pic>
      <p:pic>
        <p:nvPicPr>
          <p:cNvPr id="35" name="Picture Placeholder 15" descr="Police car on the street">
            <a:extLst>
              <a:ext uri="{FF2B5EF4-FFF2-40B4-BE49-F238E27FC236}">
                <a16:creationId xmlns:a16="http://schemas.microsoft.com/office/drawing/2014/main" id="{115EDDB6-4636-854E-1583-C67254567956}"/>
              </a:ext>
            </a:extLst>
          </p:cNvPr>
          <p:cNvPicPr>
            <a:picLocks noChangeAspect="1"/>
          </p:cNvPicPr>
          <p:nvPr/>
        </p:nvPicPr>
        <p:blipFill>
          <a:blip r:embed="rId11">
            <a:extLst>
              <a:ext uri="{28A0092B-C50C-407E-A947-70E740481C1C}">
                <a14:useLocalDpi xmlns:a14="http://schemas.microsoft.com/office/drawing/2010/main" val="0"/>
              </a:ext>
            </a:extLst>
          </a:blip>
          <a:srcRect l="16675" r="16675"/>
          <a:stretch/>
        </p:blipFill>
        <p:spPr>
          <a:xfrm>
            <a:off x="8507305" y="3626079"/>
            <a:ext cx="943575" cy="943574"/>
          </a:xfrm>
          <a:prstGeom prst="ellipse">
            <a:avLst/>
          </a:prstGeom>
          <a:ln>
            <a:noFill/>
          </a:ln>
          <a:effectLst>
            <a:softEdge rad="112500"/>
          </a:effectLst>
        </p:spPr>
      </p:pic>
      <p:sp>
        <p:nvSpPr>
          <p:cNvPr id="37" name="TextBox 36">
            <a:extLst>
              <a:ext uri="{FF2B5EF4-FFF2-40B4-BE49-F238E27FC236}">
                <a16:creationId xmlns:a16="http://schemas.microsoft.com/office/drawing/2014/main" id="{77649693-96C9-FEF5-115A-3AF7C9BE869F}"/>
              </a:ext>
            </a:extLst>
          </p:cNvPr>
          <p:cNvSpPr txBox="1"/>
          <p:nvPr/>
        </p:nvSpPr>
        <p:spPr>
          <a:xfrm>
            <a:off x="8138166" y="4609688"/>
            <a:ext cx="1763790" cy="203132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a:ea typeface="+mn-ea"/>
                <a:cs typeface="+mn-cs"/>
              </a:rPr>
              <a:t> </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Do you know these acronyms?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NEET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TAF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781CE29D-5835-A96D-DD07-7F69953A2309}"/>
              </a:ext>
            </a:extLst>
          </p:cNvPr>
          <p:cNvSpPr txBox="1"/>
          <p:nvPr/>
        </p:nvSpPr>
        <p:spPr>
          <a:xfrm>
            <a:off x="2759005" y="1979454"/>
            <a:ext cx="176379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a:ea typeface="+mn-ea"/>
                <a:cs typeface="+mn-cs"/>
              </a:rPr>
              <a:t> </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Is there child on child abuse in your setting</a:t>
            </a:r>
            <a:r>
              <a:rPr kumimoji="0" lang="en-GB" sz="1800" b="0" i="0" u="none" strike="noStrike" kern="1200" cap="none" spc="0" normalizeH="0" noProof="0" dirty="0">
                <a:ln>
                  <a:noFill/>
                </a:ln>
                <a:solidFill>
                  <a:srgbClr val="000000"/>
                </a:solidFill>
                <a:effectLst/>
                <a:uLnTx/>
                <a:uFillTx/>
                <a:latin typeface="Aptos" panose="020B0004020202020204" pitchFamily="34" charset="0"/>
                <a:ea typeface="+mn-ea"/>
                <a:cs typeface="+mn-cs"/>
              </a:rPr>
              <a:t> </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p:txBody>
      </p:sp>
      <p:sp>
        <p:nvSpPr>
          <p:cNvPr id="6" name="TextBox 5">
            <a:extLst>
              <a:ext uri="{FF2B5EF4-FFF2-40B4-BE49-F238E27FC236}">
                <a16:creationId xmlns:a16="http://schemas.microsoft.com/office/drawing/2014/main" id="{3C71D33E-9D37-6C4B-E954-6283BDBF1A6D}"/>
              </a:ext>
            </a:extLst>
          </p:cNvPr>
          <p:cNvSpPr txBox="1"/>
          <p:nvPr/>
        </p:nvSpPr>
        <p:spPr>
          <a:xfrm>
            <a:off x="10353032" y="4325451"/>
            <a:ext cx="176379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a:ea typeface="+mn-ea"/>
                <a:cs typeface="+mn-cs"/>
              </a:rPr>
              <a:t> </a:t>
            </a: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What is the most common form of abuse?</a:t>
            </a:r>
          </a:p>
        </p:txBody>
      </p:sp>
    </p:spTree>
    <p:extLst>
      <p:ext uri="{BB962C8B-B14F-4D97-AF65-F5344CB8AC3E}">
        <p14:creationId xmlns:p14="http://schemas.microsoft.com/office/powerpoint/2010/main" val="172518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 calcmode="lin" valueType="num">
                                      <p:cBhvr>
                                        <p:cTn id="36"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9">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 calcmode="lin" valueType="num">
                                      <p:cBhvr>
                                        <p:cTn id="48" dur="500" fill="hold"/>
                                        <p:tgtEl>
                                          <p:spTgt spid="29"/>
                                        </p:tgtEl>
                                        <p:attrNameLst>
                                          <p:attrName>ppt_w</p:attrName>
                                        </p:attrNameLst>
                                      </p:cBhvr>
                                      <p:tavLst>
                                        <p:tav tm="0">
                                          <p:val>
                                            <p:fltVal val="0"/>
                                          </p:val>
                                        </p:tav>
                                        <p:tav tm="100000">
                                          <p:val>
                                            <p:strVal val="#ppt_w"/>
                                          </p:val>
                                        </p:tav>
                                      </p:tavLst>
                                    </p:anim>
                                    <p:anim calcmode="lin" valueType="num">
                                      <p:cBhvr>
                                        <p:cTn id="49" dur="500" fill="hold"/>
                                        <p:tgtEl>
                                          <p:spTgt spid="29"/>
                                        </p:tgtEl>
                                        <p:attrNameLst>
                                          <p:attrName>ppt_h</p:attrName>
                                        </p:attrNameLst>
                                      </p:cBhvr>
                                      <p:tavLst>
                                        <p:tav tm="0">
                                          <p:val>
                                            <p:fltVal val="0"/>
                                          </p:val>
                                        </p:tav>
                                        <p:tav tm="100000">
                                          <p:val>
                                            <p:strVal val="#ppt_h"/>
                                          </p:val>
                                        </p:tav>
                                      </p:tavLst>
                                    </p:anim>
                                    <p:animEffect transition="in" filter="fade">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p:cTn id="55" dur="500" fill="hold"/>
                                        <p:tgtEl>
                                          <p:spTgt spid="31"/>
                                        </p:tgtEl>
                                        <p:attrNameLst>
                                          <p:attrName>ppt_w</p:attrName>
                                        </p:attrNameLst>
                                      </p:cBhvr>
                                      <p:tavLst>
                                        <p:tav tm="0">
                                          <p:val>
                                            <p:fltVal val="0"/>
                                          </p:val>
                                        </p:tav>
                                        <p:tav tm="100000">
                                          <p:val>
                                            <p:strVal val="#ppt_w"/>
                                          </p:val>
                                        </p:tav>
                                      </p:tavLst>
                                    </p:anim>
                                    <p:anim calcmode="lin" valueType="num">
                                      <p:cBhvr>
                                        <p:cTn id="56" dur="500" fill="hold"/>
                                        <p:tgtEl>
                                          <p:spTgt spid="31"/>
                                        </p:tgtEl>
                                        <p:attrNameLst>
                                          <p:attrName>ppt_h</p:attrName>
                                        </p:attrNameLst>
                                      </p:cBhvr>
                                      <p:tavLst>
                                        <p:tav tm="0">
                                          <p:val>
                                            <p:fltVal val="0"/>
                                          </p:val>
                                        </p:tav>
                                        <p:tav tm="100000">
                                          <p:val>
                                            <p:strVal val="#ppt_h"/>
                                          </p:val>
                                        </p:tav>
                                      </p:tavLst>
                                    </p:anim>
                                    <p:animEffect transition="in" filter="fade">
                                      <p:cBhvr>
                                        <p:cTn id="57" dur="500"/>
                                        <p:tgtEl>
                                          <p:spTgt spid="31"/>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p:cTn id="60" dur="500" fill="hold"/>
                                        <p:tgtEl>
                                          <p:spTgt spid="30"/>
                                        </p:tgtEl>
                                        <p:attrNameLst>
                                          <p:attrName>ppt_w</p:attrName>
                                        </p:attrNameLst>
                                      </p:cBhvr>
                                      <p:tavLst>
                                        <p:tav tm="0">
                                          <p:val>
                                            <p:fltVal val="0"/>
                                          </p:val>
                                        </p:tav>
                                        <p:tav tm="100000">
                                          <p:val>
                                            <p:strVal val="#ppt_w"/>
                                          </p:val>
                                        </p:tav>
                                      </p:tavLst>
                                    </p:anim>
                                    <p:anim calcmode="lin" valueType="num">
                                      <p:cBhvr>
                                        <p:cTn id="61" dur="500" fill="hold"/>
                                        <p:tgtEl>
                                          <p:spTgt spid="30"/>
                                        </p:tgtEl>
                                        <p:attrNameLst>
                                          <p:attrName>ppt_h</p:attrName>
                                        </p:attrNameLst>
                                      </p:cBhvr>
                                      <p:tavLst>
                                        <p:tav tm="0">
                                          <p:val>
                                            <p:fltVal val="0"/>
                                          </p:val>
                                        </p:tav>
                                        <p:tav tm="100000">
                                          <p:val>
                                            <p:strVal val="#ppt_h"/>
                                          </p:val>
                                        </p:tav>
                                      </p:tavLst>
                                    </p:anim>
                                    <p:animEffect transition="in" filter="fade">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500" fill="hold"/>
                                        <p:tgtEl>
                                          <p:spTgt spid="24"/>
                                        </p:tgtEl>
                                        <p:attrNameLst>
                                          <p:attrName>ppt_w</p:attrName>
                                        </p:attrNameLst>
                                      </p:cBhvr>
                                      <p:tavLst>
                                        <p:tav tm="0">
                                          <p:val>
                                            <p:fltVal val="0"/>
                                          </p:val>
                                        </p:tav>
                                        <p:tav tm="100000">
                                          <p:val>
                                            <p:strVal val="#ppt_w"/>
                                          </p:val>
                                        </p:tav>
                                      </p:tavLst>
                                    </p:anim>
                                    <p:anim calcmode="lin" valueType="num">
                                      <p:cBhvr>
                                        <p:cTn id="68" dur="500" fill="hold"/>
                                        <p:tgtEl>
                                          <p:spTgt spid="24"/>
                                        </p:tgtEl>
                                        <p:attrNameLst>
                                          <p:attrName>ppt_h</p:attrName>
                                        </p:attrNameLst>
                                      </p:cBhvr>
                                      <p:tavLst>
                                        <p:tav tm="0">
                                          <p:val>
                                            <p:fltVal val="0"/>
                                          </p:val>
                                        </p:tav>
                                        <p:tav tm="100000">
                                          <p:val>
                                            <p:strVal val="#ppt_h"/>
                                          </p:val>
                                        </p:tav>
                                      </p:tavLst>
                                    </p:anim>
                                    <p:animEffect transition="in" filter="fade">
                                      <p:cBhvr>
                                        <p:cTn id="69" dur="500"/>
                                        <p:tgtEl>
                                          <p:spTgt spid="24"/>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8">
                                            <p:txEl>
                                              <p:pRg st="0" end="0"/>
                                            </p:txEl>
                                          </p:spTgt>
                                        </p:tgtEl>
                                        <p:attrNameLst>
                                          <p:attrName>style.visibility</p:attrName>
                                        </p:attrNameLst>
                                      </p:cBhvr>
                                      <p:to>
                                        <p:strVal val="visible"/>
                                      </p:to>
                                    </p:set>
                                    <p:anim calcmode="lin" valueType="num">
                                      <p:cBhvr>
                                        <p:cTn id="72"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73"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74" dur="500"/>
                                        <p:tgtEl>
                                          <p:spTgt spid="8">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animEffect transition="in" filter="fade">
                                      <p:cBhvr>
                                        <p:cTn id="81" dur="500"/>
                                        <p:tgtEl>
                                          <p:spTgt spid="12"/>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6"/>
                                        </p:tgtEl>
                                        <p:attrNameLst>
                                          <p:attrName>style.visibility</p:attrName>
                                        </p:attrNameLst>
                                      </p:cBhvr>
                                      <p:to>
                                        <p:strVal val="visible"/>
                                      </p:to>
                                    </p:set>
                                    <p:anim calcmode="lin" valueType="num">
                                      <p:cBhvr>
                                        <p:cTn id="84" dur="500" fill="hold"/>
                                        <p:tgtEl>
                                          <p:spTgt spid="6"/>
                                        </p:tgtEl>
                                        <p:attrNameLst>
                                          <p:attrName>ppt_w</p:attrName>
                                        </p:attrNameLst>
                                      </p:cBhvr>
                                      <p:tavLst>
                                        <p:tav tm="0">
                                          <p:val>
                                            <p:fltVal val="0"/>
                                          </p:val>
                                        </p:tav>
                                        <p:tav tm="100000">
                                          <p:val>
                                            <p:strVal val="#ppt_w"/>
                                          </p:val>
                                        </p:tav>
                                      </p:tavLst>
                                    </p:anim>
                                    <p:anim calcmode="lin" valueType="num">
                                      <p:cBhvr>
                                        <p:cTn id="85" dur="500" fill="hold"/>
                                        <p:tgtEl>
                                          <p:spTgt spid="6"/>
                                        </p:tgtEl>
                                        <p:attrNameLst>
                                          <p:attrName>ppt_h</p:attrName>
                                        </p:attrNameLst>
                                      </p:cBhvr>
                                      <p:tavLst>
                                        <p:tav tm="0">
                                          <p:val>
                                            <p:fltVal val="0"/>
                                          </p:val>
                                        </p:tav>
                                        <p:tav tm="100000">
                                          <p:val>
                                            <p:strVal val="#ppt_h"/>
                                          </p:val>
                                        </p:tav>
                                      </p:tavLst>
                                    </p:anim>
                                    <p:animEffect transition="in" filter="fade">
                                      <p:cBhvr>
                                        <p:cTn id="86" dur="500"/>
                                        <p:tgtEl>
                                          <p:spTgt spid="6"/>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35"/>
                                        </p:tgtEl>
                                        <p:attrNameLst>
                                          <p:attrName>style.visibility</p:attrName>
                                        </p:attrNameLst>
                                      </p:cBhvr>
                                      <p:to>
                                        <p:strVal val="visible"/>
                                      </p:to>
                                    </p:set>
                                    <p:anim calcmode="lin" valueType="num">
                                      <p:cBhvr>
                                        <p:cTn id="91" dur="500" fill="hold"/>
                                        <p:tgtEl>
                                          <p:spTgt spid="35"/>
                                        </p:tgtEl>
                                        <p:attrNameLst>
                                          <p:attrName>ppt_w</p:attrName>
                                        </p:attrNameLst>
                                      </p:cBhvr>
                                      <p:tavLst>
                                        <p:tav tm="0">
                                          <p:val>
                                            <p:fltVal val="0"/>
                                          </p:val>
                                        </p:tav>
                                        <p:tav tm="100000">
                                          <p:val>
                                            <p:strVal val="#ppt_w"/>
                                          </p:val>
                                        </p:tav>
                                      </p:tavLst>
                                    </p:anim>
                                    <p:anim calcmode="lin" valueType="num">
                                      <p:cBhvr>
                                        <p:cTn id="92" dur="500" fill="hold"/>
                                        <p:tgtEl>
                                          <p:spTgt spid="35"/>
                                        </p:tgtEl>
                                        <p:attrNameLst>
                                          <p:attrName>ppt_h</p:attrName>
                                        </p:attrNameLst>
                                      </p:cBhvr>
                                      <p:tavLst>
                                        <p:tav tm="0">
                                          <p:val>
                                            <p:fltVal val="0"/>
                                          </p:val>
                                        </p:tav>
                                        <p:tav tm="100000">
                                          <p:val>
                                            <p:strVal val="#ppt_h"/>
                                          </p:val>
                                        </p:tav>
                                      </p:tavLst>
                                    </p:anim>
                                    <p:animEffect transition="in" filter="fade">
                                      <p:cBhvr>
                                        <p:cTn id="93" dur="500"/>
                                        <p:tgtEl>
                                          <p:spTgt spid="35"/>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37"/>
                                        </p:tgtEl>
                                        <p:attrNameLst>
                                          <p:attrName>style.visibility</p:attrName>
                                        </p:attrNameLst>
                                      </p:cBhvr>
                                      <p:to>
                                        <p:strVal val="visible"/>
                                      </p:to>
                                    </p:set>
                                    <p:anim calcmode="lin" valueType="num">
                                      <p:cBhvr>
                                        <p:cTn id="96" dur="500" fill="hold"/>
                                        <p:tgtEl>
                                          <p:spTgt spid="37"/>
                                        </p:tgtEl>
                                        <p:attrNameLst>
                                          <p:attrName>ppt_w</p:attrName>
                                        </p:attrNameLst>
                                      </p:cBhvr>
                                      <p:tavLst>
                                        <p:tav tm="0">
                                          <p:val>
                                            <p:fltVal val="0"/>
                                          </p:val>
                                        </p:tav>
                                        <p:tav tm="100000">
                                          <p:val>
                                            <p:strVal val="#ppt_w"/>
                                          </p:val>
                                        </p:tav>
                                      </p:tavLst>
                                    </p:anim>
                                    <p:anim calcmode="lin" valueType="num">
                                      <p:cBhvr>
                                        <p:cTn id="97" dur="500" fill="hold"/>
                                        <p:tgtEl>
                                          <p:spTgt spid="37"/>
                                        </p:tgtEl>
                                        <p:attrNameLst>
                                          <p:attrName>ppt_h</p:attrName>
                                        </p:attrNameLst>
                                      </p:cBhvr>
                                      <p:tavLst>
                                        <p:tav tm="0">
                                          <p:val>
                                            <p:fltVal val="0"/>
                                          </p:val>
                                        </p:tav>
                                        <p:tav tm="100000">
                                          <p:val>
                                            <p:strVal val="#ppt_h"/>
                                          </p:val>
                                        </p:tav>
                                      </p:tavLst>
                                    </p:anim>
                                    <p:animEffect transition="in" filter="fade">
                                      <p:cBhvr>
                                        <p:cTn id="98" dur="500"/>
                                        <p:tgtEl>
                                          <p:spTgt spid="37"/>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nodeType="clickEffect">
                                  <p:stCondLst>
                                    <p:cond delay="0"/>
                                  </p:stCondLst>
                                  <p:childTnLst>
                                    <p:set>
                                      <p:cBhvr>
                                        <p:cTn id="102" dur="1" fill="hold">
                                          <p:stCondLst>
                                            <p:cond delay="0"/>
                                          </p:stCondLst>
                                        </p:cTn>
                                        <p:tgtEl>
                                          <p:spTgt spid="22"/>
                                        </p:tgtEl>
                                        <p:attrNameLst>
                                          <p:attrName>style.visibility</p:attrName>
                                        </p:attrNameLst>
                                      </p:cBhvr>
                                      <p:to>
                                        <p:strVal val="visible"/>
                                      </p:to>
                                    </p:set>
                                    <p:anim calcmode="lin" valueType="num">
                                      <p:cBhvr>
                                        <p:cTn id="103" dur="500" fill="hold"/>
                                        <p:tgtEl>
                                          <p:spTgt spid="22"/>
                                        </p:tgtEl>
                                        <p:attrNameLst>
                                          <p:attrName>ppt_w</p:attrName>
                                        </p:attrNameLst>
                                      </p:cBhvr>
                                      <p:tavLst>
                                        <p:tav tm="0">
                                          <p:val>
                                            <p:fltVal val="0"/>
                                          </p:val>
                                        </p:tav>
                                        <p:tav tm="100000">
                                          <p:val>
                                            <p:strVal val="#ppt_w"/>
                                          </p:val>
                                        </p:tav>
                                      </p:tavLst>
                                    </p:anim>
                                    <p:anim calcmode="lin" valueType="num">
                                      <p:cBhvr>
                                        <p:cTn id="104" dur="500" fill="hold"/>
                                        <p:tgtEl>
                                          <p:spTgt spid="22"/>
                                        </p:tgtEl>
                                        <p:attrNameLst>
                                          <p:attrName>ppt_h</p:attrName>
                                        </p:attrNameLst>
                                      </p:cBhvr>
                                      <p:tavLst>
                                        <p:tav tm="0">
                                          <p:val>
                                            <p:fltVal val="0"/>
                                          </p:val>
                                        </p:tav>
                                        <p:tav tm="100000">
                                          <p:val>
                                            <p:strVal val="#ppt_h"/>
                                          </p:val>
                                        </p:tav>
                                      </p:tavLst>
                                    </p:anim>
                                    <p:animEffect transition="in" filter="fade">
                                      <p:cBhvr>
                                        <p:cTn id="105" dur="500"/>
                                        <p:tgtEl>
                                          <p:spTgt spid="22"/>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27"/>
                                        </p:tgtEl>
                                        <p:attrNameLst>
                                          <p:attrName>style.visibility</p:attrName>
                                        </p:attrNameLst>
                                      </p:cBhvr>
                                      <p:to>
                                        <p:strVal val="visible"/>
                                      </p:to>
                                    </p:set>
                                    <p:anim calcmode="lin" valueType="num">
                                      <p:cBhvr>
                                        <p:cTn id="108" dur="500" fill="hold"/>
                                        <p:tgtEl>
                                          <p:spTgt spid="27"/>
                                        </p:tgtEl>
                                        <p:attrNameLst>
                                          <p:attrName>ppt_w</p:attrName>
                                        </p:attrNameLst>
                                      </p:cBhvr>
                                      <p:tavLst>
                                        <p:tav tm="0">
                                          <p:val>
                                            <p:fltVal val="0"/>
                                          </p:val>
                                        </p:tav>
                                        <p:tav tm="100000">
                                          <p:val>
                                            <p:strVal val="#ppt_w"/>
                                          </p:val>
                                        </p:tav>
                                      </p:tavLst>
                                    </p:anim>
                                    <p:anim calcmode="lin" valueType="num">
                                      <p:cBhvr>
                                        <p:cTn id="109" dur="500" fill="hold"/>
                                        <p:tgtEl>
                                          <p:spTgt spid="27"/>
                                        </p:tgtEl>
                                        <p:attrNameLst>
                                          <p:attrName>ppt_h</p:attrName>
                                        </p:attrNameLst>
                                      </p:cBhvr>
                                      <p:tavLst>
                                        <p:tav tm="0">
                                          <p:val>
                                            <p:fltVal val="0"/>
                                          </p:val>
                                        </p:tav>
                                        <p:tav tm="100000">
                                          <p:val>
                                            <p:strVal val="#ppt_h"/>
                                          </p:val>
                                        </p:tav>
                                      </p:tavLst>
                                    </p:anim>
                                    <p:animEffect transition="in" filter="fade">
                                      <p:cBhvr>
                                        <p:cTn id="1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build="p"/>
      <p:bldP spid="27" grpId="0"/>
      <p:bldP spid="29" grpId="0"/>
      <p:bldP spid="30" grpId="0"/>
      <p:bldP spid="37"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63FF5F-1804-B859-99BA-9425FE4F6320}"/>
              </a:ext>
            </a:extLst>
          </p:cNvPr>
          <p:cNvSpPr txBox="1">
            <a:spLocks noGrp="1"/>
          </p:cNvSpPr>
          <p:nvPr>
            <p:ph type="title" idx="4294967295"/>
          </p:nvPr>
        </p:nvSpPr>
        <p:spPr>
          <a:xfrm>
            <a:off x="5164465" y="275521"/>
            <a:ext cx="1444444" cy="4417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600" b="1" i="0" u="none" strike="noStrike" kern="1200" cap="none" spc="0" normalizeH="0" baseline="0" noProof="0" dirty="0">
                <a:ln>
                  <a:noFill/>
                </a:ln>
                <a:solidFill>
                  <a:srgbClr val="004C94"/>
                </a:solidFill>
                <a:effectLst/>
                <a:uLnTx/>
                <a:uFillTx/>
                <a:latin typeface="Aptos" panose="020B0004020202020204" pitchFamily="34" charset="0"/>
                <a:ea typeface="+mn-ea"/>
                <a:cs typeface="+mn-cs"/>
              </a:rPr>
              <a:t>BINGO</a:t>
            </a:r>
            <a:endParaRPr kumimoji="0" lang="en-GB" sz="2800" b="0" i="0" u="none" strike="noStrike" kern="1200" cap="none" spc="0" normalizeH="0" baseline="0" noProof="0" dirty="0">
              <a:ln>
                <a:noFill/>
              </a:ln>
              <a:solidFill>
                <a:srgbClr val="004C94"/>
              </a:solidFill>
              <a:effectLst/>
              <a:uLnTx/>
              <a:uFillTx/>
              <a:latin typeface="Aptos" panose="020B0004020202020204" pitchFamily="34" charset="0"/>
              <a:ea typeface="+mn-ea"/>
              <a:cs typeface="+mn-cs"/>
            </a:endParaRPr>
          </a:p>
        </p:txBody>
      </p:sp>
      <p:graphicFrame>
        <p:nvGraphicFramePr>
          <p:cNvPr id="12" name="Table 11">
            <a:extLst>
              <a:ext uri="{FF2B5EF4-FFF2-40B4-BE49-F238E27FC236}">
                <a16:creationId xmlns:a16="http://schemas.microsoft.com/office/drawing/2014/main" id="{58FE7F78-BB8B-90C1-5C1B-852127A6F65C}"/>
              </a:ext>
            </a:extLst>
          </p:cNvPr>
          <p:cNvGraphicFramePr>
            <a:graphicFrameLocks noGrp="1"/>
          </p:cNvGraphicFramePr>
          <p:nvPr>
            <p:extLst>
              <p:ext uri="{D42A27DB-BD31-4B8C-83A1-F6EECF244321}">
                <p14:modId xmlns:p14="http://schemas.microsoft.com/office/powerpoint/2010/main" val="1537825148"/>
              </p:ext>
            </p:extLst>
          </p:nvPr>
        </p:nvGraphicFramePr>
        <p:xfrm>
          <a:off x="1495313" y="1030654"/>
          <a:ext cx="9144001" cy="4954095"/>
        </p:xfrm>
        <a:graphic>
          <a:graphicData uri="http://schemas.openxmlformats.org/drawingml/2006/table">
            <a:tbl>
              <a:tblPr firstRow="1" bandRow="1">
                <a:tableStyleId>{5DA37D80-6434-44D0-A028-1B22A696006F}</a:tableStyleId>
              </a:tblPr>
              <a:tblGrid>
                <a:gridCol w="1923704">
                  <a:extLst>
                    <a:ext uri="{9D8B030D-6E8A-4147-A177-3AD203B41FA5}">
                      <a16:colId xmlns:a16="http://schemas.microsoft.com/office/drawing/2014/main" val="3573697824"/>
                    </a:ext>
                  </a:extLst>
                </a:gridCol>
                <a:gridCol w="1920380">
                  <a:extLst>
                    <a:ext uri="{9D8B030D-6E8A-4147-A177-3AD203B41FA5}">
                      <a16:colId xmlns:a16="http://schemas.microsoft.com/office/drawing/2014/main" val="1032662710"/>
                    </a:ext>
                  </a:extLst>
                </a:gridCol>
                <a:gridCol w="1843039">
                  <a:extLst>
                    <a:ext uri="{9D8B030D-6E8A-4147-A177-3AD203B41FA5}">
                      <a16:colId xmlns:a16="http://schemas.microsoft.com/office/drawing/2014/main" val="3468600678"/>
                    </a:ext>
                  </a:extLst>
                </a:gridCol>
                <a:gridCol w="1817994">
                  <a:extLst>
                    <a:ext uri="{9D8B030D-6E8A-4147-A177-3AD203B41FA5}">
                      <a16:colId xmlns:a16="http://schemas.microsoft.com/office/drawing/2014/main" val="4228613525"/>
                    </a:ext>
                  </a:extLst>
                </a:gridCol>
                <a:gridCol w="1638884">
                  <a:extLst>
                    <a:ext uri="{9D8B030D-6E8A-4147-A177-3AD203B41FA5}">
                      <a16:colId xmlns:a16="http://schemas.microsoft.com/office/drawing/2014/main" val="2625948284"/>
                    </a:ext>
                  </a:extLst>
                </a:gridCol>
              </a:tblGrid>
              <a:tr h="1387935">
                <a:tc>
                  <a:txBody>
                    <a:bodyPr/>
                    <a:lstStyle/>
                    <a:p>
                      <a:pPr algn="ctr"/>
                      <a:endParaRPr lang="en-GB" dirty="0">
                        <a:latin typeface="Aptos" panose="020B0004020202020204" pitchFamily="34" charset="0"/>
                      </a:endParaRPr>
                    </a:p>
                    <a:p>
                      <a:pPr algn="ctr"/>
                      <a:r>
                        <a:rPr lang="en-GB" dirty="0">
                          <a:latin typeface="Aptos" panose="020B0004020202020204" pitchFamily="34" charset="0"/>
                        </a:rPr>
                        <a:t>DSL </a:t>
                      </a:r>
                    </a:p>
                    <a:p>
                      <a:endParaRPr lang="en-GB" dirty="0">
                        <a:latin typeface="Aptos" panose="020B0004020202020204" pitchFamily="34" charset="0"/>
                      </a:endParaRPr>
                    </a:p>
                  </a:txBody>
                  <a:tcPr/>
                </a:tc>
                <a:tc>
                  <a:txBody>
                    <a:bodyPr/>
                    <a:lstStyle/>
                    <a:p>
                      <a:pPr algn="ctr"/>
                      <a:endParaRPr lang="en-GB" dirty="0">
                        <a:latin typeface="Aptos" panose="020B0004020202020204" pitchFamily="34" charset="0"/>
                      </a:endParaRPr>
                    </a:p>
                    <a:p>
                      <a:pPr algn="ctr"/>
                      <a:r>
                        <a:rPr lang="en-GB" dirty="0">
                          <a:latin typeface="Aptos" panose="020B0004020202020204" pitchFamily="34" charset="0"/>
                        </a:rPr>
                        <a:t>Children and Family’s Hub </a:t>
                      </a:r>
                    </a:p>
                    <a:p>
                      <a:pPr algn="ctr"/>
                      <a:endParaRPr lang="en-GB" dirty="0">
                        <a:latin typeface="Aptos" panose="020B0004020202020204" pitchFamily="34" charset="0"/>
                      </a:endParaRPr>
                    </a:p>
                  </a:txBody>
                  <a:tcPr/>
                </a:tc>
                <a:tc>
                  <a:txBody>
                    <a:bodyPr/>
                    <a:lstStyle/>
                    <a:p>
                      <a:endParaRPr lang="en-GB" dirty="0">
                        <a:latin typeface="Aptos" panose="020B0004020202020204" pitchFamily="34" charset="0"/>
                      </a:endParaRPr>
                    </a:p>
                    <a:p>
                      <a:pPr algn="ctr"/>
                      <a:r>
                        <a:rPr lang="en-GB" dirty="0">
                          <a:latin typeface="Aptos" panose="020B0004020202020204" pitchFamily="34" charset="0"/>
                        </a:rPr>
                        <a:t>Neglect </a:t>
                      </a:r>
                    </a:p>
                  </a:txBody>
                  <a:tcPr/>
                </a:tc>
                <a:tc>
                  <a:txBody>
                    <a:bodyPr/>
                    <a:lstStyle/>
                    <a:p>
                      <a:endParaRPr lang="en-GB" dirty="0">
                        <a:latin typeface="Aptos" panose="020B0004020202020204" pitchFamily="34" charset="0"/>
                      </a:endParaRPr>
                    </a:p>
                    <a:p>
                      <a:pPr algn="ctr"/>
                      <a:r>
                        <a:rPr lang="en-GB" dirty="0">
                          <a:latin typeface="Aptos" panose="020B0004020202020204" pitchFamily="34" charset="0"/>
                        </a:rPr>
                        <a:t>Prevent Duty </a:t>
                      </a:r>
                    </a:p>
                  </a:txBody>
                  <a:tcPr/>
                </a:tc>
                <a:tc>
                  <a:txBody>
                    <a:bodyPr/>
                    <a:lstStyle/>
                    <a:p>
                      <a:endParaRPr lang="en-GB" dirty="0">
                        <a:latin typeface="Aptos" panose="020B0004020202020204" pitchFamily="34" charset="0"/>
                      </a:endParaRPr>
                    </a:p>
                    <a:p>
                      <a:pPr algn="ctr"/>
                      <a:r>
                        <a:rPr lang="en-GB" dirty="0">
                          <a:latin typeface="Aptos" panose="020B0004020202020204" pitchFamily="34" charset="0"/>
                        </a:rPr>
                        <a:t>Report a concern</a:t>
                      </a:r>
                    </a:p>
                  </a:txBody>
                  <a:tcPr/>
                </a:tc>
                <a:extLst>
                  <a:ext uri="{0D108BD9-81ED-4DB2-BD59-A6C34878D82A}">
                    <a16:rowId xmlns:a16="http://schemas.microsoft.com/office/drawing/2014/main" val="4095998350"/>
                  </a:ext>
                </a:extLst>
              </a:tr>
              <a:tr h="949640">
                <a:tc>
                  <a:txBody>
                    <a:bodyPr/>
                    <a:lstStyle/>
                    <a:p>
                      <a:endParaRPr lang="en-GB" dirty="0">
                        <a:latin typeface="Aptos" panose="020B0004020202020204" pitchFamily="34" charset="0"/>
                      </a:endParaRPr>
                    </a:p>
                    <a:p>
                      <a:pPr algn="ctr"/>
                      <a:r>
                        <a:rPr lang="en-GB" b="1" dirty="0">
                          <a:latin typeface="Aptos" panose="020B0004020202020204" pitchFamily="34" charset="0"/>
                        </a:rPr>
                        <a:t>Emotional abuse </a:t>
                      </a:r>
                    </a:p>
                    <a:p>
                      <a:endParaRPr lang="en-GB" dirty="0">
                        <a:latin typeface="Aptos" panose="020B0004020202020204" pitchFamily="34" charset="0"/>
                      </a:endParaRPr>
                    </a:p>
                  </a:txBody>
                  <a:tcPr/>
                </a:tc>
                <a:tc>
                  <a:txBody>
                    <a:bodyPr/>
                    <a:lstStyle/>
                    <a:p>
                      <a:endParaRPr lang="en-GB" dirty="0">
                        <a:latin typeface="Aptos" panose="020B0004020202020204" pitchFamily="34" charset="0"/>
                      </a:endParaRPr>
                    </a:p>
                    <a:p>
                      <a:pPr algn="ctr"/>
                      <a:r>
                        <a:rPr lang="en-GB" b="1" dirty="0">
                          <a:latin typeface="Aptos" panose="020B0004020202020204" pitchFamily="34" charset="0"/>
                        </a:rPr>
                        <a:t>Child-on-child abuse </a:t>
                      </a:r>
                    </a:p>
                  </a:txBody>
                  <a:tcPr/>
                </a:tc>
                <a:tc>
                  <a:txBody>
                    <a:bodyPr/>
                    <a:lstStyle/>
                    <a:p>
                      <a:endParaRPr lang="en-GB" b="1" dirty="0">
                        <a:latin typeface="Aptos" panose="020B0004020202020204" pitchFamily="34" charset="0"/>
                      </a:endParaRPr>
                    </a:p>
                    <a:p>
                      <a:pPr algn="ctr"/>
                      <a:r>
                        <a:rPr lang="en-GB" b="1" dirty="0">
                          <a:latin typeface="Aptos" panose="020B0004020202020204" pitchFamily="34" charset="0"/>
                        </a:rPr>
                        <a:t>CPOMS/My Concern</a:t>
                      </a:r>
                    </a:p>
                  </a:txBody>
                  <a:tcPr/>
                </a:tc>
                <a:tc>
                  <a:txBody>
                    <a:bodyPr/>
                    <a:lstStyle/>
                    <a:p>
                      <a:endParaRPr lang="en-GB" dirty="0">
                        <a:latin typeface="Aptos" panose="020B0004020202020204" pitchFamily="34" charset="0"/>
                      </a:endParaRPr>
                    </a:p>
                    <a:p>
                      <a:r>
                        <a:rPr lang="en-GB" b="1" dirty="0">
                          <a:latin typeface="Aptos" panose="020B0004020202020204" pitchFamily="34" charset="0"/>
                        </a:rPr>
                        <a:t>Confidentiality </a:t>
                      </a:r>
                    </a:p>
                  </a:txBody>
                  <a:tcPr/>
                </a:tc>
                <a:tc>
                  <a:txBody>
                    <a:bodyPr/>
                    <a:lstStyle/>
                    <a:p>
                      <a:endParaRPr lang="en-GB" dirty="0">
                        <a:latin typeface="Aptos" panose="020B0004020202020204" pitchFamily="34" charset="0"/>
                      </a:endParaRPr>
                    </a:p>
                    <a:p>
                      <a:pPr algn="ctr"/>
                      <a:r>
                        <a:rPr lang="en-GB" b="1" dirty="0">
                          <a:latin typeface="Aptos" panose="020B0004020202020204" pitchFamily="34" charset="0"/>
                        </a:rPr>
                        <a:t>Risk assessment </a:t>
                      </a:r>
                    </a:p>
                  </a:txBody>
                  <a:tcPr/>
                </a:tc>
                <a:extLst>
                  <a:ext uri="{0D108BD9-81ED-4DB2-BD59-A6C34878D82A}">
                    <a16:rowId xmlns:a16="http://schemas.microsoft.com/office/drawing/2014/main" val="1555661806"/>
                  </a:ext>
                </a:extLst>
              </a:tr>
              <a:tr h="1168787">
                <a:tc>
                  <a:txBody>
                    <a:bodyPr/>
                    <a:lstStyle/>
                    <a:p>
                      <a:pPr algn="ctr"/>
                      <a:endParaRPr lang="en-GB" b="0" dirty="0">
                        <a:latin typeface="Aptos" panose="020B0004020202020204" pitchFamily="34" charset="0"/>
                      </a:endParaRPr>
                    </a:p>
                    <a:p>
                      <a:pPr algn="ctr"/>
                      <a:r>
                        <a:rPr lang="en-GB" b="1" dirty="0">
                          <a:latin typeface="Aptos" panose="020B0004020202020204" pitchFamily="34" charset="0"/>
                        </a:rPr>
                        <a:t>Early help</a:t>
                      </a:r>
                    </a:p>
                    <a:p>
                      <a:endParaRPr lang="en-GB" dirty="0">
                        <a:latin typeface="Aptos" panose="020B0004020202020204" pitchFamily="34" charset="0"/>
                      </a:endParaRPr>
                    </a:p>
                  </a:txBody>
                  <a:tcPr/>
                </a:tc>
                <a:tc>
                  <a:txBody>
                    <a:bodyPr/>
                    <a:lstStyle/>
                    <a:p>
                      <a:endParaRPr lang="en-GB">
                        <a:latin typeface="Aptos" panose="020B0004020202020204" pitchFamily="34" charset="0"/>
                      </a:endParaRPr>
                    </a:p>
                    <a:p>
                      <a:pPr algn="ctr"/>
                      <a:r>
                        <a:rPr lang="en-GB" b="1">
                          <a:latin typeface="Aptos" panose="020B0004020202020204" pitchFamily="34" charset="0"/>
                        </a:rPr>
                        <a:t>Radicalisation </a:t>
                      </a:r>
                    </a:p>
                  </a:txBody>
                  <a:tcPr/>
                </a:tc>
                <a:tc>
                  <a:txBody>
                    <a:bodyPr/>
                    <a:lstStyle/>
                    <a:p>
                      <a:endParaRPr lang="en-GB">
                        <a:latin typeface="Aptos" panose="020B0004020202020204" pitchFamily="34" charset="0"/>
                      </a:endParaRPr>
                    </a:p>
                    <a:p>
                      <a:pPr algn="ctr"/>
                      <a:r>
                        <a:rPr lang="en-GB" b="1">
                          <a:latin typeface="Aptos" panose="020B0004020202020204" pitchFamily="34" charset="0"/>
                        </a:rPr>
                        <a:t>FGM</a:t>
                      </a:r>
                    </a:p>
                  </a:txBody>
                  <a:tcPr/>
                </a:tc>
                <a:tc>
                  <a:txBody>
                    <a:bodyPr/>
                    <a:lstStyle/>
                    <a:p>
                      <a:endParaRPr lang="en-GB" dirty="0">
                        <a:latin typeface="Aptos" panose="020B0004020202020204" pitchFamily="34" charset="0"/>
                      </a:endParaRPr>
                    </a:p>
                    <a:p>
                      <a:pPr algn="ctr"/>
                      <a:r>
                        <a:rPr lang="en-GB" b="1" dirty="0">
                          <a:latin typeface="Aptos" panose="020B0004020202020204" pitchFamily="34" charset="0"/>
                        </a:rPr>
                        <a:t>Facts </a:t>
                      </a:r>
                    </a:p>
                  </a:txBody>
                  <a:tcPr/>
                </a:tc>
                <a:tc>
                  <a:txBody>
                    <a:bodyPr/>
                    <a:lstStyle/>
                    <a:p>
                      <a:pPr algn="ctr"/>
                      <a:endParaRPr lang="en-GB" b="1" dirty="0">
                        <a:latin typeface="Aptos" panose="020B0004020202020204" pitchFamily="34" charset="0"/>
                      </a:endParaRPr>
                    </a:p>
                    <a:p>
                      <a:pPr algn="ctr"/>
                      <a:r>
                        <a:rPr lang="en-GB" b="1" dirty="0">
                          <a:latin typeface="Aptos" panose="020B0004020202020204" pitchFamily="34" charset="0"/>
                        </a:rPr>
                        <a:t>It could happen here</a:t>
                      </a:r>
                    </a:p>
                    <a:p>
                      <a:pPr algn="ctr"/>
                      <a:endParaRPr lang="en-GB" b="1" dirty="0">
                        <a:latin typeface="Aptos" panose="020B0004020202020204" pitchFamily="34" charset="0"/>
                      </a:endParaRPr>
                    </a:p>
                  </a:txBody>
                  <a:tcPr/>
                </a:tc>
                <a:extLst>
                  <a:ext uri="{0D108BD9-81ED-4DB2-BD59-A6C34878D82A}">
                    <a16:rowId xmlns:a16="http://schemas.microsoft.com/office/drawing/2014/main" val="1334710865"/>
                  </a:ext>
                </a:extLst>
              </a:tr>
              <a:tr h="949640">
                <a:tc>
                  <a:txBody>
                    <a:bodyPr/>
                    <a:lstStyle/>
                    <a:p>
                      <a:endParaRPr lang="en-GB">
                        <a:latin typeface="Aptos" panose="020B0004020202020204" pitchFamily="34" charset="0"/>
                      </a:endParaRPr>
                    </a:p>
                    <a:p>
                      <a:pPr algn="ctr"/>
                      <a:r>
                        <a:rPr lang="en-GB" b="1">
                          <a:latin typeface="Aptos" panose="020B0004020202020204" pitchFamily="34" charset="0"/>
                        </a:rPr>
                        <a:t>Risk in the community </a:t>
                      </a:r>
                    </a:p>
                    <a:p>
                      <a:endParaRPr lang="en-GB">
                        <a:latin typeface="Aptos" panose="020B0004020202020204" pitchFamily="34" charset="0"/>
                      </a:endParaRPr>
                    </a:p>
                  </a:txBody>
                  <a:tcPr/>
                </a:tc>
                <a:tc>
                  <a:txBody>
                    <a:bodyPr/>
                    <a:lstStyle/>
                    <a:p>
                      <a:endParaRPr lang="en-GB">
                        <a:latin typeface="Aptos" panose="020B0004020202020204" pitchFamily="34" charset="0"/>
                      </a:endParaRPr>
                    </a:p>
                    <a:p>
                      <a:pPr algn="ctr"/>
                      <a:r>
                        <a:rPr lang="en-GB" b="1">
                          <a:latin typeface="Aptos" panose="020B0004020202020204" pitchFamily="34" charset="0"/>
                        </a:rPr>
                        <a:t> Windscreen of need</a:t>
                      </a:r>
                    </a:p>
                  </a:txBody>
                  <a:tcPr/>
                </a:tc>
                <a:tc>
                  <a:txBody>
                    <a:bodyPr/>
                    <a:lstStyle/>
                    <a:p>
                      <a:pPr algn="ctr"/>
                      <a:r>
                        <a:rPr lang="en-GB" sz="1800" b="1">
                          <a:latin typeface="Aptos" panose="020B0004020202020204" pitchFamily="34" charset="0"/>
                        </a:rPr>
                        <a:t>Local Authority Designated Officer</a:t>
                      </a:r>
                    </a:p>
                  </a:txBody>
                  <a:tcPr/>
                </a:tc>
                <a:tc>
                  <a:txBody>
                    <a:bodyPr/>
                    <a:lstStyle/>
                    <a:p>
                      <a:pPr algn="ctr"/>
                      <a:endParaRPr lang="en-GB" sz="1800" b="1">
                        <a:latin typeface="Aptos" panose="020B0004020202020204" pitchFamily="34" charset="0"/>
                      </a:endParaRPr>
                    </a:p>
                    <a:p>
                      <a:pPr algn="ctr"/>
                      <a:r>
                        <a:rPr lang="en-GB" sz="1800" b="1">
                          <a:latin typeface="Aptos" panose="020B0004020202020204" pitchFamily="34" charset="0"/>
                        </a:rPr>
                        <a:t>Safe </a:t>
                      </a:r>
                    </a:p>
                  </a:txBody>
                  <a:tcPr/>
                </a:tc>
                <a:tc>
                  <a:txBody>
                    <a:bodyPr/>
                    <a:lstStyle/>
                    <a:p>
                      <a:endParaRPr lang="en-GB" dirty="0">
                        <a:latin typeface="Aptos" panose="020B0004020202020204" pitchFamily="34" charset="0"/>
                      </a:endParaRPr>
                    </a:p>
                    <a:p>
                      <a:pPr algn="ctr"/>
                      <a:r>
                        <a:rPr lang="en-GB" sz="1800" b="1" dirty="0">
                          <a:latin typeface="Aptos" panose="020B0004020202020204" pitchFamily="34" charset="0"/>
                        </a:rPr>
                        <a:t>Bruising</a:t>
                      </a:r>
                      <a:r>
                        <a:rPr lang="en-GB" sz="2000" b="1" dirty="0">
                          <a:latin typeface="Aptos" panose="020B0004020202020204" pitchFamily="34" charset="0"/>
                        </a:rPr>
                        <a:t> </a:t>
                      </a:r>
                    </a:p>
                  </a:txBody>
                  <a:tcPr/>
                </a:tc>
                <a:extLst>
                  <a:ext uri="{0D108BD9-81ED-4DB2-BD59-A6C34878D82A}">
                    <a16:rowId xmlns:a16="http://schemas.microsoft.com/office/drawing/2014/main" val="1318100656"/>
                  </a:ext>
                </a:extLst>
              </a:tr>
            </a:tbl>
          </a:graphicData>
        </a:graphic>
      </p:graphicFrame>
    </p:spTree>
    <p:extLst>
      <p:ext uri="{BB962C8B-B14F-4D97-AF65-F5344CB8AC3E}">
        <p14:creationId xmlns:p14="http://schemas.microsoft.com/office/powerpoint/2010/main" val="2430728193"/>
      </p:ext>
    </p:extLst>
  </p:cSld>
  <p:clrMapOvr>
    <a:masterClrMapping/>
  </p:clrMapOvr>
</p:sld>
</file>

<file path=ppt/theme/theme1.xml><?xml version="1.0" encoding="utf-8"?>
<a:theme xmlns:a="http://schemas.openxmlformats.org/drawingml/2006/main" name="1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2.xml><?xml version="1.0" encoding="utf-8"?>
<a:theme xmlns:a="http://schemas.openxmlformats.org/drawingml/2006/main" name="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2cf2b9111d1011dd7aabc767e1992004">
  <xsd:schema xmlns:xsd="http://www.w3.org/2001/XMLSchema" xmlns:xs="http://www.w3.org/2001/XMLSchema" xmlns:p="http://schemas.microsoft.com/office/2006/metadata/properties" xmlns:ns2="a9f12287-5f74-4593-92c9-e973669b9a71" xmlns:ns3="6a461f78-e7a2-485a-8a47-5fc604b04102" xmlns:ns4="6140e513-9c0e-4e73-9b29-9e780522eb94" targetNamespace="http://schemas.microsoft.com/office/2006/metadata/properties" ma:root="true" ma:fieldsID="ec139635bab99fad0b0c86dc2787b871" ns2:_="" ns3:_="" ns4:_="">
    <xsd:import namespace="a9f12287-5f74-4593-92c9-e973669b9a71"/>
    <xsd:import namespace="6a461f78-e7a2-485a-8a47-5fc604b04102"/>
    <xsd:import namespace="6140e513-9c0e-4e73-9b29-9e780522eb9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LengthInSeconds" minOccurs="0"/>
                <xsd:element ref="ns2:MediaServiceDateTaken" minOccurs="0"/>
                <xsd:element ref="ns2:MediaServiceLocation"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ate" ma:index="26" nillable="true" ma:displayName="Date" ma:format="DateOnly" ma:internalName="Date">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2a9f91b-5079-4527-b5e3-c34a34c91a8c}"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 xmlns="a9f12287-5f74-4593-92c9-e973669b9a71" xsi:nil="true"/>
    <TaxCatchAll xmlns="6a461f78-e7a2-485a-8a47-5fc604b04102" xsi:nil="true"/>
    <lcf76f155ced4ddcb4097134ff3c332f xmlns="a9f12287-5f74-4593-92c9-e973669b9a7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1069F26-DDC6-4228-B85B-80B76789DE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f12287-5f74-4593-92c9-e973669b9a71"/>
    <ds:schemaRef ds:uri="6a461f78-e7a2-485a-8a47-5fc604b04102"/>
    <ds:schemaRef ds:uri="6140e513-9c0e-4e73-9b29-9e780522eb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A7C5FC-C28E-4977-A54B-126EA3D3A3BB}">
  <ds:schemaRefs>
    <ds:schemaRef ds:uri="http://schemas.microsoft.com/sharepoint/v3/contenttype/forms"/>
  </ds:schemaRefs>
</ds:datastoreItem>
</file>

<file path=customXml/itemProps3.xml><?xml version="1.0" encoding="utf-8"?>
<ds:datastoreItem xmlns:ds="http://schemas.openxmlformats.org/officeDocument/2006/customXml" ds:itemID="{B5CB508D-500B-4278-B405-33BAC729BA42}">
  <ds:schemaRefs>
    <ds:schemaRef ds:uri="6a461f78-e7a2-485a-8a47-5fc604b04102"/>
    <ds:schemaRef ds:uri="http://www.w3.org/XML/1998/namespace"/>
    <ds:schemaRef ds:uri="http://purl.org/dc/elements/1.1/"/>
    <ds:schemaRef ds:uri="http://schemas.microsoft.com/office/2006/documentManagement/types"/>
    <ds:schemaRef ds:uri="http://schemas.microsoft.com/office/infopath/2007/PartnerControls"/>
    <ds:schemaRef ds:uri="a9f12287-5f74-4593-92c9-e973669b9a71"/>
    <ds:schemaRef ds:uri="http://schemas.openxmlformats.org/package/2006/metadata/core-properties"/>
    <ds:schemaRef ds:uri="6140e513-9c0e-4e73-9b29-9e780522eb94"/>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4192</TotalTime>
  <Words>3102</Words>
  <Application>Microsoft Office PowerPoint</Application>
  <PresentationFormat>Widescreen</PresentationFormat>
  <Paragraphs>370</Paragraphs>
  <Slides>22</Slides>
  <Notes>21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22</vt:i4>
      </vt:variant>
    </vt:vector>
  </HeadingPairs>
  <TitlesOfParts>
    <vt:vector size="35" baseType="lpstr">
      <vt:lpstr>Acumin Pro</vt:lpstr>
      <vt:lpstr>Aptos</vt:lpstr>
      <vt:lpstr>Arial</vt:lpstr>
      <vt:lpstr>Calibri</vt:lpstr>
      <vt:lpstr>Calibri Light</vt:lpstr>
      <vt:lpstr>Courier New</vt:lpstr>
      <vt:lpstr>Gill Sans MT</vt:lpstr>
      <vt:lpstr>Segoe UI</vt:lpstr>
      <vt:lpstr>Wingdings</vt:lpstr>
      <vt:lpstr>1_Office Theme</vt:lpstr>
      <vt:lpstr>Office Theme</vt:lpstr>
      <vt:lpstr>2_Office Theme</vt:lpstr>
      <vt:lpstr>3_Office Theme</vt:lpstr>
      <vt:lpstr>Safeguarding training activities  These activities and case studies are for you to use and adapt as you wish  2026 -2027    </vt:lpstr>
      <vt:lpstr>Activity ideas  </vt:lpstr>
      <vt:lpstr>ACTIVITY </vt:lpstr>
      <vt:lpstr> Acronym check  </vt:lpstr>
      <vt:lpstr> QUIZ</vt:lpstr>
      <vt:lpstr>Stand up  sit down (easy)  Stand up if it is true, sit down if it is false!  You should only report concerns if you have evidence Safeguarding is everyone's responsibility Children always disclose abuse directly Attendance can be a safeguarding indicator Professional curiosity is an important safeguarding skill  </vt:lpstr>
      <vt:lpstr>Stand up  sit down  Stand up if it is true, sit down if it is false!  No safeguarding concern is too small to record.​ Most serious cases begin with low-level concerns.​ Children's behaviour is communication.​ Information sharing prevents harm.​  </vt:lpstr>
      <vt:lpstr>KNOWLEGDE CHECK </vt:lpstr>
      <vt:lpstr>BINGO</vt:lpstr>
      <vt:lpstr>Safeguarding speed discussions  (you can alter the topics to meet need) </vt:lpstr>
      <vt:lpstr>Safeguarding speed discussions </vt:lpstr>
      <vt:lpstr>In groups – consider each of these areas for 3 – 5 minutes, jot down your thoughts  and then move on.   Come together and discuss  </vt:lpstr>
      <vt:lpstr>CASE STUDIES  Explore your thinking Adapt as you wish </vt:lpstr>
      <vt:lpstr>During outdoor play, a practitioner notices finger-shaped bruising on the upper arms of a 3-year-old child.   The child initially says that a parent was angry but later gives a different explanation.   Staff also recall previous unexplained marks.</vt:lpstr>
      <vt:lpstr>A child repeatedly acts out adults shouting and a child being locked in a room.</vt:lpstr>
      <vt:lpstr> Case Study </vt:lpstr>
      <vt:lpstr>  Case Study </vt:lpstr>
      <vt:lpstr>  Case  Study </vt:lpstr>
      <vt:lpstr> Case   Study </vt:lpstr>
      <vt:lpstr>    Case Study </vt:lpstr>
      <vt:lpstr>Record of Concern </vt:lpstr>
      <vt:lpstr>This information is issued by: Essex County Council  </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Darvill - Senior Education Safeguarding Advisor – Strategic Support and Learning &amp; Development Lead</dc:creator>
  <cp:lastModifiedBy>Alex Darvill - Senior Education Safeguarding Advisor – Strategic Support and Learning &amp; Development Lead</cp:lastModifiedBy>
  <cp:revision>1</cp:revision>
  <dcterms:created xsi:type="dcterms:W3CDTF">2026-07-29T12:03:45Z</dcterms:created>
  <dcterms:modified xsi:type="dcterms:W3CDTF">2026-08-31T11:33:50Z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d8be9e-c8d9-4b9c-bd40-2c27cc7ea2e6_Enabled">
    <vt:lpwstr>true</vt:lpwstr>
  </property>
  <property fmtid="{D5CDD505-2E9C-101B-9397-08002B2CF9AE}" pid="3" name="MSIP_Label_39d8be9e-c8d9-4b9c-bd40-2c27cc7ea2e6_SetDate">
    <vt:lpwstr>2026-07-29T14:53:20Z</vt:lpwstr>
  </property>
  <property fmtid="{D5CDD505-2E9C-101B-9397-08002B2CF9AE}" pid="4" name="MSIP_Label_39d8be9e-c8d9-4b9c-bd40-2c27cc7ea2e6_Method">
    <vt:lpwstr>Standard</vt:lpwstr>
  </property>
  <property fmtid="{D5CDD505-2E9C-101B-9397-08002B2CF9AE}" pid="5" name="MSIP_Label_39d8be9e-c8d9-4b9c-bd40-2c27cc7ea2e6_Name">
    <vt:lpwstr>39d8be9e-c8d9-4b9c-bd40-2c27cc7ea2e6</vt:lpwstr>
  </property>
  <property fmtid="{D5CDD505-2E9C-101B-9397-08002B2CF9AE}" pid="6" name="MSIP_Label_39d8be9e-c8d9-4b9c-bd40-2c27cc7ea2e6_SiteId">
    <vt:lpwstr>a8b4324f-155c-4215-a0f1-7ed8cc9a992f</vt:lpwstr>
  </property>
  <property fmtid="{D5CDD505-2E9C-101B-9397-08002B2CF9AE}" pid="7" name="MSIP_Label_39d8be9e-c8d9-4b9c-bd40-2c27cc7ea2e6_ActionId">
    <vt:lpwstr>542c80d4-501a-4b01-8225-90469ba669a7</vt:lpwstr>
  </property>
  <property fmtid="{D5CDD505-2E9C-101B-9397-08002B2CF9AE}" pid="8" name="MSIP_Label_39d8be9e-c8d9-4b9c-bd40-2c27cc7ea2e6_ContentBits">
    <vt:lpwstr>0</vt:lpwstr>
  </property>
  <property fmtid="{D5CDD505-2E9C-101B-9397-08002B2CF9AE}" pid="9" name="MSIP_Label_39d8be9e-c8d9-4b9c-bd40-2c27cc7ea2e6_Tag">
    <vt:lpwstr>10, 3, 0, 1</vt:lpwstr>
  </property>
  <property fmtid="{D5CDD505-2E9C-101B-9397-08002B2CF9AE}" pid="10" name="ContentTypeId">
    <vt:lpwstr>0x010100BB34A7656483B74FB66C73ECEA17E281</vt:lpwstr>
  </property>
  <property fmtid="{D5CDD505-2E9C-101B-9397-08002B2CF9AE}" pid="11" name="MediaServiceImageTags">
    <vt:lpwstr/>
  </property>
</Properties>
</file>