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4"/>
    <p:sldMasterId id="2147483686" r:id="rId5"/>
    <p:sldMasterId id="2147483733" r:id="rId6"/>
  </p:sldMasterIdLst>
  <p:notesMasterIdLst>
    <p:notesMasterId r:id="rId68"/>
  </p:notesMasterIdLst>
  <p:sldIdLst>
    <p:sldId id="2147479132" r:id="rId7"/>
    <p:sldId id="2147479131" r:id="rId8"/>
    <p:sldId id="2147479100" r:id="rId9"/>
    <p:sldId id="261" r:id="rId10"/>
    <p:sldId id="273" r:id="rId11"/>
    <p:sldId id="2147376157" r:id="rId12"/>
    <p:sldId id="2147376178" r:id="rId13"/>
    <p:sldId id="3546" r:id="rId14"/>
    <p:sldId id="3547" r:id="rId15"/>
    <p:sldId id="3529" r:id="rId16"/>
    <p:sldId id="2147376176" r:id="rId17"/>
    <p:sldId id="2147376194" r:id="rId18"/>
    <p:sldId id="3463" r:id="rId19"/>
    <p:sldId id="3464" r:id="rId20"/>
    <p:sldId id="3465" r:id="rId21"/>
    <p:sldId id="270" r:id="rId22"/>
    <p:sldId id="268" r:id="rId23"/>
    <p:sldId id="2147479106" r:id="rId24"/>
    <p:sldId id="265" r:id="rId25"/>
    <p:sldId id="2147376171" r:id="rId26"/>
    <p:sldId id="3483" r:id="rId27"/>
    <p:sldId id="263" r:id="rId28"/>
    <p:sldId id="2147479110" r:id="rId29"/>
    <p:sldId id="2147479111" r:id="rId30"/>
    <p:sldId id="2147376167" r:id="rId31"/>
    <p:sldId id="2147376169" r:id="rId32"/>
    <p:sldId id="2147479114" r:id="rId33"/>
    <p:sldId id="2147479113" r:id="rId34"/>
    <p:sldId id="2147479112" r:id="rId35"/>
    <p:sldId id="2147479115" r:id="rId36"/>
    <p:sldId id="2147479127" r:id="rId37"/>
    <p:sldId id="2147479117" r:id="rId38"/>
    <p:sldId id="2147376180" r:id="rId39"/>
    <p:sldId id="2147376182" r:id="rId40"/>
    <p:sldId id="2147479133" r:id="rId41"/>
    <p:sldId id="2147479119" r:id="rId42"/>
    <p:sldId id="3500" r:id="rId43"/>
    <p:sldId id="2147479134" r:id="rId44"/>
    <p:sldId id="2147479135" r:id="rId45"/>
    <p:sldId id="2147376177" r:id="rId46"/>
    <p:sldId id="2147376183" r:id="rId47"/>
    <p:sldId id="2147376191" r:id="rId48"/>
    <p:sldId id="2147376196" r:id="rId49"/>
    <p:sldId id="3521" r:id="rId50"/>
    <p:sldId id="2147376197" r:id="rId51"/>
    <p:sldId id="264" r:id="rId52"/>
    <p:sldId id="3522" r:id="rId53"/>
    <p:sldId id="2147376209" r:id="rId54"/>
    <p:sldId id="2147376227" r:id="rId55"/>
    <p:sldId id="2147376179" r:id="rId56"/>
    <p:sldId id="3496" r:id="rId57"/>
    <p:sldId id="3498" r:id="rId58"/>
    <p:sldId id="2147479130" r:id="rId59"/>
    <p:sldId id="2147376184" r:id="rId60"/>
    <p:sldId id="2147376186" r:id="rId61"/>
    <p:sldId id="2147376187" r:id="rId62"/>
    <p:sldId id="2147376185" r:id="rId63"/>
    <p:sldId id="3481" r:id="rId64"/>
    <p:sldId id="2147376188" r:id="rId65"/>
    <p:sldId id="2147376230" r:id="rId66"/>
    <p:sldId id="3482" r:id="rId6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pos="6262" userDrawn="1">
          <p15:clr>
            <a:srgbClr val="A4A3A4"/>
          </p15:clr>
        </p15:guide>
        <p15:guide id="4" pos="1455" userDrawn="1">
          <p15:clr>
            <a:srgbClr val="A4A3A4"/>
          </p15:clr>
        </p15:guide>
        <p15:guide id="5" orient="horz" pos="2818" userDrawn="1">
          <p15:clr>
            <a:srgbClr val="A4A3A4"/>
          </p15:clr>
        </p15:guide>
        <p15:guide id="6" orient="horz" pos="200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79AA"/>
    <a:srgbClr val="E40037"/>
    <a:srgbClr val="ECB720"/>
    <a:srgbClr val="E40005"/>
    <a:srgbClr val="D91D2A"/>
    <a:srgbClr val="D01E2F"/>
    <a:srgbClr val="76766B"/>
    <a:srgbClr val="729D4D"/>
    <a:srgbClr val="3A7D64"/>
    <a:srgbClr val="9361B3"/>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CFAC89-8393-4614-A95E-B3D049D3457F}" v="187" dt="2026-08-31T11:25:58.4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78" d="100"/>
          <a:sy n="78" d="100"/>
        </p:scale>
        <p:origin x="120" y="480"/>
      </p:cViewPr>
      <p:guideLst>
        <p:guide orient="horz" pos="2183"/>
        <p:guide pos="3840"/>
        <p:guide pos="6262"/>
        <p:guide pos="1455"/>
        <p:guide orient="horz" pos="2818"/>
        <p:guide orient="horz" pos="2001"/>
      </p:guideLst>
    </p:cSldViewPr>
  </p:slideViewPr>
  <p:outlineViewPr>
    <p:cViewPr>
      <p:scale>
        <a:sx n="33" d="100"/>
        <a:sy n="33" d="100"/>
      </p:scale>
      <p:origin x="0" y="-3028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Darvill - Senior Education Safeguarding Advisor – Strategic Support and Learning &amp; Development Lead" userId="624883b4-1e9b-4e2d-9c7d-7cb1dff1ea78" providerId="ADAL" clId="{37A1A692-1882-4B92-A487-B8B562BA515C}"/>
    <pc:docChg chg="undo custSel addSld delSld modSld sldOrd modNotesMaster">
      <pc:chgData name="Alex Darvill - Senior Education Safeguarding Advisor – Strategic Support and Learning &amp; Development Lead" userId="624883b4-1e9b-4e2d-9c7d-7cb1dff1ea78" providerId="ADAL" clId="{37A1A692-1882-4B92-A487-B8B562BA515C}" dt="2026-08-31T11:25:58.467" v="1555" actId="962"/>
      <pc:docMkLst>
        <pc:docMk/>
      </pc:docMkLst>
      <pc:sldChg chg="addSp delSp modSp mod">
        <pc:chgData name="Alex Darvill - Senior Education Safeguarding Advisor – Strategic Support and Learning &amp; Development Lead" userId="624883b4-1e9b-4e2d-9c7d-7cb1dff1ea78" providerId="ADAL" clId="{37A1A692-1882-4B92-A487-B8B562BA515C}" dt="2026-08-31T11:24:01.899" v="1469" actId="962"/>
        <pc:sldMkLst>
          <pc:docMk/>
          <pc:sldMk cId="1375008183" sldId="261"/>
        </pc:sldMkLst>
        <pc:spChg chg="mod">
          <ac:chgData name="Alex Darvill - Senior Education Safeguarding Advisor – Strategic Support and Learning &amp; Development Lead" userId="624883b4-1e9b-4e2d-9c7d-7cb1dff1ea78" providerId="ADAL" clId="{37A1A692-1882-4B92-A487-B8B562BA515C}" dt="2026-08-31T11:23:52.460" v="1455" actId="962"/>
          <ac:spMkLst>
            <pc:docMk/>
            <pc:sldMk cId="1375008183" sldId="261"/>
            <ac:spMk id="2" creationId="{DB36B888-612E-97AF-EA74-8682A675D2DA}"/>
          </ac:spMkLst>
        </pc:spChg>
        <pc:spChg chg="mod">
          <ac:chgData name="Alex Darvill - Senior Education Safeguarding Advisor – Strategic Support and Learning &amp; Development Lead" userId="624883b4-1e9b-4e2d-9c7d-7cb1dff1ea78" providerId="ADAL" clId="{37A1A692-1882-4B92-A487-B8B562BA515C}" dt="2026-08-31T11:23:51.065" v="1454" actId="962"/>
          <ac:spMkLst>
            <pc:docMk/>
            <pc:sldMk cId="1375008183" sldId="261"/>
            <ac:spMk id="3" creationId="{5EFA808D-E9EA-1C8C-850C-39DB8F110DAC}"/>
          </ac:spMkLst>
        </pc:spChg>
        <pc:spChg chg="mod">
          <ac:chgData name="Alex Darvill - Senior Education Safeguarding Advisor – Strategic Support and Learning &amp; Development Lead" userId="624883b4-1e9b-4e2d-9c7d-7cb1dff1ea78" providerId="ADAL" clId="{37A1A692-1882-4B92-A487-B8B562BA515C}" dt="2026-08-31T11:23:50.625" v="1453" actId="962"/>
          <ac:spMkLst>
            <pc:docMk/>
            <pc:sldMk cId="1375008183" sldId="261"/>
            <ac:spMk id="4" creationId="{C068235A-1F5F-24EA-9A3C-AA6C9D4A4E9A}"/>
          </ac:spMkLst>
        </pc:spChg>
        <pc:spChg chg="mod">
          <ac:chgData name="Alex Darvill - Senior Education Safeguarding Advisor – Strategic Support and Learning &amp; Development Lead" userId="624883b4-1e9b-4e2d-9c7d-7cb1dff1ea78" providerId="ADAL" clId="{37A1A692-1882-4B92-A487-B8B562BA515C}" dt="2026-08-31T11:23:54.415" v="1457" actId="962"/>
          <ac:spMkLst>
            <pc:docMk/>
            <pc:sldMk cId="1375008183" sldId="261"/>
            <ac:spMk id="5" creationId="{964E634C-6CD8-C406-D9F8-8B13BB82F3ED}"/>
          </ac:spMkLst>
        </pc:spChg>
        <pc:spChg chg="mod">
          <ac:chgData name="Alex Darvill - Senior Education Safeguarding Advisor – Strategic Support and Learning &amp; Development Lead" userId="624883b4-1e9b-4e2d-9c7d-7cb1dff1ea78" providerId="ADAL" clId="{37A1A692-1882-4B92-A487-B8B562BA515C}" dt="2026-08-31T11:23:53.121" v="1456" actId="962"/>
          <ac:spMkLst>
            <pc:docMk/>
            <pc:sldMk cId="1375008183" sldId="261"/>
            <ac:spMk id="6" creationId="{8B0AA866-BF83-4D03-1F8F-DC72695632ED}"/>
          </ac:spMkLst>
        </pc:spChg>
        <pc:spChg chg="mod">
          <ac:chgData name="Alex Darvill - Senior Education Safeguarding Advisor – Strategic Support and Learning &amp; Development Lead" userId="624883b4-1e9b-4e2d-9c7d-7cb1dff1ea78" providerId="ADAL" clId="{37A1A692-1882-4B92-A487-B8B562BA515C}" dt="2026-08-31T11:23:55.987" v="1459" actId="962"/>
          <ac:spMkLst>
            <pc:docMk/>
            <pc:sldMk cId="1375008183" sldId="261"/>
            <ac:spMk id="7" creationId="{B8F71D81-B35C-B657-CD99-83134C7710D2}"/>
          </ac:spMkLst>
        </pc:spChg>
        <pc:spChg chg="mod">
          <ac:chgData name="Alex Darvill - Senior Education Safeguarding Advisor – Strategic Support and Learning &amp; Development Lead" userId="624883b4-1e9b-4e2d-9c7d-7cb1dff1ea78" providerId="ADAL" clId="{37A1A692-1882-4B92-A487-B8B562BA515C}" dt="2026-08-31T11:23:55.318" v="1458" actId="962"/>
          <ac:spMkLst>
            <pc:docMk/>
            <pc:sldMk cId="1375008183" sldId="261"/>
            <ac:spMk id="8" creationId="{5715CF89-929C-B560-E8E5-0DF743F5E399}"/>
          </ac:spMkLst>
        </pc:spChg>
        <pc:spChg chg="mod">
          <ac:chgData name="Alex Darvill - Senior Education Safeguarding Advisor – Strategic Support and Learning &amp; Development Lead" userId="624883b4-1e9b-4e2d-9c7d-7cb1dff1ea78" providerId="ADAL" clId="{37A1A692-1882-4B92-A487-B8B562BA515C}" dt="2026-08-31T11:23:57.212" v="1461" actId="962"/>
          <ac:spMkLst>
            <pc:docMk/>
            <pc:sldMk cId="1375008183" sldId="261"/>
            <ac:spMk id="9" creationId="{50AFEF9D-F8C1-1591-613A-70CD252F57BA}"/>
          </ac:spMkLst>
        </pc:spChg>
        <pc:spChg chg="mod">
          <ac:chgData name="Alex Darvill - Senior Education Safeguarding Advisor – Strategic Support and Learning &amp; Development Lead" userId="624883b4-1e9b-4e2d-9c7d-7cb1dff1ea78" providerId="ADAL" clId="{37A1A692-1882-4B92-A487-B8B562BA515C}" dt="2026-08-31T11:23:56.592" v="1460" actId="962"/>
          <ac:spMkLst>
            <pc:docMk/>
            <pc:sldMk cId="1375008183" sldId="261"/>
            <ac:spMk id="10" creationId="{1589DF9C-102E-5C63-AEF9-0F568F374474}"/>
          </ac:spMkLst>
        </pc:spChg>
        <pc:spChg chg="mod">
          <ac:chgData name="Alex Darvill - Senior Education Safeguarding Advisor – Strategic Support and Learning &amp; Development Lead" userId="624883b4-1e9b-4e2d-9c7d-7cb1dff1ea78" providerId="ADAL" clId="{37A1A692-1882-4B92-A487-B8B562BA515C}" dt="2026-08-31T11:23:58.149" v="1463" actId="962"/>
          <ac:spMkLst>
            <pc:docMk/>
            <pc:sldMk cId="1375008183" sldId="261"/>
            <ac:spMk id="11" creationId="{FEE1D424-48D3-0966-945F-BC87C97C1FA0}"/>
          </ac:spMkLst>
        </pc:spChg>
        <pc:spChg chg="mod">
          <ac:chgData name="Alex Darvill - Senior Education Safeguarding Advisor – Strategic Support and Learning &amp; Development Lead" userId="624883b4-1e9b-4e2d-9c7d-7cb1dff1ea78" providerId="ADAL" clId="{37A1A692-1882-4B92-A487-B8B562BA515C}" dt="2026-08-31T11:23:57.682" v="1462" actId="962"/>
          <ac:spMkLst>
            <pc:docMk/>
            <pc:sldMk cId="1375008183" sldId="261"/>
            <ac:spMk id="12" creationId="{4C0BFF18-8A6F-526C-ECC0-0ED3CF6E5FDA}"/>
          </ac:spMkLst>
        </pc:spChg>
        <pc:spChg chg="mod">
          <ac:chgData name="Alex Darvill - Senior Education Safeguarding Advisor – Strategic Support and Learning &amp; Development Lead" userId="624883b4-1e9b-4e2d-9c7d-7cb1dff1ea78" providerId="ADAL" clId="{37A1A692-1882-4B92-A487-B8B562BA515C}" dt="2026-08-31T11:23:58.594" v="1464" actId="962"/>
          <ac:spMkLst>
            <pc:docMk/>
            <pc:sldMk cId="1375008183" sldId="261"/>
            <ac:spMk id="14" creationId="{3824DC8E-44EA-E36D-4A81-330DCA47FFDB}"/>
          </ac:spMkLst>
        </pc:spChg>
        <pc:spChg chg="mod">
          <ac:chgData name="Alex Darvill - Senior Education Safeguarding Advisor – Strategic Support and Learning &amp; Development Lead" userId="624883b4-1e9b-4e2d-9c7d-7cb1dff1ea78" providerId="ADAL" clId="{37A1A692-1882-4B92-A487-B8B562BA515C}" dt="2026-08-31T11:23:59.023" v="1465" actId="962"/>
          <ac:spMkLst>
            <pc:docMk/>
            <pc:sldMk cId="1375008183" sldId="261"/>
            <ac:spMk id="15" creationId="{B3B4D1BD-E9CD-BF00-F462-8D81C7D57C7F}"/>
          </ac:spMkLst>
        </pc:spChg>
        <pc:spChg chg="mod">
          <ac:chgData name="Alex Darvill - Senior Education Safeguarding Advisor – Strategic Support and Learning &amp; Development Lead" userId="624883b4-1e9b-4e2d-9c7d-7cb1dff1ea78" providerId="ADAL" clId="{37A1A692-1882-4B92-A487-B8B562BA515C}" dt="2026-08-31T11:24:00.119" v="1466" actId="962"/>
          <ac:spMkLst>
            <pc:docMk/>
            <pc:sldMk cId="1375008183" sldId="261"/>
            <ac:spMk id="16" creationId="{ABD81B1B-6007-975D-EBC4-3F4AF6CE7BF4}"/>
          </ac:spMkLst>
        </pc:spChg>
        <pc:spChg chg="mod">
          <ac:chgData name="Alex Darvill - Senior Education Safeguarding Advisor – Strategic Support and Learning &amp; Development Lead" userId="624883b4-1e9b-4e2d-9c7d-7cb1dff1ea78" providerId="ADAL" clId="{37A1A692-1882-4B92-A487-B8B562BA515C}" dt="2026-08-31T11:24:00.997" v="1467" actId="962"/>
          <ac:spMkLst>
            <pc:docMk/>
            <pc:sldMk cId="1375008183" sldId="261"/>
            <ac:spMk id="17" creationId="{60CA1A61-D2E1-9B13-3E16-D6FAB52D34D9}"/>
          </ac:spMkLst>
        </pc:spChg>
        <pc:spChg chg="add del mod">
          <ac:chgData name="Alex Darvill - Senior Education Safeguarding Advisor – Strategic Support and Learning &amp; Development Lead" userId="624883b4-1e9b-4e2d-9c7d-7cb1dff1ea78" providerId="ADAL" clId="{37A1A692-1882-4B92-A487-B8B562BA515C}" dt="2026-08-31T11:24:01.454" v="1468" actId="962"/>
          <ac:spMkLst>
            <pc:docMk/>
            <pc:sldMk cId="1375008183" sldId="261"/>
            <ac:spMk id="18" creationId="{927D1FA9-1A39-4D8B-215F-54F7976D7CFF}"/>
          </ac:spMkLst>
        </pc:spChg>
        <pc:spChg chg="add mod">
          <ac:chgData name="Alex Darvill - Senior Education Safeguarding Advisor – Strategic Support and Learning &amp; Development Lead" userId="624883b4-1e9b-4e2d-9c7d-7cb1dff1ea78" providerId="ADAL" clId="{37A1A692-1882-4B92-A487-B8B562BA515C}" dt="2026-08-31T11:24:01.899" v="1469" actId="962"/>
          <ac:spMkLst>
            <pc:docMk/>
            <pc:sldMk cId="1375008183" sldId="261"/>
            <ac:spMk id="21" creationId="{ACF5A6BD-A1BE-E4F0-9214-968C433A57DD}"/>
          </ac:spMkLst>
        </pc:spChg>
      </pc:sldChg>
      <pc:sldChg chg="modSp">
        <pc:chgData name="Alex Darvill - Senior Education Safeguarding Advisor – Strategic Support and Learning &amp; Development Lead" userId="624883b4-1e9b-4e2d-9c7d-7cb1dff1ea78" providerId="ADAL" clId="{37A1A692-1882-4B92-A487-B8B562BA515C}" dt="2026-08-31T11:24:38.646" v="1499" actId="962"/>
        <pc:sldMkLst>
          <pc:docMk/>
          <pc:sldMk cId="1078629490" sldId="265"/>
        </pc:sldMkLst>
        <pc:spChg chg="mod">
          <ac:chgData name="Alex Darvill - Senior Education Safeguarding Advisor – Strategic Support and Learning &amp; Development Lead" userId="624883b4-1e9b-4e2d-9c7d-7cb1dff1ea78" providerId="ADAL" clId="{37A1A692-1882-4B92-A487-B8B562BA515C}" dt="2026-08-31T11:24:38.167" v="1498" actId="962"/>
          <ac:spMkLst>
            <pc:docMk/>
            <pc:sldMk cId="1078629490" sldId="265"/>
            <ac:spMk id="7" creationId="{B90DE981-E178-C2B2-B65D-A1B18887C7EE}"/>
          </ac:spMkLst>
        </pc:spChg>
        <pc:spChg chg="mod">
          <ac:chgData name="Alex Darvill - Senior Education Safeguarding Advisor – Strategic Support and Learning &amp; Development Lead" userId="624883b4-1e9b-4e2d-9c7d-7cb1dff1ea78" providerId="ADAL" clId="{37A1A692-1882-4B92-A487-B8B562BA515C}" dt="2026-08-31T11:24:38.646" v="1499" actId="962"/>
          <ac:spMkLst>
            <pc:docMk/>
            <pc:sldMk cId="1078629490" sldId="265"/>
            <ac:spMk id="10" creationId="{695C0F7E-B4AF-0887-EC06-9074962517BE}"/>
          </ac:spMkLst>
        </pc:spChg>
        <pc:picChg chg="mod">
          <ac:chgData name="Alex Darvill - Senior Education Safeguarding Advisor – Strategic Support and Learning &amp; Development Lead" userId="624883b4-1e9b-4e2d-9c7d-7cb1dff1ea78" providerId="ADAL" clId="{37A1A692-1882-4B92-A487-B8B562BA515C}" dt="2026-08-31T11:24:37.752" v="1497" actId="962"/>
          <ac:picMkLst>
            <pc:docMk/>
            <pc:sldMk cId="1078629490" sldId="265"/>
            <ac:picMk id="4" creationId="{AE8A2A31-CB86-2959-424B-46BF855C181A}"/>
          </ac:picMkLst>
        </pc:picChg>
      </pc:sldChg>
      <pc:sldChg chg="addSp delSp modSp mod modNotesTx">
        <pc:chgData name="Alex Darvill - Senior Education Safeguarding Advisor – Strategic Support and Learning &amp; Development Lead" userId="624883b4-1e9b-4e2d-9c7d-7cb1dff1ea78" providerId="ADAL" clId="{37A1A692-1882-4B92-A487-B8B562BA515C}" dt="2026-08-31T11:23:46.122" v="1452" actId="20577"/>
        <pc:sldMkLst>
          <pc:docMk/>
          <pc:sldMk cId="875930123" sldId="268"/>
        </pc:sldMkLst>
        <pc:spChg chg="mod">
          <ac:chgData name="Alex Darvill - Senior Education Safeguarding Advisor – Strategic Support and Learning &amp; Development Lead" userId="624883b4-1e9b-4e2d-9c7d-7cb1dff1ea78" providerId="ADAL" clId="{37A1A692-1882-4B92-A487-B8B562BA515C}" dt="2026-08-31T11:23:46.122" v="1452" actId="20577"/>
          <ac:spMkLst>
            <pc:docMk/>
            <pc:sldMk cId="875930123" sldId="268"/>
            <ac:spMk id="2" creationId="{8C8AB087-29F0-C377-B490-6D051C5C7A52}"/>
          </ac:spMkLst>
        </pc:spChg>
        <pc:spChg chg="add mod">
          <ac:chgData name="Alex Darvill - Senior Education Safeguarding Advisor – Strategic Support and Learning &amp; Development Lead" userId="624883b4-1e9b-4e2d-9c7d-7cb1dff1ea78" providerId="ADAL" clId="{37A1A692-1882-4B92-A487-B8B562BA515C}" dt="2026-08-23T11:27:01.397" v="169" actId="1076"/>
          <ac:spMkLst>
            <pc:docMk/>
            <pc:sldMk cId="875930123" sldId="268"/>
            <ac:spMk id="5" creationId="{944C484D-76E6-983B-7BDF-F0049EB82D8A}"/>
          </ac:spMkLst>
        </pc:spChg>
        <pc:spChg chg="mod">
          <ac:chgData name="Alex Darvill - Senior Education Safeguarding Advisor – Strategic Support and Learning &amp; Development Lead" userId="624883b4-1e9b-4e2d-9c7d-7cb1dff1ea78" providerId="ADAL" clId="{37A1A692-1882-4B92-A487-B8B562BA515C}" dt="2026-08-23T11:26:44.028" v="163" actId="114"/>
          <ac:spMkLst>
            <pc:docMk/>
            <pc:sldMk cId="875930123" sldId="268"/>
            <ac:spMk id="7" creationId="{9B3CEE7F-5962-766F-3F84-7A63AE8932F1}"/>
          </ac:spMkLst>
        </pc:spChg>
        <pc:spChg chg="mod">
          <ac:chgData name="Alex Darvill - Senior Education Safeguarding Advisor – Strategic Support and Learning &amp; Development Lead" userId="624883b4-1e9b-4e2d-9c7d-7cb1dff1ea78" providerId="ADAL" clId="{37A1A692-1882-4B92-A487-B8B562BA515C}" dt="2026-08-23T11:26:57.437" v="167" actId="1076"/>
          <ac:spMkLst>
            <pc:docMk/>
            <pc:sldMk cId="875930123" sldId="268"/>
            <ac:spMk id="8" creationId="{CD6C91DC-F48C-D798-C2B4-980BFB18F7FE}"/>
          </ac:spMkLst>
        </pc:spChg>
      </pc:sldChg>
      <pc:sldChg chg="addSp delSp modSp mod">
        <pc:chgData name="Alex Darvill - Senior Education Safeguarding Advisor – Strategic Support and Learning &amp; Development Lead" userId="624883b4-1e9b-4e2d-9c7d-7cb1dff1ea78" providerId="ADAL" clId="{37A1A692-1882-4B92-A487-B8B562BA515C}" dt="2026-08-31T11:24:28.990" v="1492" actId="962"/>
        <pc:sldMkLst>
          <pc:docMk/>
          <pc:sldMk cId="938366360" sldId="270"/>
        </pc:sldMkLst>
        <pc:spChg chg="mod">
          <ac:chgData name="Alex Darvill - Senior Education Safeguarding Advisor – Strategic Support and Learning &amp; Development Lead" userId="624883b4-1e9b-4e2d-9c7d-7cb1dff1ea78" providerId="ADAL" clId="{37A1A692-1882-4B92-A487-B8B562BA515C}" dt="2026-08-31T11:24:24.382" v="1483" actId="962"/>
          <ac:spMkLst>
            <pc:docMk/>
            <pc:sldMk cId="938366360" sldId="270"/>
            <ac:spMk id="2" creationId="{CE44AB8B-F472-A350-1305-C04EB16A4556}"/>
          </ac:spMkLst>
        </pc:spChg>
        <pc:spChg chg="add del mod">
          <ac:chgData name="Alex Darvill - Senior Education Safeguarding Advisor – Strategic Support and Learning &amp; Development Lead" userId="624883b4-1e9b-4e2d-9c7d-7cb1dff1ea78" providerId="ADAL" clId="{37A1A692-1882-4B92-A487-B8B562BA515C}" dt="2026-08-31T11:24:28.990" v="1492" actId="962"/>
          <ac:spMkLst>
            <pc:docMk/>
            <pc:sldMk cId="938366360" sldId="270"/>
            <ac:spMk id="5" creationId="{462F6607-E5F2-BC78-7AD8-4B245AC6BDCB}"/>
          </ac:spMkLst>
        </pc:spChg>
        <pc:spChg chg="mod">
          <ac:chgData name="Alex Darvill - Senior Education Safeguarding Advisor – Strategic Support and Learning &amp; Development Lead" userId="624883b4-1e9b-4e2d-9c7d-7cb1dff1ea78" providerId="ADAL" clId="{37A1A692-1882-4B92-A487-B8B562BA515C}" dt="2026-08-31T11:24:25.144" v="1485" actId="962"/>
          <ac:spMkLst>
            <pc:docMk/>
            <pc:sldMk cId="938366360" sldId="270"/>
            <ac:spMk id="7" creationId="{1D7DF794-2EE4-7AF5-2F39-8D3D07337016}"/>
          </ac:spMkLst>
        </pc:spChg>
        <pc:spChg chg="mod">
          <ac:chgData name="Alex Darvill - Senior Education Safeguarding Advisor – Strategic Support and Learning &amp; Development Lead" userId="624883b4-1e9b-4e2d-9c7d-7cb1dff1ea78" providerId="ADAL" clId="{37A1A692-1882-4B92-A487-B8B562BA515C}" dt="2026-08-31T11:24:26.876" v="1489" actId="962"/>
          <ac:spMkLst>
            <pc:docMk/>
            <pc:sldMk cId="938366360" sldId="270"/>
            <ac:spMk id="8" creationId="{EC856A15-2A79-FAF1-0323-CF34305A0216}"/>
          </ac:spMkLst>
        </pc:spChg>
        <pc:spChg chg="mod">
          <ac:chgData name="Alex Darvill - Senior Education Safeguarding Advisor – Strategic Support and Learning &amp; Development Lead" userId="624883b4-1e9b-4e2d-9c7d-7cb1dff1ea78" providerId="ADAL" clId="{37A1A692-1882-4B92-A487-B8B562BA515C}" dt="2026-08-31T11:24:25.928" v="1487" actId="962"/>
          <ac:spMkLst>
            <pc:docMk/>
            <pc:sldMk cId="938366360" sldId="270"/>
            <ac:spMk id="9" creationId="{49BC0994-41CD-3CB1-745E-4F1B10B7C9CC}"/>
          </ac:spMkLst>
        </pc:spChg>
        <pc:picChg chg="mod">
          <ac:chgData name="Alex Darvill - Senior Education Safeguarding Advisor – Strategic Support and Learning &amp; Development Lead" userId="624883b4-1e9b-4e2d-9c7d-7cb1dff1ea78" providerId="ADAL" clId="{37A1A692-1882-4B92-A487-B8B562BA515C}" dt="2026-08-31T11:24:24.765" v="1484" actId="962"/>
          <ac:picMkLst>
            <pc:docMk/>
            <pc:sldMk cId="938366360" sldId="270"/>
            <ac:picMk id="14" creationId="{95763929-0195-4141-3609-06A4D4B06519}"/>
          </ac:picMkLst>
        </pc:picChg>
        <pc:picChg chg="mod">
          <ac:chgData name="Alex Darvill - Senior Education Safeguarding Advisor – Strategic Support and Learning &amp; Development Lead" userId="624883b4-1e9b-4e2d-9c7d-7cb1dff1ea78" providerId="ADAL" clId="{37A1A692-1882-4B92-A487-B8B562BA515C}" dt="2026-08-31T11:24:28.592" v="1491" actId="962"/>
          <ac:picMkLst>
            <pc:docMk/>
            <pc:sldMk cId="938366360" sldId="270"/>
            <ac:picMk id="15" creationId="{0C09BB7F-906F-168B-40F8-EBD478EAA219}"/>
          </ac:picMkLst>
        </pc:picChg>
        <pc:picChg chg="mod">
          <ac:chgData name="Alex Darvill - Senior Education Safeguarding Advisor – Strategic Support and Learning &amp; Development Lead" userId="624883b4-1e9b-4e2d-9c7d-7cb1dff1ea78" providerId="ADAL" clId="{37A1A692-1882-4B92-A487-B8B562BA515C}" dt="2026-08-31T11:24:26.463" v="1488" actId="962"/>
          <ac:picMkLst>
            <pc:docMk/>
            <pc:sldMk cId="938366360" sldId="270"/>
            <ac:picMk id="17" creationId="{8668B5A4-B60A-A3E7-1EA5-A387A2406A3A}"/>
          </ac:picMkLst>
        </pc:picChg>
        <pc:picChg chg="mod">
          <ac:chgData name="Alex Darvill - Senior Education Safeguarding Advisor – Strategic Support and Learning &amp; Development Lead" userId="624883b4-1e9b-4e2d-9c7d-7cb1dff1ea78" providerId="ADAL" clId="{37A1A692-1882-4B92-A487-B8B562BA515C}" dt="2026-08-31T11:24:25.539" v="1486" actId="962"/>
          <ac:picMkLst>
            <pc:docMk/>
            <pc:sldMk cId="938366360" sldId="270"/>
            <ac:picMk id="23" creationId="{49F41B93-18BE-C9E3-34CF-048ECD09688A}"/>
          </ac:picMkLst>
        </pc:picChg>
      </pc:sldChg>
      <pc:sldChg chg="modAnim">
        <pc:chgData name="Alex Darvill - Senior Education Safeguarding Advisor – Strategic Support and Learning &amp; Development Lead" userId="624883b4-1e9b-4e2d-9c7d-7cb1dff1ea78" providerId="ADAL" clId="{37A1A692-1882-4B92-A487-B8B562BA515C}" dt="2026-08-24T08:57:57.554" v="451"/>
        <pc:sldMkLst>
          <pc:docMk/>
          <pc:sldMk cId="4252447075" sldId="3464"/>
        </pc:sldMkLst>
      </pc:sldChg>
      <pc:sldChg chg="modSp mod ord modAnim">
        <pc:chgData name="Alex Darvill - Senior Education Safeguarding Advisor – Strategic Support and Learning &amp; Development Lead" userId="624883b4-1e9b-4e2d-9c7d-7cb1dff1ea78" providerId="ADAL" clId="{37A1A692-1882-4B92-A487-B8B562BA515C}" dt="2026-08-25T08:47:30.776" v="1150" actId="113"/>
        <pc:sldMkLst>
          <pc:docMk/>
          <pc:sldMk cId="3344591281" sldId="3465"/>
        </pc:sldMkLst>
        <pc:spChg chg="mod">
          <ac:chgData name="Alex Darvill - Senior Education Safeguarding Advisor – Strategic Support and Learning &amp; Development Lead" userId="624883b4-1e9b-4e2d-9c7d-7cb1dff1ea78" providerId="ADAL" clId="{37A1A692-1882-4B92-A487-B8B562BA515C}" dt="2026-08-25T08:47:30.776" v="1150" actId="113"/>
          <ac:spMkLst>
            <pc:docMk/>
            <pc:sldMk cId="3344591281" sldId="3465"/>
            <ac:spMk id="2" creationId="{BCE2CA1A-0DBB-8383-7864-491678903314}"/>
          </ac:spMkLst>
        </pc:spChg>
      </pc:sldChg>
      <pc:sldChg chg="modSp">
        <pc:chgData name="Alex Darvill - Senior Education Safeguarding Advisor – Strategic Support and Learning &amp; Development Lead" userId="624883b4-1e9b-4e2d-9c7d-7cb1dff1ea78" providerId="ADAL" clId="{37A1A692-1882-4B92-A487-B8B562BA515C}" dt="2026-08-31T11:25:58.467" v="1555" actId="962"/>
        <pc:sldMkLst>
          <pc:docMk/>
          <pc:sldMk cId="2208098910" sldId="3481"/>
        </pc:sldMkLst>
        <pc:spChg chg="mod">
          <ac:chgData name="Alex Darvill - Senior Education Safeguarding Advisor – Strategic Support and Learning &amp; Development Lead" userId="624883b4-1e9b-4e2d-9c7d-7cb1dff1ea78" providerId="ADAL" clId="{37A1A692-1882-4B92-A487-B8B562BA515C}" dt="2026-08-31T11:25:56.179" v="1551" actId="962"/>
          <ac:spMkLst>
            <pc:docMk/>
            <pc:sldMk cId="2208098910" sldId="3481"/>
            <ac:spMk id="2" creationId="{00000000-0000-0000-0000-000000000000}"/>
          </ac:spMkLst>
        </pc:spChg>
        <pc:spChg chg="mod">
          <ac:chgData name="Alex Darvill - Senior Education Safeguarding Advisor – Strategic Support and Learning &amp; Development Lead" userId="624883b4-1e9b-4e2d-9c7d-7cb1dff1ea78" providerId="ADAL" clId="{37A1A692-1882-4B92-A487-B8B562BA515C}" dt="2026-08-31T11:25:57.162" v="1553" actId="962"/>
          <ac:spMkLst>
            <pc:docMk/>
            <pc:sldMk cId="2208098910" sldId="3481"/>
            <ac:spMk id="4" creationId="{D6932E3E-80AB-8979-608A-412E5F213943}"/>
          </ac:spMkLst>
        </pc:spChg>
        <pc:spChg chg="mod">
          <ac:chgData name="Alex Darvill - Senior Education Safeguarding Advisor – Strategic Support and Learning &amp; Development Lead" userId="624883b4-1e9b-4e2d-9c7d-7cb1dff1ea78" providerId="ADAL" clId="{37A1A692-1882-4B92-A487-B8B562BA515C}" dt="2026-08-31T11:25:58.019" v="1554" actId="962"/>
          <ac:spMkLst>
            <pc:docMk/>
            <pc:sldMk cId="2208098910" sldId="3481"/>
            <ac:spMk id="6" creationId="{6A64AB72-9255-D3C6-2A71-BC5177E89DC9}"/>
          </ac:spMkLst>
        </pc:spChg>
        <pc:graphicFrameChg chg="mod">
          <ac:chgData name="Alex Darvill - Senior Education Safeguarding Advisor – Strategic Support and Learning &amp; Development Lead" userId="624883b4-1e9b-4e2d-9c7d-7cb1dff1ea78" providerId="ADAL" clId="{37A1A692-1882-4B92-A487-B8B562BA515C}" dt="2026-08-31T11:25:56.636" v="1552" actId="962"/>
          <ac:graphicFrameMkLst>
            <pc:docMk/>
            <pc:sldMk cId="2208098910" sldId="3481"/>
            <ac:graphicFrameMk id="5" creationId="{23CC2D59-8560-89F8-CEC8-39F3B9BD8670}"/>
          </ac:graphicFrameMkLst>
        </pc:graphicFrameChg>
        <pc:picChg chg="mod">
          <ac:chgData name="Alex Darvill - Senior Education Safeguarding Advisor – Strategic Support and Learning &amp; Development Lead" userId="624883b4-1e9b-4e2d-9c7d-7cb1dff1ea78" providerId="ADAL" clId="{37A1A692-1882-4B92-A487-B8B562BA515C}" dt="2026-08-31T11:25:58.467" v="1555" actId="962"/>
          <ac:picMkLst>
            <pc:docMk/>
            <pc:sldMk cId="2208098910" sldId="3481"/>
            <ac:picMk id="8" creationId="{431FDDBC-A0D8-D525-E26D-BF8DF9C7CBC6}"/>
          </ac:picMkLst>
        </pc:picChg>
      </pc:sldChg>
      <pc:sldChg chg="addSp delSp modSp mod">
        <pc:chgData name="Alex Darvill - Senior Education Safeguarding Advisor – Strategic Support and Learning &amp; Development Lead" userId="624883b4-1e9b-4e2d-9c7d-7cb1dff1ea78" providerId="ADAL" clId="{37A1A692-1882-4B92-A487-B8B562BA515C}" dt="2026-08-31T11:22:05.210" v="1417" actId="33553"/>
        <pc:sldMkLst>
          <pc:docMk/>
          <pc:sldMk cId="378456045" sldId="3483"/>
        </pc:sldMkLst>
        <pc:spChg chg="add del mod">
          <ac:chgData name="Alex Darvill - Senior Education Safeguarding Advisor – Strategic Support and Learning &amp; Development Lead" userId="624883b4-1e9b-4e2d-9c7d-7cb1dff1ea78" providerId="ADAL" clId="{37A1A692-1882-4B92-A487-B8B562BA515C}" dt="2026-08-31T11:21:56.781" v="1416" actId="478"/>
          <ac:spMkLst>
            <pc:docMk/>
            <pc:sldMk cId="378456045" sldId="3483"/>
            <ac:spMk id="2" creationId="{5B15F1D9-8E34-C530-32D3-95BF14CD04DA}"/>
          </ac:spMkLst>
        </pc:spChg>
        <pc:spChg chg="del">
          <ac:chgData name="Alex Darvill - Senior Education Safeguarding Advisor – Strategic Support and Learning &amp; Development Lead" userId="624883b4-1e9b-4e2d-9c7d-7cb1dff1ea78" providerId="ADAL" clId="{37A1A692-1882-4B92-A487-B8B562BA515C}" dt="2026-08-31T11:19:26.634" v="1357" actId="478"/>
          <ac:spMkLst>
            <pc:docMk/>
            <pc:sldMk cId="378456045" sldId="3483"/>
            <ac:spMk id="3" creationId="{A378FF32-C034-6009-6B14-211E619A34AA}"/>
          </ac:spMkLst>
        </pc:spChg>
        <pc:spChg chg="mod">
          <ac:chgData name="Alex Darvill - Senior Education Safeguarding Advisor – Strategic Support and Learning &amp; Development Lead" userId="624883b4-1e9b-4e2d-9c7d-7cb1dff1ea78" providerId="ADAL" clId="{37A1A692-1882-4B92-A487-B8B562BA515C}" dt="2026-08-31T11:22:05.210" v="1417" actId="33553"/>
          <ac:spMkLst>
            <pc:docMk/>
            <pc:sldMk cId="378456045" sldId="3483"/>
            <ac:spMk id="7" creationId="{3DC56BF7-B472-679E-1F0D-C34331C1DF39}"/>
          </ac:spMkLst>
        </pc:spChg>
      </pc:sldChg>
      <pc:sldChg chg="addSp delSp modSp mod">
        <pc:chgData name="Alex Darvill - Senior Education Safeguarding Advisor – Strategic Support and Learning &amp; Development Lead" userId="624883b4-1e9b-4e2d-9c7d-7cb1dff1ea78" providerId="ADAL" clId="{37A1A692-1882-4B92-A487-B8B562BA515C}" dt="2026-08-31T11:23:34.376" v="1447" actId="33553"/>
        <pc:sldMkLst>
          <pc:docMk/>
          <pc:sldMk cId="4010107677" sldId="3496"/>
        </pc:sldMkLst>
        <pc:spChg chg="add mod">
          <ac:chgData name="Alex Darvill - Senior Education Safeguarding Advisor – Strategic Support and Learning &amp; Development Lead" userId="624883b4-1e9b-4e2d-9c7d-7cb1dff1ea78" providerId="ADAL" clId="{37A1A692-1882-4B92-A487-B8B562BA515C}" dt="2026-08-31T11:23:31.174" v="1445" actId="478"/>
          <ac:spMkLst>
            <pc:docMk/>
            <pc:sldMk cId="4010107677" sldId="3496"/>
            <ac:spMk id="2" creationId="{24A886D3-35E2-52AF-E17D-76E401F08156}"/>
          </ac:spMkLst>
        </pc:spChg>
        <pc:spChg chg="add del mod">
          <ac:chgData name="Alex Darvill - Senior Education Safeguarding Advisor – Strategic Support and Learning &amp; Development Lead" userId="624883b4-1e9b-4e2d-9c7d-7cb1dff1ea78" providerId="ADAL" clId="{37A1A692-1882-4B92-A487-B8B562BA515C}" dt="2026-08-31T11:23:34.376" v="1447" actId="33553"/>
          <ac:spMkLst>
            <pc:docMk/>
            <pc:sldMk cId="4010107677" sldId="3496"/>
            <ac:spMk id="25" creationId="{028248CD-7EB8-1683-A871-05DF4AE0F5D3}"/>
          </ac:spMkLst>
        </pc:spChg>
      </pc:sldChg>
      <pc:sldChg chg="modSp mod ord">
        <pc:chgData name="Alex Darvill - Senior Education Safeguarding Advisor – Strategic Support and Learning &amp; Development Lead" userId="624883b4-1e9b-4e2d-9c7d-7cb1dff1ea78" providerId="ADAL" clId="{37A1A692-1882-4B92-A487-B8B562BA515C}" dt="2026-08-24T12:17:39.555" v="702" actId="207"/>
        <pc:sldMkLst>
          <pc:docMk/>
          <pc:sldMk cId="875504092" sldId="3500"/>
        </pc:sldMkLst>
        <pc:spChg chg="mod">
          <ac:chgData name="Alex Darvill - Senior Education Safeguarding Advisor – Strategic Support and Learning &amp; Development Lead" userId="624883b4-1e9b-4e2d-9c7d-7cb1dff1ea78" providerId="ADAL" clId="{37A1A692-1882-4B92-A487-B8B562BA515C}" dt="2026-08-24T12:17:39.555" v="702" actId="207"/>
          <ac:spMkLst>
            <pc:docMk/>
            <pc:sldMk cId="875504092" sldId="3500"/>
            <ac:spMk id="2" creationId="{00000000-0000-0000-0000-000000000000}"/>
          </ac:spMkLst>
        </pc:spChg>
        <pc:spChg chg="mod">
          <ac:chgData name="Alex Darvill - Senior Education Safeguarding Advisor – Strategic Support and Learning &amp; Development Lead" userId="624883b4-1e9b-4e2d-9c7d-7cb1dff1ea78" providerId="ADAL" clId="{37A1A692-1882-4B92-A487-B8B562BA515C}" dt="2026-08-24T12:14:50.046" v="584" actId="20577"/>
          <ac:spMkLst>
            <pc:docMk/>
            <pc:sldMk cId="875504092" sldId="3500"/>
            <ac:spMk id="9" creationId="{BD22CC95-DA3F-9D9A-296E-895F9E3EF95E}"/>
          </ac:spMkLst>
        </pc:spChg>
      </pc:sldChg>
      <pc:sldChg chg="modNotesTx">
        <pc:chgData name="Alex Darvill - Senior Education Safeguarding Advisor – Strategic Support and Learning &amp; Development Lead" userId="624883b4-1e9b-4e2d-9c7d-7cb1dff1ea78" providerId="ADAL" clId="{37A1A692-1882-4B92-A487-B8B562BA515C}" dt="2026-08-24T12:19:56.432" v="719" actId="20577"/>
        <pc:sldMkLst>
          <pc:docMk/>
          <pc:sldMk cId="2428994811" sldId="3522"/>
        </pc:sldMkLst>
      </pc:sldChg>
      <pc:sldChg chg="delSp mod">
        <pc:chgData name="Alex Darvill - Senior Education Safeguarding Advisor – Strategic Support and Learning &amp; Development Lead" userId="624883b4-1e9b-4e2d-9c7d-7cb1dff1ea78" providerId="ADAL" clId="{37A1A692-1882-4B92-A487-B8B562BA515C}" dt="2026-08-31T11:18:39.237" v="1341" actId="478"/>
        <pc:sldMkLst>
          <pc:docMk/>
          <pc:sldMk cId="2941288827" sldId="3529"/>
        </pc:sldMkLst>
        <pc:spChg chg="del">
          <ac:chgData name="Alex Darvill - Senior Education Safeguarding Advisor – Strategic Support and Learning &amp; Development Lead" userId="624883b4-1e9b-4e2d-9c7d-7cb1dff1ea78" providerId="ADAL" clId="{37A1A692-1882-4B92-A487-B8B562BA515C}" dt="2026-08-31T11:18:39.237" v="1341" actId="478"/>
          <ac:spMkLst>
            <pc:docMk/>
            <pc:sldMk cId="2941288827" sldId="3529"/>
            <ac:spMk id="3" creationId="{AF1063FF-2445-0E62-CA46-99F4583DF7C1}"/>
          </ac:spMkLst>
        </pc:spChg>
      </pc:sldChg>
      <pc:sldChg chg="modSp">
        <pc:chgData name="Alex Darvill - Senior Education Safeguarding Advisor – Strategic Support and Learning &amp; Development Lead" userId="624883b4-1e9b-4e2d-9c7d-7cb1dff1ea78" providerId="ADAL" clId="{37A1A692-1882-4B92-A487-B8B562BA515C}" dt="2026-08-31T11:24:10.949" v="1475" actId="962"/>
        <pc:sldMkLst>
          <pc:docMk/>
          <pc:sldMk cId="3525953366" sldId="3546"/>
        </pc:sldMkLst>
        <pc:spChg chg="mod">
          <ac:chgData name="Alex Darvill - Senior Education Safeguarding Advisor – Strategic Support and Learning &amp; Development Lead" userId="624883b4-1e9b-4e2d-9c7d-7cb1dff1ea78" providerId="ADAL" clId="{37A1A692-1882-4B92-A487-B8B562BA515C}" dt="2026-08-31T11:24:07.027" v="1470" actId="962"/>
          <ac:spMkLst>
            <pc:docMk/>
            <pc:sldMk cId="3525953366" sldId="3546"/>
            <ac:spMk id="11" creationId="{309CFFB1-D249-B430-855A-540E2AD70CEC}"/>
          </ac:spMkLst>
        </pc:spChg>
        <pc:grpChg chg="mod">
          <ac:chgData name="Alex Darvill - Senior Education Safeguarding Advisor – Strategic Support and Learning &amp; Development Lead" userId="624883b4-1e9b-4e2d-9c7d-7cb1dff1ea78" providerId="ADAL" clId="{37A1A692-1882-4B92-A487-B8B562BA515C}" dt="2026-08-31T11:24:07.618" v="1471" actId="962"/>
          <ac:grpSpMkLst>
            <pc:docMk/>
            <pc:sldMk cId="3525953366" sldId="3546"/>
            <ac:grpSpMk id="20" creationId="{AAFE50B1-556C-5C4F-C222-5A74251C0DEF}"/>
          </ac:grpSpMkLst>
        </pc:grpChg>
        <pc:picChg chg="mod">
          <ac:chgData name="Alex Darvill - Senior Education Safeguarding Advisor – Strategic Support and Learning &amp; Development Lead" userId="624883b4-1e9b-4e2d-9c7d-7cb1dff1ea78" providerId="ADAL" clId="{37A1A692-1882-4B92-A487-B8B562BA515C}" dt="2026-08-31T11:24:08.613" v="1472" actId="962"/>
          <ac:picMkLst>
            <pc:docMk/>
            <pc:sldMk cId="3525953366" sldId="3546"/>
            <ac:picMk id="3" creationId="{E539BECC-7B60-DF79-6A98-852B29712F04}"/>
          </ac:picMkLst>
        </pc:picChg>
        <pc:picChg chg="mod">
          <ac:chgData name="Alex Darvill - Senior Education Safeguarding Advisor – Strategic Support and Learning &amp; Development Lead" userId="624883b4-1e9b-4e2d-9c7d-7cb1dff1ea78" providerId="ADAL" clId="{37A1A692-1882-4B92-A487-B8B562BA515C}" dt="2026-08-31T11:24:09.569" v="1473" actId="962"/>
          <ac:picMkLst>
            <pc:docMk/>
            <pc:sldMk cId="3525953366" sldId="3546"/>
            <ac:picMk id="5" creationId="{B8B636E8-B2DE-DC49-7CE4-793D9A4C7877}"/>
          </ac:picMkLst>
        </pc:picChg>
        <pc:picChg chg="mod">
          <ac:chgData name="Alex Darvill - Senior Education Safeguarding Advisor – Strategic Support and Learning &amp; Development Lead" userId="624883b4-1e9b-4e2d-9c7d-7cb1dff1ea78" providerId="ADAL" clId="{37A1A692-1882-4B92-A487-B8B562BA515C}" dt="2026-08-31T11:24:10.059" v="1474" actId="962"/>
          <ac:picMkLst>
            <pc:docMk/>
            <pc:sldMk cId="3525953366" sldId="3546"/>
            <ac:picMk id="6" creationId="{4738D952-7825-0C45-515D-4AFF5CD1AC85}"/>
          </ac:picMkLst>
        </pc:picChg>
        <pc:picChg chg="mod">
          <ac:chgData name="Alex Darvill - Senior Education Safeguarding Advisor – Strategic Support and Learning &amp; Development Lead" userId="624883b4-1e9b-4e2d-9c7d-7cb1dff1ea78" providerId="ADAL" clId="{37A1A692-1882-4B92-A487-B8B562BA515C}" dt="2026-08-31T11:24:10.949" v="1475" actId="962"/>
          <ac:picMkLst>
            <pc:docMk/>
            <pc:sldMk cId="3525953366" sldId="3546"/>
            <ac:picMk id="8" creationId="{19340911-5E11-3344-AA8B-A13477D482EB}"/>
          </ac:picMkLst>
        </pc:picChg>
      </pc:sldChg>
      <pc:sldChg chg="modSp mod">
        <pc:chgData name="Alex Darvill - Senior Education Safeguarding Advisor – Strategic Support and Learning &amp; Development Lead" userId="624883b4-1e9b-4e2d-9c7d-7cb1dff1ea78" providerId="ADAL" clId="{37A1A692-1882-4B92-A487-B8B562BA515C}" dt="2026-08-31T11:24:16.625" v="1479" actId="962"/>
        <pc:sldMkLst>
          <pc:docMk/>
          <pc:sldMk cId="1700700721" sldId="3547"/>
        </pc:sldMkLst>
        <pc:spChg chg="mod">
          <ac:chgData name="Alex Darvill - Senior Education Safeguarding Advisor – Strategic Support and Learning &amp; Development Lead" userId="624883b4-1e9b-4e2d-9c7d-7cb1dff1ea78" providerId="ADAL" clId="{37A1A692-1882-4B92-A487-B8B562BA515C}" dt="2026-08-31T11:24:16.159" v="1478" actId="962"/>
          <ac:spMkLst>
            <pc:docMk/>
            <pc:sldMk cId="1700700721" sldId="3547"/>
            <ac:spMk id="2" creationId="{27CAFA9E-7C6F-F876-2386-37AA80AFFC07}"/>
          </ac:spMkLst>
        </pc:spChg>
        <pc:spChg chg="mod">
          <ac:chgData name="Alex Darvill - Senior Education Safeguarding Advisor – Strategic Support and Learning &amp; Development Lead" userId="624883b4-1e9b-4e2d-9c7d-7cb1dff1ea78" providerId="ADAL" clId="{37A1A692-1882-4B92-A487-B8B562BA515C}" dt="2026-08-31T11:24:15.734" v="1477" actId="962"/>
          <ac:spMkLst>
            <pc:docMk/>
            <pc:sldMk cId="1700700721" sldId="3547"/>
            <ac:spMk id="16" creationId="{C184E704-A1BF-479D-71F4-339274F11B14}"/>
          </ac:spMkLst>
        </pc:spChg>
        <pc:graphicFrameChg chg="mod">
          <ac:chgData name="Alex Darvill - Senior Education Safeguarding Advisor – Strategic Support and Learning &amp; Development Lead" userId="624883b4-1e9b-4e2d-9c7d-7cb1dff1ea78" providerId="ADAL" clId="{37A1A692-1882-4B92-A487-B8B562BA515C}" dt="2026-08-31T11:24:16.625" v="1479" actId="962"/>
          <ac:graphicFrameMkLst>
            <pc:docMk/>
            <pc:sldMk cId="1700700721" sldId="3547"/>
            <ac:graphicFrameMk id="9" creationId="{B153A5C6-D799-21B1-ED63-9D6C9145928C}"/>
          </ac:graphicFrameMkLst>
        </pc:graphicFrameChg>
        <pc:picChg chg="mod">
          <ac:chgData name="Alex Darvill - Senior Education Safeguarding Advisor – Strategic Support and Learning &amp; Development Lead" userId="624883b4-1e9b-4e2d-9c7d-7cb1dff1ea78" providerId="ADAL" clId="{37A1A692-1882-4B92-A487-B8B562BA515C}" dt="2026-08-31T11:24:15.289" v="1476" actId="962"/>
          <ac:picMkLst>
            <pc:docMk/>
            <pc:sldMk cId="1700700721" sldId="3547"/>
            <ac:picMk id="8" creationId="{C5DE899D-5AE2-6DEC-A59B-F32399746EF2}"/>
          </ac:picMkLst>
        </pc:picChg>
      </pc:sldChg>
      <pc:sldChg chg="delSp modSp mod">
        <pc:chgData name="Alex Darvill - Senior Education Safeguarding Advisor – Strategic Support and Learning &amp; Development Lead" userId="624883b4-1e9b-4e2d-9c7d-7cb1dff1ea78" providerId="ADAL" clId="{37A1A692-1882-4B92-A487-B8B562BA515C}" dt="2026-08-31T11:21:46.525" v="1412" actId="33553"/>
        <pc:sldMkLst>
          <pc:docMk/>
          <pc:sldMk cId="872302585" sldId="2147376157"/>
        </pc:sldMkLst>
        <pc:spChg chg="mod">
          <ac:chgData name="Alex Darvill - Senior Education Safeguarding Advisor – Strategic Support and Learning &amp; Development Lead" userId="624883b4-1e9b-4e2d-9c7d-7cb1dff1ea78" providerId="ADAL" clId="{37A1A692-1882-4B92-A487-B8B562BA515C}" dt="2026-08-31T11:21:46.525" v="1412" actId="33553"/>
          <ac:spMkLst>
            <pc:docMk/>
            <pc:sldMk cId="872302585" sldId="2147376157"/>
            <ac:spMk id="4" creationId="{B39E9FF8-228C-5936-B37B-544C9C53CEC8}"/>
          </ac:spMkLst>
        </pc:spChg>
        <pc:spChg chg="mod">
          <ac:chgData name="Alex Darvill - Senior Education Safeguarding Advisor – Strategic Support and Learning &amp; Development Lead" userId="624883b4-1e9b-4e2d-9c7d-7cb1dff1ea78" providerId="ADAL" clId="{37A1A692-1882-4B92-A487-B8B562BA515C}" dt="2026-08-23T08:46:09.599" v="54" actId="1076"/>
          <ac:spMkLst>
            <pc:docMk/>
            <pc:sldMk cId="872302585" sldId="2147376157"/>
            <ac:spMk id="6" creationId="{FFEF8368-DAB6-2422-92C7-560FA221BC8E}"/>
          </ac:spMkLst>
        </pc:spChg>
        <pc:spChg chg="del">
          <ac:chgData name="Alex Darvill - Senior Education Safeguarding Advisor – Strategic Support and Learning &amp; Development Lead" userId="624883b4-1e9b-4e2d-9c7d-7cb1dff1ea78" providerId="ADAL" clId="{37A1A692-1882-4B92-A487-B8B562BA515C}" dt="2026-08-31T11:18:00.874" v="1333" actId="478"/>
          <ac:spMkLst>
            <pc:docMk/>
            <pc:sldMk cId="872302585" sldId="2147376157"/>
            <ac:spMk id="8" creationId="{71CF0629-8040-FCB1-46AA-EA9AF1327E71}"/>
          </ac:spMkLst>
        </pc:spChg>
        <pc:picChg chg="mod">
          <ac:chgData name="Alex Darvill - Senior Education Safeguarding Advisor – Strategic Support and Learning &amp; Development Lead" userId="624883b4-1e9b-4e2d-9c7d-7cb1dff1ea78" providerId="ADAL" clId="{37A1A692-1882-4B92-A487-B8B562BA515C}" dt="2026-08-31T11:18:08.451" v="1337" actId="962"/>
          <ac:picMkLst>
            <pc:docMk/>
            <pc:sldMk cId="872302585" sldId="2147376157"/>
            <ac:picMk id="7" creationId="{F944F8CD-EEB0-B552-68F2-D69EFDF75224}"/>
          </ac:picMkLst>
        </pc:picChg>
      </pc:sldChg>
      <pc:sldChg chg="modSp mod">
        <pc:chgData name="Alex Darvill - Senior Education Safeguarding Advisor – Strategic Support and Learning &amp; Development Lead" userId="624883b4-1e9b-4e2d-9c7d-7cb1dff1ea78" providerId="ADAL" clId="{37A1A692-1882-4B92-A487-B8B562BA515C}" dt="2026-08-31T11:24:52.911" v="1512" actId="962"/>
        <pc:sldMkLst>
          <pc:docMk/>
          <pc:sldMk cId="2222698134" sldId="2147376167"/>
        </pc:sldMkLst>
        <pc:spChg chg="mod">
          <ac:chgData name="Alex Darvill - Senior Education Safeguarding Advisor – Strategic Support and Learning &amp; Development Lead" userId="624883b4-1e9b-4e2d-9c7d-7cb1dff1ea78" providerId="ADAL" clId="{37A1A692-1882-4B92-A487-B8B562BA515C}" dt="2026-08-31T11:22:15.374" v="1419" actId="33553"/>
          <ac:spMkLst>
            <pc:docMk/>
            <pc:sldMk cId="2222698134" sldId="2147376167"/>
            <ac:spMk id="3" creationId="{01F327C8-9C3D-EA0F-7052-907C0469B082}"/>
          </ac:spMkLst>
        </pc:spChg>
        <pc:spChg chg="mod">
          <ac:chgData name="Alex Darvill - Senior Education Safeguarding Advisor – Strategic Support and Learning &amp; Development Lead" userId="624883b4-1e9b-4e2d-9c7d-7cb1dff1ea78" providerId="ADAL" clId="{37A1A692-1882-4B92-A487-B8B562BA515C}" dt="2026-08-31T11:24:49.601" v="1505" actId="962"/>
          <ac:spMkLst>
            <pc:docMk/>
            <pc:sldMk cId="2222698134" sldId="2147376167"/>
            <ac:spMk id="20" creationId="{98FAD1AB-3BCA-9940-EB1B-1303F28F50E2}"/>
          </ac:spMkLst>
        </pc:spChg>
        <pc:spChg chg="mod">
          <ac:chgData name="Alex Darvill - Senior Education Safeguarding Advisor – Strategic Support and Learning &amp; Development Lead" userId="624883b4-1e9b-4e2d-9c7d-7cb1dff1ea78" providerId="ADAL" clId="{37A1A692-1882-4B92-A487-B8B562BA515C}" dt="2026-08-31T11:24:49.984" v="1506" actId="962"/>
          <ac:spMkLst>
            <pc:docMk/>
            <pc:sldMk cId="2222698134" sldId="2147376167"/>
            <ac:spMk id="21" creationId="{73C936A6-E77B-B1A5-3E4F-71DFCEDBE949}"/>
          </ac:spMkLst>
        </pc:spChg>
        <pc:spChg chg="mod">
          <ac:chgData name="Alex Darvill - Senior Education Safeguarding Advisor – Strategic Support and Learning &amp; Development Lead" userId="624883b4-1e9b-4e2d-9c7d-7cb1dff1ea78" providerId="ADAL" clId="{37A1A692-1882-4B92-A487-B8B562BA515C}" dt="2026-08-31T11:24:50.589" v="1507" actId="962"/>
          <ac:spMkLst>
            <pc:docMk/>
            <pc:sldMk cId="2222698134" sldId="2147376167"/>
            <ac:spMk id="22" creationId="{DD6EE1AB-5DD3-03C7-7A62-9645115C5EAA}"/>
          </ac:spMkLst>
        </pc:spChg>
        <pc:spChg chg="mod">
          <ac:chgData name="Alex Darvill - Senior Education Safeguarding Advisor – Strategic Support and Learning &amp; Development Lead" userId="624883b4-1e9b-4e2d-9c7d-7cb1dff1ea78" providerId="ADAL" clId="{37A1A692-1882-4B92-A487-B8B562BA515C}" dt="2026-08-31T11:24:51.036" v="1508" actId="962"/>
          <ac:spMkLst>
            <pc:docMk/>
            <pc:sldMk cId="2222698134" sldId="2147376167"/>
            <ac:spMk id="24" creationId="{72AD7903-7BC1-87C6-DDE4-4A10992244C6}"/>
          </ac:spMkLst>
        </pc:spChg>
        <pc:spChg chg="mod">
          <ac:chgData name="Alex Darvill - Senior Education Safeguarding Advisor – Strategic Support and Learning &amp; Development Lead" userId="624883b4-1e9b-4e2d-9c7d-7cb1dff1ea78" providerId="ADAL" clId="{37A1A692-1882-4B92-A487-B8B562BA515C}" dt="2026-08-31T11:24:51.665" v="1509" actId="962"/>
          <ac:spMkLst>
            <pc:docMk/>
            <pc:sldMk cId="2222698134" sldId="2147376167"/>
            <ac:spMk id="29" creationId="{D1E2ECA2-FC2E-D225-C858-DA1A783109B5}"/>
          </ac:spMkLst>
        </pc:spChg>
        <pc:spChg chg="mod">
          <ac:chgData name="Alex Darvill - Senior Education Safeguarding Advisor – Strategic Support and Learning &amp; Development Lead" userId="624883b4-1e9b-4e2d-9c7d-7cb1dff1ea78" providerId="ADAL" clId="{37A1A692-1882-4B92-A487-B8B562BA515C}" dt="2026-08-31T11:24:52.062" v="1510" actId="962"/>
          <ac:spMkLst>
            <pc:docMk/>
            <pc:sldMk cId="2222698134" sldId="2147376167"/>
            <ac:spMk id="30" creationId="{F939509E-23B2-68EE-4CFD-024A6BD46D12}"/>
          </ac:spMkLst>
        </pc:spChg>
        <pc:spChg chg="mod">
          <ac:chgData name="Alex Darvill - Senior Education Safeguarding Advisor – Strategic Support and Learning &amp; Development Lead" userId="624883b4-1e9b-4e2d-9c7d-7cb1dff1ea78" providerId="ADAL" clId="{37A1A692-1882-4B92-A487-B8B562BA515C}" dt="2026-08-31T11:24:52.497" v="1511" actId="962"/>
          <ac:spMkLst>
            <pc:docMk/>
            <pc:sldMk cId="2222698134" sldId="2147376167"/>
            <ac:spMk id="32" creationId="{80728508-8CBD-527F-A8C6-6246DB068D2E}"/>
          </ac:spMkLst>
        </pc:spChg>
        <pc:spChg chg="mod">
          <ac:chgData name="Alex Darvill - Senior Education Safeguarding Advisor – Strategic Support and Learning &amp; Development Lead" userId="624883b4-1e9b-4e2d-9c7d-7cb1dff1ea78" providerId="ADAL" clId="{37A1A692-1882-4B92-A487-B8B562BA515C}" dt="2026-08-31T11:24:52.911" v="1512" actId="962"/>
          <ac:spMkLst>
            <pc:docMk/>
            <pc:sldMk cId="2222698134" sldId="2147376167"/>
            <ac:spMk id="33" creationId="{B3D9C4A5-2578-B5C6-9C3A-134A1C0F70D4}"/>
          </ac:spMkLst>
        </pc:spChg>
        <pc:picChg chg="mod">
          <ac:chgData name="Alex Darvill - Senior Education Safeguarding Advisor – Strategic Support and Learning &amp; Development Lead" userId="624883b4-1e9b-4e2d-9c7d-7cb1dff1ea78" providerId="ADAL" clId="{37A1A692-1882-4B92-A487-B8B562BA515C}" dt="2026-08-31T11:24:48.816" v="1504" actId="962"/>
          <ac:picMkLst>
            <pc:docMk/>
            <pc:sldMk cId="2222698134" sldId="2147376167"/>
            <ac:picMk id="2" creationId="{74B88B88-C893-CD69-6F9C-9B74F1A85981}"/>
          </ac:picMkLst>
        </pc:picChg>
        <pc:cxnChg chg="mod">
          <ac:chgData name="Alex Darvill - Senior Education Safeguarding Advisor – Strategic Support and Learning &amp; Development Lead" userId="624883b4-1e9b-4e2d-9c7d-7cb1dff1ea78" providerId="ADAL" clId="{37A1A692-1882-4B92-A487-B8B562BA515C}" dt="2026-08-31T11:19:47.335" v="1360" actId="962"/>
          <ac:cxnSpMkLst>
            <pc:docMk/>
            <pc:sldMk cId="2222698134" sldId="2147376167"/>
            <ac:cxnSpMk id="7" creationId="{3F2125B6-F773-83D1-CCAC-B9175720C065}"/>
          </ac:cxnSpMkLst>
        </pc:cxnChg>
        <pc:cxnChg chg="mod">
          <ac:chgData name="Alex Darvill - Senior Education Safeguarding Advisor – Strategic Support and Learning &amp; Development Lead" userId="624883b4-1e9b-4e2d-9c7d-7cb1dff1ea78" providerId="ADAL" clId="{37A1A692-1882-4B92-A487-B8B562BA515C}" dt="2026-08-31T11:19:39.197" v="1359" actId="962"/>
          <ac:cxnSpMkLst>
            <pc:docMk/>
            <pc:sldMk cId="2222698134" sldId="2147376167"/>
            <ac:cxnSpMk id="9" creationId="{74376B67-6162-BC3D-2A75-2AA4824CF824}"/>
          </ac:cxnSpMkLst>
        </pc:cxnChg>
        <pc:cxnChg chg="mod">
          <ac:chgData name="Alex Darvill - Senior Education Safeguarding Advisor – Strategic Support and Learning &amp; Development Lead" userId="624883b4-1e9b-4e2d-9c7d-7cb1dff1ea78" providerId="ADAL" clId="{37A1A692-1882-4B92-A487-B8B562BA515C}" dt="2026-08-31T11:19:48.896" v="1361" actId="962"/>
          <ac:cxnSpMkLst>
            <pc:docMk/>
            <pc:sldMk cId="2222698134" sldId="2147376167"/>
            <ac:cxnSpMk id="11" creationId="{1CE42D34-E61F-27BF-7FF4-065E41C36649}"/>
          </ac:cxnSpMkLst>
        </pc:cxnChg>
        <pc:cxnChg chg="mod">
          <ac:chgData name="Alex Darvill - Senior Education Safeguarding Advisor – Strategic Support and Learning &amp; Development Lead" userId="624883b4-1e9b-4e2d-9c7d-7cb1dff1ea78" providerId="ADAL" clId="{37A1A692-1882-4B92-A487-B8B562BA515C}" dt="2026-08-31T11:19:50.968" v="1362" actId="962"/>
          <ac:cxnSpMkLst>
            <pc:docMk/>
            <pc:sldMk cId="2222698134" sldId="2147376167"/>
            <ac:cxnSpMk id="13" creationId="{7B4263F4-97BA-F9F2-545E-8A18A91E5112}"/>
          </ac:cxnSpMkLst>
        </pc:cxnChg>
        <pc:cxnChg chg="mod">
          <ac:chgData name="Alex Darvill - Senior Education Safeguarding Advisor – Strategic Support and Learning &amp; Development Lead" userId="624883b4-1e9b-4e2d-9c7d-7cb1dff1ea78" providerId="ADAL" clId="{37A1A692-1882-4B92-A487-B8B562BA515C}" dt="2026-08-31T11:19:52.130" v="1363" actId="962"/>
          <ac:cxnSpMkLst>
            <pc:docMk/>
            <pc:sldMk cId="2222698134" sldId="2147376167"/>
            <ac:cxnSpMk id="15" creationId="{2A402ED0-96DA-B3A8-6CBE-8BD97D83B2D3}"/>
          </ac:cxnSpMkLst>
        </pc:cxnChg>
        <pc:cxnChg chg="mod">
          <ac:chgData name="Alex Darvill - Senior Education Safeguarding Advisor – Strategic Support and Learning &amp; Development Lead" userId="624883b4-1e9b-4e2d-9c7d-7cb1dff1ea78" providerId="ADAL" clId="{37A1A692-1882-4B92-A487-B8B562BA515C}" dt="2026-08-31T11:19:53.360" v="1364" actId="962"/>
          <ac:cxnSpMkLst>
            <pc:docMk/>
            <pc:sldMk cId="2222698134" sldId="2147376167"/>
            <ac:cxnSpMk id="17" creationId="{491FD0AD-2651-C21A-6501-5A85B53ADB64}"/>
          </ac:cxnSpMkLst>
        </pc:cxnChg>
        <pc:cxnChg chg="mod">
          <ac:chgData name="Alex Darvill - Senior Education Safeguarding Advisor – Strategic Support and Learning &amp; Development Lead" userId="624883b4-1e9b-4e2d-9c7d-7cb1dff1ea78" providerId="ADAL" clId="{37A1A692-1882-4B92-A487-B8B562BA515C}" dt="2026-08-31T11:19:54.309" v="1365" actId="962"/>
          <ac:cxnSpMkLst>
            <pc:docMk/>
            <pc:sldMk cId="2222698134" sldId="2147376167"/>
            <ac:cxnSpMk id="19" creationId="{FACD6926-CABF-9325-A8CE-83088974BAEF}"/>
          </ac:cxnSpMkLst>
        </pc:cxnChg>
        <pc:cxnChg chg="mod">
          <ac:chgData name="Alex Darvill - Senior Education Safeguarding Advisor – Strategic Support and Learning &amp; Development Lead" userId="624883b4-1e9b-4e2d-9c7d-7cb1dff1ea78" providerId="ADAL" clId="{37A1A692-1882-4B92-A487-B8B562BA515C}" dt="2026-08-31T11:19:59.172" v="1366" actId="962"/>
          <ac:cxnSpMkLst>
            <pc:docMk/>
            <pc:sldMk cId="2222698134" sldId="2147376167"/>
            <ac:cxnSpMk id="28" creationId="{C10970EF-4142-5505-0B98-E0D395CE8078}"/>
          </ac:cxnSpMkLst>
        </pc:cxnChg>
      </pc:sldChg>
      <pc:sldChg chg="modSp mod">
        <pc:chgData name="Alex Darvill - Senior Education Safeguarding Advisor – Strategic Support and Learning &amp; Development Lead" userId="624883b4-1e9b-4e2d-9c7d-7cb1dff1ea78" providerId="ADAL" clId="{37A1A692-1882-4B92-A487-B8B562BA515C}" dt="2026-08-31T11:24:59.075" v="1514" actId="962"/>
        <pc:sldMkLst>
          <pc:docMk/>
          <pc:sldMk cId="266803758" sldId="2147376169"/>
        </pc:sldMkLst>
        <pc:spChg chg="mod">
          <ac:chgData name="Alex Darvill - Senior Education Safeguarding Advisor – Strategic Support and Learning &amp; Development Lead" userId="624883b4-1e9b-4e2d-9c7d-7cb1dff1ea78" providerId="ADAL" clId="{37A1A692-1882-4B92-A487-B8B562BA515C}" dt="2026-08-31T11:24:59.075" v="1514" actId="962"/>
          <ac:spMkLst>
            <pc:docMk/>
            <pc:sldMk cId="266803758" sldId="2147376169"/>
            <ac:spMk id="29" creationId="{705E32DD-AA17-4ED9-F13A-475B77A04964}"/>
          </ac:spMkLst>
        </pc:spChg>
        <pc:picChg chg="mod">
          <ac:chgData name="Alex Darvill - Senior Education Safeguarding Advisor – Strategic Support and Learning &amp; Development Lead" userId="624883b4-1e9b-4e2d-9c7d-7cb1dff1ea78" providerId="ADAL" clId="{37A1A692-1882-4B92-A487-B8B562BA515C}" dt="2026-08-31T11:24:58.559" v="1513" actId="962"/>
          <ac:picMkLst>
            <pc:docMk/>
            <pc:sldMk cId="266803758" sldId="2147376169"/>
            <ac:picMk id="27" creationId="{534097AA-A821-957E-98F7-D60072165EB4}"/>
          </ac:picMkLst>
        </pc:picChg>
      </pc:sldChg>
      <pc:sldChg chg="addSp delSp modSp mod modNotesTx">
        <pc:chgData name="Alex Darvill - Senior Education Safeguarding Advisor – Strategic Support and Learning &amp; Development Lead" userId="624883b4-1e9b-4e2d-9c7d-7cb1dff1ea78" providerId="ADAL" clId="{37A1A692-1882-4B92-A487-B8B562BA515C}" dt="2026-08-31T11:21:52.616" v="1415" actId="33553"/>
        <pc:sldMkLst>
          <pc:docMk/>
          <pc:sldMk cId="2732908917" sldId="2147376171"/>
        </pc:sldMkLst>
        <pc:spChg chg="mod">
          <ac:chgData name="Alex Darvill - Senior Education Safeguarding Advisor – Strategic Support and Learning &amp; Development Lead" userId="624883b4-1e9b-4e2d-9c7d-7cb1dff1ea78" providerId="ADAL" clId="{37A1A692-1882-4B92-A487-B8B562BA515C}" dt="2026-08-23T08:18:59.713" v="53" actId="2085"/>
          <ac:spMkLst>
            <pc:docMk/>
            <pc:sldMk cId="2732908917" sldId="2147376171"/>
            <ac:spMk id="2" creationId="{377E0F62-01EC-7EE4-DF42-9A67171C6FCD}"/>
          </ac:spMkLst>
        </pc:spChg>
        <pc:spChg chg="mod">
          <ac:chgData name="Alex Darvill - Senior Education Safeguarding Advisor – Strategic Support and Learning &amp; Development Lead" userId="624883b4-1e9b-4e2d-9c7d-7cb1dff1ea78" providerId="ADAL" clId="{37A1A692-1882-4B92-A487-B8B562BA515C}" dt="2026-08-31T11:21:52.616" v="1415" actId="33553"/>
          <ac:spMkLst>
            <pc:docMk/>
            <pc:sldMk cId="2732908917" sldId="2147376171"/>
            <ac:spMk id="6" creationId="{FE14DBC6-FB6A-6EAC-FE2A-760427DA4064}"/>
          </ac:spMkLst>
        </pc:spChg>
        <pc:spChg chg="mod">
          <ac:chgData name="Alex Darvill - Senior Education Safeguarding Advisor – Strategic Support and Learning &amp; Development Lead" userId="624883b4-1e9b-4e2d-9c7d-7cb1dff1ea78" providerId="ADAL" clId="{37A1A692-1882-4B92-A487-B8B562BA515C}" dt="2026-08-23T08:18:42.840" v="50" actId="1076"/>
          <ac:spMkLst>
            <pc:docMk/>
            <pc:sldMk cId="2732908917" sldId="2147376171"/>
            <ac:spMk id="8" creationId="{0ED1C71B-D2D3-0188-D067-383A245D1E7F}"/>
          </ac:spMkLst>
        </pc:spChg>
      </pc:sldChg>
      <pc:sldChg chg="delSp modSp mod modNotesTx">
        <pc:chgData name="Alex Darvill - Senior Education Safeguarding Advisor – Strategic Support and Learning &amp; Development Lead" userId="624883b4-1e9b-4e2d-9c7d-7cb1dff1ea78" providerId="ADAL" clId="{37A1A692-1882-4B92-A487-B8B562BA515C}" dt="2026-08-31T11:24:21.035" v="1482" actId="962"/>
        <pc:sldMkLst>
          <pc:docMk/>
          <pc:sldMk cId="3456162581" sldId="2147376176"/>
        </pc:sldMkLst>
        <pc:spChg chg="mod">
          <ac:chgData name="Alex Darvill - Senior Education Safeguarding Advisor – Strategic Support and Learning &amp; Development Lead" userId="624883b4-1e9b-4e2d-9c7d-7cb1dff1ea78" providerId="ADAL" clId="{37A1A692-1882-4B92-A487-B8B562BA515C}" dt="2026-08-31T11:24:21.035" v="1482" actId="962"/>
          <ac:spMkLst>
            <pc:docMk/>
            <pc:sldMk cId="3456162581" sldId="2147376176"/>
            <ac:spMk id="3" creationId="{69ACB2C4-EB5D-3C99-47AD-0E1F03E2D83A}"/>
          </ac:spMkLst>
        </pc:spChg>
        <pc:spChg chg="del">
          <ac:chgData name="Alex Darvill - Senior Education Safeguarding Advisor – Strategic Support and Learning &amp; Development Lead" userId="624883b4-1e9b-4e2d-9c7d-7cb1dff1ea78" providerId="ADAL" clId="{37A1A692-1882-4B92-A487-B8B562BA515C}" dt="2026-08-31T11:19:15.731" v="1348" actId="478"/>
          <ac:spMkLst>
            <pc:docMk/>
            <pc:sldMk cId="3456162581" sldId="2147376176"/>
            <ac:spMk id="8" creationId="{0DE4E466-E66E-270C-38AC-2F167BCCDFC1}"/>
          </ac:spMkLst>
        </pc:spChg>
        <pc:spChg chg="mod">
          <ac:chgData name="Alex Darvill - Senior Education Safeguarding Advisor – Strategic Support and Learning &amp; Development Lead" userId="624883b4-1e9b-4e2d-9c7d-7cb1dff1ea78" providerId="ADAL" clId="{37A1A692-1882-4B92-A487-B8B562BA515C}" dt="2026-08-31T11:24:20.591" v="1481" actId="962"/>
          <ac:spMkLst>
            <pc:docMk/>
            <pc:sldMk cId="3456162581" sldId="2147376176"/>
            <ac:spMk id="9" creationId="{6914E3B3-7C13-5048-416B-354A61D6FB22}"/>
          </ac:spMkLst>
        </pc:spChg>
        <pc:picChg chg="mod">
          <ac:chgData name="Alex Darvill - Senior Education Safeguarding Advisor – Strategic Support and Learning &amp; Development Lead" userId="624883b4-1e9b-4e2d-9c7d-7cb1dff1ea78" providerId="ADAL" clId="{37A1A692-1882-4B92-A487-B8B562BA515C}" dt="2026-08-31T11:24:20.178" v="1480" actId="962"/>
          <ac:picMkLst>
            <pc:docMk/>
            <pc:sldMk cId="3456162581" sldId="2147376176"/>
            <ac:picMk id="5" creationId="{74386D5E-910C-4441-48AB-EB4CC5470BD1}"/>
          </ac:picMkLst>
        </pc:picChg>
      </pc:sldChg>
      <pc:sldChg chg="modSp mod">
        <pc:chgData name="Alex Darvill - Senior Education Safeguarding Advisor – Strategic Support and Learning &amp; Development Lead" userId="624883b4-1e9b-4e2d-9c7d-7cb1dff1ea78" providerId="ADAL" clId="{37A1A692-1882-4B92-A487-B8B562BA515C}" dt="2026-08-31T11:22:52.691" v="1428" actId="33553"/>
        <pc:sldMkLst>
          <pc:docMk/>
          <pc:sldMk cId="874285149" sldId="2147376177"/>
        </pc:sldMkLst>
        <pc:spChg chg="mod">
          <ac:chgData name="Alex Darvill - Senior Education Safeguarding Advisor – Strategic Support and Learning &amp; Development Lead" userId="624883b4-1e9b-4e2d-9c7d-7cb1dff1ea78" providerId="ADAL" clId="{37A1A692-1882-4B92-A487-B8B562BA515C}" dt="2026-08-31T11:22:52.691" v="1428" actId="33553"/>
          <ac:spMkLst>
            <pc:docMk/>
            <pc:sldMk cId="874285149" sldId="2147376177"/>
            <ac:spMk id="4" creationId="{8C651F72-EDDB-09DB-63BA-F0B366B5545C}"/>
          </ac:spMkLst>
        </pc:spChg>
      </pc:sldChg>
      <pc:sldChg chg="modSp mod">
        <pc:chgData name="Alex Darvill - Senior Education Safeguarding Advisor – Strategic Support and Learning &amp; Development Lead" userId="624883b4-1e9b-4e2d-9c7d-7cb1dff1ea78" providerId="ADAL" clId="{37A1A692-1882-4B92-A487-B8B562BA515C}" dt="2026-08-31T11:21:48.035" v="1413" actId="33553"/>
        <pc:sldMkLst>
          <pc:docMk/>
          <pc:sldMk cId="2871929822" sldId="2147376178"/>
        </pc:sldMkLst>
        <pc:spChg chg="mod">
          <ac:chgData name="Alex Darvill - Senior Education Safeguarding Advisor – Strategic Support and Learning &amp; Development Lead" userId="624883b4-1e9b-4e2d-9c7d-7cb1dff1ea78" providerId="ADAL" clId="{37A1A692-1882-4B92-A487-B8B562BA515C}" dt="2026-08-31T11:21:48.035" v="1413" actId="33553"/>
          <ac:spMkLst>
            <pc:docMk/>
            <pc:sldMk cId="2871929822" sldId="2147376178"/>
            <ac:spMk id="4" creationId="{DD513DBA-0770-C312-466E-0E04FA835EED}"/>
          </ac:spMkLst>
        </pc:spChg>
      </pc:sldChg>
      <pc:sldChg chg="addSp delSp modSp mod">
        <pc:chgData name="Alex Darvill - Senior Education Safeguarding Advisor – Strategic Support and Learning &amp; Development Lead" userId="624883b4-1e9b-4e2d-9c7d-7cb1dff1ea78" providerId="ADAL" clId="{37A1A692-1882-4B92-A487-B8B562BA515C}" dt="2026-08-31T11:25:46.333" v="1547" actId="962"/>
        <pc:sldMkLst>
          <pc:docMk/>
          <pc:sldMk cId="824921521" sldId="2147376179"/>
        </pc:sldMkLst>
        <pc:spChg chg="add mod">
          <ac:chgData name="Alex Darvill - Senior Education Safeguarding Advisor – Strategic Support and Learning &amp; Development Lead" userId="624883b4-1e9b-4e2d-9c7d-7cb1dff1ea78" providerId="ADAL" clId="{37A1A692-1882-4B92-A487-B8B562BA515C}" dt="2026-08-31T11:25:46.333" v="1547" actId="962"/>
          <ac:spMkLst>
            <pc:docMk/>
            <pc:sldMk cId="824921521" sldId="2147376179"/>
            <ac:spMk id="4" creationId="{727F2AA6-1807-B4F6-9D3D-6E87C89A5BB6}"/>
          </ac:spMkLst>
        </pc:spChg>
        <pc:picChg chg="add del mod">
          <ac:chgData name="Alex Darvill - Senior Education Safeguarding Advisor – Strategic Support and Learning &amp; Development Lead" userId="624883b4-1e9b-4e2d-9c7d-7cb1dff1ea78" providerId="ADAL" clId="{37A1A692-1882-4B92-A487-B8B562BA515C}" dt="2026-08-31T11:25:45.067" v="1544" actId="962"/>
          <ac:picMkLst>
            <pc:docMk/>
            <pc:sldMk cId="824921521" sldId="2147376179"/>
            <ac:picMk id="2" creationId="{181D33A2-B310-3F79-FF25-61C5F347347C}"/>
          </ac:picMkLst>
        </pc:picChg>
        <pc:picChg chg="mod">
          <ac:chgData name="Alex Darvill - Senior Education Safeguarding Advisor – Strategic Support and Learning &amp; Development Lead" userId="624883b4-1e9b-4e2d-9c7d-7cb1dff1ea78" providerId="ADAL" clId="{37A1A692-1882-4B92-A487-B8B562BA515C}" dt="2026-08-31T11:25:45.492" v="1545" actId="962"/>
          <ac:picMkLst>
            <pc:docMk/>
            <pc:sldMk cId="824921521" sldId="2147376179"/>
            <ac:picMk id="3" creationId="{0594B580-465E-C0E0-9DF3-9F211F4CDE5C}"/>
          </ac:picMkLst>
        </pc:picChg>
        <pc:picChg chg="mod">
          <ac:chgData name="Alex Darvill - Senior Education Safeguarding Advisor – Strategic Support and Learning &amp; Development Lead" userId="624883b4-1e9b-4e2d-9c7d-7cb1dff1ea78" providerId="ADAL" clId="{37A1A692-1882-4B92-A487-B8B562BA515C}" dt="2026-08-31T11:25:45.907" v="1546" actId="962"/>
          <ac:picMkLst>
            <pc:docMk/>
            <pc:sldMk cId="824921521" sldId="2147376179"/>
            <ac:picMk id="5" creationId="{74B8BFD4-B3C2-E566-E552-8FAB62F52DAB}"/>
          </ac:picMkLst>
        </pc:picChg>
      </pc:sldChg>
      <pc:sldChg chg="modSp mod">
        <pc:chgData name="Alex Darvill - Senior Education Safeguarding Advisor – Strategic Support and Learning &amp; Development Lead" userId="624883b4-1e9b-4e2d-9c7d-7cb1dff1ea78" providerId="ADAL" clId="{37A1A692-1882-4B92-A487-B8B562BA515C}" dt="2026-08-31T11:22:41.678" v="1425" actId="33553"/>
        <pc:sldMkLst>
          <pc:docMk/>
          <pc:sldMk cId="2117344934" sldId="2147376180"/>
        </pc:sldMkLst>
        <pc:spChg chg="mod">
          <ac:chgData name="Alex Darvill - Senior Education Safeguarding Advisor – Strategic Support and Learning &amp; Development Lead" userId="624883b4-1e9b-4e2d-9c7d-7cb1dff1ea78" providerId="ADAL" clId="{37A1A692-1882-4B92-A487-B8B562BA515C}" dt="2026-08-31T11:22:41.678" v="1425" actId="33553"/>
          <ac:spMkLst>
            <pc:docMk/>
            <pc:sldMk cId="2117344934" sldId="2147376180"/>
            <ac:spMk id="6" creationId="{4B842E44-5DED-99AA-7B8D-000EF0F52AE7}"/>
          </ac:spMkLst>
        </pc:spChg>
      </pc:sldChg>
      <pc:sldChg chg="addSp delSp modSp mod">
        <pc:chgData name="Alex Darvill - Senior Education Safeguarding Advisor – Strategic Support and Learning &amp; Development Lead" userId="624883b4-1e9b-4e2d-9c7d-7cb1dff1ea78" providerId="ADAL" clId="{37A1A692-1882-4B92-A487-B8B562BA515C}" dt="2026-08-31T11:22:43.054" v="1426" actId="33553"/>
        <pc:sldMkLst>
          <pc:docMk/>
          <pc:sldMk cId="2304966292" sldId="2147376182"/>
        </pc:sldMkLst>
        <pc:spChg chg="mod">
          <ac:chgData name="Alex Darvill - Senior Education Safeguarding Advisor – Strategic Support and Learning &amp; Development Lead" userId="624883b4-1e9b-4e2d-9c7d-7cb1dff1ea78" providerId="ADAL" clId="{37A1A692-1882-4B92-A487-B8B562BA515C}" dt="2026-08-31T11:22:43.054" v="1426" actId="33553"/>
          <ac:spMkLst>
            <pc:docMk/>
            <pc:sldMk cId="2304966292" sldId="2147376182"/>
            <ac:spMk id="4" creationId="{623F6F77-FAA1-9B34-2046-52D4054EDA2F}"/>
          </ac:spMkLst>
        </pc:spChg>
      </pc:sldChg>
      <pc:sldChg chg="addSp delSp modSp mod ord modClrScheme chgLayout">
        <pc:chgData name="Alex Darvill - Senior Education Safeguarding Advisor – Strategic Support and Learning &amp; Development Lead" userId="624883b4-1e9b-4e2d-9c7d-7cb1dff1ea78" providerId="ADAL" clId="{37A1A692-1882-4B92-A487-B8B562BA515C}" dt="2026-08-31T11:25:29.966" v="1535" actId="962"/>
        <pc:sldMkLst>
          <pc:docMk/>
          <pc:sldMk cId="3131408510" sldId="2147376183"/>
        </pc:sldMkLst>
        <pc:spChg chg="add mod">
          <ac:chgData name="Alex Darvill - Senior Education Safeguarding Advisor – Strategic Support and Learning &amp; Development Lead" userId="624883b4-1e9b-4e2d-9c7d-7cb1dff1ea78" providerId="ADAL" clId="{37A1A692-1882-4B92-A487-B8B562BA515C}" dt="2026-08-31T11:25:29.966" v="1535" actId="962"/>
          <ac:spMkLst>
            <pc:docMk/>
            <pc:sldMk cId="3131408510" sldId="2147376183"/>
            <ac:spMk id="3" creationId="{793F5359-3CC6-F3D1-6AF1-7A69AA8CB2BE}"/>
          </ac:spMkLst>
        </pc:spChg>
        <pc:spChg chg="mod ord">
          <ac:chgData name="Alex Darvill - Senior Education Safeguarding Advisor – Strategic Support and Learning &amp; Development Lead" userId="624883b4-1e9b-4e2d-9c7d-7cb1dff1ea78" providerId="ADAL" clId="{37A1A692-1882-4B92-A487-B8B562BA515C}" dt="2026-08-31T11:25:29.531" v="1534" actId="962"/>
          <ac:spMkLst>
            <pc:docMk/>
            <pc:sldMk cId="3131408510" sldId="2147376183"/>
            <ac:spMk id="5" creationId="{37996EA2-CC08-3819-D02A-1C504CB53089}"/>
          </ac:spMkLst>
        </pc:spChg>
        <pc:picChg chg="mod">
          <ac:chgData name="Alex Darvill - Senior Education Safeguarding Advisor – Strategic Support and Learning &amp; Development Lead" userId="624883b4-1e9b-4e2d-9c7d-7cb1dff1ea78" providerId="ADAL" clId="{37A1A692-1882-4B92-A487-B8B562BA515C}" dt="2026-08-31T11:25:29.119" v="1533" actId="962"/>
          <ac:picMkLst>
            <pc:docMk/>
            <pc:sldMk cId="3131408510" sldId="2147376183"/>
            <ac:picMk id="6" creationId="{13F63EEB-B592-4107-BC4C-AE3E2B6F0199}"/>
          </ac:picMkLst>
        </pc:picChg>
      </pc:sldChg>
      <pc:sldChg chg="modSp mod">
        <pc:chgData name="Alex Darvill - Senior Education Safeguarding Advisor – Strategic Support and Learning &amp; Development Lead" userId="624883b4-1e9b-4e2d-9c7d-7cb1dff1ea78" providerId="ADAL" clId="{37A1A692-1882-4B92-A487-B8B562BA515C}" dt="2026-08-31T11:23:36.578" v="1448" actId="33553"/>
        <pc:sldMkLst>
          <pc:docMk/>
          <pc:sldMk cId="2124381790" sldId="2147376184"/>
        </pc:sldMkLst>
        <pc:spChg chg="mod">
          <ac:chgData name="Alex Darvill - Senior Education Safeguarding Advisor – Strategic Support and Learning &amp; Development Lead" userId="624883b4-1e9b-4e2d-9c7d-7cb1dff1ea78" providerId="ADAL" clId="{37A1A692-1882-4B92-A487-B8B562BA515C}" dt="2026-08-31T11:23:36.578" v="1448" actId="33553"/>
          <ac:spMkLst>
            <pc:docMk/>
            <pc:sldMk cId="2124381790" sldId="2147376184"/>
            <ac:spMk id="3" creationId="{E7F616A2-666C-9617-24F9-2874F47C0B10}"/>
          </ac:spMkLst>
        </pc:spChg>
      </pc:sldChg>
      <pc:sldChg chg="modSp mod">
        <pc:chgData name="Alex Darvill - Senior Education Safeguarding Advisor – Strategic Support and Learning &amp; Development Lead" userId="624883b4-1e9b-4e2d-9c7d-7cb1dff1ea78" providerId="ADAL" clId="{37A1A692-1882-4B92-A487-B8B562BA515C}" dt="2026-08-31T11:23:41.852" v="1451" actId="33553"/>
        <pc:sldMkLst>
          <pc:docMk/>
          <pc:sldMk cId="1442265313" sldId="2147376185"/>
        </pc:sldMkLst>
        <pc:spChg chg="mod">
          <ac:chgData name="Alex Darvill - Senior Education Safeguarding Advisor – Strategic Support and Learning &amp; Development Lead" userId="624883b4-1e9b-4e2d-9c7d-7cb1dff1ea78" providerId="ADAL" clId="{37A1A692-1882-4B92-A487-B8B562BA515C}" dt="2026-08-31T11:23:41.852" v="1451" actId="33553"/>
          <ac:spMkLst>
            <pc:docMk/>
            <pc:sldMk cId="1442265313" sldId="2147376185"/>
            <ac:spMk id="6" creationId="{F69302EA-7762-0EFA-4CDC-8406E630E65E}"/>
          </ac:spMkLst>
        </pc:spChg>
      </pc:sldChg>
      <pc:sldChg chg="modSp mod">
        <pc:chgData name="Alex Darvill - Senior Education Safeguarding Advisor – Strategic Support and Learning &amp; Development Lead" userId="624883b4-1e9b-4e2d-9c7d-7cb1dff1ea78" providerId="ADAL" clId="{37A1A692-1882-4B92-A487-B8B562BA515C}" dt="2026-08-31T11:23:38.035" v="1449" actId="33553"/>
        <pc:sldMkLst>
          <pc:docMk/>
          <pc:sldMk cId="4089659121" sldId="2147376186"/>
        </pc:sldMkLst>
        <pc:spChg chg="mod">
          <ac:chgData name="Alex Darvill - Senior Education Safeguarding Advisor – Strategic Support and Learning &amp; Development Lead" userId="624883b4-1e9b-4e2d-9c7d-7cb1dff1ea78" providerId="ADAL" clId="{37A1A692-1882-4B92-A487-B8B562BA515C}" dt="2026-08-31T11:23:38.035" v="1449" actId="33553"/>
          <ac:spMkLst>
            <pc:docMk/>
            <pc:sldMk cId="4089659121" sldId="2147376186"/>
            <ac:spMk id="4" creationId="{87CC5D6E-57F9-F9EC-1A38-1EF95A04FE51}"/>
          </ac:spMkLst>
        </pc:spChg>
      </pc:sldChg>
      <pc:sldChg chg="modSp mod">
        <pc:chgData name="Alex Darvill - Senior Education Safeguarding Advisor – Strategic Support and Learning &amp; Development Lead" userId="624883b4-1e9b-4e2d-9c7d-7cb1dff1ea78" providerId="ADAL" clId="{37A1A692-1882-4B92-A487-B8B562BA515C}" dt="2026-08-31T11:25:51.330" v="1550" actId="962"/>
        <pc:sldMkLst>
          <pc:docMk/>
          <pc:sldMk cId="184164636" sldId="2147376187"/>
        </pc:sldMkLst>
        <pc:spChg chg="mod">
          <ac:chgData name="Alex Darvill - Senior Education Safeguarding Advisor – Strategic Support and Learning &amp; Development Lead" userId="624883b4-1e9b-4e2d-9c7d-7cb1dff1ea78" providerId="ADAL" clId="{37A1A692-1882-4B92-A487-B8B562BA515C}" dt="2026-08-31T11:25:50.174" v="1548" actId="962"/>
          <ac:spMkLst>
            <pc:docMk/>
            <pc:sldMk cId="184164636" sldId="2147376187"/>
            <ac:spMk id="2" creationId="{4693D6F1-BC6F-DF34-341B-A1A5B5258B83}"/>
          </ac:spMkLst>
        </pc:spChg>
        <pc:spChg chg="mod">
          <ac:chgData name="Alex Darvill - Senior Education Safeguarding Advisor – Strategic Support and Learning &amp; Development Lead" userId="624883b4-1e9b-4e2d-9c7d-7cb1dff1ea78" providerId="ADAL" clId="{37A1A692-1882-4B92-A487-B8B562BA515C}" dt="2026-08-31T11:25:51.330" v="1550" actId="962"/>
          <ac:spMkLst>
            <pc:docMk/>
            <pc:sldMk cId="184164636" sldId="2147376187"/>
            <ac:spMk id="5" creationId="{9ADBD606-6887-24F2-5B7B-6356A80DADC6}"/>
          </ac:spMkLst>
        </pc:spChg>
        <pc:spChg chg="mod">
          <ac:chgData name="Alex Darvill - Senior Education Safeguarding Advisor – Strategic Support and Learning &amp; Development Lead" userId="624883b4-1e9b-4e2d-9c7d-7cb1dff1ea78" providerId="ADAL" clId="{37A1A692-1882-4B92-A487-B8B562BA515C}" dt="2026-08-31T11:25:50.772" v="1549" actId="962"/>
          <ac:spMkLst>
            <pc:docMk/>
            <pc:sldMk cId="184164636" sldId="2147376187"/>
            <ac:spMk id="8" creationId="{97F62EC1-DEBE-CB50-F097-A2A96246F75C}"/>
          </ac:spMkLst>
        </pc:spChg>
      </pc:sldChg>
      <pc:sldChg chg="addSp delSp modSp mod">
        <pc:chgData name="Alex Darvill - Senior Education Safeguarding Advisor – Strategic Support and Learning &amp; Development Lead" userId="624883b4-1e9b-4e2d-9c7d-7cb1dff1ea78" providerId="ADAL" clId="{37A1A692-1882-4B92-A487-B8B562BA515C}" dt="2026-08-31T11:25:34.806" v="1539" actId="962"/>
        <pc:sldMkLst>
          <pc:docMk/>
          <pc:sldMk cId="3176222273" sldId="2147376196"/>
        </pc:sldMkLst>
        <pc:spChg chg="add del mod">
          <ac:chgData name="Alex Darvill - Senior Education Safeguarding Advisor – Strategic Support and Learning &amp; Development Lead" userId="624883b4-1e9b-4e2d-9c7d-7cb1dff1ea78" providerId="ADAL" clId="{37A1A692-1882-4B92-A487-B8B562BA515C}" dt="2026-08-31T11:23:00.132" v="1431" actId="478"/>
          <ac:spMkLst>
            <pc:docMk/>
            <pc:sldMk cId="3176222273" sldId="2147376196"/>
            <ac:spMk id="2" creationId="{74D94C74-2A32-8CC3-9B50-ED20FE65C7F1}"/>
          </ac:spMkLst>
        </pc:spChg>
        <pc:spChg chg="mod">
          <ac:chgData name="Alex Darvill - Senior Education Safeguarding Advisor – Strategic Support and Learning &amp; Development Lead" userId="624883b4-1e9b-4e2d-9c7d-7cb1dff1ea78" providerId="ADAL" clId="{37A1A692-1882-4B92-A487-B8B562BA515C}" dt="2026-08-31T11:25:34.806" v="1539" actId="962"/>
          <ac:spMkLst>
            <pc:docMk/>
            <pc:sldMk cId="3176222273" sldId="2147376196"/>
            <ac:spMk id="3" creationId="{F6C00C09-04C3-664E-7E2F-FC5052C178CE}"/>
          </ac:spMkLst>
        </pc:spChg>
        <pc:spChg chg="mod">
          <ac:chgData name="Alex Darvill - Senior Education Safeguarding Advisor – Strategic Support and Learning &amp; Development Lead" userId="624883b4-1e9b-4e2d-9c7d-7cb1dff1ea78" providerId="ADAL" clId="{37A1A692-1882-4B92-A487-B8B562BA515C}" dt="2026-08-31T11:25:33.422" v="1536" actId="962"/>
          <ac:spMkLst>
            <pc:docMk/>
            <pc:sldMk cId="3176222273" sldId="2147376196"/>
            <ac:spMk id="4" creationId="{DF966CBA-A281-7AA0-492E-78C76B7676DE}"/>
          </ac:spMkLst>
        </pc:spChg>
        <pc:spChg chg="mod">
          <ac:chgData name="Alex Darvill - Senior Education Safeguarding Advisor – Strategic Support and Learning &amp; Development Lead" userId="624883b4-1e9b-4e2d-9c7d-7cb1dff1ea78" providerId="ADAL" clId="{37A1A692-1882-4B92-A487-B8B562BA515C}" dt="2026-08-31T11:25:33.856" v="1537" actId="962"/>
          <ac:spMkLst>
            <pc:docMk/>
            <pc:sldMk cId="3176222273" sldId="2147376196"/>
            <ac:spMk id="7" creationId="{1A8E8E1B-E495-843A-C2FA-905FFEB63950}"/>
          </ac:spMkLst>
        </pc:spChg>
        <pc:spChg chg="mod">
          <ac:chgData name="Alex Darvill - Senior Education Safeguarding Advisor – Strategic Support and Learning &amp; Development Lead" userId="624883b4-1e9b-4e2d-9c7d-7cb1dff1ea78" providerId="ADAL" clId="{37A1A692-1882-4B92-A487-B8B562BA515C}" dt="2026-08-31T11:25:34.331" v="1538" actId="962"/>
          <ac:spMkLst>
            <pc:docMk/>
            <pc:sldMk cId="3176222273" sldId="2147376196"/>
            <ac:spMk id="10" creationId="{6EF17E7E-38FF-3475-B753-E2CB4941EE3B}"/>
          </ac:spMkLst>
        </pc:spChg>
      </pc:sldChg>
      <pc:sldChg chg="modSp mod">
        <pc:chgData name="Alex Darvill - Senior Education Safeguarding Advisor – Strategic Support and Learning &amp; Development Lead" userId="624883b4-1e9b-4e2d-9c7d-7cb1dff1ea78" providerId="ADAL" clId="{37A1A692-1882-4B92-A487-B8B562BA515C}" dt="2026-08-31T11:25:40.113" v="1543" actId="962"/>
        <pc:sldMkLst>
          <pc:docMk/>
          <pc:sldMk cId="1756514061" sldId="2147376197"/>
        </pc:sldMkLst>
        <pc:spChg chg="mod">
          <ac:chgData name="Alex Darvill - Senior Education Safeguarding Advisor – Strategic Support and Learning &amp; Development Lead" userId="624883b4-1e9b-4e2d-9c7d-7cb1dff1ea78" providerId="ADAL" clId="{37A1A692-1882-4B92-A487-B8B562BA515C}" dt="2026-08-31T11:25:38.249" v="1540" actId="962"/>
          <ac:spMkLst>
            <pc:docMk/>
            <pc:sldMk cId="1756514061" sldId="2147376197"/>
            <ac:spMk id="2" creationId="{9F7B73BC-6549-CC81-9E71-BDD6A02B4C18}"/>
          </ac:spMkLst>
        </pc:spChg>
        <pc:spChg chg="mod">
          <ac:chgData name="Alex Darvill - Senior Education Safeguarding Advisor – Strategic Support and Learning &amp; Development Lead" userId="624883b4-1e9b-4e2d-9c7d-7cb1dff1ea78" providerId="ADAL" clId="{37A1A692-1882-4B92-A487-B8B562BA515C}" dt="2026-08-31T11:25:40.113" v="1543" actId="962"/>
          <ac:spMkLst>
            <pc:docMk/>
            <pc:sldMk cId="1756514061" sldId="2147376197"/>
            <ac:spMk id="4" creationId="{5FF3753A-0B9D-FABB-6D84-D31E3299B50B}"/>
          </ac:spMkLst>
        </pc:spChg>
        <pc:spChg chg="mod">
          <ac:chgData name="Alex Darvill - Senior Education Safeguarding Advisor – Strategic Support and Learning &amp; Development Lead" userId="624883b4-1e9b-4e2d-9c7d-7cb1dff1ea78" providerId="ADAL" clId="{37A1A692-1882-4B92-A487-B8B562BA515C}" dt="2026-08-31T11:25:39.093" v="1541" actId="962"/>
          <ac:spMkLst>
            <pc:docMk/>
            <pc:sldMk cId="1756514061" sldId="2147376197"/>
            <ac:spMk id="7" creationId="{F00701BC-14BF-775D-5895-670782F59C95}"/>
          </ac:spMkLst>
        </pc:spChg>
        <pc:spChg chg="mod">
          <ac:chgData name="Alex Darvill - Senior Education Safeguarding Advisor – Strategic Support and Learning &amp; Development Lead" userId="624883b4-1e9b-4e2d-9c7d-7cb1dff1ea78" providerId="ADAL" clId="{37A1A692-1882-4B92-A487-B8B562BA515C}" dt="2026-08-31T11:25:39.539" v="1542" actId="962"/>
          <ac:spMkLst>
            <pc:docMk/>
            <pc:sldMk cId="1756514061" sldId="2147376197"/>
            <ac:spMk id="10" creationId="{2F7FE5C6-352D-7C9A-83DD-361F2A9637E4}"/>
          </ac:spMkLst>
        </pc:spChg>
      </pc:sldChg>
      <pc:sldChg chg="modSp mod modNotesTx">
        <pc:chgData name="Alex Darvill - Senior Education Safeguarding Advisor – Strategic Support and Learning &amp; Development Lead" userId="624883b4-1e9b-4e2d-9c7d-7cb1dff1ea78" providerId="ADAL" clId="{37A1A692-1882-4B92-A487-B8B562BA515C}" dt="2026-08-31T11:23:06.719" v="1434" actId="33553"/>
        <pc:sldMkLst>
          <pc:docMk/>
          <pc:sldMk cId="1032427485" sldId="2147376209"/>
        </pc:sldMkLst>
        <pc:spChg chg="mod">
          <ac:chgData name="Alex Darvill - Senior Education Safeguarding Advisor – Strategic Support and Learning &amp; Development Lead" userId="624883b4-1e9b-4e2d-9c7d-7cb1dff1ea78" providerId="ADAL" clId="{37A1A692-1882-4B92-A487-B8B562BA515C}" dt="2026-08-31T11:23:06.719" v="1434" actId="33553"/>
          <ac:spMkLst>
            <pc:docMk/>
            <pc:sldMk cId="1032427485" sldId="2147376209"/>
            <ac:spMk id="7" creationId="{F8186C3B-35B0-066C-DACD-AB157C7C745B}"/>
          </ac:spMkLst>
        </pc:spChg>
      </pc:sldChg>
      <pc:sldChg chg="modSp mod">
        <pc:chgData name="Alex Darvill - Senior Education Safeguarding Advisor – Strategic Support and Learning &amp; Development Lead" userId="624883b4-1e9b-4e2d-9c7d-7cb1dff1ea78" providerId="ADAL" clId="{37A1A692-1882-4B92-A487-B8B562BA515C}" dt="2026-08-25T11:39:32.946" v="1332" actId="1076"/>
        <pc:sldMkLst>
          <pc:docMk/>
          <pc:sldMk cId="1199655845" sldId="2147376227"/>
        </pc:sldMkLst>
        <pc:spChg chg="mod">
          <ac:chgData name="Alex Darvill - Senior Education Safeguarding Advisor – Strategic Support and Learning &amp; Development Lead" userId="624883b4-1e9b-4e2d-9c7d-7cb1dff1ea78" providerId="ADAL" clId="{37A1A692-1882-4B92-A487-B8B562BA515C}" dt="2026-08-25T11:39:32.946" v="1332" actId="1076"/>
          <ac:spMkLst>
            <pc:docMk/>
            <pc:sldMk cId="1199655845" sldId="2147376227"/>
            <ac:spMk id="3" creationId="{9C19524A-787A-40B8-8984-6AECC6435BAC}"/>
          </ac:spMkLst>
        </pc:spChg>
        <pc:spChg chg="mod">
          <ac:chgData name="Alex Darvill - Senior Education Safeguarding Advisor – Strategic Support and Learning &amp; Development Lead" userId="624883b4-1e9b-4e2d-9c7d-7cb1dff1ea78" providerId="ADAL" clId="{37A1A692-1882-4B92-A487-B8B562BA515C}" dt="2026-08-25T11:39:30.988" v="1331" actId="1076"/>
          <ac:spMkLst>
            <pc:docMk/>
            <pc:sldMk cId="1199655845" sldId="2147376227"/>
            <ac:spMk id="4" creationId="{757B25DC-2E2B-59BA-02A2-FA724403CEEE}"/>
          </ac:spMkLst>
        </pc:spChg>
      </pc:sldChg>
      <pc:sldChg chg="modNotesTx">
        <pc:chgData name="Alex Darvill - Senior Education Safeguarding Advisor – Strategic Support and Learning &amp; Development Lead" userId="624883b4-1e9b-4e2d-9c7d-7cb1dff1ea78" providerId="ADAL" clId="{37A1A692-1882-4B92-A487-B8B562BA515C}" dt="2026-08-24T12:24:29.242" v="963" actId="313"/>
        <pc:sldMkLst>
          <pc:docMk/>
          <pc:sldMk cId="2889540251" sldId="2147376230"/>
        </pc:sldMkLst>
      </pc:sldChg>
      <pc:sldChg chg="modSp mod modNotesTx">
        <pc:chgData name="Alex Darvill - Senior Education Safeguarding Advisor – Strategic Support and Learning &amp; Development Lead" userId="624883b4-1e9b-4e2d-9c7d-7cb1dff1ea78" providerId="ADAL" clId="{37A1A692-1882-4B92-A487-B8B562BA515C}" dt="2026-08-31T11:18:33.264" v="1340" actId="207"/>
        <pc:sldMkLst>
          <pc:docMk/>
          <pc:sldMk cId="3629389427" sldId="2147479100"/>
        </pc:sldMkLst>
        <pc:spChg chg="mod">
          <ac:chgData name="Alex Darvill - Senior Education Safeguarding Advisor – Strategic Support and Learning &amp; Development Lead" userId="624883b4-1e9b-4e2d-9c7d-7cb1dff1ea78" providerId="ADAL" clId="{37A1A692-1882-4B92-A487-B8B562BA515C}" dt="2026-08-31T11:18:33.264" v="1340" actId="207"/>
          <ac:spMkLst>
            <pc:docMk/>
            <pc:sldMk cId="3629389427" sldId="2147479100"/>
            <ac:spMk id="6" creationId="{48A08138-787B-6A9A-FAF9-BAFB1D4577D0}"/>
          </ac:spMkLst>
        </pc:spChg>
      </pc:sldChg>
      <pc:sldChg chg="modSp modNotesTx">
        <pc:chgData name="Alex Darvill - Senior Education Safeguarding Advisor – Strategic Support and Learning &amp; Development Lead" userId="624883b4-1e9b-4e2d-9c7d-7cb1dff1ea78" providerId="ADAL" clId="{37A1A692-1882-4B92-A487-B8B562BA515C}" dt="2026-08-31T11:24:34.140" v="1496" actId="962"/>
        <pc:sldMkLst>
          <pc:docMk/>
          <pc:sldMk cId="3755964924" sldId="2147479106"/>
        </pc:sldMkLst>
        <pc:spChg chg="mod">
          <ac:chgData name="Alex Darvill - Senior Education Safeguarding Advisor – Strategic Support and Learning &amp; Development Lead" userId="624883b4-1e9b-4e2d-9c7d-7cb1dff1ea78" providerId="ADAL" clId="{37A1A692-1882-4B92-A487-B8B562BA515C}" dt="2026-08-31T11:24:34.140" v="1496" actId="962"/>
          <ac:spMkLst>
            <pc:docMk/>
            <pc:sldMk cId="3755964924" sldId="2147479106"/>
            <ac:spMk id="2" creationId="{7719C5F5-A125-1C96-6767-E5E87C823A82}"/>
          </ac:spMkLst>
        </pc:spChg>
        <pc:spChg chg="mod">
          <ac:chgData name="Alex Darvill - Senior Education Safeguarding Advisor – Strategic Support and Learning &amp; Development Lead" userId="624883b4-1e9b-4e2d-9c7d-7cb1dff1ea78" providerId="ADAL" clId="{37A1A692-1882-4B92-A487-B8B562BA515C}" dt="2026-08-31T11:24:32.721" v="1493" actId="962"/>
          <ac:spMkLst>
            <pc:docMk/>
            <pc:sldMk cId="3755964924" sldId="2147479106"/>
            <ac:spMk id="7" creationId="{9C50C720-3594-34AA-A8A6-8184700217DF}"/>
          </ac:spMkLst>
        </pc:spChg>
        <pc:spChg chg="mod">
          <ac:chgData name="Alex Darvill - Senior Education Safeguarding Advisor – Strategic Support and Learning &amp; Development Lead" userId="624883b4-1e9b-4e2d-9c7d-7cb1dff1ea78" providerId="ADAL" clId="{37A1A692-1882-4B92-A487-B8B562BA515C}" dt="2026-08-31T11:24:33.723" v="1495" actId="962"/>
          <ac:spMkLst>
            <pc:docMk/>
            <pc:sldMk cId="3755964924" sldId="2147479106"/>
            <ac:spMk id="10" creationId="{9D6E31A8-834A-FA2E-CD04-6609ED9A12C7}"/>
          </ac:spMkLst>
        </pc:spChg>
        <pc:picChg chg="mod">
          <ac:chgData name="Alex Darvill - Senior Education Safeguarding Advisor – Strategic Support and Learning &amp; Development Lead" userId="624883b4-1e9b-4e2d-9c7d-7cb1dff1ea78" providerId="ADAL" clId="{37A1A692-1882-4B92-A487-B8B562BA515C}" dt="2026-08-31T11:24:33.297" v="1494" actId="962"/>
          <ac:picMkLst>
            <pc:docMk/>
            <pc:sldMk cId="3755964924" sldId="2147479106"/>
            <ac:picMk id="4" creationId="{C2AAC02A-4DE9-D5BB-67A7-4287ACFE669D}"/>
          </ac:picMkLst>
        </pc:picChg>
      </pc:sldChg>
      <pc:sldChg chg="modSp">
        <pc:chgData name="Alex Darvill - Senior Education Safeguarding Advisor – Strategic Support and Learning &amp; Development Lead" userId="624883b4-1e9b-4e2d-9c7d-7cb1dff1ea78" providerId="ADAL" clId="{37A1A692-1882-4B92-A487-B8B562BA515C}" dt="2026-08-31T11:24:43.429" v="1503" actId="962"/>
        <pc:sldMkLst>
          <pc:docMk/>
          <pc:sldMk cId="3802887348" sldId="2147479110"/>
        </pc:sldMkLst>
        <pc:spChg chg="mod">
          <ac:chgData name="Alex Darvill - Senior Education Safeguarding Advisor – Strategic Support and Learning &amp; Development Lead" userId="624883b4-1e9b-4e2d-9c7d-7cb1dff1ea78" providerId="ADAL" clId="{37A1A692-1882-4B92-A487-B8B562BA515C}" dt="2026-08-31T11:24:42.638" v="1501" actId="962"/>
          <ac:spMkLst>
            <pc:docMk/>
            <pc:sldMk cId="3802887348" sldId="2147479110"/>
            <ac:spMk id="7" creationId="{050D4054-2685-05F0-D93A-343795B03AA8}"/>
          </ac:spMkLst>
        </pc:spChg>
        <pc:spChg chg="mod">
          <ac:chgData name="Alex Darvill - Senior Education Safeguarding Advisor – Strategic Support and Learning &amp; Development Lead" userId="624883b4-1e9b-4e2d-9c7d-7cb1dff1ea78" providerId="ADAL" clId="{37A1A692-1882-4B92-A487-B8B562BA515C}" dt="2026-08-31T11:24:43.017" v="1502" actId="962"/>
          <ac:spMkLst>
            <pc:docMk/>
            <pc:sldMk cId="3802887348" sldId="2147479110"/>
            <ac:spMk id="13" creationId="{B0DE14DC-8355-52BA-CB7C-ED7BB1AB0865}"/>
          </ac:spMkLst>
        </pc:spChg>
        <pc:spChg chg="mod">
          <ac:chgData name="Alex Darvill - Senior Education Safeguarding Advisor – Strategic Support and Learning &amp; Development Lead" userId="624883b4-1e9b-4e2d-9c7d-7cb1dff1ea78" providerId="ADAL" clId="{37A1A692-1882-4B92-A487-B8B562BA515C}" dt="2026-08-31T11:24:43.429" v="1503" actId="962"/>
          <ac:spMkLst>
            <pc:docMk/>
            <pc:sldMk cId="3802887348" sldId="2147479110"/>
            <ac:spMk id="16" creationId="{CECFEB55-3566-D481-DCB0-79A8D722BF23}"/>
          </ac:spMkLst>
        </pc:spChg>
        <pc:picChg chg="mod">
          <ac:chgData name="Alex Darvill - Senior Education Safeguarding Advisor – Strategic Support and Learning &amp; Development Lead" userId="624883b4-1e9b-4e2d-9c7d-7cb1dff1ea78" providerId="ADAL" clId="{37A1A692-1882-4B92-A487-B8B562BA515C}" dt="2026-08-31T11:24:42.250" v="1500" actId="962"/>
          <ac:picMkLst>
            <pc:docMk/>
            <pc:sldMk cId="3802887348" sldId="2147479110"/>
            <ac:picMk id="4" creationId="{5A76D0DC-2DA9-8959-9ABB-DDA0834D3B1B}"/>
          </ac:picMkLst>
        </pc:picChg>
      </pc:sldChg>
      <pc:sldChg chg="modSp mod">
        <pc:chgData name="Alex Darvill - Senior Education Safeguarding Advisor – Strategic Support and Learning &amp; Development Lead" userId="624883b4-1e9b-4e2d-9c7d-7cb1dff1ea78" providerId="ADAL" clId="{37A1A692-1882-4B92-A487-B8B562BA515C}" dt="2026-08-31T11:22:10.222" v="1418" actId="33553"/>
        <pc:sldMkLst>
          <pc:docMk/>
          <pc:sldMk cId="3839147168" sldId="2147479111"/>
        </pc:sldMkLst>
        <pc:spChg chg="mod">
          <ac:chgData name="Alex Darvill - Senior Education Safeguarding Advisor – Strategic Support and Learning &amp; Development Lead" userId="624883b4-1e9b-4e2d-9c7d-7cb1dff1ea78" providerId="ADAL" clId="{37A1A692-1882-4B92-A487-B8B562BA515C}" dt="2026-08-31T11:22:10.222" v="1418" actId="33553"/>
          <ac:spMkLst>
            <pc:docMk/>
            <pc:sldMk cId="3839147168" sldId="2147479111"/>
            <ac:spMk id="8" creationId="{C080854A-3A34-F1F9-AE03-7B1A0D1B94FF}"/>
          </ac:spMkLst>
        </pc:spChg>
      </pc:sldChg>
      <pc:sldChg chg="addSp delSp modSp mod">
        <pc:chgData name="Alex Darvill - Senior Education Safeguarding Advisor – Strategic Support and Learning &amp; Development Lead" userId="624883b4-1e9b-4e2d-9c7d-7cb1dff1ea78" providerId="ADAL" clId="{37A1A692-1882-4B92-A487-B8B562BA515C}" dt="2026-08-31T11:25:13.242" v="1524" actId="962"/>
        <pc:sldMkLst>
          <pc:docMk/>
          <pc:sldMk cId="2707545792" sldId="2147479112"/>
        </pc:sldMkLst>
        <pc:spChg chg="add del mod">
          <ac:chgData name="Alex Darvill - Senior Education Safeguarding Advisor – Strategic Support and Learning &amp; Development Lead" userId="624883b4-1e9b-4e2d-9c7d-7cb1dff1ea78" providerId="ADAL" clId="{37A1A692-1882-4B92-A487-B8B562BA515C}" dt="2026-08-31T11:20:43.954" v="1385" actId="478"/>
          <ac:spMkLst>
            <pc:docMk/>
            <pc:sldMk cId="2707545792" sldId="2147479112"/>
            <ac:spMk id="2" creationId="{5F30DE01-0ED4-0EF7-8A08-15D2C6ECD1F3}"/>
          </ac:spMkLst>
        </pc:spChg>
        <pc:spChg chg="del">
          <ac:chgData name="Alex Darvill - Senior Education Safeguarding Advisor – Strategic Support and Learning &amp; Development Lead" userId="624883b4-1e9b-4e2d-9c7d-7cb1dff1ea78" providerId="ADAL" clId="{37A1A692-1882-4B92-A487-B8B562BA515C}" dt="2026-08-31T11:20:42.524" v="1384" actId="478"/>
          <ac:spMkLst>
            <pc:docMk/>
            <pc:sldMk cId="2707545792" sldId="2147479112"/>
            <ac:spMk id="7" creationId="{4EF02F3F-9B83-94F9-CDE8-4DDE73F8463C}"/>
          </ac:spMkLst>
        </pc:spChg>
        <pc:spChg chg="mod">
          <ac:chgData name="Alex Darvill - Senior Education Safeguarding Advisor – Strategic Support and Learning &amp; Development Lead" userId="624883b4-1e9b-4e2d-9c7d-7cb1dff1ea78" providerId="ADAL" clId="{37A1A692-1882-4B92-A487-B8B562BA515C}" dt="2026-08-31T11:25:12.821" v="1523" actId="962"/>
          <ac:spMkLst>
            <pc:docMk/>
            <pc:sldMk cId="2707545792" sldId="2147479112"/>
            <ac:spMk id="15" creationId="{1E475089-6EAE-0229-6D98-025F9E6F2C6C}"/>
          </ac:spMkLst>
        </pc:spChg>
        <pc:spChg chg="mod">
          <ac:chgData name="Alex Darvill - Senior Education Safeguarding Advisor – Strategic Support and Learning &amp; Development Lead" userId="624883b4-1e9b-4e2d-9c7d-7cb1dff1ea78" providerId="ADAL" clId="{37A1A692-1882-4B92-A487-B8B562BA515C}" dt="2026-08-31T11:25:13.242" v="1524" actId="962"/>
          <ac:spMkLst>
            <pc:docMk/>
            <pc:sldMk cId="2707545792" sldId="2147479112"/>
            <ac:spMk id="17" creationId="{57399DCC-0EB0-B043-5D50-E02537334A11}"/>
          </ac:spMkLst>
        </pc:spChg>
        <pc:spChg chg="del">
          <ac:chgData name="Alex Darvill - Senior Education Safeguarding Advisor – Strategic Support and Learning &amp; Development Lead" userId="624883b4-1e9b-4e2d-9c7d-7cb1dff1ea78" providerId="ADAL" clId="{37A1A692-1882-4B92-A487-B8B562BA515C}" dt="2026-08-31T11:20:48.191" v="1386" actId="478"/>
          <ac:spMkLst>
            <pc:docMk/>
            <pc:sldMk cId="2707545792" sldId="2147479112"/>
            <ac:spMk id="19" creationId="{71078820-E028-3FD6-9AB5-F04048919ECD}"/>
          </ac:spMkLst>
        </pc:spChg>
        <pc:spChg chg="del">
          <ac:chgData name="Alex Darvill - Senior Education Safeguarding Advisor – Strategic Support and Learning &amp; Development Lead" userId="624883b4-1e9b-4e2d-9c7d-7cb1dff1ea78" providerId="ADAL" clId="{37A1A692-1882-4B92-A487-B8B562BA515C}" dt="2026-08-31T11:20:49.860" v="1387" actId="478"/>
          <ac:spMkLst>
            <pc:docMk/>
            <pc:sldMk cId="2707545792" sldId="2147479112"/>
            <ac:spMk id="20" creationId="{6F42221A-6EE7-6CF4-D336-4F218804FD4E}"/>
          </ac:spMkLst>
        </pc:spChg>
        <pc:picChg chg="mod">
          <ac:chgData name="Alex Darvill - Senior Education Safeguarding Advisor – Strategic Support and Learning &amp; Development Lead" userId="624883b4-1e9b-4e2d-9c7d-7cb1dff1ea78" providerId="ADAL" clId="{37A1A692-1882-4B92-A487-B8B562BA515C}" dt="2026-08-31T11:25:12.461" v="1522" actId="962"/>
          <ac:picMkLst>
            <pc:docMk/>
            <pc:sldMk cId="2707545792" sldId="2147479112"/>
            <ac:picMk id="4" creationId="{7BB40C70-C6D7-1B77-D9FA-93016D9C940E}"/>
          </ac:picMkLst>
        </pc:picChg>
      </pc:sldChg>
      <pc:sldChg chg="modSp mod">
        <pc:chgData name="Alex Darvill - Senior Education Safeguarding Advisor – Strategic Support and Learning &amp; Development Lead" userId="624883b4-1e9b-4e2d-9c7d-7cb1dff1ea78" providerId="ADAL" clId="{37A1A692-1882-4B92-A487-B8B562BA515C}" dt="2026-08-31T11:22:27.647" v="1421" actId="33553"/>
        <pc:sldMkLst>
          <pc:docMk/>
          <pc:sldMk cId="2310882075" sldId="2147479113"/>
        </pc:sldMkLst>
        <pc:spChg chg="mod">
          <ac:chgData name="Alex Darvill - Senior Education Safeguarding Advisor – Strategic Support and Learning &amp; Development Lead" userId="624883b4-1e9b-4e2d-9c7d-7cb1dff1ea78" providerId="ADAL" clId="{37A1A692-1882-4B92-A487-B8B562BA515C}" dt="2026-08-31T11:22:27.647" v="1421" actId="33553"/>
          <ac:spMkLst>
            <pc:docMk/>
            <pc:sldMk cId="2310882075" sldId="2147479113"/>
            <ac:spMk id="8" creationId="{2EB37E3C-001A-1739-3935-15DE2A076DB1}"/>
          </ac:spMkLst>
        </pc:spChg>
        <pc:grpChg chg="mod">
          <ac:chgData name="Alex Darvill - Senior Education Safeguarding Advisor – Strategic Support and Learning &amp; Development Lead" userId="624883b4-1e9b-4e2d-9c7d-7cb1dff1ea78" providerId="ADAL" clId="{37A1A692-1882-4B92-A487-B8B562BA515C}" dt="2026-08-31T11:20:27.007" v="1377" actId="962"/>
          <ac:grpSpMkLst>
            <pc:docMk/>
            <pc:sldMk cId="2310882075" sldId="2147479113"/>
            <ac:grpSpMk id="2" creationId="{E3073552-DE7D-CFAE-B96B-45DC1FD9F409}"/>
          </ac:grpSpMkLst>
        </pc:grpChg>
        <pc:grpChg chg="mod">
          <ac:chgData name="Alex Darvill - Senior Education Safeguarding Advisor – Strategic Support and Learning &amp; Development Lead" userId="624883b4-1e9b-4e2d-9c7d-7cb1dff1ea78" providerId="ADAL" clId="{37A1A692-1882-4B92-A487-B8B562BA515C}" dt="2026-08-31T11:20:35.730" v="1379" actId="962"/>
          <ac:grpSpMkLst>
            <pc:docMk/>
            <pc:sldMk cId="2310882075" sldId="2147479113"/>
            <ac:grpSpMk id="6" creationId="{6894E231-F65E-CF40-9BDF-F2F3F64DB799}"/>
          </ac:grpSpMkLst>
        </pc:grpChg>
        <pc:grpChg chg="mod">
          <ac:chgData name="Alex Darvill - Senior Education Safeguarding Advisor – Strategic Support and Learning &amp; Development Lead" userId="624883b4-1e9b-4e2d-9c7d-7cb1dff1ea78" providerId="ADAL" clId="{37A1A692-1882-4B92-A487-B8B562BA515C}" dt="2026-08-31T11:20:38.049" v="1381" actId="962"/>
          <ac:grpSpMkLst>
            <pc:docMk/>
            <pc:sldMk cId="2310882075" sldId="2147479113"/>
            <ac:grpSpMk id="11" creationId="{F810AC61-F6D2-301B-8E7E-64F4F7FB2C81}"/>
          </ac:grpSpMkLst>
        </pc:grpChg>
        <pc:grpChg chg="mod">
          <ac:chgData name="Alex Darvill - Senior Education Safeguarding Advisor – Strategic Support and Learning &amp; Development Lead" userId="624883b4-1e9b-4e2d-9c7d-7cb1dff1ea78" providerId="ADAL" clId="{37A1A692-1882-4B92-A487-B8B562BA515C}" dt="2026-08-31T11:20:39.843" v="1383" actId="962"/>
          <ac:grpSpMkLst>
            <pc:docMk/>
            <pc:sldMk cId="2310882075" sldId="2147479113"/>
            <ac:grpSpMk id="14" creationId="{BBAF3E84-1A87-E7E3-11DE-4C830E735A6A}"/>
          </ac:grpSpMkLst>
        </pc:grpChg>
      </pc:sldChg>
      <pc:sldChg chg="modSp">
        <pc:chgData name="Alex Darvill - Senior Education Safeguarding Advisor – Strategic Support and Learning &amp; Development Lead" userId="624883b4-1e9b-4e2d-9c7d-7cb1dff1ea78" providerId="ADAL" clId="{37A1A692-1882-4B92-A487-B8B562BA515C}" dt="2026-08-31T11:25:07.588" v="1521" actId="962"/>
        <pc:sldMkLst>
          <pc:docMk/>
          <pc:sldMk cId="3701272696" sldId="2147479114"/>
        </pc:sldMkLst>
        <pc:spChg chg="mod">
          <ac:chgData name="Alex Darvill - Senior Education Safeguarding Advisor – Strategic Support and Learning &amp; Development Lead" userId="624883b4-1e9b-4e2d-9c7d-7cb1dff1ea78" providerId="ADAL" clId="{37A1A692-1882-4B92-A487-B8B562BA515C}" dt="2026-08-31T11:25:04.991" v="1516" actId="962"/>
          <ac:spMkLst>
            <pc:docMk/>
            <pc:sldMk cId="3701272696" sldId="2147479114"/>
            <ac:spMk id="7" creationId="{678FF9C6-3F74-F2D4-46F5-0C9C97B317C9}"/>
          </ac:spMkLst>
        </pc:spChg>
        <pc:spChg chg="mod">
          <ac:chgData name="Alex Darvill - Senior Education Safeguarding Advisor – Strategic Support and Learning &amp; Development Lead" userId="624883b4-1e9b-4e2d-9c7d-7cb1dff1ea78" providerId="ADAL" clId="{37A1A692-1882-4B92-A487-B8B562BA515C}" dt="2026-08-31T11:25:06.629" v="1519" actId="962"/>
          <ac:spMkLst>
            <pc:docMk/>
            <pc:sldMk cId="3701272696" sldId="2147479114"/>
            <ac:spMk id="15" creationId="{96EE28CB-CA07-912E-ED73-D73C7A021424}"/>
          </ac:spMkLst>
        </pc:spChg>
        <pc:spChg chg="mod">
          <ac:chgData name="Alex Darvill - Senior Education Safeguarding Advisor – Strategic Support and Learning &amp; Development Lead" userId="624883b4-1e9b-4e2d-9c7d-7cb1dff1ea78" providerId="ADAL" clId="{37A1A692-1882-4B92-A487-B8B562BA515C}" dt="2026-08-31T11:25:07.026" v="1520" actId="962"/>
          <ac:spMkLst>
            <pc:docMk/>
            <pc:sldMk cId="3701272696" sldId="2147479114"/>
            <ac:spMk id="17" creationId="{2AC829FD-68B7-62E5-0EE4-F46852E8706F}"/>
          </ac:spMkLst>
        </pc:spChg>
        <pc:spChg chg="mod">
          <ac:chgData name="Alex Darvill - Senior Education Safeguarding Advisor – Strategic Support and Learning &amp; Development Lead" userId="624883b4-1e9b-4e2d-9c7d-7cb1dff1ea78" providerId="ADAL" clId="{37A1A692-1882-4B92-A487-B8B562BA515C}" dt="2026-08-31T11:25:05.450" v="1517" actId="962"/>
          <ac:spMkLst>
            <pc:docMk/>
            <pc:sldMk cId="3701272696" sldId="2147479114"/>
            <ac:spMk id="18" creationId="{C04FF072-169C-089C-FFCB-BC316120D1F3}"/>
          </ac:spMkLst>
        </pc:spChg>
        <pc:spChg chg="mod">
          <ac:chgData name="Alex Darvill - Senior Education Safeguarding Advisor – Strategic Support and Learning &amp; Development Lead" userId="624883b4-1e9b-4e2d-9c7d-7cb1dff1ea78" providerId="ADAL" clId="{37A1A692-1882-4B92-A487-B8B562BA515C}" dt="2026-08-31T11:25:07.588" v="1521" actId="962"/>
          <ac:spMkLst>
            <pc:docMk/>
            <pc:sldMk cId="3701272696" sldId="2147479114"/>
            <ac:spMk id="19" creationId="{41D6F559-2CF6-6B4C-A18F-7BDF6528A39E}"/>
          </ac:spMkLst>
        </pc:spChg>
        <pc:picChg chg="mod">
          <ac:chgData name="Alex Darvill - Senior Education Safeguarding Advisor – Strategic Support and Learning &amp; Development Lead" userId="624883b4-1e9b-4e2d-9c7d-7cb1dff1ea78" providerId="ADAL" clId="{37A1A692-1882-4B92-A487-B8B562BA515C}" dt="2026-08-31T11:25:04.584" v="1515" actId="962"/>
          <ac:picMkLst>
            <pc:docMk/>
            <pc:sldMk cId="3701272696" sldId="2147479114"/>
            <ac:picMk id="4" creationId="{B1CAFA09-98D8-1E7C-2198-24986AACB2DF}"/>
          </ac:picMkLst>
        </pc:picChg>
        <pc:picChg chg="mod">
          <ac:chgData name="Alex Darvill - Senior Education Safeguarding Advisor – Strategic Support and Learning &amp; Development Lead" userId="624883b4-1e9b-4e2d-9c7d-7cb1dff1ea78" providerId="ADAL" clId="{37A1A692-1882-4B92-A487-B8B562BA515C}" dt="2026-08-31T11:25:05.997" v="1518" actId="962"/>
          <ac:picMkLst>
            <pc:docMk/>
            <pc:sldMk cId="3701272696" sldId="2147479114"/>
            <ac:picMk id="6" creationId="{8AFF08CB-4AC8-13EA-4DDF-8236D6B4A8CC}"/>
          </ac:picMkLst>
        </pc:picChg>
        <pc:picChg chg="mod">
          <ac:chgData name="Alex Darvill - Senior Education Safeguarding Advisor – Strategic Support and Learning &amp; Development Lead" userId="624883b4-1e9b-4e2d-9c7d-7cb1dff1ea78" providerId="ADAL" clId="{37A1A692-1882-4B92-A487-B8B562BA515C}" dt="2026-08-31T11:20:07.902" v="1373" actId="962"/>
          <ac:picMkLst>
            <pc:docMk/>
            <pc:sldMk cId="3701272696" sldId="2147479114"/>
            <ac:picMk id="9" creationId="{2BC465DB-3983-7FF6-99DD-A91D2DB6878E}"/>
          </ac:picMkLst>
        </pc:picChg>
        <pc:picChg chg="mod">
          <ac:chgData name="Alex Darvill - Senior Education Safeguarding Advisor – Strategic Support and Learning &amp; Development Lead" userId="624883b4-1e9b-4e2d-9c7d-7cb1dff1ea78" providerId="ADAL" clId="{37A1A692-1882-4B92-A487-B8B562BA515C}" dt="2026-08-31T11:20:09.489" v="1374" actId="962"/>
          <ac:picMkLst>
            <pc:docMk/>
            <pc:sldMk cId="3701272696" sldId="2147479114"/>
            <ac:picMk id="11" creationId="{F847C77E-7D47-A870-4D95-605AF9EDA63E}"/>
          </ac:picMkLst>
        </pc:picChg>
        <pc:picChg chg="mod">
          <ac:chgData name="Alex Darvill - Senior Education Safeguarding Advisor – Strategic Support and Learning &amp; Development Lead" userId="624883b4-1e9b-4e2d-9c7d-7cb1dff1ea78" providerId="ADAL" clId="{37A1A692-1882-4B92-A487-B8B562BA515C}" dt="2026-08-31T11:20:10.729" v="1375" actId="962"/>
          <ac:picMkLst>
            <pc:docMk/>
            <pc:sldMk cId="3701272696" sldId="2147479114"/>
            <ac:picMk id="14" creationId="{6CC23328-FDB3-04E9-D652-BB25B1463CC4}"/>
          </ac:picMkLst>
        </pc:picChg>
      </pc:sldChg>
      <pc:sldChg chg="modSp mod">
        <pc:chgData name="Alex Darvill - Senior Education Safeguarding Advisor – Strategic Support and Learning &amp; Development Lead" userId="624883b4-1e9b-4e2d-9c7d-7cb1dff1ea78" providerId="ADAL" clId="{37A1A692-1882-4B92-A487-B8B562BA515C}" dt="2026-08-31T11:22:35.508" v="1423" actId="33553"/>
        <pc:sldMkLst>
          <pc:docMk/>
          <pc:sldMk cId="2063426513" sldId="2147479115"/>
        </pc:sldMkLst>
        <pc:spChg chg="mod">
          <ac:chgData name="Alex Darvill - Senior Education Safeguarding Advisor – Strategic Support and Learning &amp; Development Lead" userId="624883b4-1e9b-4e2d-9c7d-7cb1dff1ea78" providerId="ADAL" clId="{37A1A692-1882-4B92-A487-B8B562BA515C}" dt="2026-08-31T11:22:35.508" v="1423" actId="33553"/>
          <ac:spMkLst>
            <pc:docMk/>
            <pc:sldMk cId="2063426513" sldId="2147479115"/>
            <ac:spMk id="8" creationId="{9E6DE7E7-8427-2991-25FD-CD2935B99E8F}"/>
          </ac:spMkLst>
        </pc:spChg>
      </pc:sldChg>
      <pc:sldChg chg="modSp mod">
        <pc:chgData name="Alex Darvill - Senior Education Safeguarding Advisor – Strategic Support and Learning &amp; Development Lead" userId="624883b4-1e9b-4e2d-9c7d-7cb1dff1ea78" providerId="ADAL" clId="{37A1A692-1882-4B92-A487-B8B562BA515C}" dt="2026-08-31T11:25:18.147" v="1527" actId="962"/>
        <pc:sldMkLst>
          <pc:docMk/>
          <pc:sldMk cId="489269508" sldId="2147479117"/>
        </pc:sldMkLst>
        <pc:spChg chg="mod">
          <ac:chgData name="Alex Darvill - Senior Education Safeguarding Advisor – Strategic Support and Learning &amp; Development Lead" userId="624883b4-1e9b-4e2d-9c7d-7cb1dff1ea78" providerId="ADAL" clId="{37A1A692-1882-4B92-A487-B8B562BA515C}" dt="2026-08-31T11:25:18.147" v="1527" actId="962"/>
          <ac:spMkLst>
            <pc:docMk/>
            <pc:sldMk cId="489269508" sldId="2147479117"/>
            <ac:spMk id="3" creationId="{917DC944-F051-BC16-A590-96ACEB52AC21}"/>
          </ac:spMkLst>
        </pc:spChg>
        <pc:spChg chg="mod">
          <ac:chgData name="Alex Darvill - Senior Education Safeguarding Advisor – Strategic Support and Learning &amp; Development Lead" userId="624883b4-1e9b-4e2d-9c7d-7cb1dff1ea78" providerId="ADAL" clId="{37A1A692-1882-4B92-A487-B8B562BA515C}" dt="2026-08-31T11:25:17.703" v="1526" actId="962"/>
          <ac:spMkLst>
            <pc:docMk/>
            <pc:sldMk cId="489269508" sldId="2147479117"/>
            <ac:spMk id="8" creationId="{93FAA6E7-2525-42EB-F19B-0CA20C8967AF}"/>
          </ac:spMkLst>
        </pc:spChg>
        <pc:picChg chg="mod">
          <ac:chgData name="Alex Darvill - Senior Education Safeguarding Advisor – Strategic Support and Learning &amp; Development Lead" userId="624883b4-1e9b-4e2d-9c7d-7cb1dff1ea78" providerId="ADAL" clId="{37A1A692-1882-4B92-A487-B8B562BA515C}" dt="2026-08-31T11:25:17.328" v="1525" actId="962"/>
          <ac:picMkLst>
            <pc:docMk/>
            <pc:sldMk cId="489269508" sldId="2147479117"/>
            <ac:picMk id="4" creationId="{06F2A887-8E0B-EEB0-EFE3-BA6645F7BAC7}"/>
          </ac:picMkLst>
        </pc:picChg>
      </pc:sldChg>
      <pc:sldChg chg="modSp mod ord">
        <pc:chgData name="Alex Darvill - Senior Education Safeguarding Advisor – Strategic Support and Learning &amp; Development Lead" userId="624883b4-1e9b-4e2d-9c7d-7cb1dff1ea78" providerId="ADAL" clId="{37A1A692-1882-4B92-A487-B8B562BA515C}" dt="2026-08-31T11:25:21.935" v="1529" actId="962"/>
        <pc:sldMkLst>
          <pc:docMk/>
          <pc:sldMk cId="906799248" sldId="2147479119"/>
        </pc:sldMkLst>
        <pc:spChg chg="mod">
          <ac:chgData name="Alex Darvill - Senior Education Safeguarding Advisor – Strategic Support and Learning &amp; Development Lead" userId="624883b4-1e9b-4e2d-9c7d-7cb1dff1ea78" providerId="ADAL" clId="{37A1A692-1882-4B92-A487-B8B562BA515C}" dt="2026-08-24T12:17:20.994" v="699" actId="5793"/>
          <ac:spMkLst>
            <pc:docMk/>
            <pc:sldMk cId="906799248" sldId="2147479119"/>
            <ac:spMk id="3" creationId="{57A297E0-4813-A70A-5443-2968D8B0B54C}"/>
          </ac:spMkLst>
        </pc:spChg>
        <pc:spChg chg="mod">
          <ac:chgData name="Alex Darvill - Senior Education Safeguarding Advisor – Strategic Support and Learning &amp; Development Lead" userId="624883b4-1e9b-4e2d-9c7d-7cb1dff1ea78" providerId="ADAL" clId="{37A1A692-1882-4B92-A487-B8B562BA515C}" dt="2026-08-31T11:25:21.470" v="1528" actId="962"/>
          <ac:spMkLst>
            <pc:docMk/>
            <pc:sldMk cId="906799248" sldId="2147479119"/>
            <ac:spMk id="5" creationId="{9CA58BF0-4698-F64E-9929-8C8670A4B56D}"/>
          </ac:spMkLst>
        </pc:spChg>
        <pc:picChg chg="mod">
          <ac:chgData name="Alex Darvill - Senior Education Safeguarding Advisor – Strategic Support and Learning &amp; Development Lead" userId="624883b4-1e9b-4e2d-9c7d-7cb1dff1ea78" providerId="ADAL" clId="{37A1A692-1882-4B92-A487-B8B562BA515C}" dt="2026-08-31T11:25:21.935" v="1529" actId="962"/>
          <ac:picMkLst>
            <pc:docMk/>
            <pc:sldMk cId="906799248" sldId="2147479119"/>
            <ac:picMk id="6" creationId="{C30C3AF4-7F4D-6738-B94A-A736EEE713B6}"/>
          </ac:picMkLst>
        </pc:picChg>
      </pc:sldChg>
      <pc:sldChg chg="delSp">
        <pc:chgData name="Alex Darvill - Senior Education Safeguarding Advisor – Strategic Support and Learning &amp; Development Lead" userId="624883b4-1e9b-4e2d-9c7d-7cb1dff1ea78" providerId="ADAL" clId="{37A1A692-1882-4B92-A487-B8B562BA515C}" dt="2026-08-31T11:20:55.797" v="1391" actId="478"/>
        <pc:sldMkLst>
          <pc:docMk/>
          <pc:sldMk cId="1556299489" sldId="2147479127"/>
        </pc:sldMkLst>
        <pc:spChg chg="del">
          <ac:chgData name="Alex Darvill - Senior Education Safeguarding Advisor – Strategic Support and Learning &amp; Development Lead" userId="624883b4-1e9b-4e2d-9c7d-7cb1dff1ea78" providerId="ADAL" clId="{37A1A692-1882-4B92-A487-B8B562BA515C}" dt="2026-08-31T11:20:51.688" v="1388" actId="478"/>
          <ac:spMkLst>
            <pc:docMk/>
            <pc:sldMk cId="1556299489" sldId="2147479127"/>
            <ac:spMk id="15" creationId="{D1FFFE39-F284-059D-BFE3-174B58AF79FD}"/>
          </ac:spMkLst>
        </pc:spChg>
        <pc:spChg chg="del">
          <ac:chgData name="Alex Darvill - Senior Education Safeguarding Advisor – Strategic Support and Learning &amp; Development Lead" userId="624883b4-1e9b-4e2d-9c7d-7cb1dff1ea78" providerId="ADAL" clId="{37A1A692-1882-4B92-A487-B8B562BA515C}" dt="2026-08-31T11:20:53.004" v="1389" actId="478"/>
          <ac:spMkLst>
            <pc:docMk/>
            <pc:sldMk cId="1556299489" sldId="2147479127"/>
            <ac:spMk id="17" creationId="{3562118C-E4FD-A23A-B278-8D9CEF781BCF}"/>
          </ac:spMkLst>
        </pc:spChg>
        <pc:spChg chg="del">
          <ac:chgData name="Alex Darvill - Senior Education Safeguarding Advisor – Strategic Support and Learning &amp; Development Lead" userId="624883b4-1e9b-4e2d-9c7d-7cb1dff1ea78" providerId="ADAL" clId="{37A1A692-1882-4B92-A487-B8B562BA515C}" dt="2026-08-31T11:20:54.431" v="1390" actId="478"/>
          <ac:spMkLst>
            <pc:docMk/>
            <pc:sldMk cId="1556299489" sldId="2147479127"/>
            <ac:spMk id="19" creationId="{F3F05705-9CAF-2158-4773-9BD1605B6091}"/>
          </ac:spMkLst>
        </pc:spChg>
        <pc:spChg chg="del">
          <ac:chgData name="Alex Darvill - Senior Education Safeguarding Advisor – Strategic Support and Learning &amp; Development Lead" userId="624883b4-1e9b-4e2d-9c7d-7cb1dff1ea78" providerId="ADAL" clId="{37A1A692-1882-4B92-A487-B8B562BA515C}" dt="2026-08-31T11:20:55.797" v="1391" actId="478"/>
          <ac:spMkLst>
            <pc:docMk/>
            <pc:sldMk cId="1556299489" sldId="2147479127"/>
            <ac:spMk id="20" creationId="{F439965F-BB13-7C1A-1BA8-E89CCF22A92C}"/>
          </ac:spMkLst>
        </pc:spChg>
      </pc:sldChg>
      <pc:sldChg chg="modNotesTx">
        <pc:chgData name="Alex Darvill - Senior Education Safeguarding Advisor – Strategic Support and Learning &amp; Development Lead" userId="624883b4-1e9b-4e2d-9c7d-7cb1dff1ea78" providerId="ADAL" clId="{37A1A692-1882-4B92-A487-B8B562BA515C}" dt="2026-08-24T12:09:51.955" v="455" actId="20577"/>
        <pc:sldMkLst>
          <pc:docMk/>
          <pc:sldMk cId="1699610754" sldId="2147479131"/>
        </pc:sldMkLst>
      </pc:sldChg>
      <pc:sldChg chg="modSp add mod ord">
        <pc:chgData name="Alex Darvill - Senior Education Safeguarding Advisor – Strategic Support and Learning &amp; Development Lead" userId="624883b4-1e9b-4e2d-9c7d-7cb1dff1ea78" providerId="ADAL" clId="{37A1A692-1882-4B92-A487-B8B562BA515C}" dt="2026-08-24T12:17:15.937" v="685" actId="1076"/>
        <pc:sldMkLst>
          <pc:docMk/>
          <pc:sldMk cId="3176161582" sldId="2147479133"/>
        </pc:sldMkLst>
        <pc:spChg chg="mod">
          <ac:chgData name="Alex Darvill - Senior Education Safeguarding Advisor – Strategic Support and Learning &amp; Development Lead" userId="624883b4-1e9b-4e2d-9c7d-7cb1dff1ea78" providerId="ADAL" clId="{37A1A692-1882-4B92-A487-B8B562BA515C}" dt="2026-08-24T12:17:15.937" v="685" actId="1076"/>
          <ac:spMkLst>
            <pc:docMk/>
            <pc:sldMk cId="3176161582" sldId="2147479133"/>
            <ac:spMk id="3" creationId="{0ECD129F-73AA-945B-C399-9390B9016795}"/>
          </ac:spMkLst>
        </pc:spChg>
        <pc:spChg chg="mod">
          <ac:chgData name="Alex Darvill - Senior Education Safeguarding Advisor – Strategic Support and Learning &amp; Development Lead" userId="624883b4-1e9b-4e2d-9c7d-7cb1dff1ea78" providerId="ADAL" clId="{37A1A692-1882-4B92-A487-B8B562BA515C}" dt="2026-08-24T12:16:17.851" v="662" actId="1076"/>
          <ac:spMkLst>
            <pc:docMk/>
            <pc:sldMk cId="3176161582" sldId="2147479133"/>
            <ac:spMk id="4" creationId="{0C87884B-BF72-E1A0-5682-7832A7180256}"/>
          </ac:spMkLst>
        </pc:spChg>
      </pc:sldChg>
      <pc:sldChg chg="modSp add mod">
        <pc:chgData name="Alex Darvill - Senior Education Safeguarding Advisor – Strategic Support and Learning &amp; Development Lead" userId="624883b4-1e9b-4e2d-9c7d-7cb1dff1ea78" providerId="ADAL" clId="{37A1A692-1882-4B92-A487-B8B562BA515C}" dt="2026-08-31T11:25:24.230" v="1532" actId="962"/>
        <pc:sldMkLst>
          <pc:docMk/>
          <pc:sldMk cId="1933412503" sldId="2147479134"/>
        </pc:sldMkLst>
        <pc:spChg chg="mod">
          <ac:chgData name="Alex Darvill - Senior Education Safeguarding Advisor – Strategic Support and Learning &amp; Development Lead" userId="624883b4-1e9b-4e2d-9c7d-7cb1dff1ea78" providerId="ADAL" clId="{37A1A692-1882-4B92-A487-B8B562BA515C}" dt="2026-08-31T11:25:23.770" v="1531" actId="962"/>
          <ac:spMkLst>
            <pc:docMk/>
            <pc:sldMk cId="1933412503" sldId="2147479134"/>
            <ac:spMk id="4" creationId="{4BAD9FE0-A77E-2F0A-904E-59E03F7A7DF9}"/>
          </ac:spMkLst>
        </pc:spChg>
        <pc:spChg chg="mod">
          <ac:chgData name="Alex Darvill - Senior Education Safeguarding Advisor – Strategic Support and Learning &amp; Development Lead" userId="624883b4-1e9b-4e2d-9c7d-7cb1dff1ea78" providerId="ADAL" clId="{37A1A692-1882-4B92-A487-B8B562BA515C}" dt="2026-08-31T11:25:24.230" v="1532" actId="962"/>
          <ac:spMkLst>
            <pc:docMk/>
            <pc:sldMk cId="1933412503" sldId="2147479134"/>
            <ac:spMk id="5" creationId="{07B5B5FC-6AA4-B683-3876-8C466D23D97B}"/>
          </ac:spMkLst>
        </pc:spChg>
        <pc:picChg chg="mod">
          <ac:chgData name="Alex Darvill - Senior Education Safeguarding Advisor – Strategic Support and Learning &amp; Development Lead" userId="624883b4-1e9b-4e2d-9c7d-7cb1dff1ea78" providerId="ADAL" clId="{37A1A692-1882-4B92-A487-B8B562BA515C}" dt="2026-08-31T11:25:23.357" v="1530" actId="962"/>
          <ac:picMkLst>
            <pc:docMk/>
            <pc:sldMk cId="1933412503" sldId="2147479134"/>
            <ac:picMk id="6" creationId="{654714EC-F986-8933-86B3-654766C9AB5C}"/>
          </ac:picMkLst>
        </pc:picChg>
      </pc:sldChg>
      <pc:sldChg chg="modSp add mod">
        <pc:chgData name="Alex Darvill - Senior Education Safeguarding Advisor – Strategic Support and Learning &amp; Development Lead" userId="624883b4-1e9b-4e2d-9c7d-7cb1dff1ea78" providerId="ADAL" clId="{37A1A692-1882-4B92-A487-B8B562BA515C}" dt="2026-08-24T12:18:20.901" v="715" actId="1076"/>
        <pc:sldMkLst>
          <pc:docMk/>
          <pc:sldMk cId="1931926515" sldId="2147479135"/>
        </pc:sldMkLst>
        <pc:spChg chg="mod">
          <ac:chgData name="Alex Darvill - Senior Education Safeguarding Advisor – Strategic Support and Learning &amp; Development Lead" userId="624883b4-1e9b-4e2d-9c7d-7cb1dff1ea78" providerId="ADAL" clId="{37A1A692-1882-4B92-A487-B8B562BA515C}" dt="2026-08-24T12:18:00.714" v="705" actId="404"/>
          <ac:spMkLst>
            <pc:docMk/>
            <pc:sldMk cId="1931926515" sldId="2147479135"/>
            <ac:spMk id="4" creationId="{6DFF8D50-3811-B4BA-ACC7-7DD3200D4427}"/>
          </ac:spMkLst>
        </pc:spChg>
        <pc:spChg chg="mod">
          <ac:chgData name="Alex Darvill - Senior Education Safeguarding Advisor – Strategic Support and Learning &amp; Development Lead" userId="624883b4-1e9b-4e2d-9c7d-7cb1dff1ea78" providerId="ADAL" clId="{37A1A692-1882-4B92-A487-B8B562BA515C}" dt="2026-08-24T12:18:20.901" v="715" actId="1076"/>
          <ac:spMkLst>
            <pc:docMk/>
            <pc:sldMk cId="1931926515" sldId="2147479135"/>
            <ac:spMk id="6" creationId="{4DE8929E-4DEB-A4BF-043D-1F6053401EA5}"/>
          </ac:spMkLst>
        </pc:spChg>
      </pc:sldChg>
    </pc:docChg>
  </pc:docChgLst>
  <pc:docChgLst>
    <pc:chgData name="Derai Lewis-Jones - Education Safeguarding Advisor" userId="e42ab23b-38cc-4f4c-b1a6-bab32ee76465" providerId="ADAL" clId="{8D9EEFA6-93C6-416A-9AC1-3A3F430CB112}"/>
    <pc:docChg chg="undo custSel modSld sldOrd">
      <pc:chgData name="Derai Lewis-Jones - Education Safeguarding Advisor" userId="e42ab23b-38cc-4f4c-b1a6-bab32ee76465" providerId="ADAL" clId="{8D9EEFA6-93C6-416A-9AC1-3A3F430CB112}" dt="2026-08-25T11:59:53.116" v="1113" actId="20577"/>
      <pc:docMkLst>
        <pc:docMk/>
      </pc:docMkLst>
      <pc:sldChg chg="modSp mod">
        <pc:chgData name="Derai Lewis-Jones - Education Safeguarding Advisor" userId="e42ab23b-38cc-4f4c-b1a6-bab32ee76465" providerId="ADAL" clId="{8D9EEFA6-93C6-416A-9AC1-3A3F430CB112}" dt="2026-08-25T08:49:32.616" v="0" actId="1076"/>
        <pc:sldMkLst>
          <pc:docMk/>
          <pc:sldMk cId="1375008183" sldId="261"/>
        </pc:sldMkLst>
        <pc:spChg chg="mod">
          <ac:chgData name="Derai Lewis-Jones - Education Safeguarding Advisor" userId="e42ab23b-38cc-4f4c-b1a6-bab32ee76465" providerId="ADAL" clId="{8D9EEFA6-93C6-416A-9AC1-3A3F430CB112}" dt="2026-08-25T08:49:32.616" v="0" actId="1076"/>
          <ac:spMkLst>
            <pc:docMk/>
            <pc:sldMk cId="1375008183" sldId="261"/>
            <ac:spMk id="18" creationId="{927D1FA9-1A39-4D8B-215F-54F7976D7CFF}"/>
          </ac:spMkLst>
        </pc:spChg>
      </pc:sldChg>
      <pc:sldChg chg="ord">
        <pc:chgData name="Derai Lewis-Jones - Education Safeguarding Advisor" userId="e42ab23b-38cc-4f4c-b1a6-bab32ee76465" providerId="ADAL" clId="{8D9EEFA6-93C6-416A-9AC1-3A3F430CB112}" dt="2026-08-25T09:19:09.057" v="90"/>
        <pc:sldMkLst>
          <pc:docMk/>
          <pc:sldMk cId="1582066738" sldId="263"/>
        </pc:sldMkLst>
      </pc:sldChg>
      <pc:sldChg chg="modNotesTx">
        <pc:chgData name="Derai Lewis-Jones - Education Safeguarding Advisor" userId="e42ab23b-38cc-4f4c-b1a6-bab32ee76465" providerId="ADAL" clId="{8D9EEFA6-93C6-416A-9AC1-3A3F430CB112}" dt="2026-08-25T10:35:18.094" v="923" actId="20577"/>
        <pc:sldMkLst>
          <pc:docMk/>
          <pc:sldMk cId="1562044804" sldId="264"/>
        </pc:sldMkLst>
      </pc:sldChg>
      <pc:sldChg chg="addSp delSp modSp mod">
        <pc:chgData name="Derai Lewis-Jones - Education Safeguarding Advisor" userId="e42ab23b-38cc-4f4c-b1a6-bab32ee76465" providerId="ADAL" clId="{8D9EEFA6-93C6-416A-9AC1-3A3F430CB112}" dt="2026-08-25T09:17:47.945" v="88" actId="1076"/>
        <pc:sldMkLst>
          <pc:docMk/>
          <pc:sldMk cId="875930123" sldId="268"/>
        </pc:sldMkLst>
        <pc:spChg chg="mod">
          <ac:chgData name="Derai Lewis-Jones - Education Safeguarding Advisor" userId="e42ab23b-38cc-4f4c-b1a6-bab32ee76465" providerId="ADAL" clId="{8D9EEFA6-93C6-416A-9AC1-3A3F430CB112}" dt="2026-08-25T09:17:47.945" v="88" actId="1076"/>
          <ac:spMkLst>
            <pc:docMk/>
            <pc:sldMk cId="875930123" sldId="268"/>
            <ac:spMk id="5" creationId="{944C484D-76E6-983B-7BDF-F0049EB82D8A}"/>
          </ac:spMkLst>
        </pc:spChg>
        <pc:spChg chg="mod">
          <ac:chgData name="Derai Lewis-Jones - Education Safeguarding Advisor" userId="e42ab23b-38cc-4f4c-b1a6-bab32ee76465" providerId="ADAL" clId="{8D9EEFA6-93C6-416A-9AC1-3A3F430CB112}" dt="2026-08-25T09:17:36.354" v="86" actId="1076"/>
          <ac:spMkLst>
            <pc:docMk/>
            <pc:sldMk cId="875930123" sldId="268"/>
            <ac:spMk id="7" creationId="{9B3CEE7F-5962-766F-3F84-7A63AE8932F1}"/>
          </ac:spMkLst>
        </pc:spChg>
        <pc:spChg chg="mod">
          <ac:chgData name="Derai Lewis-Jones - Education Safeguarding Advisor" userId="e42ab23b-38cc-4f4c-b1a6-bab32ee76465" providerId="ADAL" clId="{8D9EEFA6-93C6-416A-9AC1-3A3F430CB112}" dt="2026-08-25T09:17:24.195" v="84" actId="554"/>
          <ac:spMkLst>
            <pc:docMk/>
            <pc:sldMk cId="875930123" sldId="268"/>
            <ac:spMk id="8" creationId="{CD6C91DC-F48C-D798-C2B4-980BFB18F7FE}"/>
          </ac:spMkLst>
        </pc:spChg>
        <pc:picChg chg="add del mod">
          <ac:chgData name="Derai Lewis-Jones - Education Safeguarding Advisor" userId="e42ab23b-38cc-4f4c-b1a6-bab32ee76465" providerId="ADAL" clId="{8D9EEFA6-93C6-416A-9AC1-3A3F430CB112}" dt="2026-08-25T09:17:32.403" v="85" actId="1076"/>
          <ac:picMkLst>
            <pc:docMk/>
            <pc:sldMk cId="875930123" sldId="268"/>
            <ac:picMk id="14" creationId="{3D859196-871F-F8AA-59D7-F288C29927E3}"/>
          </ac:picMkLst>
        </pc:picChg>
        <pc:picChg chg="mod">
          <ac:chgData name="Derai Lewis-Jones - Education Safeguarding Advisor" userId="e42ab23b-38cc-4f4c-b1a6-bab32ee76465" providerId="ADAL" clId="{8D9EEFA6-93C6-416A-9AC1-3A3F430CB112}" dt="2026-08-25T09:17:43.404" v="87" actId="1076"/>
          <ac:picMkLst>
            <pc:docMk/>
            <pc:sldMk cId="875930123" sldId="268"/>
            <ac:picMk id="17" creationId="{36DF6DB7-9D4B-3366-4AFE-883DFA1A998A}"/>
          </ac:picMkLst>
        </pc:picChg>
        <pc:picChg chg="mod">
          <ac:chgData name="Derai Lewis-Jones - Education Safeguarding Advisor" userId="e42ab23b-38cc-4f4c-b1a6-bab32ee76465" providerId="ADAL" clId="{8D9EEFA6-93C6-416A-9AC1-3A3F430CB112}" dt="2026-08-25T09:17:12.058" v="82" actId="554"/>
          <ac:picMkLst>
            <pc:docMk/>
            <pc:sldMk cId="875930123" sldId="268"/>
            <ac:picMk id="21" creationId="{0F31EFF6-BBC9-D173-33BA-26824AD50FE5}"/>
          </ac:picMkLst>
        </pc:picChg>
      </pc:sldChg>
      <pc:sldChg chg="addSp delSp modSp mod">
        <pc:chgData name="Derai Lewis-Jones - Education Safeguarding Advisor" userId="e42ab23b-38cc-4f4c-b1a6-bab32ee76465" providerId="ADAL" clId="{8D9EEFA6-93C6-416A-9AC1-3A3F430CB112}" dt="2026-08-25T09:16:15.330" v="77" actId="408"/>
        <pc:sldMkLst>
          <pc:docMk/>
          <pc:sldMk cId="938366360" sldId="270"/>
        </pc:sldMkLst>
        <pc:spChg chg="mod">
          <ac:chgData name="Derai Lewis-Jones - Education Safeguarding Advisor" userId="e42ab23b-38cc-4f4c-b1a6-bab32ee76465" providerId="ADAL" clId="{8D9EEFA6-93C6-416A-9AC1-3A3F430CB112}" dt="2026-08-25T09:11:57.830" v="23" actId="1076"/>
          <ac:spMkLst>
            <pc:docMk/>
            <pc:sldMk cId="938366360" sldId="270"/>
            <ac:spMk id="2" creationId="{CE44AB8B-F472-A350-1305-C04EB16A4556}"/>
          </ac:spMkLst>
        </pc:spChg>
        <pc:spChg chg="mod">
          <ac:chgData name="Derai Lewis-Jones - Education Safeguarding Advisor" userId="e42ab23b-38cc-4f4c-b1a6-bab32ee76465" providerId="ADAL" clId="{8D9EEFA6-93C6-416A-9AC1-3A3F430CB112}" dt="2026-08-25T09:16:15.330" v="77" actId="408"/>
          <ac:spMkLst>
            <pc:docMk/>
            <pc:sldMk cId="938366360" sldId="270"/>
            <ac:spMk id="5" creationId="{462F6607-E5F2-BC78-7AD8-4B245AC6BDCB}"/>
          </ac:spMkLst>
        </pc:spChg>
        <pc:spChg chg="mod">
          <ac:chgData name="Derai Lewis-Jones - Education Safeguarding Advisor" userId="e42ab23b-38cc-4f4c-b1a6-bab32ee76465" providerId="ADAL" clId="{8D9EEFA6-93C6-416A-9AC1-3A3F430CB112}" dt="2026-08-25T09:16:11.170" v="76" actId="554"/>
          <ac:spMkLst>
            <pc:docMk/>
            <pc:sldMk cId="938366360" sldId="270"/>
            <ac:spMk id="7" creationId="{1D7DF794-2EE4-7AF5-2F39-8D3D07337016}"/>
          </ac:spMkLst>
        </pc:spChg>
        <pc:spChg chg="mod">
          <ac:chgData name="Derai Lewis-Jones - Education Safeguarding Advisor" userId="e42ab23b-38cc-4f4c-b1a6-bab32ee76465" providerId="ADAL" clId="{8D9EEFA6-93C6-416A-9AC1-3A3F430CB112}" dt="2026-08-25T09:16:11.170" v="76" actId="554"/>
          <ac:spMkLst>
            <pc:docMk/>
            <pc:sldMk cId="938366360" sldId="270"/>
            <ac:spMk id="8" creationId="{EC856A15-2A79-FAF1-0323-CF34305A0216}"/>
          </ac:spMkLst>
        </pc:spChg>
        <pc:spChg chg="mod">
          <ac:chgData name="Derai Lewis-Jones - Education Safeguarding Advisor" userId="e42ab23b-38cc-4f4c-b1a6-bab32ee76465" providerId="ADAL" clId="{8D9EEFA6-93C6-416A-9AC1-3A3F430CB112}" dt="2026-08-25T09:16:15.330" v="77" actId="408"/>
          <ac:spMkLst>
            <pc:docMk/>
            <pc:sldMk cId="938366360" sldId="270"/>
            <ac:spMk id="9" creationId="{49BC0994-41CD-3CB1-745E-4F1B10B7C9CC}"/>
          </ac:spMkLst>
        </pc:spChg>
        <pc:picChg chg="mod">
          <ac:chgData name="Derai Lewis-Jones - Education Safeguarding Advisor" userId="e42ab23b-38cc-4f4c-b1a6-bab32ee76465" providerId="ADAL" clId="{8D9EEFA6-93C6-416A-9AC1-3A3F430CB112}" dt="2026-08-25T09:16:01.868" v="74" actId="554"/>
          <ac:picMkLst>
            <pc:docMk/>
            <pc:sldMk cId="938366360" sldId="270"/>
            <ac:picMk id="14" creationId="{95763929-0195-4141-3609-06A4D4B06519}"/>
          </ac:picMkLst>
        </pc:picChg>
        <pc:picChg chg="add mod">
          <ac:chgData name="Derai Lewis-Jones - Education Safeguarding Advisor" userId="e42ab23b-38cc-4f4c-b1a6-bab32ee76465" providerId="ADAL" clId="{8D9EEFA6-93C6-416A-9AC1-3A3F430CB112}" dt="2026-08-25T09:16:01.868" v="74" actId="554"/>
          <ac:picMkLst>
            <pc:docMk/>
            <pc:sldMk cId="938366360" sldId="270"/>
            <ac:picMk id="15" creationId="{0C09BB7F-906F-168B-40F8-EBD478EAA219}"/>
          </ac:picMkLst>
        </pc:picChg>
        <pc:picChg chg="mod">
          <ac:chgData name="Derai Lewis-Jones - Education Safeguarding Advisor" userId="e42ab23b-38cc-4f4c-b1a6-bab32ee76465" providerId="ADAL" clId="{8D9EEFA6-93C6-416A-9AC1-3A3F430CB112}" dt="2026-08-25T09:16:01.868" v="74" actId="554"/>
          <ac:picMkLst>
            <pc:docMk/>
            <pc:sldMk cId="938366360" sldId="270"/>
            <ac:picMk id="17" creationId="{8668B5A4-B60A-A3E7-1EA5-A387A2406A3A}"/>
          </ac:picMkLst>
        </pc:picChg>
        <pc:picChg chg="mod">
          <ac:chgData name="Derai Lewis-Jones - Education Safeguarding Advisor" userId="e42ab23b-38cc-4f4c-b1a6-bab32ee76465" providerId="ADAL" clId="{8D9EEFA6-93C6-416A-9AC1-3A3F430CB112}" dt="2026-08-25T09:16:01.868" v="74" actId="554"/>
          <ac:picMkLst>
            <pc:docMk/>
            <pc:sldMk cId="938366360" sldId="270"/>
            <ac:picMk id="23" creationId="{49F41B93-18BE-C9E3-34CF-048ECD09688A}"/>
          </ac:picMkLst>
        </pc:picChg>
      </pc:sldChg>
      <pc:sldChg chg="modSp mod">
        <pc:chgData name="Derai Lewis-Jones - Education Safeguarding Advisor" userId="e42ab23b-38cc-4f4c-b1a6-bab32ee76465" providerId="ADAL" clId="{8D9EEFA6-93C6-416A-9AC1-3A3F430CB112}" dt="2026-08-25T08:50:01.233" v="2" actId="14100"/>
        <pc:sldMkLst>
          <pc:docMk/>
          <pc:sldMk cId="3344591281" sldId="3465"/>
        </pc:sldMkLst>
        <pc:spChg chg="mod">
          <ac:chgData name="Derai Lewis-Jones - Education Safeguarding Advisor" userId="e42ab23b-38cc-4f4c-b1a6-bab32ee76465" providerId="ADAL" clId="{8D9EEFA6-93C6-416A-9AC1-3A3F430CB112}" dt="2026-08-25T08:50:01.233" v="2" actId="14100"/>
          <ac:spMkLst>
            <pc:docMk/>
            <pc:sldMk cId="3344591281" sldId="3465"/>
            <ac:spMk id="14" creationId="{5B35576F-0F5A-2305-C20E-A6B70F49AFCB}"/>
          </ac:spMkLst>
        </pc:spChg>
      </pc:sldChg>
      <pc:sldChg chg="modSp">
        <pc:chgData name="Derai Lewis-Jones - Education Safeguarding Advisor" userId="e42ab23b-38cc-4f4c-b1a6-bab32ee76465" providerId="ADAL" clId="{8D9EEFA6-93C6-416A-9AC1-3A3F430CB112}" dt="2026-08-25T11:59:53.116" v="1113" actId="20577"/>
        <pc:sldMkLst>
          <pc:docMk/>
          <pc:sldMk cId="378456045" sldId="3483"/>
        </pc:sldMkLst>
        <pc:spChg chg="mod">
          <ac:chgData name="Derai Lewis-Jones - Education Safeguarding Advisor" userId="e42ab23b-38cc-4f4c-b1a6-bab32ee76465" providerId="ADAL" clId="{8D9EEFA6-93C6-416A-9AC1-3A3F430CB112}" dt="2026-08-25T11:59:53.116" v="1113" actId="20577"/>
          <ac:spMkLst>
            <pc:docMk/>
            <pc:sldMk cId="378456045" sldId="3483"/>
            <ac:spMk id="7" creationId="{3DC56BF7-B472-679E-1F0D-C34331C1DF39}"/>
          </ac:spMkLst>
        </pc:spChg>
      </pc:sldChg>
      <pc:sldChg chg="modNotesTx">
        <pc:chgData name="Derai Lewis-Jones - Education Safeguarding Advisor" userId="e42ab23b-38cc-4f4c-b1a6-bab32ee76465" providerId="ADAL" clId="{8D9EEFA6-93C6-416A-9AC1-3A3F430CB112}" dt="2026-08-25T10:15:37.706" v="200" actId="313"/>
        <pc:sldMkLst>
          <pc:docMk/>
          <pc:sldMk cId="2732908917" sldId="2147376171"/>
        </pc:sldMkLst>
      </pc:sldChg>
      <pc:sldChg chg="modSp mod modNotesTx">
        <pc:chgData name="Derai Lewis-Jones - Education Safeguarding Advisor" userId="e42ab23b-38cc-4f4c-b1a6-bab32ee76465" providerId="ADAL" clId="{8D9EEFA6-93C6-416A-9AC1-3A3F430CB112}" dt="2026-08-25T10:27:17.269" v="540" actId="20577"/>
        <pc:sldMkLst>
          <pc:docMk/>
          <pc:sldMk cId="874285149" sldId="2147376177"/>
        </pc:sldMkLst>
        <pc:spChg chg="mod">
          <ac:chgData name="Derai Lewis-Jones - Education Safeguarding Advisor" userId="e42ab23b-38cc-4f4c-b1a6-bab32ee76465" providerId="ADAL" clId="{8D9EEFA6-93C6-416A-9AC1-3A3F430CB112}" dt="2026-08-25T10:26:54.710" v="538" actId="122"/>
          <ac:spMkLst>
            <pc:docMk/>
            <pc:sldMk cId="874285149" sldId="2147376177"/>
            <ac:spMk id="3" creationId="{C518190F-56D8-0CFA-0F04-512C51A0A77D}"/>
          </ac:spMkLst>
        </pc:spChg>
      </pc:sldChg>
      <pc:sldChg chg="modSp mod modNotesTx">
        <pc:chgData name="Derai Lewis-Jones - Education Safeguarding Advisor" userId="e42ab23b-38cc-4f4c-b1a6-bab32ee76465" providerId="ADAL" clId="{8D9EEFA6-93C6-416A-9AC1-3A3F430CB112}" dt="2026-08-25T10:27:30.303" v="541" actId="2711"/>
        <pc:sldMkLst>
          <pc:docMk/>
          <pc:sldMk cId="3131408510" sldId="2147376183"/>
        </pc:sldMkLst>
        <pc:spChg chg="mod">
          <ac:chgData name="Derai Lewis-Jones - Education Safeguarding Advisor" userId="e42ab23b-38cc-4f4c-b1a6-bab32ee76465" providerId="ADAL" clId="{8D9EEFA6-93C6-416A-9AC1-3A3F430CB112}" dt="2026-08-25T10:27:30.303" v="541" actId="2711"/>
          <ac:spMkLst>
            <pc:docMk/>
            <pc:sldMk cId="3131408510" sldId="2147376183"/>
            <ac:spMk id="3" creationId="{793F5359-3CC6-F3D1-6AF1-7A69AA8CB2BE}"/>
          </ac:spMkLst>
        </pc:spChg>
      </pc:sldChg>
      <pc:sldChg chg="modSp mod">
        <pc:chgData name="Derai Lewis-Jones - Education Safeguarding Advisor" userId="e42ab23b-38cc-4f4c-b1a6-bab32ee76465" providerId="ADAL" clId="{8D9EEFA6-93C6-416A-9AC1-3A3F430CB112}" dt="2026-08-25T10:40:19.764" v="1058" actId="20577"/>
        <pc:sldMkLst>
          <pc:docMk/>
          <pc:sldMk cId="4089659121" sldId="2147376186"/>
        </pc:sldMkLst>
        <pc:spChg chg="mod">
          <ac:chgData name="Derai Lewis-Jones - Education Safeguarding Advisor" userId="e42ab23b-38cc-4f4c-b1a6-bab32ee76465" providerId="ADAL" clId="{8D9EEFA6-93C6-416A-9AC1-3A3F430CB112}" dt="2026-08-25T10:40:19.764" v="1058" actId="20577"/>
          <ac:spMkLst>
            <pc:docMk/>
            <pc:sldMk cId="4089659121" sldId="2147376186"/>
            <ac:spMk id="5" creationId="{83AEACA7-A681-DE69-A590-B855E95CA561}"/>
          </ac:spMkLst>
        </pc:spChg>
      </pc:sldChg>
      <pc:sldChg chg="modSp mod">
        <pc:chgData name="Derai Lewis-Jones - Education Safeguarding Advisor" userId="e42ab23b-38cc-4f4c-b1a6-bab32ee76465" providerId="ADAL" clId="{8D9EEFA6-93C6-416A-9AC1-3A3F430CB112}" dt="2026-08-25T10:31:19.917" v="653" actId="20577"/>
        <pc:sldMkLst>
          <pc:docMk/>
          <pc:sldMk cId="3427986195" sldId="2147376191"/>
        </pc:sldMkLst>
        <pc:spChg chg="mod">
          <ac:chgData name="Derai Lewis-Jones - Education Safeguarding Advisor" userId="e42ab23b-38cc-4f4c-b1a6-bab32ee76465" providerId="ADAL" clId="{8D9EEFA6-93C6-416A-9AC1-3A3F430CB112}" dt="2026-08-25T10:31:19.917" v="653" actId="20577"/>
          <ac:spMkLst>
            <pc:docMk/>
            <pc:sldMk cId="3427986195" sldId="2147376191"/>
            <ac:spMk id="13" creationId="{1B817A2C-F4B3-252A-FAA3-B1AE0350900B}"/>
          </ac:spMkLst>
        </pc:spChg>
      </pc:sldChg>
      <pc:sldChg chg="modNotesTx">
        <pc:chgData name="Derai Lewis-Jones - Education Safeguarding Advisor" userId="e42ab23b-38cc-4f4c-b1a6-bab32ee76465" providerId="ADAL" clId="{8D9EEFA6-93C6-416A-9AC1-3A3F430CB112}" dt="2026-08-25T10:32:48.058" v="813" actId="20577"/>
        <pc:sldMkLst>
          <pc:docMk/>
          <pc:sldMk cId="3176222273" sldId="2147376196"/>
        </pc:sldMkLst>
      </pc:sldChg>
      <pc:sldChg chg="modSp mod">
        <pc:chgData name="Derai Lewis-Jones - Education Safeguarding Advisor" userId="e42ab23b-38cc-4f4c-b1a6-bab32ee76465" providerId="ADAL" clId="{8D9EEFA6-93C6-416A-9AC1-3A3F430CB112}" dt="2026-08-25T10:17:00.953" v="263" actId="20577"/>
        <pc:sldMkLst>
          <pc:docMk/>
          <pc:sldMk cId="2310882075" sldId="2147479113"/>
        </pc:sldMkLst>
        <pc:spChg chg="mod">
          <ac:chgData name="Derai Lewis-Jones - Education Safeguarding Advisor" userId="e42ab23b-38cc-4f4c-b1a6-bab32ee76465" providerId="ADAL" clId="{8D9EEFA6-93C6-416A-9AC1-3A3F430CB112}" dt="2026-08-25T10:17:00.953" v="263" actId="20577"/>
          <ac:spMkLst>
            <pc:docMk/>
            <pc:sldMk cId="2310882075" sldId="2147479113"/>
            <ac:spMk id="9" creationId="{A5949089-8BA9-653E-88D1-3B2FFD3F78EE}"/>
          </ac:spMkLst>
        </pc:spChg>
      </pc:sldChg>
      <pc:sldChg chg="modSp">
        <pc:chgData name="Derai Lewis-Jones - Education Safeguarding Advisor" userId="e42ab23b-38cc-4f4c-b1a6-bab32ee76465" providerId="ADAL" clId="{8D9EEFA6-93C6-416A-9AC1-3A3F430CB112}" dt="2026-08-25T10:17:47.150" v="273" actId="20577"/>
        <pc:sldMkLst>
          <pc:docMk/>
          <pc:sldMk cId="489269508" sldId="2147479117"/>
        </pc:sldMkLst>
        <pc:spChg chg="mod">
          <ac:chgData name="Derai Lewis-Jones - Education Safeguarding Advisor" userId="e42ab23b-38cc-4f4c-b1a6-bab32ee76465" providerId="ADAL" clId="{8D9EEFA6-93C6-416A-9AC1-3A3F430CB112}" dt="2026-08-25T10:17:47.150" v="273" actId="20577"/>
          <ac:spMkLst>
            <pc:docMk/>
            <pc:sldMk cId="489269508" sldId="2147479117"/>
            <ac:spMk id="3" creationId="{917DC944-F051-BC16-A590-96ACEB52AC21}"/>
          </ac:spMkLst>
        </pc:spChg>
      </pc:sldChg>
      <pc:sldChg chg="modNotesTx">
        <pc:chgData name="Derai Lewis-Jones - Education Safeguarding Advisor" userId="e42ab23b-38cc-4f4c-b1a6-bab32ee76465" providerId="ADAL" clId="{8D9EEFA6-93C6-416A-9AC1-3A3F430CB112}" dt="2026-08-25T10:23:56.035" v="536" actId="20577"/>
        <pc:sldMkLst>
          <pc:docMk/>
          <pc:sldMk cId="906799248" sldId="2147479119"/>
        </pc:sldMkLst>
      </pc:sldChg>
      <pc:sldChg chg="modSp mod">
        <pc:chgData name="Derai Lewis-Jones - Education Safeguarding Advisor" userId="e42ab23b-38cc-4f4c-b1a6-bab32ee76465" providerId="ADAL" clId="{8D9EEFA6-93C6-416A-9AC1-3A3F430CB112}" dt="2026-08-25T10:38:54.812" v="944" actId="20577"/>
        <pc:sldMkLst>
          <pc:docMk/>
          <pc:sldMk cId="448596878" sldId="2147479130"/>
        </pc:sldMkLst>
        <pc:spChg chg="mod">
          <ac:chgData name="Derai Lewis-Jones - Education Safeguarding Advisor" userId="e42ab23b-38cc-4f4c-b1a6-bab32ee76465" providerId="ADAL" clId="{8D9EEFA6-93C6-416A-9AC1-3A3F430CB112}" dt="2026-08-25T10:38:54.812" v="944" actId="20577"/>
          <ac:spMkLst>
            <pc:docMk/>
            <pc:sldMk cId="448596878" sldId="2147479130"/>
            <ac:spMk id="27" creationId="{A37F0864-51DF-BBCC-E441-896B54271334}"/>
          </ac:spMkLst>
        </pc:spChg>
      </pc:sldChg>
      <pc:sldChg chg="modNotesTx">
        <pc:chgData name="Derai Lewis-Jones - Education Safeguarding Advisor" userId="e42ab23b-38cc-4f4c-b1a6-bab32ee76465" providerId="ADAL" clId="{8D9EEFA6-93C6-416A-9AC1-3A3F430CB112}" dt="2026-08-25T10:21:51.039" v="324" actId="20577"/>
        <pc:sldMkLst>
          <pc:docMk/>
          <pc:sldMk cId="3176161582" sldId="214747913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7C0B29-A9C8-40FA-92E6-5215B247042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5C7FCF1F-FB80-4D54-870F-4B5C046B77E6}">
      <dgm:prSet phldrT="[Text]" phldr="0"/>
      <dgm:spPr>
        <a:solidFill>
          <a:schemeClr val="accent2"/>
        </a:solidFill>
        <a:effectLst>
          <a:glow rad="63500">
            <a:schemeClr val="accent2">
              <a:satMod val="175000"/>
              <a:alpha val="40000"/>
            </a:schemeClr>
          </a:glow>
        </a:effectLst>
      </dgm:spPr>
      <dgm:t>
        <a:bodyPr/>
        <a:lstStyle/>
        <a:p>
          <a:r>
            <a:rPr lang="en-GB">
              <a:latin typeface="Aptos" panose="020B0004020202020204" pitchFamily="34" charset="0"/>
            </a:rPr>
            <a:t>Multi-agency safeguarding arrangements </a:t>
          </a:r>
        </a:p>
      </dgm:t>
    </dgm:pt>
    <dgm:pt modelId="{812D544F-6966-4D51-BF0F-D64B51A5BC7D}" type="parTrans" cxnId="{B29DCDAF-AA13-4D7B-A5D1-BE62A63D3E5B}">
      <dgm:prSet/>
      <dgm:spPr/>
      <dgm:t>
        <a:bodyPr/>
        <a:lstStyle/>
        <a:p>
          <a:endParaRPr lang="en-GB"/>
        </a:p>
      </dgm:t>
    </dgm:pt>
    <dgm:pt modelId="{C54481F0-75F0-43AD-AC84-9C5FD9ED342B}" type="sibTrans" cxnId="{B29DCDAF-AA13-4D7B-A5D1-BE62A63D3E5B}">
      <dgm:prSet/>
      <dgm:spPr/>
      <dgm:t>
        <a:bodyPr/>
        <a:lstStyle/>
        <a:p>
          <a:endParaRPr lang="en-GB"/>
        </a:p>
      </dgm:t>
    </dgm:pt>
    <dgm:pt modelId="{DA3EF8B6-3141-411B-B9B3-20A3CC0E8546}">
      <dgm:prSet phldrT="[Text]" phldr="0"/>
      <dgm:spPr>
        <a:solidFill>
          <a:srgbClr val="4179AA"/>
        </a:solidFill>
        <a:effectLst>
          <a:glow rad="63500">
            <a:schemeClr val="accent2">
              <a:satMod val="175000"/>
              <a:alpha val="40000"/>
            </a:schemeClr>
          </a:glow>
        </a:effectLst>
      </dgm:spPr>
      <dgm:t>
        <a:bodyPr/>
        <a:lstStyle/>
        <a:p>
          <a:r>
            <a:rPr lang="en-GB">
              <a:latin typeface="Aptos" panose="020B0004020202020204" pitchFamily="34" charset="0"/>
            </a:rPr>
            <a:t>Providing help, support and protection</a:t>
          </a:r>
        </a:p>
      </dgm:t>
    </dgm:pt>
    <dgm:pt modelId="{33465B9D-CE4A-4E17-B9E0-1AB7D7942FAB}" type="parTrans" cxnId="{4F7A44C9-971F-4F9F-B677-40B5D91AB236}">
      <dgm:prSet/>
      <dgm:spPr/>
      <dgm:t>
        <a:bodyPr/>
        <a:lstStyle/>
        <a:p>
          <a:endParaRPr lang="en-GB"/>
        </a:p>
      </dgm:t>
    </dgm:pt>
    <dgm:pt modelId="{C4CC10C6-EFC6-4D93-B1D6-40FD962B7038}" type="sibTrans" cxnId="{4F7A44C9-971F-4F9F-B677-40B5D91AB236}">
      <dgm:prSet/>
      <dgm:spPr/>
      <dgm:t>
        <a:bodyPr/>
        <a:lstStyle/>
        <a:p>
          <a:endParaRPr lang="en-GB"/>
        </a:p>
      </dgm:t>
    </dgm:pt>
    <dgm:pt modelId="{50206A83-EE14-4D4B-863C-102B717EEFC9}">
      <dgm:prSet phldrT="[Text]" phldr="0"/>
      <dgm:spPr>
        <a:solidFill>
          <a:srgbClr val="4179AA"/>
        </a:solidFill>
        <a:effectLst>
          <a:glow rad="63500">
            <a:schemeClr val="accent2">
              <a:satMod val="175000"/>
              <a:alpha val="40000"/>
            </a:schemeClr>
          </a:glow>
        </a:effectLst>
      </dgm:spPr>
      <dgm:t>
        <a:bodyPr/>
        <a:lstStyle/>
        <a:p>
          <a:r>
            <a:rPr lang="en-GB">
              <a:latin typeface="Aptos" panose="020B0004020202020204" pitchFamily="34" charset="0"/>
            </a:rPr>
            <a:t>Organisational responsibilities </a:t>
          </a:r>
        </a:p>
      </dgm:t>
    </dgm:pt>
    <dgm:pt modelId="{B4EE5790-CC0F-49DA-8108-A60713D93B53}" type="parTrans" cxnId="{49B1F696-02FA-4035-8C44-075DDA90DCEB}">
      <dgm:prSet/>
      <dgm:spPr/>
      <dgm:t>
        <a:bodyPr/>
        <a:lstStyle/>
        <a:p>
          <a:endParaRPr lang="en-GB"/>
        </a:p>
      </dgm:t>
    </dgm:pt>
    <dgm:pt modelId="{979DBDE1-AF77-487B-8C22-FE8598B8E87B}" type="sibTrans" cxnId="{49B1F696-02FA-4035-8C44-075DDA90DCEB}">
      <dgm:prSet/>
      <dgm:spPr/>
      <dgm:t>
        <a:bodyPr/>
        <a:lstStyle/>
        <a:p>
          <a:endParaRPr lang="en-GB"/>
        </a:p>
      </dgm:t>
    </dgm:pt>
    <dgm:pt modelId="{771AC491-95D9-467D-9605-D884B3FB4833}">
      <dgm:prSet phldrT="[Text]" phldr="0"/>
      <dgm:spPr>
        <a:solidFill>
          <a:srgbClr val="4179AA"/>
        </a:solidFill>
        <a:effectLst>
          <a:glow rad="63500">
            <a:schemeClr val="accent2">
              <a:satMod val="175000"/>
              <a:alpha val="40000"/>
            </a:schemeClr>
          </a:glow>
        </a:effectLst>
      </dgm:spPr>
      <dgm:t>
        <a:bodyPr/>
        <a:lstStyle/>
        <a:p>
          <a:r>
            <a:rPr lang="en-GB">
              <a:latin typeface="Aptos" panose="020B0004020202020204" pitchFamily="34" charset="0"/>
            </a:rPr>
            <a:t>Learning from serious child safeguarding incidents </a:t>
          </a:r>
        </a:p>
      </dgm:t>
    </dgm:pt>
    <dgm:pt modelId="{144036E1-7DD4-4042-85FD-4A035CA29653}" type="parTrans" cxnId="{3642F710-CF68-4133-A78D-756001F9888F}">
      <dgm:prSet/>
      <dgm:spPr/>
      <dgm:t>
        <a:bodyPr/>
        <a:lstStyle/>
        <a:p>
          <a:endParaRPr lang="en-GB"/>
        </a:p>
      </dgm:t>
    </dgm:pt>
    <dgm:pt modelId="{2F6D17FC-AAC3-48AF-9DA1-46BF9ECEA492}" type="sibTrans" cxnId="{3642F710-CF68-4133-A78D-756001F9888F}">
      <dgm:prSet/>
      <dgm:spPr/>
      <dgm:t>
        <a:bodyPr/>
        <a:lstStyle/>
        <a:p>
          <a:endParaRPr lang="en-GB"/>
        </a:p>
      </dgm:t>
    </dgm:pt>
    <dgm:pt modelId="{A55473A8-7456-417B-A6CF-418EB67A47D1}">
      <dgm:prSet phldrT="[Text]" phldr="0"/>
      <dgm:spPr>
        <a:solidFill>
          <a:srgbClr val="4179AA"/>
        </a:solidFill>
        <a:effectLst>
          <a:glow rad="63500">
            <a:schemeClr val="accent2">
              <a:satMod val="175000"/>
              <a:alpha val="40000"/>
            </a:schemeClr>
          </a:glow>
        </a:effectLst>
      </dgm:spPr>
      <dgm:t>
        <a:bodyPr/>
        <a:lstStyle/>
        <a:p>
          <a:r>
            <a:rPr lang="en-GB">
              <a:latin typeface="Aptos" panose="020B0004020202020204" pitchFamily="34" charset="0"/>
            </a:rPr>
            <a:t>A shared responsibility</a:t>
          </a:r>
        </a:p>
      </dgm:t>
    </dgm:pt>
    <dgm:pt modelId="{A0107581-1BD7-4F98-A10B-D56CE5FCE051}" type="sibTrans" cxnId="{AEA713C7-B554-413D-A459-20353FF73CD5}">
      <dgm:prSet/>
      <dgm:spPr/>
      <dgm:t>
        <a:bodyPr/>
        <a:lstStyle/>
        <a:p>
          <a:endParaRPr lang="en-GB"/>
        </a:p>
      </dgm:t>
    </dgm:pt>
    <dgm:pt modelId="{0B78E6E2-5496-4071-9ADF-1E9F739E4771}" type="parTrans" cxnId="{AEA713C7-B554-413D-A459-20353FF73CD5}">
      <dgm:prSet/>
      <dgm:spPr/>
      <dgm:t>
        <a:bodyPr/>
        <a:lstStyle/>
        <a:p>
          <a:endParaRPr lang="en-GB"/>
        </a:p>
      </dgm:t>
    </dgm:pt>
    <dgm:pt modelId="{FE5AD951-1B11-4942-B422-2DA78C041E8D}" type="pres">
      <dgm:prSet presAssocID="{5E7C0B29-A9C8-40FA-92E6-5215B2470424}" presName="diagram" presStyleCnt="0">
        <dgm:presLayoutVars>
          <dgm:dir/>
          <dgm:resizeHandles val="exact"/>
        </dgm:presLayoutVars>
      </dgm:prSet>
      <dgm:spPr/>
    </dgm:pt>
    <dgm:pt modelId="{80DBBCBB-9F73-4486-B12A-7B500DAC6ADC}" type="pres">
      <dgm:prSet presAssocID="{A55473A8-7456-417B-A6CF-418EB67A47D1}" presName="node" presStyleLbl="node1" presStyleIdx="0" presStyleCnt="5" custLinFactNeighborX="-1001" custLinFactNeighborY="1379">
        <dgm:presLayoutVars>
          <dgm:bulletEnabled val="1"/>
        </dgm:presLayoutVars>
      </dgm:prSet>
      <dgm:spPr/>
    </dgm:pt>
    <dgm:pt modelId="{A3BEDB6F-8717-4663-87C6-BD4650A6A8DA}" type="pres">
      <dgm:prSet presAssocID="{A0107581-1BD7-4F98-A10B-D56CE5FCE051}" presName="sibTrans" presStyleCnt="0"/>
      <dgm:spPr/>
    </dgm:pt>
    <dgm:pt modelId="{9AEAE8E5-0CEC-4868-A812-F30FB4AC0902}" type="pres">
      <dgm:prSet presAssocID="{5C7FCF1F-FB80-4D54-870F-4B5C046B77E6}" presName="node" presStyleLbl="node1" presStyleIdx="1" presStyleCnt="5">
        <dgm:presLayoutVars>
          <dgm:bulletEnabled val="1"/>
        </dgm:presLayoutVars>
      </dgm:prSet>
      <dgm:spPr/>
    </dgm:pt>
    <dgm:pt modelId="{10925FE8-A834-48D2-8E60-35A6EA557740}" type="pres">
      <dgm:prSet presAssocID="{C54481F0-75F0-43AD-AC84-9C5FD9ED342B}" presName="sibTrans" presStyleCnt="0"/>
      <dgm:spPr/>
    </dgm:pt>
    <dgm:pt modelId="{F15D78DF-C916-4DE3-A0C2-FE3F20D604AE}" type="pres">
      <dgm:prSet presAssocID="{DA3EF8B6-3141-411B-B9B3-20A3CC0E8546}" presName="node" presStyleLbl="node1" presStyleIdx="2" presStyleCnt="5">
        <dgm:presLayoutVars>
          <dgm:bulletEnabled val="1"/>
        </dgm:presLayoutVars>
      </dgm:prSet>
      <dgm:spPr/>
    </dgm:pt>
    <dgm:pt modelId="{F1085714-D821-429B-8B16-97B2E96C20BE}" type="pres">
      <dgm:prSet presAssocID="{C4CC10C6-EFC6-4D93-B1D6-40FD962B7038}" presName="sibTrans" presStyleCnt="0"/>
      <dgm:spPr/>
    </dgm:pt>
    <dgm:pt modelId="{5B570955-04B7-4E7F-BE36-D14826932757}" type="pres">
      <dgm:prSet presAssocID="{50206A83-EE14-4D4B-863C-102B717EEFC9}" presName="node" presStyleLbl="node1" presStyleIdx="3" presStyleCnt="5">
        <dgm:presLayoutVars>
          <dgm:bulletEnabled val="1"/>
        </dgm:presLayoutVars>
      </dgm:prSet>
      <dgm:spPr/>
    </dgm:pt>
    <dgm:pt modelId="{D7B52F69-AB4C-4A99-87D5-4CAB5B126025}" type="pres">
      <dgm:prSet presAssocID="{979DBDE1-AF77-487B-8C22-FE8598B8E87B}" presName="sibTrans" presStyleCnt="0"/>
      <dgm:spPr/>
    </dgm:pt>
    <dgm:pt modelId="{5AD095D6-7346-4BF4-9DEF-3A127362AE97}" type="pres">
      <dgm:prSet presAssocID="{771AC491-95D9-467D-9605-D884B3FB4833}" presName="node" presStyleLbl="node1" presStyleIdx="4" presStyleCnt="5">
        <dgm:presLayoutVars>
          <dgm:bulletEnabled val="1"/>
        </dgm:presLayoutVars>
      </dgm:prSet>
      <dgm:spPr/>
    </dgm:pt>
  </dgm:ptLst>
  <dgm:cxnLst>
    <dgm:cxn modelId="{3642F710-CF68-4133-A78D-756001F9888F}" srcId="{5E7C0B29-A9C8-40FA-92E6-5215B2470424}" destId="{771AC491-95D9-467D-9605-D884B3FB4833}" srcOrd="4" destOrd="0" parTransId="{144036E1-7DD4-4042-85FD-4A035CA29653}" sibTransId="{2F6D17FC-AAC3-48AF-9DA1-46BF9ECEA492}"/>
    <dgm:cxn modelId="{8032DA45-3B5C-466C-81C3-37218E543F3C}" type="presOf" srcId="{DA3EF8B6-3141-411B-B9B3-20A3CC0E8546}" destId="{F15D78DF-C916-4DE3-A0C2-FE3F20D604AE}" srcOrd="0" destOrd="0" presId="urn:microsoft.com/office/officeart/2005/8/layout/default"/>
    <dgm:cxn modelId="{EE9C897E-9D51-41F3-9AA8-EE7F92C2A6EF}" type="presOf" srcId="{A55473A8-7456-417B-A6CF-418EB67A47D1}" destId="{80DBBCBB-9F73-4486-B12A-7B500DAC6ADC}" srcOrd="0" destOrd="0" presId="urn:microsoft.com/office/officeart/2005/8/layout/default"/>
    <dgm:cxn modelId="{1B7A8785-B941-4392-82AC-E51E8E100247}" type="presOf" srcId="{5C7FCF1F-FB80-4D54-870F-4B5C046B77E6}" destId="{9AEAE8E5-0CEC-4868-A812-F30FB4AC0902}" srcOrd="0" destOrd="0" presId="urn:microsoft.com/office/officeart/2005/8/layout/default"/>
    <dgm:cxn modelId="{BBACD28F-BCE1-4B7B-9F5C-2A5DFB9BE2C9}" type="presOf" srcId="{771AC491-95D9-467D-9605-D884B3FB4833}" destId="{5AD095D6-7346-4BF4-9DEF-3A127362AE97}" srcOrd="0" destOrd="0" presId="urn:microsoft.com/office/officeart/2005/8/layout/default"/>
    <dgm:cxn modelId="{49B1F696-02FA-4035-8C44-075DDA90DCEB}" srcId="{5E7C0B29-A9C8-40FA-92E6-5215B2470424}" destId="{50206A83-EE14-4D4B-863C-102B717EEFC9}" srcOrd="3" destOrd="0" parTransId="{B4EE5790-CC0F-49DA-8108-A60713D93B53}" sibTransId="{979DBDE1-AF77-487B-8C22-FE8598B8E87B}"/>
    <dgm:cxn modelId="{BBD918A7-9D36-4CE1-A7C8-BC4B25005EEE}" type="presOf" srcId="{50206A83-EE14-4D4B-863C-102B717EEFC9}" destId="{5B570955-04B7-4E7F-BE36-D14826932757}" srcOrd="0" destOrd="0" presId="urn:microsoft.com/office/officeart/2005/8/layout/default"/>
    <dgm:cxn modelId="{B29DCDAF-AA13-4D7B-A5D1-BE62A63D3E5B}" srcId="{5E7C0B29-A9C8-40FA-92E6-5215B2470424}" destId="{5C7FCF1F-FB80-4D54-870F-4B5C046B77E6}" srcOrd="1" destOrd="0" parTransId="{812D544F-6966-4D51-BF0F-D64B51A5BC7D}" sibTransId="{C54481F0-75F0-43AD-AC84-9C5FD9ED342B}"/>
    <dgm:cxn modelId="{AEA713C7-B554-413D-A459-20353FF73CD5}" srcId="{5E7C0B29-A9C8-40FA-92E6-5215B2470424}" destId="{A55473A8-7456-417B-A6CF-418EB67A47D1}" srcOrd="0" destOrd="0" parTransId="{0B78E6E2-5496-4071-9ADF-1E9F739E4771}" sibTransId="{A0107581-1BD7-4F98-A10B-D56CE5FCE051}"/>
    <dgm:cxn modelId="{4F7A44C9-971F-4F9F-B677-40B5D91AB236}" srcId="{5E7C0B29-A9C8-40FA-92E6-5215B2470424}" destId="{DA3EF8B6-3141-411B-B9B3-20A3CC0E8546}" srcOrd="2" destOrd="0" parTransId="{33465B9D-CE4A-4E17-B9E0-1AB7D7942FAB}" sibTransId="{C4CC10C6-EFC6-4D93-B1D6-40FD962B7038}"/>
    <dgm:cxn modelId="{F857ECFA-E2A4-4495-9B3D-36607FEEADBF}" type="presOf" srcId="{5E7C0B29-A9C8-40FA-92E6-5215B2470424}" destId="{FE5AD951-1B11-4942-B422-2DA78C041E8D}" srcOrd="0" destOrd="0" presId="urn:microsoft.com/office/officeart/2005/8/layout/default"/>
    <dgm:cxn modelId="{7F45B962-4C29-447A-9546-5B36542BBE06}" type="presParOf" srcId="{FE5AD951-1B11-4942-B422-2DA78C041E8D}" destId="{80DBBCBB-9F73-4486-B12A-7B500DAC6ADC}" srcOrd="0" destOrd="0" presId="urn:microsoft.com/office/officeart/2005/8/layout/default"/>
    <dgm:cxn modelId="{1F46DC0A-0949-49AB-9498-8521BE6D25F7}" type="presParOf" srcId="{FE5AD951-1B11-4942-B422-2DA78C041E8D}" destId="{A3BEDB6F-8717-4663-87C6-BD4650A6A8DA}" srcOrd="1" destOrd="0" presId="urn:microsoft.com/office/officeart/2005/8/layout/default"/>
    <dgm:cxn modelId="{B38582E6-F336-49C9-87B6-E0F1729305D9}" type="presParOf" srcId="{FE5AD951-1B11-4942-B422-2DA78C041E8D}" destId="{9AEAE8E5-0CEC-4868-A812-F30FB4AC0902}" srcOrd="2" destOrd="0" presId="urn:microsoft.com/office/officeart/2005/8/layout/default"/>
    <dgm:cxn modelId="{555D9F85-279B-4BCF-8FBE-E0E7F8AD8D2A}" type="presParOf" srcId="{FE5AD951-1B11-4942-B422-2DA78C041E8D}" destId="{10925FE8-A834-48D2-8E60-35A6EA557740}" srcOrd="3" destOrd="0" presId="urn:microsoft.com/office/officeart/2005/8/layout/default"/>
    <dgm:cxn modelId="{D446A0ED-A652-49A4-ACD9-F960151BC1CF}" type="presParOf" srcId="{FE5AD951-1B11-4942-B422-2DA78C041E8D}" destId="{F15D78DF-C916-4DE3-A0C2-FE3F20D604AE}" srcOrd="4" destOrd="0" presId="urn:microsoft.com/office/officeart/2005/8/layout/default"/>
    <dgm:cxn modelId="{55B393FB-E330-462F-B4CC-38A3A8AD47D3}" type="presParOf" srcId="{FE5AD951-1B11-4942-B422-2DA78C041E8D}" destId="{F1085714-D821-429B-8B16-97B2E96C20BE}" srcOrd="5" destOrd="0" presId="urn:microsoft.com/office/officeart/2005/8/layout/default"/>
    <dgm:cxn modelId="{59C188A9-397C-40A3-B3C6-04A5160D9CF3}" type="presParOf" srcId="{FE5AD951-1B11-4942-B422-2DA78C041E8D}" destId="{5B570955-04B7-4E7F-BE36-D14826932757}" srcOrd="6" destOrd="0" presId="urn:microsoft.com/office/officeart/2005/8/layout/default"/>
    <dgm:cxn modelId="{2949626A-D2F7-4E1F-B943-A1238DF73ECF}" type="presParOf" srcId="{FE5AD951-1B11-4942-B422-2DA78C041E8D}" destId="{D7B52F69-AB4C-4A99-87D5-4CAB5B126025}" srcOrd="7" destOrd="0" presId="urn:microsoft.com/office/officeart/2005/8/layout/default"/>
    <dgm:cxn modelId="{BDC7A8FE-6F34-4CBE-9F72-B8FA4959B0C9}" type="presParOf" srcId="{FE5AD951-1B11-4942-B422-2DA78C041E8D}" destId="{5AD095D6-7346-4BF4-9DEF-3A127362AE97}"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D80366-049C-4DDC-8633-C72C90EC135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GB"/>
        </a:p>
      </dgm:t>
    </dgm:pt>
    <dgm:pt modelId="{81F1A009-4B1F-4E7F-AED3-B2AA26A6EEEE}">
      <dgm:prSet/>
      <dgm:spPr/>
      <dgm:t>
        <a:bodyPr/>
        <a:lstStyle/>
        <a:p>
          <a:pPr>
            <a:buClrTx/>
            <a:buSzTx/>
            <a:buFont typeface="Wingdings" panose="05000000000000000000" pitchFamily="2" charset="2"/>
            <a:buChar char="v"/>
          </a:pPr>
          <a:r>
            <a:rPr kumimoji="0" lang="en-GB" b="1" i="0" u="none" strike="noStrike" cap="none" spc="0" normalizeH="0" baseline="0" noProof="0">
              <a:ln>
                <a:noFill/>
              </a:ln>
              <a:solidFill>
                <a:srgbClr val="000000"/>
              </a:solidFill>
              <a:effectLst/>
              <a:uLnTx/>
              <a:uFillTx/>
              <a:latin typeface="Aptos" panose="020B0004020202020204" pitchFamily="34" charset="0"/>
              <a:ea typeface="+mn-ea"/>
              <a:cs typeface="+mn-cs"/>
            </a:rPr>
            <a:t>The local authority (Children’s social care) </a:t>
          </a:r>
        </a:p>
      </dgm:t>
    </dgm:pt>
    <dgm:pt modelId="{FD379508-79BF-4D72-950B-146D09C4A09A}" type="parTrans" cxnId="{7630E934-D5AB-4A06-90FC-7D583A1C5A94}">
      <dgm:prSet/>
      <dgm:spPr/>
      <dgm:t>
        <a:bodyPr/>
        <a:lstStyle/>
        <a:p>
          <a:endParaRPr lang="en-GB"/>
        </a:p>
      </dgm:t>
    </dgm:pt>
    <dgm:pt modelId="{0D507237-51B8-403A-A113-978DE96E490A}" type="sibTrans" cxnId="{7630E934-D5AB-4A06-90FC-7D583A1C5A94}">
      <dgm:prSet/>
      <dgm:spPr/>
      <dgm:t>
        <a:bodyPr/>
        <a:lstStyle/>
        <a:p>
          <a:endParaRPr lang="en-GB"/>
        </a:p>
      </dgm:t>
    </dgm:pt>
    <dgm:pt modelId="{7402A330-0C5E-4557-BE45-A7467A005666}">
      <dgm:prSet/>
      <dgm:spPr/>
      <dgm:t>
        <a:bodyPr/>
        <a:lstStyle/>
        <a:p>
          <a:r>
            <a:rPr kumimoji="0" lang="en-GB" b="1" i="0" u="none" strike="noStrike" cap="none" spc="0" normalizeH="0" baseline="0" noProof="0">
              <a:ln>
                <a:noFill/>
              </a:ln>
              <a:solidFill>
                <a:srgbClr val="000000"/>
              </a:solidFill>
              <a:effectLst/>
              <a:uLnTx/>
              <a:uFillTx/>
              <a:latin typeface="Aptos" panose="020B0004020202020204" pitchFamily="34" charset="0"/>
              <a:ea typeface="+mn-ea"/>
              <a:cs typeface="+mn-cs"/>
            </a:rPr>
            <a:t>The Integrated Care Board (ICB) </a:t>
          </a:r>
        </a:p>
      </dgm:t>
    </dgm:pt>
    <dgm:pt modelId="{56633AAF-AB4C-4F5E-8795-134D00A9B09E}" type="parTrans" cxnId="{C26321E9-91BA-466B-8D7C-9F7FEC3B1EF5}">
      <dgm:prSet/>
      <dgm:spPr/>
      <dgm:t>
        <a:bodyPr/>
        <a:lstStyle/>
        <a:p>
          <a:endParaRPr lang="en-GB"/>
        </a:p>
      </dgm:t>
    </dgm:pt>
    <dgm:pt modelId="{E4698A42-2F8F-436A-B8B4-32B98986BF18}" type="sibTrans" cxnId="{C26321E9-91BA-466B-8D7C-9F7FEC3B1EF5}">
      <dgm:prSet/>
      <dgm:spPr/>
      <dgm:t>
        <a:bodyPr/>
        <a:lstStyle/>
        <a:p>
          <a:endParaRPr lang="en-GB"/>
        </a:p>
      </dgm:t>
    </dgm:pt>
    <dgm:pt modelId="{6FF1ED1E-F447-4C6C-9950-DE475EB0BB91}">
      <dgm:prSet/>
      <dgm:spPr/>
      <dgm:t>
        <a:bodyPr/>
        <a:lstStyle/>
        <a:p>
          <a:r>
            <a:rPr kumimoji="0" lang="en-GB" b="1" i="0" u="none" strike="noStrike" cap="none" spc="0" normalizeH="0" baseline="0" noProof="0">
              <a:ln>
                <a:noFill/>
              </a:ln>
              <a:solidFill>
                <a:srgbClr val="000000"/>
              </a:solidFill>
              <a:effectLst/>
              <a:uLnTx/>
              <a:uFillTx/>
              <a:latin typeface="Aptos" panose="020B0004020202020204" pitchFamily="34" charset="0"/>
              <a:ea typeface="+mn-ea"/>
              <a:cs typeface="+mn-cs"/>
            </a:rPr>
            <a:t>The Police </a:t>
          </a:r>
        </a:p>
      </dgm:t>
    </dgm:pt>
    <dgm:pt modelId="{CCFC5F66-8111-4EE2-B121-F5D74AF80837}" type="parTrans" cxnId="{9E555C7F-419D-48A2-8713-DF506F4D446C}">
      <dgm:prSet/>
      <dgm:spPr/>
      <dgm:t>
        <a:bodyPr/>
        <a:lstStyle/>
        <a:p>
          <a:endParaRPr lang="en-GB"/>
        </a:p>
      </dgm:t>
    </dgm:pt>
    <dgm:pt modelId="{75C8BEC4-F20D-4541-B7E5-33271A529731}" type="sibTrans" cxnId="{9E555C7F-419D-48A2-8713-DF506F4D446C}">
      <dgm:prSet/>
      <dgm:spPr/>
      <dgm:t>
        <a:bodyPr/>
        <a:lstStyle/>
        <a:p>
          <a:endParaRPr lang="en-GB"/>
        </a:p>
      </dgm:t>
    </dgm:pt>
    <dgm:pt modelId="{6F755BC1-2F54-44BB-9AD8-73749C59EFAF}" type="pres">
      <dgm:prSet presAssocID="{9BD80366-049C-4DDC-8633-C72C90EC1352}" presName="hierChild1" presStyleCnt="0">
        <dgm:presLayoutVars>
          <dgm:chPref val="1"/>
          <dgm:dir/>
          <dgm:animOne val="branch"/>
          <dgm:animLvl val="lvl"/>
          <dgm:resizeHandles/>
        </dgm:presLayoutVars>
      </dgm:prSet>
      <dgm:spPr/>
    </dgm:pt>
    <dgm:pt modelId="{42423B8A-21BE-442B-AE6A-55C64E136FBC}" type="pres">
      <dgm:prSet presAssocID="{81F1A009-4B1F-4E7F-AED3-B2AA26A6EEEE}" presName="hierRoot1" presStyleCnt="0"/>
      <dgm:spPr/>
    </dgm:pt>
    <dgm:pt modelId="{C5EA918A-5A16-49B7-AA52-9430AADFDC64}" type="pres">
      <dgm:prSet presAssocID="{81F1A009-4B1F-4E7F-AED3-B2AA26A6EEEE}" presName="composite" presStyleCnt="0"/>
      <dgm:spPr/>
    </dgm:pt>
    <dgm:pt modelId="{6A21A8DC-E929-4938-A701-257E2964A1CE}" type="pres">
      <dgm:prSet presAssocID="{81F1A009-4B1F-4E7F-AED3-B2AA26A6EEEE}" presName="background" presStyleLbl="node0" presStyleIdx="0" presStyleCnt="3"/>
      <dgm:spPr>
        <a:solidFill>
          <a:schemeClr val="accent2"/>
        </a:solidFill>
      </dgm:spPr>
    </dgm:pt>
    <dgm:pt modelId="{165BECF2-5224-47A4-A153-96897039D2B3}" type="pres">
      <dgm:prSet presAssocID="{81F1A009-4B1F-4E7F-AED3-B2AA26A6EEEE}" presName="text" presStyleLbl="fgAcc0" presStyleIdx="0" presStyleCnt="3">
        <dgm:presLayoutVars>
          <dgm:chPref val="3"/>
        </dgm:presLayoutVars>
      </dgm:prSet>
      <dgm:spPr/>
    </dgm:pt>
    <dgm:pt modelId="{388C1013-F03D-4F78-81D2-A2D27A60497B}" type="pres">
      <dgm:prSet presAssocID="{81F1A009-4B1F-4E7F-AED3-B2AA26A6EEEE}" presName="hierChild2" presStyleCnt="0"/>
      <dgm:spPr/>
    </dgm:pt>
    <dgm:pt modelId="{BC47C4BD-6266-4D4A-BCDE-1759B1F7731A}" type="pres">
      <dgm:prSet presAssocID="{7402A330-0C5E-4557-BE45-A7467A005666}" presName="hierRoot1" presStyleCnt="0"/>
      <dgm:spPr/>
    </dgm:pt>
    <dgm:pt modelId="{38B5352E-A875-47A9-95A0-FC396AFE0F89}" type="pres">
      <dgm:prSet presAssocID="{7402A330-0C5E-4557-BE45-A7467A005666}" presName="composite" presStyleCnt="0"/>
      <dgm:spPr/>
    </dgm:pt>
    <dgm:pt modelId="{38CBB3A5-500D-41E2-A701-87B699B00D9D}" type="pres">
      <dgm:prSet presAssocID="{7402A330-0C5E-4557-BE45-A7467A005666}" presName="background" presStyleLbl="node0" presStyleIdx="1" presStyleCnt="3"/>
      <dgm:spPr>
        <a:solidFill>
          <a:srgbClr val="4179AA"/>
        </a:solidFill>
      </dgm:spPr>
    </dgm:pt>
    <dgm:pt modelId="{61AFD2DD-B6CC-49A1-B6AE-7C373177A1C3}" type="pres">
      <dgm:prSet presAssocID="{7402A330-0C5E-4557-BE45-A7467A005666}" presName="text" presStyleLbl="fgAcc0" presStyleIdx="1" presStyleCnt="3">
        <dgm:presLayoutVars>
          <dgm:chPref val="3"/>
        </dgm:presLayoutVars>
      </dgm:prSet>
      <dgm:spPr/>
    </dgm:pt>
    <dgm:pt modelId="{687B21BA-55A3-4B23-9F19-28001BD7A4BE}" type="pres">
      <dgm:prSet presAssocID="{7402A330-0C5E-4557-BE45-A7467A005666}" presName="hierChild2" presStyleCnt="0"/>
      <dgm:spPr/>
    </dgm:pt>
    <dgm:pt modelId="{2EF48E91-6A85-4368-9303-EB1BC7B7AC0F}" type="pres">
      <dgm:prSet presAssocID="{6FF1ED1E-F447-4C6C-9950-DE475EB0BB91}" presName="hierRoot1" presStyleCnt="0"/>
      <dgm:spPr/>
    </dgm:pt>
    <dgm:pt modelId="{9A80EC70-3348-460B-9F42-826D923FA4C4}" type="pres">
      <dgm:prSet presAssocID="{6FF1ED1E-F447-4C6C-9950-DE475EB0BB91}" presName="composite" presStyleCnt="0"/>
      <dgm:spPr/>
    </dgm:pt>
    <dgm:pt modelId="{4026FD71-012C-4285-9C55-D497F2508DF6}" type="pres">
      <dgm:prSet presAssocID="{6FF1ED1E-F447-4C6C-9950-DE475EB0BB91}" presName="background" presStyleLbl="node0" presStyleIdx="2" presStyleCnt="3"/>
      <dgm:spPr>
        <a:solidFill>
          <a:srgbClr val="4179AA"/>
        </a:solidFill>
      </dgm:spPr>
    </dgm:pt>
    <dgm:pt modelId="{6849902A-76DD-4341-9A4A-065E0989217D}" type="pres">
      <dgm:prSet presAssocID="{6FF1ED1E-F447-4C6C-9950-DE475EB0BB91}" presName="text" presStyleLbl="fgAcc0" presStyleIdx="2" presStyleCnt="3">
        <dgm:presLayoutVars>
          <dgm:chPref val="3"/>
        </dgm:presLayoutVars>
      </dgm:prSet>
      <dgm:spPr/>
    </dgm:pt>
    <dgm:pt modelId="{6C742150-DB36-47C6-9E6E-6F91D08312D5}" type="pres">
      <dgm:prSet presAssocID="{6FF1ED1E-F447-4C6C-9950-DE475EB0BB91}" presName="hierChild2" presStyleCnt="0"/>
      <dgm:spPr/>
    </dgm:pt>
  </dgm:ptLst>
  <dgm:cxnLst>
    <dgm:cxn modelId="{91D91902-74D4-498C-9866-5FCAB3A04B96}" type="presOf" srcId="{9BD80366-049C-4DDC-8633-C72C90EC1352}" destId="{6F755BC1-2F54-44BB-9AD8-73749C59EFAF}" srcOrd="0" destOrd="0" presId="urn:microsoft.com/office/officeart/2005/8/layout/hierarchy1"/>
    <dgm:cxn modelId="{7630E934-D5AB-4A06-90FC-7D583A1C5A94}" srcId="{9BD80366-049C-4DDC-8633-C72C90EC1352}" destId="{81F1A009-4B1F-4E7F-AED3-B2AA26A6EEEE}" srcOrd="0" destOrd="0" parTransId="{FD379508-79BF-4D72-950B-146D09C4A09A}" sibTransId="{0D507237-51B8-403A-A113-978DE96E490A}"/>
    <dgm:cxn modelId="{96F3605D-0F26-4AAC-BF33-398DB1E1544A}" type="presOf" srcId="{6FF1ED1E-F447-4C6C-9950-DE475EB0BB91}" destId="{6849902A-76DD-4341-9A4A-065E0989217D}" srcOrd="0" destOrd="0" presId="urn:microsoft.com/office/officeart/2005/8/layout/hierarchy1"/>
    <dgm:cxn modelId="{9E555C7F-419D-48A2-8713-DF506F4D446C}" srcId="{9BD80366-049C-4DDC-8633-C72C90EC1352}" destId="{6FF1ED1E-F447-4C6C-9950-DE475EB0BB91}" srcOrd="2" destOrd="0" parTransId="{CCFC5F66-8111-4EE2-B121-F5D74AF80837}" sibTransId="{75C8BEC4-F20D-4541-B7E5-33271A529731}"/>
    <dgm:cxn modelId="{ABE46AA2-2266-4D1E-9A23-7473DD508353}" type="presOf" srcId="{81F1A009-4B1F-4E7F-AED3-B2AA26A6EEEE}" destId="{165BECF2-5224-47A4-A153-96897039D2B3}" srcOrd="0" destOrd="0" presId="urn:microsoft.com/office/officeart/2005/8/layout/hierarchy1"/>
    <dgm:cxn modelId="{F49232D7-36C5-499A-82E8-845642FEBC3B}" type="presOf" srcId="{7402A330-0C5E-4557-BE45-A7467A005666}" destId="{61AFD2DD-B6CC-49A1-B6AE-7C373177A1C3}" srcOrd="0" destOrd="0" presId="urn:microsoft.com/office/officeart/2005/8/layout/hierarchy1"/>
    <dgm:cxn modelId="{C26321E9-91BA-466B-8D7C-9F7FEC3B1EF5}" srcId="{9BD80366-049C-4DDC-8633-C72C90EC1352}" destId="{7402A330-0C5E-4557-BE45-A7467A005666}" srcOrd="1" destOrd="0" parTransId="{56633AAF-AB4C-4F5E-8795-134D00A9B09E}" sibTransId="{E4698A42-2F8F-436A-B8B4-32B98986BF18}"/>
    <dgm:cxn modelId="{DEEA828E-AB3F-4201-BDCA-B098C77897E9}" type="presParOf" srcId="{6F755BC1-2F54-44BB-9AD8-73749C59EFAF}" destId="{42423B8A-21BE-442B-AE6A-55C64E136FBC}" srcOrd="0" destOrd="0" presId="urn:microsoft.com/office/officeart/2005/8/layout/hierarchy1"/>
    <dgm:cxn modelId="{A87DCB16-EA14-4225-AD54-B8BC34677D09}" type="presParOf" srcId="{42423B8A-21BE-442B-AE6A-55C64E136FBC}" destId="{C5EA918A-5A16-49B7-AA52-9430AADFDC64}" srcOrd="0" destOrd="0" presId="urn:microsoft.com/office/officeart/2005/8/layout/hierarchy1"/>
    <dgm:cxn modelId="{338A2C02-311A-4005-BA5A-7CF922A07E21}" type="presParOf" srcId="{C5EA918A-5A16-49B7-AA52-9430AADFDC64}" destId="{6A21A8DC-E929-4938-A701-257E2964A1CE}" srcOrd="0" destOrd="0" presId="urn:microsoft.com/office/officeart/2005/8/layout/hierarchy1"/>
    <dgm:cxn modelId="{4D7B5641-3EA1-42D9-9BEC-DE6406B93400}" type="presParOf" srcId="{C5EA918A-5A16-49B7-AA52-9430AADFDC64}" destId="{165BECF2-5224-47A4-A153-96897039D2B3}" srcOrd="1" destOrd="0" presId="urn:microsoft.com/office/officeart/2005/8/layout/hierarchy1"/>
    <dgm:cxn modelId="{CA7EB8B5-0EC5-4446-88A9-F75B23D1539A}" type="presParOf" srcId="{42423B8A-21BE-442B-AE6A-55C64E136FBC}" destId="{388C1013-F03D-4F78-81D2-A2D27A60497B}" srcOrd="1" destOrd="0" presId="urn:microsoft.com/office/officeart/2005/8/layout/hierarchy1"/>
    <dgm:cxn modelId="{9356EDF9-7DE5-42CD-B6EA-EEB13C19E9A1}" type="presParOf" srcId="{6F755BC1-2F54-44BB-9AD8-73749C59EFAF}" destId="{BC47C4BD-6266-4D4A-BCDE-1759B1F7731A}" srcOrd="1" destOrd="0" presId="urn:microsoft.com/office/officeart/2005/8/layout/hierarchy1"/>
    <dgm:cxn modelId="{A19C1CB4-155C-4356-BF28-A52322E58935}" type="presParOf" srcId="{BC47C4BD-6266-4D4A-BCDE-1759B1F7731A}" destId="{38B5352E-A875-47A9-95A0-FC396AFE0F89}" srcOrd="0" destOrd="0" presId="urn:microsoft.com/office/officeart/2005/8/layout/hierarchy1"/>
    <dgm:cxn modelId="{BDF4BFB6-01F5-4B2C-8B52-7F0204E1CC1D}" type="presParOf" srcId="{38B5352E-A875-47A9-95A0-FC396AFE0F89}" destId="{38CBB3A5-500D-41E2-A701-87B699B00D9D}" srcOrd="0" destOrd="0" presId="urn:microsoft.com/office/officeart/2005/8/layout/hierarchy1"/>
    <dgm:cxn modelId="{E69111A7-CDF7-4FC7-AF41-037116ABE43E}" type="presParOf" srcId="{38B5352E-A875-47A9-95A0-FC396AFE0F89}" destId="{61AFD2DD-B6CC-49A1-B6AE-7C373177A1C3}" srcOrd="1" destOrd="0" presId="urn:microsoft.com/office/officeart/2005/8/layout/hierarchy1"/>
    <dgm:cxn modelId="{A035D456-090D-458F-B902-40B603099C8A}" type="presParOf" srcId="{BC47C4BD-6266-4D4A-BCDE-1759B1F7731A}" destId="{687B21BA-55A3-4B23-9F19-28001BD7A4BE}" srcOrd="1" destOrd="0" presId="urn:microsoft.com/office/officeart/2005/8/layout/hierarchy1"/>
    <dgm:cxn modelId="{7D9AC5D3-77F9-4DB4-8F64-690D51447EF1}" type="presParOf" srcId="{6F755BC1-2F54-44BB-9AD8-73749C59EFAF}" destId="{2EF48E91-6A85-4368-9303-EB1BC7B7AC0F}" srcOrd="2" destOrd="0" presId="urn:microsoft.com/office/officeart/2005/8/layout/hierarchy1"/>
    <dgm:cxn modelId="{27BCAF1A-59D3-4F9F-8795-C4A41F922908}" type="presParOf" srcId="{2EF48E91-6A85-4368-9303-EB1BC7B7AC0F}" destId="{9A80EC70-3348-460B-9F42-826D923FA4C4}" srcOrd="0" destOrd="0" presId="urn:microsoft.com/office/officeart/2005/8/layout/hierarchy1"/>
    <dgm:cxn modelId="{20D966E6-9681-4064-9B6A-24FE3B4CB315}" type="presParOf" srcId="{9A80EC70-3348-460B-9F42-826D923FA4C4}" destId="{4026FD71-012C-4285-9C55-D497F2508DF6}" srcOrd="0" destOrd="0" presId="urn:microsoft.com/office/officeart/2005/8/layout/hierarchy1"/>
    <dgm:cxn modelId="{F9273D53-F7BD-4061-AEEA-FA00B3331C90}" type="presParOf" srcId="{9A80EC70-3348-460B-9F42-826D923FA4C4}" destId="{6849902A-76DD-4341-9A4A-065E0989217D}" srcOrd="1" destOrd="0" presId="urn:microsoft.com/office/officeart/2005/8/layout/hierarchy1"/>
    <dgm:cxn modelId="{1AB1ECD9-39F2-474E-BA55-959242097D44}" type="presParOf" srcId="{2EF48E91-6A85-4368-9303-EB1BC7B7AC0F}" destId="{6C742150-DB36-47C6-9E6E-6F91D08312D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D0E781-0017-430F-B9D9-12B49DCB7506}"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59D91610-7496-4866-815E-2316B504E44A}">
      <dgm:prSet custT="1"/>
      <dgm:spPr>
        <a:xfrm>
          <a:off x="93466" y="796"/>
          <a:ext cx="2880096" cy="1728057"/>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buNone/>
          </a:pPr>
          <a:r>
            <a:rPr lang="en-GB" sz="2800">
              <a:solidFill>
                <a:srgbClr val="FFFFFF"/>
              </a:solidFill>
              <a:latin typeface="Aptos" panose="020B0004020202020204" pitchFamily="34" charset="0"/>
              <a:ea typeface="ＭＳ Ｐゴシック"/>
              <a:cs typeface="+mn-cs"/>
            </a:rPr>
            <a:t>significant changes in children's behaviour</a:t>
          </a:r>
          <a:endParaRPr lang="en-US" sz="2800">
            <a:solidFill>
              <a:srgbClr val="FFFFFF"/>
            </a:solidFill>
            <a:latin typeface="Aptos" panose="020B0004020202020204" pitchFamily="34" charset="0"/>
            <a:ea typeface="ＭＳ Ｐゴシック"/>
            <a:cs typeface="+mn-cs"/>
          </a:endParaRPr>
        </a:p>
      </dgm:t>
      <dgm:extLst>
        <a:ext uri="{E40237B7-FDA0-4F09-8148-C483321AD2D9}">
          <dgm14:cNvPr xmlns:dgm14="http://schemas.microsoft.com/office/drawing/2010/diagram" id="0" name="" descr="There are 6 boxes with text inside which states:&#10;significant changes in children's behaviour&#10;deterioration in children’s general wellbeing&#10;unexplained bruising, marks or signs of possible abuse or neglect&#10;children’s comments which give cause for concern&#10;any reasons to suspect neglect or abuse outside the setting, for example in the child’s home or that a girl may have been subjected to (or is at risk of) female genital mutilation&#10;inappropriate behaviour by a staff member, or other person working with the children, e.g.: inappropriate sexual comments; excessive one-to-one attention beyond their usual role and responsibilities; or inappropriate sharing of images&#10;"/>
        </a:ext>
      </dgm:extLst>
    </dgm:pt>
    <dgm:pt modelId="{2A59F1D9-82FE-4219-935A-6A256840DB9F}" type="parTrans" cxnId="{76D27CC1-0E5C-4C8E-B49F-4E772B984DB2}">
      <dgm:prSet/>
      <dgm:spPr/>
      <dgm:t>
        <a:bodyPr/>
        <a:lstStyle/>
        <a:p>
          <a:endParaRPr lang="en-US"/>
        </a:p>
      </dgm:t>
    </dgm:pt>
    <dgm:pt modelId="{813269E8-218E-4EB1-89B3-3F66660ACA5D}" type="sibTrans" cxnId="{76D27CC1-0E5C-4C8E-B49F-4E772B984DB2}">
      <dgm:prSet/>
      <dgm:spPr/>
      <dgm:t>
        <a:bodyPr/>
        <a:lstStyle/>
        <a:p>
          <a:endParaRPr lang="en-US"/>
        </a:p>
      </dgm:t>
    </dgm:pt>
    <dgm:pt modelId="{D3AE8ECB-22F8-44B1-A2A9-F4C8D05251FD}">
      <dgm:prSet custT="1"/>
      <dgm:spPr>
        <a:xfrm>
          <a:off x="3261571" y="796"/>
          <a:ext cx="2880096" cy="1728057"/>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buNone/>
          </a:pPr>
          <a:r>
            <a:rPr lang="en-GB" sz="2800">
              <a:solidFill>
                <a:srgbClr val="FFFFFF"/>
              </a:solidFill>
              <a:latin typeface="Aptos" panose="020B0004020202020204" pitchFamily="34" charset="0"/>
              <a:ea typeface="ＭＳ Ｐゴシック"/>
              <a:cs typeface="+mn-cs"/>
            </a:rPr>
            <a:t>decline </a:t>
          </a:r>
          <a:r>
            <a:rPr lang="en-GB" sz="1600">
              <a:solidFill>
                <a:srgbClr val="FFFFFF"/>
              </a:solidFill>
              <a:latin typeface="Aptos" panose="020B0004020202020204" pitchFamily="34" charset="0"/>
              <a:ea typeface="ＭＳ Ｐゴシック"/>
              <a:cs typeface="+mn-cs"/>
            </a:rPr>
            <a:t> </a:t>
          </a:r>
          <a:r>
            <a:rPr lang="en-GB" sz="2800">
              <a:solidFill>
                <a:srgbClr val="FFFFFF"/>
              </a:solidFill>
              <a:latin typeface="Aptos" panose="020B0004020202020204" pitchFamily="34" charset="0"/>
              <a:ea typeface="ＭＳ Ｐゴシック"/>
              <a:cs typeface="+mn-cs"/>
            </a:rPr>
            <a:t>in children’s general wellbeing</a:t>
          </a:r>
          <a:endParaRPr lang="en-US" sz="1600">
            <a:solidFill>
              <a:srgbClr val="FFFFFF"/>
            </a:solidFill>
            <a:latin typeface="Aptos" panose="020B0004020202020204" pitchFamily="34" charset="0"/>
            <a:ea typeface="ＭＳ Ｐゴシック"/>
            <a:cs typeface="+mn-cs"/>
          </a:endParaRPr>
        </a:p>
      </dgm:t>
      <dgm:extLst>
        <a:ext uri="{E40237B7-FDA0-4F09-8148-C483321AD2D9}">
          <dgm14:cNvPr xmlns:dgm14="http://schemas.microsoft.com/office/drawing/2010/diagram" id="0" name="" descr="There are 6 boxes with text inside which states:&#10;significant changes in children's behaviour&#10;deterioration in children’s general wellbeing&#10;unexplained bruising, marks or signs of possible abuse or neglect&#10;children’s comments which give cause for concern&#10;any reasons to suspect neglect or abuse outside the setting, for example in the child’s home or that a girl may have been subjected to (or is at risk of) female genital mutilation&#10;inappropriate behaviour by a staff member, or other person working with the children, e.g.: inappropriate sexual comments; excessive one-to-one attention beyond their usual role and responsibilities; or inappropriate sharing of images&#10;"/>
        </a:ext>
      </dgm:extLst>
    </dgm:pt>
    <dgm:pt modelId="{903B835B-D70E-49B9-9EB0-4DEA8FAC95E7}" type="parTrans" cxnId="{EA36A94E-FC81-4817-8DD9-A19E477624D5}">
      <dgm:prSet/>
      <dgm:spPr/>
      <dgm:t>
        <a:bodyPr/>
        <a:lstStyle/>
        <a:p>
          <a:endParaRPr lang="en-US"/>
        </a:p>
      </dgm:t>
    </dgm:pt>
    <dgm:pt modelId="{2FEA0548-4118-4C24-ABFF-91E78C08846D}" type="sibTrans" cxnId="{EA36A94E-FC81-4817-8DD9-A19E477624D5}">
      <dgm:prSet/>
      <dgm:spPr/>
      <dgm:t>
        <a:bodyPr/>
        <a:lstStyle/>
        <a:p>
          <a:endParaRPr lang="en-US"/>
        </a:p>
      </dgm:t>
    </dgm:pt>
    <dgm:pt modelId="{192E9E90-A2D9-4CD5-98C5-22A4416E435A}">
      <dgm:prSet custT="1"/>
      <dgm:spPr>
        <a:xfrm>
          <a:off x="93466" y="2016864"/>
          <a:ext cx="2880096" cy="1728057"/>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buNone/>
          </a:pPr>
          <a:r>
            <a:rPr lang="en-GB" sz="2400">
              <a:solidFill>
                <a:srgbClr val="FFFFFF"/>
              </a:solidFill>
              <a:latin typeface="Aptos" panose="020B0004020202020204" pitchFamily="34" charset="0"/>
              <a:ea typeface="ＭＳ Ｐゴシック"/>
              <a:cs typeface="+mn-cs"/>
            </a:rPr>
            <a:t>unexplained bruising, marks or signs of possible abuse or neglect</a:t>
          </a:r>
          <a:endParaRPr lang="en-US" sz="2400">
            <a:solidFill>
              <a:srgbClr val="FFFFFF"/>
            </a:solidFill>
            <a:latin typeface="Aptos" panose="020B0004020202020204" pitchFamily="34" charset="0"/>
            <a:ea typeface="ＭＳ Ｐゴシック"/>
            <a:cs typeface="+mn-cs"/>
          </a:endParaRPr>
        </a:p>
      </dgm:t>
      <dgm:extLst>
        <a:ext uri="{E40237B7-FDA0-4F09-8148-C483321AD2D9}">
          <dgm14:cNvPr xmlns:dgm14="http://schemas.microsoft.com/office/drawing/2010/diagram" id="0" name="" descr="There are 6 boxes with text inside which states:&#10;significant changes in children's behaviour&#10;deterioration in children’s general wellbeing&#10;unexplained bruising, marks or signs of possible abuse or neglect&#10;children’s comments which give cause for concern&#10;any reasons to suspect neglect or abuse outside the setting, for example in the child’s home or that a girl may have been subjected to (or is at risk of) female genital mutilation&#10;inappropriate behaviour by a staff member, or other person working with the children, e.g.: inappropriate sexual comments; excessive one-to-one attention beyond their usual role and responsibilities; or inappropriate sharing of images&#10;"/>
        </a:ext>
      </dgm:extLst>
    </dgm:pt>
    <dgm:pt modelId="{0D7871F4-5742-495D-B75F-206F3CDE067E}" type="parTrans" cxnId="{A9731204-2838-4CEA-900F-05FB61E4D856}">
      <dgm:prSet/>
      <dgm:spPr/>
      <dgm:t>
        <a:bodyPr/>
        <a:lstStyle/>
        <a:p>
          <a:endParaRPr lang="en-US"/>
        </a:p>
      </dgm:t>
    </dgm:pt>
    <dgm:pt modelId="{1934A73D-65FC-44D2-8159-8B2EAA45758D}" type="sibTrans" cxnId="{A9731204-2838-4CEA-900F-05FB61E4D856}">
      <dgm:prSet/>
      <dgm:spPr/>
      <dgm:t>
        <a:bodyPr/>
        <a:lstStyle/>
        <a:p>
          <a:endParaRPr lang="en-US"/>
        </a:p>
      </dgm:t>
    </dgm:pt>
    <dgm:pt modelId="{64AFD97D-D9C4-4888-B31F-0613F311A935}">
      <dgm:prSet custT="1"/>
      <dgm:spPr>
        <a:xfrm>
          <a:off x="3261571" y="2016864"/>
          <a:ext cx="2880096" cy="1728057"/>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buNone/>
          </a:pPr>
          <a:r>
            <a:rPr lang="en-GB" sz="2400">
              <a:solidFill>
                <a:srgbClr val="FFFFFF"/>
              </a:solidFill>
              <a:latin typeface="Aptos" panose="020B0004020202020204" pitchFamily="34" charset="0"/>
              <a:ea typeface="ＭＳ Ｐゴシック"/>
              <a:cs typeface="+mn-cs"/>
            </a:rPr>
            <a:t>children’s comments or behaviour  which give cause for concern</a:t>
          </a:r>
          <a:endParaRPr lang="en-US" sz="2400">
            <a:solidFill>
              <a:srgbClr val="FFFFFF"/>
            </a:solidFill>
            <a:latin typeface="Aptos" panose="020B0004020202020204" pitchFamily="34" charset="0"/>
            <a:ea typeface="ＭＳ Ｐゴシック"/>
            <a:cs typeface="+mn-cs"/>
          </a:endParaRPr>
        </a:p>
      </dgm:t>
      <dgm:extLst>
        <a:ext uri="{E40237B7-FDA0-4F09-8148-C483321AD2D9}">
          <dgm14:cNvPr xmlns:dgm14="http://schemas.microsoft.com/office/drawing/2010/diagram" id="0" name="" descr="There are 6 boxes with text inside which states:&#10;significant changes in children's behaviour&#10;deterioration in children’s general wellbeing&#10;unexplained bruising, marks or signs of possible abuse or neglect&#10;children’s comments which give cause for concern&#10;any reasons to suspect neglect or abuse outside the setting, for example in the child’s home or that a girl may have been subjected to (or is at risk of) female genital mutilation&#10;inappropriate behaviour by a staff member, or other person working with the children, e.g.: inappropriate sexual comments; excessive one-to-one attention beyond their usual role and responsibilities; or inappropriate sharing of images&#10;"/>
        </a:ext>
      </dgm:extLst>
    </dgm:pt>
    <dgm:pt modelId="{27454BB8-FD9F-4F55-8411-8F24875680D2}" type="parTrans" cxnId="{C106D096-3739-4CE3-BC9E-B8ECE6682F0F}">
      <dgm:prSet/>
      <dgm:spPr/>
      <dgm:t>
        <a:bodyPr/>
        <a:lstStyle/>
        <a:p>
          <a:endParaRPr lang="en-US"/>
        </a:p>
      </dgm:t>
    </dgm:pt>
    <dgm:pt modelId="{246068C5-7C50-4E20-A691-A31759C96A90}" type="sibTrans" cxnId="{C106D096-3739-4CE3-BC9E-B8ECE6682F0F}">
      <dgm:prSet/>
      <dgm:spPr/>
      <dgm:t>
        <a:bodyPr/>
        <a:lstStyle/>
        <a:p>
          <a:endParaRPr lang="en-US"/>
        </a:p>
      </dgm:t>
    </dgm:pt>
    <dgm:pt modelId="{9AD8D9C1-E139-4FA7-8E32-084498020C50}">
      <dgm:prSet custT="1"/>
      <dgm:spPr>
        <a:xfrm>
          <a:off x="93466" y="4032931"/>
          <a:ext cx="2880096" cy="1728057"/>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buNone/>
          </a:pPr>
          <a:r>
            <a:rPr lang="en-GB" sz="2000">
              <a:solidFill>
                <a:srgbClr val="FFFFFF"/>
              </a:solidFill>
              <a:latin typeface="Aptos" panose="020B0004020202020204" pitchFamily="34" charset="0"/>
              <a:ea typeface="ＭＳ Ｐゴシック"/>
              <a:cs typeface="+mn-cs"/>
            </a:rPr>
            <a:t>any reasons to suspect neglect or abuse outside the setting, for example in the child’s home or that a girl may have been subjected to (or is at risk of) female genital mutilation</a:t>
          </a:r>
          <a:endParaRPr lang="en-US" sz="2000">
            <a:solidFill>
              <a:srgbClr val="FFFFFF"/>
            </a:solidFill>
            <a:latin typeface="Aptos" panose="020B0004020202020204" pitchFamily="34" charset="0"/>
            <a:ea typeface="ＭＳ Ｐゴシック"/>
            <a:cs typeface="+mn-cs"/>
          </a:endParaRPr>
        </a:p>
      </dgm:t>
      <dgm:extLst>
        <a:ext uri="{E40237B7-FDA0-4F09-8148-C483321AD2D9}">
          <dgm14:cNvPr xmlns:dgm14="http://schemas.microsoft.com/office/drawing/2010/diagram" id="0" name="" descr="There are 6 boxes with text inside which states:&#10;significant changes in children's behaviour&#10;deterioration in children’s general wellbeing&#10;unexplained bruising, marks or signs of possible abuse or neglect&#10;children’s comments which give cause for concern&#10;any reasons to suspect neglect or abuse outside the setting, for example in the child’s home or that a girl may have been subjected to (or is at risk of) female genital mutilation&#10;inappropriate behaviour by a staff member, or other person working with the children, e.g.: inappropriate sexual comments; excessive one-to-one attention beyond their usual role and responsibilities; or inappropriate sharing of images&#10;"/>
        </a:ext>
      </dgm:extLst>
    </dgm:pt>
    <dgm:pt modelId="{1343CD85-961A-4E52-AAA2-EB6489E96903}" type="parTrans" cxnId="{B98B2CC6-68FB-4811-BA26-728B8F9817DC}">
      <dgm:prSet/>
      <dgm:spPr/>
      <dgm:t>
        <a:bodyPr/>
        <a:lstStyle/>
        <a:p>
          <a:endParaRPr lang="en-US"/>
        </a:p>
      </dgm:t>
    </dgm:pt>
    <dgm:pt modelId="{147EC31B-0496-463D-A093-D150472EC9BB}" type="sibTrans" cxnId="{B98B2CC6-68FB-4811-BA26-728B8F9817DC}">
      <dgm:prSet/>
      <dgm:spPr/>
      <dgm:t>
        <a:bodyPr/>
        <a:lstStyle/>
        <a:p>
          <a:endParaRPr lang="en-US"/>
        </a:p>
      </dgm:t>
    </dgm:pt>
    <dgm:pt modelId="{AE888005-6160-4F83-8C55-33AC7C518342}" type="pres">
      <dgm:prSet presAssocID="{42D0E781-0017-430F-B9D9-12B49DCB7506}" presName="diagram" presStyleCnt="0">
        <dgm:presLayoutVars>
          <dgm:dir/>
          <dgm:resizeHandles val="exact"/>
        </dgm:presLayoutVars>
      </dgm:prSet>
      <dgm:spPr/>
    </dgm:pt>
    <dgm:pt modelId="{F171E396-2256-42A8-9CAD-61F3EBB32CE2}" type="pres">
      <dgm:prSet presAssocID="{59D91610-7496-4866-815E-2316B504E44A}" presName="node" presStyleLbl="node1" presStyleIdx="0" presStyleCnt="5">
        <dgm:presLayoutVars>
          <dgm:bulletEnabled val="1"/>
        </dgm:presLayoutVars>
      </dgm:prSet>
      <dgm:spPr/>
    </dgm:pt>
    <dgm:pt modelId="{CC0064B1-4199-4ABF-931F-D9F243EDB1C4}" type="pres">
      <dgm:prSet presAssocID="{813269E8-218E-4EB1-89B3-3F66660ACA5D}" presName="sibTrans" presStyleCnt="0"/>
      <dgm:spPr/>
    </dgm:pt>
    <dgm:pt modelId="{6415301D-DAF9-467E-AEDA-93C77F0952E4}" type="pres">
      <dgm:prSet presAssocID="{D3AE8ECB-22F8-44B1-A2A9-F4C8D05251FD}" presName="node" presStyleLbl="node1" presStyleIdx="1" presStyleCnt="5">
        <dgm:presLayoutVars>
          <dgm:bulletEnabled val="1"/>
        </dgm:presLayoutVars>
      </dgm:prSet>
      <dgm:spPr/>
    </dgm:pt>
    <dgm:pt modelId="{87C13ABF-F6E4-4ACE-B06A-6E386678CFD0}" type="pres">
      <dgm:prSet presAssocID="{2FEA0548-4118-4C24-ABFF-91E78C08846D}" presName="sibTrans" presStyleCnt="0"/>
      <dgm:spPr/>
    </dgm:pt>
    <dgm:pt modelId="{0DDA0E01-CD4A-4492-93CF-F964B1E04510}" type="pres">
      <dgm:prSet presAssocID="{192E9E90-A2D9-4CD5-98C5-22A4416E435A}" presName="node" presStyleLbl="node1" presStyleIdx="2" presStyleCnt="5">
        <dgm:presLayoutVars>
          <dgm:bulletEnabled val="1"/>
        </dgm:presLayoutVars>
      </dgm:prSet>
      <dgm:spPr/>
    </dgm:pt>
    <dgm:pt modelId="{04727DBA-D6A0-4E83-A471-5BE2CCF7E10A}" type="pres">
      <dgm:prSet presAssocID="{1934A73D-65FC-44D2-8159-8B2EAA45758D}" presName="sibTrans" presStyleCnt="0"/>
      <dgm:spPr/>
    </dgm:pt>
    <dgm:pt modelId="{E91A48A5-266D-45CA-B355-8F078493CD48}" type="pres">
      <dgm:prSet presAssocID="{64AFD97D-D9C4-4888-B31F-0613F311A935}" presName="node" presStyleLbl="node1" presStyleIdx="3" presStyleCnt="5">
        <dgm:presLayoutVars>
          <dgm:bulletEnabled val="1"/>
        </dgm:presLayoutVars>
      </dgm:prSet>
      <dgm:spPr/>
    </dgm:pt>
    <dgm:pt modelId="{CE80BABB-7E18-4C09-B3FF-FD59DA7D6EE8}" type="pres">
      <dgm:prSet presAssocID="{246068C5-7C50-4E20-A691-A31759C96A90}" presName="sibTrans" presStyleCnt="0"/>
      <dgm:spPr/>
    </dgm:pt>
    <dgm:pt modelId="{7BE98550-8715-46E3-A3CF-7AA26D1ED3FC}" type="pres">
      <dgm:prSet presAssocID="{9AD8D9C1-E139-4FA7-8E32-084498020C50}" presName="node" presStyleLbl="node1" presStyleIdx="4" presStyleCnt="5">
        <dgm:presLayoutVars>
          <dgm:bulletEnabled val="1"/>
        </dgm:presLayoutVars>
      </dgm:prSet>
      <dgm:spPr/>
    </dgm:pt>
  </dgm:ptLst>
  <dgm:cxnLst>
    <dgm:cxn modelId="{A9731204-2838-4CEA-900F-05FB61E4D856}" srcId="{42D0E781-0017-430F-B9D9-12B49DCB7506}" destId="{192E9E90-A2D9-4CD5-98C5-22A4416E435A}" srcOrd="2" destOrd="0" parTransId="{0D7871F4-5742-495D-B75F-206F3CDE067E}" sibTransId="{1934A73D-65FC-44D2-8159-8B2EAA45758D}"/>
    <dgm:cxn modelId="{A8CC054D-7820-4DA7-BCF9-04EEEA5166BB}" type="presOf" srcId="{59D91610-7496-4866-815E-2316B504E44A}" destId="{F171E396-2256-42A8-9CAD-61F3EBB32CE2}" srcOrd="0" destOrd="0" presId="urn:microsoft.com/office/officeart/2005/8/layout/default"/>
    <dgm:cxn modelId="{EA36A94E-FC81-4817-8DD9-A19E477624D5}" srcId="{42D0E781-0017-430F-B9D9-12B49DCB7506}" destId="{D3AE8ECB-22F8-44B1-A2A9-F4C8D05251FD}" srcOrd="1" destOrd="0" parTransId="{903B835B-D70E-49B9-9EB0-4DEA8FAC95E7}" sibTransId="{2FEA0548-4118-4C24-ABFF-91E78C08846D}"/>
    <dgm:cxn modelId="{60386351-14A2-4F45-B39B-048BFFA26574}" type="presOf" srcId="{42D0E781-0017-430F-B9D9-12B49DCB7506}" destId="{AE888005-6160-4F83-8C55-33AC7C518342}" srcOrd="0" destOrd="0" presId="urn:microsoft.com/office/officeart/2005/8/layout/default"/>
    <dgm:cxn modelId="{D548F68D-2266-4860-B849-49521F98B20D}" type="presOf" srcId="{192E9E90-A2D9-4CD5-98C5-22A4416E435A}" destId="{0DDA0E01-CD4A-4492-93CF-F964B1E04510}" srcOrd="0" destOrd="0" presId="urn:microsoft.com/office/officeart/2005/8/layout/default"/>
    <dgm:cxn modelId="{C106D096-3739-4CE3-BC9E-B8ECE6682F0F}" srcId="{42D0E781-0017-430F-B9D9-12B49DCB7506}" destId="{64AFD97D-D9C4-4888-B31F-0613F311A935}" srcOrd="3" destOrd="0" parTransId="{27454BB8-FD9F-4F55-8411-8F24875680D2}" sibTransId="{246068C5-7C50-4E20-A691-A31759C96A90}"/>
    <dgm:cxn modelId="{83E058B2-B426-4BC0-B808-6A0F72DB9291}" type="presOf" srcId="{64AFD97D-D9C4-4888-B31F-0613F311A935}" destId="{E91A48A5-266D-45CA-B355-8F078493CD48}" srcOrd="0" destOrd="0" presId="urn:microsoft.com/office/officeart/2005/8/layout/default"/>
    <dgm:cxn modelId="{76D27CC1-0E5C-4C8E-B49F-4E772B984DB2}" srcId="{42D0E781-0017-430F-B9D9-12B49DCB7506}" destId="{59D91610-7496-4866-815E-2316B504E44A}" srcOrd="0" destOrd="0" parTransId="{2A59F1D9-82FE-4219-935A-6A256840DB9F}" sibTransId="{813269E8-218E-4EB1-89B3-3F66660ACA5D}"/>
    <dgm:cxn modelId="{B98B2CC6-68FB-4811-BA26-728B8F9817DC}" srcId="{42D0E781-0017-430F-B9D9-12B49DCB7506}" destId="{9AD8D9C1-E139-4FA7-8E32-084498020C50}" srcOrd="4" destOrd="0" parTransId="{1343CD85-961A-4E52-AAA2-EB6489E96903}" sibTransId="{147EC31B-0496-463D-A093-D150472EC9BB}"/>
    <dgm:cxn modelId="{0B3EDCC7-C501-42F1-9119-AA80BAC2F27A}" type="presOf" srcId="{9AD8D9C1-E139-4FA7-8E32-084498020C50}" destId="{7BE98550-8715-46E3-A3CF-7AA26D1ED3FC}" srcOrd="0" destOrd="0" presId="urn:microsoft.com/office/officeart/2005/8/layout/default"/>
    <dgm:cxn modelId="{B966D5CB-D554-4E33-A57F-9688B18022F5}" type="presOf" srcId="{D3AE8ECB-22F8-44B1-A2A9-F4C8D05251FD}" destId="{6415301D-DAF9-467E-AEDA-93C77F0952E4}" srcOrd="0" destOrd="0" presId="urn:microsoft.com/office/officeart/2005/8/layout/default"/>
    <dgm:cxn modelId="{A75D220F-4EA0-4674-8950-25C2BC6E2837}" type="presParOf" srcId="{AE888005-6160-4F83-8C55-33AC7C518342}" destId="{F171E396-2256-42A8-9CAD-61F3EBB32CE2}" srcOrd="0" destOrd="0" presId="urn:microsoft.com/office/officeart/2005/8/layout/default"/>
    <dgm:cxn modelId="{96379A81-4611-4A08-8D52-CE76EB4CB6CF}" type="presParOf" srcId="{AE888005-6160-4F83-8C55-33AC7C518342}" destId="{CC0064B1-4199-4ABF-931F-D9F243EDB1C4}" srcOrd="1" destOrd="0" presId="urn:microsoft.com/office/officeart/2005/8/layout/default"/>
    <dgm:cxn modelId="{ED20D55F-8949-424D-B1A0-8F361BFA3ACC}" type="presParOf" srcId="{AE888005-6160-4F83-8C55-33AC7C518342}" destId="{6415301D-DAF9-467E-AEDA-93C77F0952E4}" srcOrd="2" destOrd="0" presId="urn:microsoft.com/office/officeart/2005/8/layout/default"/>
    <dgm:cxn modelId="{82709895-B64E-4486-81B9-4C3B7D7FD534}" type="presParOf" srcId="{AE888005-6160-4F83-8C55-33AC7C518342}" destId="{87C13ABF-F6E4-4ACE-B06A-6E386678CFD0}" srcOrd="3" destOrd="0" presId="urn:microsoft.com/office/officeart/2005/8/layout/default"/>
    <dgm:cxn modelId="{3B9330AB-7DF1-4AC4-BD91-B88EE80F5AFA}" type="presParOf" srcId="{AE888005-6160-4F83-8C55-33AC7C518342}" destId="{0DDA0E01-CD4A-4492-93CF-F964B1E04510}" srcOrd="4" destOrd="0" presId="urn:microsoft.com/office/officeart/2005/8/layout/default"/>
    <dgm:cxn modelId="{686AA2EE-AE9F-4D55-8FD5-F4FF3BA1EBFB}" type="presParOf" srcId="{AE888005-6160-4F83-8C55-33AC7C518342}" destId="{04727DBA-D6A0-4E83-A471-5BE2CCF7E10A}" srcOrd="5" destOrd="0" presId="urn:microsoft.com/office/officeart/2005/8/layout/default"/>
    <dgm:cxn modelId="{29C01921-7E05-4E99-9BCA-5D79EBA06A74}" type="presParOf" srcId="{AE888005-6160-4F83-8C55-33AC7C518342}" destId="{E91A48A5-266D-45CA-B355-8F078493CD48}" srcOrd="6" destOrd="0" presId="urn:microsoft.com/office/officeart/2005/8/layout/default"/>
    <dgm:cxn modelId="{5AF2A0A8-D91B-4C85-9FC3-3249CE22BCCB}" type="presParOf" srcId="{AE888005-6160-4F83-8C55-33AC7C518342}" destId="{CE80BABB-7E18-4C09-B3FF-FD59DA7D6EE8}" srcOrd="7" destOrd="0" presId="urn:microsoft.com/office/officeart/2005/8/layout/default"/>
    <dgm:cxn modelId="{2D59718E-18CC-48BD-9F47-20C1EC4898B4}" type="presParOf" srcId="{AE888005-6160-4F83-8C55-33AC7C518342}" destId="{7BE98550-8715-46E3-A3CF-7AA26D1ED3F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5A7BB4-22D4-439F-B4F1-C902D3F087B8}"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1A24E7AE-3E6E-4FD7-99C1-BBBCC4A3AEE4}">
      <dgm:prSet custT="1"/>
      <dgm:spPr>
        <a:solidFill>
          <a:srgbClr val="4179AA"/>
        </a:solidFill>
      </dgm:spPr>
      <dgm:t>
        <a:bodyPr/>
        <a:lstStyle/>
        <a:p>
          <a:r>
            <a:rPr lang="en-US" sz="1200" b="1" i="0" u="sng">
              <a:latin typeface="Calibri" panose="020F0502020204030204" pitchFamily="34" charset="0"/>
              <a:cs typeface="Calibri" panose="020F0502020204030204" pitchFamily="34" charset="0"/>
            </a:rPr>
            <a:t>Universal</a:t>
          </a:r>
          <a:r>
            <a:rPr lang="en-US" sz="1200" b="1" i="0" u="sng" baseline="0">
              <a:latin typeface="Calibri" panose="020F0502020204030204" pitchFamily="34" charset="0"/>
              <a:cs typeface="Calibri" panose="020F0502020204030204" pitchFamily="34" charset="0"/>
            </a:rPr>
            <a:t> Level 1 </a:t>
          </a:r>
        </a:p>
        <a:p>
          <a:r>
            <a:rPr lang="en-GB" sz="1200" b="1" i="0">
              <a:latin typeface="Aptos" panose="020B0004020202020204" pitchFamily="34" charset="0"/>
              <a:cs typeface="Calibri" panose="020F0502020204030204" pitchFamily="34" charset="0"/>
            </a:rPr>
            <a:t>All children who live in the area have core needs such as parenting, health and education – children are supported by their family and in universal services to meet all their needs </a:t>
          </a:r>
          <a:endParaRPr lang="en-US" sz="1200" b="1" i="0">
            <a:latin typeface="Aptos" panose="020B0004020202020204" pitchFamily="34" charset="0"/>
            <a:cs typeface="Calibri" panose="020F0502020204030204" pitchFamily="34" charset="0"/>
          </a:endParaRPr>
        </a:p>
      </dgm:t>
    </dgm:pt>
    <dgm:pt modelId="{FCF49207-19A2-494E-9250-E2889061209B}" type="parTrans" cxnId="{D210575E-2C3D-4EFE-BE49-8B826912FD30}">
      <dgm:prSet/>
      <dgm:spPr/>
      <dgm:t>
        <a:bodyPr/>
        <a:lstStyle/>
        <a:p>
          <a:endParaRPr lang="en-US"/>
        </a:p>
      </dgm:t>
    </dgm:pt>
    <dgm:pt modelId="{D30D224D-CFDF-4FF4-8610-1EE05BED2EA4}" type="sibTrans" cxnId="{D210575E-2C3D-4EFE-BE49-8B826912FD30}">
      <dgm:prSet/>
      <dgm:spPr/>
      <dgm:t>
        <a:bodyPr/>
        <a:lstStyle/>
        <a:p>
          <a:endParaRPr lang="en-US"/>
        </a:p>
      </dgm:t>
    </dgm:pt>
    <dgm:pt modelId="{D099613B-8FFC-4289-B55F-67C14FB7DA0E}">
      <dgm:prSet custT="1"/>
      <dgm:spPr>
        <a:solidFill>
          <a:srgbClr val="4179AA"/>
        </a:solidFill>
      </dgm:spPr>
      <dgm:t>
        <a:bodyPr/>
        <a:lstStyle/>
        <a:p>
          <a:r>
            <a:rPr lang="en-GB" sz="1200" b="1" u="sng">
              <a:latin typeface="Aptos" panose="020B0004020202020204" pitchFamily="34" charset="0"/>
              <a:cs typeface="Calibri" panose="020F0502020204030204" pitchFamily="34" charset="0"/>
            </a:rPr>
            <a:t>Intensive Level 3 </a:t>
          </a:r>
        </a:p>
        <a:p>
          <a:r>
            <a:rPr lang="en-GB" sz="1200" b="1" i="0">
              <a:latin typeface="Aptos" panose="020B0004020202020204" pitchFamily="34" charset="0"/>
              <a:cs typeface="Calibri" panose="020F0502020204030204" pitchFamily="34" charset="0"/>
            </a:rPr>
            <a:t>Vulnerable children and their families with multiple needs or whose needs are more complex, such as children and families who, have a disability resulting in complex needs exhibit anti-social or challenging behaviour suffer neglect or poor family relationships, have poor engagement with key services,  are not in education or work long term</a:t>
          </a:r>
          <a:endParaRPr lang="en-US" sz="1200" b="1" i="0">
            <a:latin typeface="Aptos" panose="020B0004020202020204" pitchFamily="34" charset="0"/>
            <a:cs typeface="Calibri" panose="020F0502020204030204" pitchFamily="34" charset="0"/>
          </a:endParaRPr>
        </a:p>
      </dgm:t>
    </dgm:pt>
    <dgm:pt modelId="{76DB88DB-3D30-4D16-A8A0-7B78A53BD56A}" type="parTrans" cxnId="{72782B06-E283-4B05-8450-69B5808CCA20}">
      <dgm:prSet/>
      <dgm:spPr/>
      <dgm:t>
        <a:bodyPr/>
        <a:lstStyle/>
        <a:p>
          <a:endParaRPr lang="en-US"/>
        </a:p>
      </dgm:t>
    </dgm:pt>
    <dgm:pt modelId="{B7C6A7F3-C974-4629-AC7F-90B880A52422}" type="sibTrans" cxnId="{72782B06-E283-4B05-8450-69B5808CCA20}">
      <dgm:prSet/>
      <dgm:spPr/>
      <dgm:t>
        <a:bodyPr/>
        <a:lstStyle/>
        <a:p>
          <a:endParaRPr lang="en-US"/>
        </a:p>
      </dgm:t>
    </dgm:pt>
    <dgm:pt modelId="{05A4614C-1C72-46B8-B00F-1351889EA7E3}">
      <dgm:prSet custT="1"/>
      <dgm:spPr>
        <a:solidFill>
          <a:srgbClr val="4179AA"/>
        </a:solidFill>
      </dgm:spPr>
      <dgm:t>
        <a:bodyPr/>
        <a:lstStyle/>
        <a:p>
          <a:pPr>
            <a:lnSpc>
              <a:spcPct val="100000"/>
            </a:lnSpc>
            <a:spcAft>
              <a:spcPts val="0"/>
            </a:spcAft>
          </a:pPr>
          <a:r>
            <a:rPr lang="en-GB" sz="1200" b="1" u="sng">
              <a:latin typeface="Aptos" panose="020B0004020202020204" pitchFamily="34" charset="0"/>
              <a:cs typeface="Calibri" panose="020F0502020204030204" pitchFamily="34" charset="0"/>
            </a:rPr>
            <a:t>Specialist Level 4 </a:t>
          </a:r>
        </a:p>
        <a:p>
          <a:pPr>
            <a:lnSpc>
              <a:spcPct val="100000"/>
            </a:lnSpc>
            <a:spcAft>
              <a:spcPts val="0"/>
            </a:spcAft>
          </a:pPr>
          <a:r>
            <a:rPr lang="en-GB" sz="1200" b="1" i="0">
              <a:latin typeface="Aptos" panose="020B0004020202020204" pitchFamily="34" charset="0"/>
              <a:cs typeface="Calibri" panose="020F0502020204030204" pitchFamily="34" charset="0"/>
            </a:rPr>
            <a:t>Children or young people who have suffered or are likely to suffer significant harm as a result of abuse or neglect</a:t>
          </a:r>
        </a:p>
        <a:p>
          <a:pPr>
            <a:lnSpc>
              <a:spcPct val="100000"/>
            </a:lnSpc>
            <a:spcAft>
              <a:spcPts val="0"/>
            </a:spcAft>
            <a:buFont typeface="Wingdings" panose="05000000000000000000" pitchFamily="2" charset="2"/>
            <a:buChar char="§"/>
          </a:pPr>
          <a:r>
            <a:rPr lang="en-GB" sz="1200" b="1" i="0">
              <a:latin typeface="Aptos" panose="020B0004020202020204" pitchFamily="34" charset="0"/>
              <a:cs typeface="Calibri" panose="020F0502020204030204" pitchFamily="34" charset="0"/>
            </a:rPr>
            <a:t>Children with significant impairment of function / learning and / or life limiting illness</a:t>
          </a:r>
        </a:p>
        <a:p>
          <a:pPr>
            <a:lnSpc>
              <a:spcPct val="100000"/>
            </a:lnSpc>
            <a:spcAft>
              <a:spcPts val="0"/>
            </a:spcAft>
            <a:buFont typeface="Wingdings" panose="05000000000000000000" pitchFamily="2" charset="2"/>
            <a:buChar char="§"/>
          </a:pPr>
          <a:r>
            <a:rPr lang="en-GB" sz="1200" b="1" i="0">
              <a:latin typeface="Aptos" panose="020B0004020202020204" pitchFamily="34" charset="0"/>
              <a:cs typeface="Calibri" panose="020F0502020204030204" pitchFamily="34" charset="0"/>
            </a:rPr>
            <a:t>Children whose parents and wider family are unable to care for them</a:t>
          </a:r>
        </a:p>
        <a:p>
          <a:pPr>
            <a:lnSpc>
              <a:spcPct val="100000"/>
            </a:lnSpc>
            <a:spcAft>
              <a:spcPts val="0"/>
            </a:spcAft>
            <a:buFont typeface="Wingdings" panose="05000000000000000000" pitchFamily="2" charset="2"/>
            <a:buChar char="§"/>
          </a:pPr>
          <a:r>
            <a:rPr lang="en-GB" sz="1200" b="1" i="0">
              <a:latin typeface="Aptos" panose="020B0004020202020204" pitchFamily="34" charset="0"/>
              <a:cs typeface="Calibri" panose="020F0502020204030204" pitchFamily="34" charset="0"/>
            </a:rPr>
            <a:t>Families involved in crime / misuse of drugs at a significant level</a:t>
          </a:r>
        </a:p>
        <a:p>
          <a:pPr>
            <a:lnSpc>
              <a:spcPct val="100000"/>
            </a:lnSpc>
            <a:spcAft>
              <a:spcPts val="0"/>
            </a:spcAft>
            <a:buFont typeface="Wingdings" panose="05000000000000000000" pitchFamily="2" charset="2"/>
            <a:buChar char="§"/>
          </a:pPr>
          <a:r>
            <a:rPr lang="en-GB" sz="1200" b="1" i="0">
              <a:latin typeface="Aptos" panose="020B0004020202020204" pitchFamily="34" charset="0"/>
              <a:cs typeface="Calibri" panose="020F0502020204030204" pitchFamily="34" charset="0"/>
            </a:rPr>
            <a:t>Families with significant mental or physical health needs</a:t>
          </a:r>
          <a:endParaRPr lang="en-US" sz="1050" b="1" i="0">
            <a:latin typeface="Aptos" panose="020B0004020202020204" pitchFamily="34" charset="0"/>
            <a:cs typeface="Calibri" panose="020F0502020204030204" pitchFamily="34" charset="0"/>
          </a:endParaRPr>
        </a:p>
      </dgm:t>
    </dgm:pt>
    <dgm:pt modelId="{D9267651-6610-451E-A728-9074DEC7B7A9}" type="parTrans" cxnId="{6D1BE0C3-9484-4E3B-905B-F7BA88EC771F}">
      <dgm:prSet/>
      <dgm:spPr/>
      <dgm:t>
        <a:bodyPr/>
        <a:lstStyle/>
        <a:p>
          <a:endParaRPr lang="en-US"/>
        </a:p>
      </dgm:t>
    </dgm:pt>
    <dgm:pt modelId="{F7AC637D-B028-4C95-A9B0-9FD6FCD9F323}" type="sibTrans" cxnId="{6D1BE0C3-9484-4E3B-905B-F7BA88EC771F}">
      <dgm:prSet/>
      <dgm:spPr/>
      <dgm:t>
        <a:bodyPr/>
        <a:lstStyle/>
        <a:p>
          <a:endParaRPr lang="en-US"/>
        </a:p>
      </dgm:t>
    </dgm:pt>
    <dgm:pt modelId="{7CAD9CAC-791C-4249-A835-F2510FFC2121}">
      <dgm:prSet custT="1"/>
      <dgm:spPr>
        <a:solidFill>
          <a:srgbClr val="4179AA"/>
        </a:solidFill>
      </dgm:spPr>
      <dgm:t>
        <a:bodyPr/>
        <a:lstStyle/>
        <a:p>
          <a:r>
            <a:rPr lang="en-GB" sz="1200" b="1" i="0" u="sng">
              <a:latin typeface="Aptos" panose="020B0004020202020204" pitchFamily="34" charset="0"/>
              <a:cs typeface="Calibri" panose="020F0502020204030204" pitchFamily="34" charset="0"/>
            </a:rPr>
            <a:t>Additional Level 2 </a:t>
          </a:r>
        </a:p>
        <a:p>
          <a:r>
            <a:rPr lang="en-GB" sz="1200" b="1" i="0">
              <a:latin typeface="Aptos" panose="020B0004020202020204" pitchFamily="34" charset="0"/>
              <a:cs typeface="Calibri" panose="020F0502020204030204" pitchFamily="34" charset="0"/>
            </a:rPr>
            <a:t>Children and families with additional needs who would benefit from or who require extra help to improve education, parenting and / or behaviour, or to meet specific health or emotional needs or to improve material situation</a:t>
          </a:r>
        </a:p>
      </dgm:t>
    </dgm:pt>
    <dgm:pt modelId="{86EBA2A0-4EA0-4C03-AF26-05EB261E66FD}" type="parTrans" cxnId="{9E7FF585-954B-4BF0-AA57-5CF06A13B8DD}">
      <dgm:prSet/>
      <dgm:spPr/>
      <dgm:t>
        <a:bodyPr/>
        <a:lstStyle/>
        <a:p>
          <a:endParaRPr lang="en-GB"/>
        </a:p>
      </dgm:t>
    </dgm:pt>
    <dgm:pt modelId="{7CCEE8F9-A4C3-4077-BEE8-8D3F5FC6FC33}" type="sibTrans" cxnId="{9E7FF585-954B-4BF0-AA57-5CF06A13B8DD}">
      <dgm:prSet/>
      <dgm:spPr/>
      <dgm:t>
        <a:bodyPr/>
        <a:lstStyle/>
        <a:p>
          <a:endParaRPr lang="en-GB"/>
        </a:p>
      </dgm:t>
    </dgm:pt>
    <dgm:pt modelId="{BC47C1F1-0ED6-4D27-87B9-94508E6FFEFB}" type="pres">
      <dgm:prSet presAssocID="{9F5A7BB4-22D4-439F-B4F1-C902D3F087B8}" presName="Name0" presStyleCnt="0">
        <dgm:presLayoutVars>
          <dgm:dir/>
          <dgm:animLvl val="lvl"/>
          <dgm:resizeHandles val="exact"/>
        </dgm:presLayoutVars>
      </dgm:prSet>
      <dgm:spPr/>
    </dgm:pt>
    <dgm:pt modelId="{92D9EC43-58E0-400B-B6DB-D74A0C6464F7}" type="pres">
      <dgm:prSet presAssocID="{05A4614C-1C72-46B8-B00F-1351889EA7E3}" presName="boxAndChildren" presStyleCnt="0"/>
      <dgm:spPr/>
    </dgm:pt>
    <dgm:pt modelId="{0FC74F3C-AA6F-4E13-B522-4C93A6B5B5D3}" type="pres">
      <dgm:prSet presAssocID="{05A4614C-1C72-46B8-B00F-1351889EA7E3}" presName="parentTextBox" presStyleLbl="node1" presStyleIdx="0" presStyleCnt="4" custScaleY="177434"/>
      <dgm:spPr/>
    </dgm:pt>
    <dgm:pt modelId="{9A604CE9-A488-424B-8469-D38BA0F96353}" type="pres">
      <dgm:prSet presAssocID="{B7C6A7F3-C974-4629-AC7F-90B880A52422}" presName="sp" presStyleCnt="0"/>
      <dgm:spPr/>
    </dgm:pt>
    <dgm:pt modelId="{4DA9FB7B-D0CD-424B-92AB-DD0695F0F3BA}" type="pres">
      <dgm:prSet presAssocID="{D099613B-8FFC-4289-B55F-67C14FB7DA0E}" presName="arrowAndChildren" presStyleCnt="0"/>
      <dgm:spPr/>
    </dgm:pt>
    <dgm:pt modelId="{C2F86F8C-8B39-47C7-990C-26B9A2A23522}" type="pres">
      <dgm:prSet presAssocID="{D099613B-8FFC-4289-B55F-67C14FB7DA0E}" presName="parentTextArrow" presStyleLbl="node1" presStyleIdx="1" presStyleCnt="4" custScaleY="154002" custLinFactNeighborY="1370"/>
      <dgm:spPr/>
    </dgm:pt>
    <dgm:pt modelId="{08D51DA9-236F-4A08-9916-F15747C829C6}" type="pres">
      <dgm:prSet presAssocID="{7CCEE8F9-A4C3-4077-BEE8-8D3F5FC6FC33}" presName="sp" presStyleCnt="0"/>
      <dgm:spPr/>
    </dgm:pt>
    <dgm:pt modelId="{A796F6B6-F8E5-4325-81E3-19CABC09D63D}" type="pres">
      <dgm:prSet presAssocID="{7CAD9CAC-791C-4249-A835-F2510FFC2121}" presName="arrowAndChildren" presStyleCnt="0"/>
      <dgm:spPr/>
    </dgm:pt>
    <dgm:pt modelId="{1707EA19-9840-4154-A5E7-BC6F24677AB8}" type="pres">
      <dgm:prSet presAssocID="{7CAD9CAC-791C-4249-A835-F2510FFC2121}" presName="parentTextArrow" presStyleLbl="node1" presStyleIdx="2" presStyleCnt="4" custScaleX="99722" custScaleY="112312"/>
      <dgm:spPr/>
    </dgm:pt>
    <dgm:pt modelId="{0025EB84-2EC9-4CD3-9A12-1394546015D1}" type="pres">
      <dgm:prSet presAssocID="{D30D224D-CFDF-4FF4-8610-1EE05BED2EA4}" presName="sp" presStyleCnt="0"/>
      <dgm:spPr/>
    </dgm:pt>
    <dgm:pt modelId="{D04FFB5E-5C1F-4CDC-B014-DFDDEF9E6ED4}" type="pres">
      <dgm:prSet presAssocID="{1A24E7AE-3E6E-4FD7-99C1-BBBCC4A3AEE4}" presName="arrowAndChildren" presStyleCnt="0"/>
      <dgm:spPr/>
    </dgm:pt>
    <dgm:pt modelId="{D7C747F2-1321-4908-81DD-AB4ADFE5CDF9}" type="pres">
      <dgm:prSet presAssocID="{1A24E7AE-3E6E-4FD7-99C1-BBBCC4A3AEE4}" presName="parentTextArrow" presStyleLbl="node1" presStyleIdx="3" presStyleCnt="4"/>
      <dgm:spPr/>
    </dgm:pt>
  </dgm:ptLst>
  <dgm:cxnLst>
    <dgm:cxn modelId="{72782B06-E283-4B05-8450-69B5808CCA20}" srcId="{9F5A7BB4-22D4-439F-B4F1-C902D3F087B8}" destId="{D099613B-8FFC-4289-B55F-67C14FB7DA0E}" srcOrd="2" destOrd="0" parTransId="{76DB88DB-3D30-4D16-A8A0-7B78A53BD56A}" sibTransId="{B7C6A7F3-C974-4629-AC7F-90B880A52422}"/>
    <dgm:cxn modelId="{1A879F20-A54F-4D5D-A4AF-BDB6A48FAF87}" type="presOf" srcId="{7CAD9CAC-791C-4249-A835-F2510FFC2121}" destId="{1707EA19-9840-4154-A5E7-BC6F24677AB8}" srcOrd="0" destOrd="0" presId="urn:microsoft.com/office/officeart/2005/8/layout/process4"/>
    <dgm:cxn modelId="{A89CDE23-459C-48BF-8ADB-4C4C6C08E8FE}" type="presOf" srcId="{1A24E7AE-3E6E-4FD7-99C1-BBBCC4A3AEE4}" destId="{D7C747F2-1321-4908-81DD-AB4ADFE5CDF9}" srcOrd="0" destOrd="0" presId="urn:microsoft.com/office/officeart/2005/8/layout/process4"/>
    <dgm:cxn modelId="{E264D035-870C-412E-AD47-1D8D72403723}" type="presOf" srcId="{9F5A7BB4-22D4-439F-B4F1-C902D3F087B8}" destId="{BC47C1F1-0ED6-4D27-87B9-94508E6FFEFB}" srcOrd="0" destOrd="0" presId="urn:microsoft.com/office/officeart/2005/8/layout/process4"/>
    <dgm:cxn modelId="{D210575E-2C3D-4EFE-BE49-8B826912FD30}" srcId="{9F5A7BB4-22D4-439F-B4F1-C902D3F087B8}" destId="{1A24E7AE-3E6E-4FD7-99C1-BBBCC4A3AEE4}" srcOrd="0" destOrd="0" parTransId="{FCF49207-19A2-494E-9250-E2889061209B}" sibTransId="{D30D224D-CFDF-4FF4-8610-1EE05BED2EA4}"/>
    <dgm:cxn modelId="{E7A1E546-04C2-426C-B25A-3F6840804E64}" type="presOf" srcId="{05A4614C-1C72-46B8-B00F-1351889EA7E3}" destId="{0FC74F3C-AA6F-4E13-B522-4C93A6B5B5D3}" srcOrd="0" destOrd="0" presId="urn:microsoft.com/office/officeart/2005/8/layout/process4"/>
    <dgm:cxn modelId="{9E7FF585-954B-4BF0-AA57-5CF06A13B8DD}" srcId="{9F5A7BB4-22D4-439F-B4F1-C902D3F087B8}" destId="{7CAD9CAC-791C-4249-A835-F2510FFC2121}" srcOrd="1" destOrd="0" parTransId="{86EBA2A0-4EA0-4C03-AF26-05EB261E66FD}" sibTransId="{7CCEE8F9-A4C3-4077-BEE8-8D3F5FC6FC33}"/>
    <dgm:cxn modelId="{6D1BE0C3-9484-4E3B-905B-F7BA88EC771F}" srcId="{9F5A7BB4-22D4-439F-B4F1-C902D3F087B8}" destId="{05A4614C-1C72-46B8-B00F-1351889EA7E3}" srcOrd="3" destOrd="0" parTransId="{D9267651-6610-451E-A728-9074DEC7B7A9}" sibTransId="{F7AC637D-B028-4C95-A9B0-9FD6FCD9F323}"/>
    <dgm:cxn modelId="{DA4A00CD-ABBA-4EB1-8531-94513DCAF8DF}" type="presOf" srcId="{D099613B-8FFC-4289-B55F-67C14FB7DA0E}" destId="{C2F86F8C-8B39-47C7-990C-26B9A2A23522}" srcOrd="0" destOrd="0" presId="urn:microsoft.com/office/officeart/2005/8/layout/process4"/>
    <dgm:cxn modelId="{DDB39C85-2A3E-4142-B85A-157E0CBEE463}" type="presParOf" srcId="{BC47C1F1-0ED6-4D27-87B9-94508E6FFEFB}" destId="{92D9EC43-58E0-400B-B6DB-D74A0C6464F7}" srcOrd="0" destOrd="0" presId="urn:microsoft.com/office/officeart/2005/8/layout/process4"/>
    <dgm:cxn modelId="{FFC50459-FFF0-4C54-B677-55D6A63980B7}" type="presParOf" srcId="{92D9EC43-58E0-400B-B6DB-D74A0C6464F7}" destId="{0FC74F3C-AA6F-4E13-B522-4C93A6B5B5D3}" srcOrd="0" destOrd="0" presId="urn:microsoft.com/office/officeart/2005/8/layout/process4"/>
    <dgm:cxn modelId="{48F1B451-44D1-41E6-968D-23BDFA7B4141}" type="presParOf" srcId="{BC47C1F1-0ED6-4D27-87B9-94508E6FFEFB}" destId="{9A604CE9-A488-424B-8469-D38BA0F96353}" srcOrd="1" destOrd="0" presId="urn:microsoft.com/office/officeart/2005/8/layout/process4"/>
    <dgm:cxn modelId="{DF13EF75-5853-4D8A-BA3C-2052635367D2}" type="presParOf" srcId="{BC47C1F1-0ED6-4D27-87B9-94508E6FFEFB}" destId="{4DA9FB7B-D0CD-424B-92AB-DD0695F0F3BA}" srcOrd="2" destOrd="0" presId="urn:microsoft.com/office/officeart/2005/8/layout/process4"/>
    <dgm:cxn modelId="{33561FD3-1D8E-45A2-8711-84F24C3FFB77}" type="presParOf" srcId="{4DA9FB7B-D0CD-424B-92AB-DD0695F0F3BA}" destId="{C2F86F8C-8B39-47C7-990C-26B9A2A23522}" srcOrd="0" destOrd="0" presId="urn:microsoft.com/office/officeart/2005/8/layout/process4"/>
    <dgm:cxn modelId="{67E5FBF2-27C6-459A-B63C-D3C65573E5FC}" type="presParOf" srcId="{BC47C1F1-0ED6-4D27-87B9-94508E6FFEFB}" destId="{08D51DA9-236F-4A08-9916-F15747C829C6}" srcOrd="3" destOrd="0" presId="urn:microsoft.com/office/officeart/2005/8/layout/process4"/>
    <dgm:cxn modelId="{7E8F9820-D13F-42B8-ACF5-00822EFE72F9}" type="presParOf" srcId="{BC47C1F1-0ED6-4D27-87B9-94508E6FFEFB}" destId="{A796F6B6-F8E5-4325-81E3-19CABC09D63D}" srcOrd="4" destOrd="0" presId="urn:microsoft.com/office/officeart/2005/8/layout/process4"/>
    <dgm:cxn modelId="{0BF7C8A9-BBFA-4AF2-B91D-9BFF93D8AE63}" type="presParOf" srcId="{A796F6B6-F8E5-4325-81E3-19CABC09D63D}" destId="{1707EA19-9840-4154-A5E7-BC6F24677AB8}" srcOrd="0" destOrd="0" presId="urn:microsoft.com/office/officeart/2005/8/layout/process4"/>
    <dgm:cxn modelId="{1684D089-6621-4AC9-82A6-F4E7902CAA64}" type="presParOf" srcId="{BC47C1F1-0ED6-4D27-87B9-94508E6FFEFB}" destId="{0025EB84-2EC9-4CD3-9A12-1394546015D1}" srcOrd="5" destOrd="0" presId="urn:microsoft.com/office/officeart/2005/8/layout/process4"/>
    <dgm:cxn modelId="{D7AA7E59-13B7-46B7-87C4-862E2A5ED51B}" type="presParOf" srcId="{BC47C1F1-0ED6-4D27-87B9-94508E6FFEFB}" destId="{D04FFB5E-5C1F-4CDC-B014-DFDDEF9E6ED4}" srcOrd="6" destOrd="0" presId="urn:microsoft.com/office/officeart/2005/8/layout/process4"/>
    <dgm:cxn modelId="{FBF33470-9FE8-45E8-AC24-849E8A2CC196}" type="presParOf" srcId="{D04FFB5E-5C1F-4CDC-B014-DFDDEF9E6ED4}" destId="{D7C747F2-1321-4908-81DD-AB4ADFE5CDF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BBCBB-9F73-4486-B12A-7B500DAC6ADC}">
      <dsp:nvSpPr>
        <dsp:cNvPr id="0" name=""/>
        <dsp:cNvSpPr/>
      </dsp:nvSpPr>
      <dsp:spPr>
        <a:xfrm>
          <a:off x="952722" y="19133"/>
          <a:ext cx="1985501" cy="1191300"/>
        </a:xfrm>
        <a:prstGeom prst="rect">
          <a:avLst/>
        </a:prstGeom>
        <a:solidFill>
          <a:srgbClr val="4179AA"/>
        </a:solidFill>
        <a:ln w="12700" cap="flat" cmpd="sng" algn="ctr">
          <a:solidFill>
            <a:schemeClr val="lt1">
              <a:hueOff val="0"/>
              <a:satOff val="0"/>
              <a:lumOff val="0"/>
              <a:alphaOff val="0"/>
            </a:schemeClr>
          </a:solidFill>
          <a:prstDash val="solid"/>
          <a:miter lim="800000"/>
        </a:ln>
        <a:effectLst>
          <a:glow rad="635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ptos" panose="020B0004020202020204" pitchFamily="34" charset="0"/>
            </a:rPr>
            <a:t>A shared responsibility</a:t>
          </a:r>
        </a:p>
      </dsp:txBody>
      <dsp:txXfrm>
        <a:off x="952722" y="19133"/>
        <a:ext cx="1985501" cy="1191300"/>
      </dsp:txXfrm>
    </dsp:sp>
    <dsp:sp modelId="{9AEAE8E5-0CEC-4868-A812-F30FB4AC0902}">
      <dsp:nvSpPr>
        <dsp:cNvPr id="0" name=""/>
        <dsp:cNvSpPr/>
      </dsp:nvSpPr>
      <dsp:spPr>
        <a:xfrm>
          <a:off x="3156648" y="2704"/>
          <a:ext cx="1985501" cy="1191300"/>
        </a:xfrm>
        <a:prstGeom prst="rect">
          <a:avLst/>
        </a:prstGeom>
        <a:solidFill>
          <a:schemeClr val="accent2"/>
        </a:solidFill>
        <a:ln w="12700" cap="flat" cmpd="sng" algn="ctr">
          <a:solidFill>
            <a:schemeClr val="lt1">
              <a:hueOff val="0"/>
              <a:satOff val="0"/>
              <a:lumOff val="0"/>
              <a:alphaOff val="0"/>
            </a:schemeClr>
          </a:solidFill>
          <a:prstDash val="solid"/>
          <a:miter lim="800000"/>
        </a:ln>
        <a:effectLst>
          <a:glow rad="635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ptos" panose="020B0004020202020204" pitchFamily="34" charset="0"/>
            </a:rPr>
            <a:t>Multi-agency safeguarding arrangements </a:t>
          </a:r>
        </a:p>
      </dsp:txBody>
      <dsp:txXfrm>
        <a:off x="3156648" y="2704"/>
        <a:ext cx="1985501" cy="1191300"/>
      </dsp:txXfrm>
    </dsp:sp>
    <dsp:sp modelId="{F15D78DF-C916-4DE3-A0C2-FE3F20D604AE}">
      <dsp:nvSpPr>
        <dsp:cNvPr id="0" name=""/>
        <dsp:cNvSpPr/>
      </dsp:nvSpPr>
      <dsp:spPr>
        <a:xfrm>
          <a:off x="972596" y="1392555"/>
          <a:ext cx="1985501" cy="1191300"/>
        </a:xfrm>
        <a:prstGeom prst="rect">
          <a:avLst/>
        </a:prstGeom>
        <a:solidFill>
          <a:srgbClr val="4179AA"/>
        </a:solidFill>
        <a:ln w="12700" cap="flat" cmpd="sng" algn="ctr">
          <a:solidFill>
            <a:schemeClr val="lt1">
              <a:hueOff val="0"/>
              <a:satOff val="0"/>
              <a:lumOff val="0"/>
              <a:alphaOff val="0"/>
            </a:schemeClr>
          </a:solidFill>
          <a:prstDash val="solid"/>
          <a:miter lim="800000"/>
        </a:ln>
        <a:effectLst>
          <a:glow rad="635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ptos" panose="020B0004020202020204" pitchFamily="34" charset="0"/>
            </a:rPr>
            <a:t>Providing help, support and protection</a:t>
          </a:r>
        </a:p>
      </dsp:txBody>
      <dsp:txXfrm>
        <a:off x="972596" y="1392555"/>
        <a:ext cx="1985501" cy="1191300"/>
      </dsp:txXfrm>
    </dsp:sp>
    <dsp:sp modelId="{5B570955-04B7-4E7F-BE36-D14826932757}">
      <dsp:nvSpPr>
        <dsp:cNvPr id="0" name=""/>
        <dsp:cNvSpPr/>
      </dsp:nvSpPr>
      <dsp:spPr>
        <a:xfrm>
          <a:off x="3156648" y="1392555"/>
          <a:ext cx="1985501" cy="1191300"/>
        </a:xfrm>
        <a:prstGeom prst="rect">
          <a:avLst/>
        </a:prstGeom>
        <a:solidFill>
          <a:srgbClr val="4179AA"/>
        </a:solidFill>
        <a:ln w="12700" cap="flat" cmpd="sng" algn="ctr">
          <a:solidFill>
            <a:schemeClr val="lt1">
              <a:hueOff val="0"/>
              <a:satOff val="0"/>
              <a:lumOff val="0"/>
              <a:alphaOff val="0"/>
            </a:schemeClr>
          </a:solidFill>
          <a:prstDash val="solid"/>
          <a:miter lim="800000"/>
        </a:ln>
        <a:effectLst>
          <a:glow rad="635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ptos" panose="020B0004020202020204" pitchFamily="34" charset="0"/>
            </a:rPr>
            <a:t>Organisational responsibilities </a:t>
          </a:r>
        </a:p>
      </dsp:txBody>
      <dsp:txXfrm>
        <a:off x="3156648" y="1392555"/>
        <a:ext cx="1985501" cy="1191300"/>
      </dsp:txXfrm>
    </dsp:sp>
    <dsp:sp modelId="{5AD095D6-7346-4BF4-9DEF-3A127362AE97}">
      <dsp:nvSpPr>
        <dsp:cNvPr id="0" name=""/>
        <dsp:cNvSpPr/>
      </dsp:nvSpPr>
      <dsp:spPr>
        <a:xfrm>
          <a:off x="2064622" y="2782406"/>
          <a:ext cx="1985501" cy="1191300"/>
        </a:xfrm>
        <a:prstGeom prst="rect">
          <a:avLst/>
        </a:prstGeom>
        <a:solidFill>
          <a:srgbClr val="4179AA"/>
        </a:solidFill>
        <a:ln w="12700" cap="flat" cmpd="sng" algn="ctr">
          <a:solidFill>
            <a:schemeClr val="lt1">
              <a:hueOff val="0"/>
              <a:satOff val="0"/>
              <a:lumOff val="0"/>
              <a:alphaOff val="0"/>
            </a:schemeClr>
          </a:solidFill>
          <a:prstDash val="solid"/>
          <a:miter lim="800000"/>
        </a:ln>
        <a:effectLst>
          <a:glow rad="635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ptos" panose="020B0004020202020204" pitchFamily="34" charset="0"/>
            </a:rPr>
            <a:t>Learning from serious child safeguarding incidents </a:t>
          </a:r>
        </a:p>
      </dsp:txBody>
      <dsp:txXfrm>
        <a:off x="2064622" y="2782406"/>
        <a:ext cx="1985501" cy="11913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21A8DC-E929-4938-A701-257E2964A1CE}">
      <dsp:nvSpPr>
        <dsp:cNvPr id="0" name=""/>
        <dsp:cNvSpPr/>
      </dsp:nvSpPr>
      <dsp:spPr>
        <a:xfrm>
          <a:off x="0" y="517398"/>
          <a:ext cx="3123604" cy="1983488"/>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5BECF2-5224-47A4-A153-96897039D2B3}">
      <dsp:nvSpPr>
        <dsp:cNvPr id="0" name=""/>
        <dsp:cNvSpPr/>
      </dsp:nvSpPr>
      <dsp:spPr>
        <a:xfrm>
          <a:off x="347067" y="847112"/>
          <a:ext cx="3123604" cy="19834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ClrTx/>
            <a:buSzTx/>
            <a:buFont typeface="Wingdings" panose="05000000000000000000" pitchFamily="2" charset="2"/>
            <a:buNone/>
          </a:pPr>
          <a:r>
            <a:rPr kumimoji="0" lang="en-GB" sz="2900" b="1" i="0" u="none" strike="noStrike" kern="1200" cap="none" spc="0" normalizeH="0" baseline="0" noProof="0">
              <a:ln>
                <a:noFill/>
              </a:ln>
              <a:solidFill>
                <a:srgbClr val="000000"/>
              </a:solidFill>
              <a:effectLst/>
              <a:uLnTx/>
              <a:uFillTx/>
              <a:latin typeface="Aptos" panose="020B0004020202020204" pitchFamily="34" charset="0"/>
              <a:ea typeface="+mn-ea"/>
              <a:cs typeface="+mn-cs"/>
            </a:rPr>
            <a:t>The local authority (Children’s social care) </a:t>
          </a:r>
        </a:p>
      </dsp:txBody>
      <dsp:txXfrm>
        <a:off x="405161" y="905206"/>
        <a:ext cx="3007416" cy="1867300"/>
      </dsp:txXfrm>
    </dsp:sp>
    <dsp:sp modelId="{38CBB3A5-500D-41E2-A701-87B699B00D9D}">
      <dsp:nvSpPr>
        <dsp:cNvPr id="0" name=""/>
        <dsp:cNvSpPr/>
      </dsp:nvSpPr>
      <dsp:spPr>
        <a:xfrm>
          <a:off x="3817739" y="517398"/>
          <a:ext cx="3123604" cy="1983488"/>
        </a:xfrm>
        <a:prstGeom prst="roundRect">
          <a:avLst>
            <a:gd name="adj" fmla="val 10000"/>
          </a:avLst>
        </a:prstGeom>
        <a:solidFill>
          <a:srgbClr val="4179A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AFD2DD-B6CC-49A1-B6AE-7C373177A1C3}">
      <dsp:nvSpPr>
        <dsp:cNvPr id="0" name=""/>
        <dsp:cNvSpPr/>
      </dsp:nvSpPr>
      <dsp:spPr>
        <a:xfrm>
          <a:off x="4164806" y="847112"/>
          <a:ext cx="3123604" cy="19834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kumimoji="0" lang="en-GB" sz="2900" b="1" i="0" u="none" strike="noStrike" kern="1200" cap="none" spc="0" normalizeH="0" baseline="0" noProof="0">
              <a:ln>
                <a:noFill/>
              </a:ln>
              <a:solidFill>
                <a:srgbClr val="000000"/>
              </a:solidFill>
              <a:effectLst/>
              <a:uLnTx/>
              <a:uFillTx/>
              <a:latin typeface="Aptos" panose="020B0004020202020204" pitchFamily="34" charset="0"/>
              <a:ea typeface="+mn-ea"/>
              <a:cs typeface="+mn-cs"/>
            </a:rPr>
            <a:t>The Integrated Care Board (ICB) </a:t>
          </a:r>
        </a:p>
      </dsp:txBody>
      <dsp:txXfrm>
        <a:off x="4222900" y="905206"/>
        <a:ext cx="3007416" cy="1867300"/>
      </dsp:txXfrm>
    </dsp:sp>
    <dsp:sp modelId="{4026FD71-012C-4285-9C55-D497F2508DF6}">
      <dsp:nvSpPr>
        <dsp:cNvPr id="0" name=""/>
        <dsp:cNvSpPr/>
      </dsp:nvSpPr>
      <dsp:spPr>
        <a:xfrm>
          <a:off x="7635478" y="517398"/>
          <a:ext cx="3123604" cy="1983488"/>
        </a:xfrm>
        <a:prstGeom prst="roundRect">
          <a:avLst>
            <a:gd name="adj" fmla="val 10000"/>
          </a:avLst>
        </a:prstGeom>
        <a:solidFill>
          <a:srgbClr val="4179A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49902A-76DD-4341-9A4A-065E0989217D}">
      <dsp:nvSpPr>
        <dsp:cNvPr id="0" name=""/>
        <dsp:cNvSpPr/>
      </dsp:nvSpPr>
      <dsp:spPr>
        <a:xfrm>
          <a:off x="7982545" y="847112"/>
          <a:ext cx="3123604" cy="19834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kumimoji="0" lang="en-GB" sz="2900" b="1" i="0" u="none" strike="noStrike" kern="1200" cap="none" spc="0" normalizeH="0" baseline="0" noProof="0">
              <a:ln>
                <a:noFill/>
              </a:ln>
              <a:solidFill>
                <a:srgbClr val="000000"/>
              </a:solidFill>
              <a:effectLst/>
              <a:uLnTx/>
              <a:uFillTx/>
              <a:latin typeface="Aptos" panose="020B0004020202020204" pitchFamily="34" charset="0"/>
              <a:ea typeface="+mn-ea"/>
              <a:cs typeface="+mn-cs"/>
            </a:rPr>
            <a:t>The Police </a:t>
          </a:r>
        </a:p>
      </dsp:txBody>
      <dsp:txXfrm>
        <a:off x="8040639" y="905206"/>
        <a:ext cx="3007416" cy="1867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71E396-2256-42A8-9CAD-61F3EBB32CE2}">
      <dsp:nvSpPr>
        <dsp:cNvPr id="0" name=""/>
        <dsp:cNvSpPr/>
      </dsp:nvSpPr>
      <dsp:spPr>
        <a:xfrm>
          <a:off x="0" y="601290"/>
          <a:ext cx="3507080" cy="2104248"/>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solidFill>
                <a:srgbClr val="FFFFFF"/>
              </a:solidFill>
              <a:latin typeface="Aptos" panose="020B0004020202020204" pitchFamily="34" charset="0"/>
              <a:ea typeface="ＭＳ Ｐゴシック"/>
              <a:cs typeface="+mn-cs"/>
            </a:rPr>
            <a:t>significant changes in children's behaviour</a:t>
          </a:r>
          <a:endParaRPr lang="en-US" sz="2800" kern="1200">
            <a:solidFill>
              <a:srgbClr val="FFFFFF"/>
            </a:solidFill>
            <a:latin typeface="Aptos" panose="020B0004020202020204" pitchFamily="34" charset="0"/>
            <a:ea typeface="ＭＳ Ｐゴシック"/>
            <a:cs typeface="+mn-cs"/>
          </a:endParaRPr>
        </a:p>
      </dsp:txBody>
      <dsp:txXfrm>
        <a:off x="0" y="601290"/>
        <a:ext cx="3507080" cy="2104248"/>
      </dsp:txXfrm>
    </dsp:sp>
    <dsp:sp modelId="{6415301D-DAF9-467E-AEDA-93C77F0952E4}">
      <dsp:nvSpPr>
        <dsp:cNvPr id="0" name=""/>
        <dsp:cNvSpPr/>
      </dsp:nvSpPr>
      <dsp:spPr>
        <a:xfrm>
          <a:off x="3857788" y="601290"/>
          <a:ext cx="3507080" cy="2104248"/>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solidFill>
                <a:srgbClr val="FFFFFF"/>
              </a:solidFill>
              <a:latin typeface="Aptos" panose="020B0004020202020204" pitchFamily="34" charset="0"/>
              <a:ea typeface="ＭＳ Ｐゴシック"/>
              <a:cs typeface="+mn-cs"/>
            </a:rPr>
            <a:t>decline </a:t>
          </a:r>
          <a:r>
            <a:rPr lang="en-GB" sz="1600" kern="1200">
              <a:solidFill>
                <a:srgbClr val="FFFFFF"/>
              </a:solidFill>
              <a:latin typeface="Aptos" panose="020B0004020202020204" pitchFamily="34" charset="0"/>
              <a:ea typeface="ＭＳ Ｐゴシック"/>
              <a:cs typeface="+mn-cs"/>
            </a:rPr>
            <a:t> </a:t>
          </a:r>
          <a:r>
            <a:rPr lang="en-GB" sz="2800" kern="1200">
              <a:solidFill>
                <a:srgbClr val="FFFFFF"/>
              </a:solidFill>
              <a:latin typeface="Aptos" panose="020B0004020202020204" pitchFamily="34" charset="0"/>
              <a:ea typeface="ＭＳ Ｐゴシック"/>
              <a:cs typeface="+mn-cs"/>
            </a:rPr>
            <a:t>in children’s general wellbeing</a:t>
          </a:r>
          <a:endParaRPr lang="en-US" sz="1600" kern="1200">
            <a:solidFill>
              <a:srgbClr val="FFFFFF"/>
            </a:solidFill>
            <a:latin typeface="Aptos" panose="020B0004020202020204" pitchFamily="34" charset="0"/>
            <a:ea typeface="ＭＳ Ｐゴシック"/>
            <a:cs typeface="+mn-cs"/>
          </a:endParaRPr>
        </a:p>
      </dsp:txBody>
      <dsp:txXfrm>
        <a:off x="3857788" y="601290"/>
        <a:ext cx="3507080" cy="2104248"/>
      </dsp:txXfrm>
    </dsp:sp>
    <dsp:sp modelId="{0DDA0E01-CD4A-4492-93CF-F964B1E04510}">
      <dsp:nvSpPr>
        <dsp:cNvPr id="0" name=""/>
        <dsp:cNvSpPr/>
      </dsp:nvSpPr>
      <dsp:spPr>
        <a:xfrm>
          <a:off x="7715577" y="601290"/>
          <a:ext cx="3507080" cy="2104248"/>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rgbClr val="FFFFFF"/>
              </a:solidFill>
              <a:latin typeface="Aptos" panose="020B0004020202020204" pitchFamily="34" charset="0"/>
              <a:ea typeface="ＭＳ Ｐゴシック"/>
              <a:cs typeface="+mn-cs"/>
            </a:rPr>
            <a:t>unexplained bruising, marks or signs of possible abuse or neglect</a:t>
          </a:r>
          <a:endParaRPr lang="en-US" sz="2400" kern="1200">
            <a:solidFill>
              <a:srgbClr val="FFFFFF"/>
            </a:solidFill>
            <a:latin typeface="Aptos" panose="020B0004020202020204" pitchFamily="34" charset="0"/>
            <a:ea typeface="ＭＳ Ｐゴシック"/>
            <a:cs typeface="+mn-cs"/>
          </a:endParaRPr>
        </a:p>
      </dsp:txBody>
      <dsp:txXfrm>
        <a:off x="7715577" y="601290"/>
        <a:ext cx="3507080" cy="2104248"/>
      </dsp:txXfrm>
    </dsp:sp>
    <dsp:sp modelId="{E91A48A5-266D-45CA-B355-8F078493CD48}">
      <dsp:nvSpPr>
        <dsp:cNvPr id="0" name=""/>
        <dsp:cNvSpPr/>
      </dsp:nvSpPr>
      <dsp:spPr>
        <a:xfrm>
          <a:off x="1928894" y="3056247"/>
          <a:ext cx="3507080" cy="2104248"/>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rgbClr val="FFFFFF"/>
              </a:solidFill>
              <a:latin typeface="Aptos" panose="020B0004020202020204" pitchFamily="34" charset="0"/>
              <a:ea typeface="ＭＳ Ｐゴシック"/>
              <a:cs typeface="+mn-cs"/>
            </a:rPr>
            <a:t>children’s comments or behaviour  which give cause for concern</a:t>
          </a:r>
          <a:endParaRPr lang="en-US" sz="2400" kern="1200">
            <a:solidFill>
              <a:srgbClr val="FFFFFF"/>
            </a:solidFill>
            <a:latin typeface="Aptos" panose="020B0004020202020204" pitchFamily="34" charset="0"/>
            <a:ea typeface="ＭＳ Ｐゴシック"/>
            <a:cs typeface="+mn-cs"/>
          </a:endParaRPr>
        </a:p>
      </dsp:txBody>
      <dsp:txXfrm>
        <a:off x="1928894" y="3056247"/>
        <a:ext cx="3507080" cy="2104248"/>
      </dsp:txXfrm>
    </dsp:sp>
    <dsp:sp modelId="{7BE98550-8715-46E3-A3CF-7AA26D1ED3FC}">
      <dsp:nvSpPr>
        <dsp:cNvPr id="0" name=""/>
        <dsp:cNvSpPr/>
      </dsp:nvSpPr>
      <dsp:spPr>
        <a:xfrm>
          <a:off x="5786683" y="3056247"/>
          <a:ext cx="3507080" cy="2104248"/>
        </a:xfrm>
        <a:prstGeom prst="rect">
          <a:avLst/>
        </a:prstGeom>
        <a:solidFill>
          <a:srgbClr val="4179A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rgbClr val="FFFFFF"/>
              </a:solidFill>
              <a:latin typeface="Aptos" panose="020B0004020202020204" pitchFamily="34" charset="0"/>
              <a:ea typeface="ＭＳ Ｐゴシック"/>
              <a:cs typeface="+mn-cs"/>
            </a:rPr>
            <a:t>any reasons to suspect neglect or abuse outside the setting, for example in the child’s home or that a girl may have been subjected to (or is at risk of) female genital mutilation</a:t>
          </a:r>
          <a:endParaRPr lang="en-US" sz="2000" kern="1200">
            <a:solidFill>
              <a:srgbClr val="FFFFFF"/>
            </a:solidFill>
            <a:latin typeface="Aptos" panose="020B0004020202020204" pitchFamily="34" charset="0"/>
            <a:ea typeface="ＭＳ Ｐゴシック"/>
            <a:cs typeface="+mn-cs"/>
          </a:endParaRPr>
        </a:p>
      </dsp:txBody>
      <dsp:txXfrm>
        <a:off x="5786683" y="3056247"/>
        <a:ext cx="3507080" cy="21042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74F3C-AA6F-4E13-B522-4C93A6B5B5D3}">
      <dsp:nvSpPr>
        <dsp:cNvPr id="0" name=""/>
        <dsp:cNvSpPr/>
      </dsp:nvSpPr>
      <dsp:spPr>
        <a:xfrm>
          <a:off x="0" y="4609178"/>
          <a:ext cx="6031684" cy="1462821"/>
        </a:xfrm>
        <a:prstGeom prst="rect">
          <a:avLst/>
        </a:prstGeom>
        <a:solidFill>
          <a:srgbClr val="4179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100000"/>
            </a:lnSpc>
            <a:spcBef>
              <a:spcPct val="0"/>
            </a:spcBef>
            <a:spcAft>
              <a:spcPts val="0"/>
            </a:spcAft>
            <a:buNone/>
          </a:pPr>
          <a:r>
            <a:rPr lang="en-GB" sz="1200" b="1" u="sng" kern="1200">
              <a:latin typeface="Aptos" panose="020B0004020202020204" pitchFamily="34" charset="0"/>
              <a:cs typeface="Calibri" panose="020F0502020204030204" pitchFamily="34" charset="0"/>
            </a:rPr>
            <a:t>Specialist Level 4 </a:t>
          </a:r>
        </a:p>
        <a:p>
          <a:pPr marL="0" lvl="0" indent="0" algn="ctr" defTabSz="533400">
            <a:lnSpc>
              <a:spcPct val="100000"/>
            </a:lnSpc>
            <a:spcBef>
              <a:spcPct val="0"/>
            </a:spcBef>
            <a:spcAft>
              <a:spcPts val="0"/>
            </a:spcAft>
            <a:buNone/>
          </a:pPr>
          <a:r>
            <a:rPr lang="en-GB" sz="1200" b="1" i="0" kern="1200">
              <a:latin typeface="Aptos" panose="020B0004020202020204" pitchFamily="34" charset="0"/>
              <a:cs typeface="Calibri" panose="020F0502020204030204" pitchFamily="34" charset="0"/>
            </a:rPr>
            <a:t>Children or young people who have suffered or are likely to suffer significant harm as a result of abuse or neglect</a:t>
          </a:r>
        </a:p>
        <a:p>
          <a:pPr marL="0" lvl="0" indent="0" algn="ctr" defTabSz="533400">
            <a:lnSpc>
              <a:spcPct val="100000"/>
            </a:lnSpc>
            <a:spcBef>
              <a:spcPct val="0"/>
            </a:spcBef>
            <a:spcAft>
              <a:spcPts val="0"/>
            </a:spcAft>
            <a:buFont typeface="Wingdings" panose="05000000000000000000" pitchFamily="2" charset="2"/>
            <a:buNone/>
          </a:pPr>
          <a:r>
            <a:rPr lang="en-GB" sz="1200" b="1" i="0" kern="1200">
              <a:latin typeface="Aptos" panose="020B0004020202020204" pitchFamily="34" charset="0"/>
              <a:cs typeface="Calibri" panose="020F0502020204030204" pitchFamily="34" charset="0"/>
            </a:rPr>
            <a:t>Children with significant impairment of function / learning and / or life limiting illness</a:t>
          </a:r>
        </a:p>
        <a:p>
          <a:pPr marL="0" lvl="0" indent="0" algn="ctr" defTabSz="533400">
            <a:lnSpc>
              <a:spcPct val="100000"/>
            </a:lnSpc>
            <a:spcBef>
              <a:spcPct val="0"/>
            </a:spcBef>
            <a:spcAft>
              <a:spcPts val="0"/>
            </a:spcAft>
            <a:buFont typeface="Wingdings" panose="05000000000000000000" pitchFamily="2" charset="2"/>
            <a:buNone/>
          </a:pPr>
          <a:r>
            <a:rPr lang="en-GB" sz="1200" b="1" i="0" kern="1200">
              <a:latin typeface="Aptos" panose="020B0004020202020204" pitchFamily="34" charset="0"/>
              <a:cs typeface="Calibri" panose="020F0502020204030204" pitchFamily="34" charset="0"/>
            </a:rPr>
            <a:t>Children whose parents and wider family are unable to care for them</a:t>
          </a:r>
        </a:p>
        <a:p>
          <a:pPr marL="0" lvl="0" indent="0" algn="ctr" defTabSz="533400">
            <a:lnSpc>
              <a:spcPct val="100000"/>
            </a:lnSpc>
            <a:spcBef>
              <a:spcPct val="0"/>
            </a:spcBef>
            <a:spcAft>
              <a:spcPts val="0"/>
            </a:spcAft>
            <a:buFont typeface="Wingdings" panose="05000000000000000000" pitchFamily="2" charset="2"/>
            <a:buNone/>
          </a:pPr>
          <a:r>
            <a:rPr lang="en-GB" sz="1200" b="1" i="0" kern="1200">
              <a:latin typeface="Aptos" panose="020B0004020202020204" pitchFamily="34" charset="0"/>
              <a:cs typeface="Calibri" panose="020F0502020204030204" pitchFamily="34" charset="0"/>
            </a:rPr>
            <a:t>Families involved in crime / misuse of drugs at a significant level</a:t>
          </a:r>
        </a:p>
        <a:p>
          <a:pPr marL="0" lvl="0" indent="0" algn="ctr" defTabSz="533400">
            <a:lnSpc>
              <a:spcPct val="100000"/>
            </a:lnSpc>
            <a:spcBef>
              <a:spcPct val="0"/>
            </a:spcBef>
            <a:spcAft>
              <a:spcPts val="0"/>
            </a:spcAft>
            <a:buFont typeface="Wingdings" panose="05000000000000000000" pitchFamily="2" charset="2"/>
            <a:buNone/>
          </a:pPr>
          <a:r>
            <a:rPr lang="en-GB" sz="1200" b="1" i="0" kern="1200">
              <a:latin typeface="Aptos" panose="020B0004020202020204" pitchFamily="34" charset="0"/>
              <a:cs typeface="Calibri" panose="020F0502020204030204" pitchFamily="34" charset="0"/>
            </a:rPr>
            <a:t>Families with significant mental or physical health needs</a:t>
          </a:r>
          <a:endParaRPr lang="en-US" sz="1050" b="1" i="0" kern="1200">
            <a:latin typeface="Aptos" panose="020B0004020202020204" pitchFamily="34" charset="0"/>
            <a:cs typeface="Calibri" panose="020F0502020204030204" pitchFamily="34" charset="0"/>
          </a:endParaRPr>
        </a:p>
      </dsp:txBody>
      <dsp:txXfrm>
        <a:off x="0" y="4609178"/>
        <a:ext cx="6031684" cy="1462821"/>
      </dsp:txXfrm>
    </dsp:sp>
    <dsp:sp modelId="{C2F86F8C-8B39-47C7-990C-26B9A2A23522}">
      <dsp:nvSpPr>
        <dsp:cNvPr id="0" name=""/>
        <dsp:cNvSpPr/>
      </dsp:nvSpPr>
      <dsp:spPr>
        <a:xfrm rot="10800000">
          <a:off x="0" y="2686209"/>
          <a:ext cx="6031684" cy="1952706"/>
        </a:xfrm>
        <a:prstGeom prst="upArrowCallout">
          <a:avLst/>
        </a:prstGeom>
        <a:solidFill>
          <a:srgbClr val="4179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u="sng" kern="1200">
              <a:latin typeface="Aptos" panose="020B0004020202020204" pitchFamily="34" charset="0"/>
              <a:cs typeface="Calibri" panose="020F0502020204030204" pitchFamily="34" charset="0"/>
            </a:rPr>
            <a:t>Intensive Level 3 </a:t>
          </a:r>
        </a:p>
        <a:p>
          <a:pPr marL="0" lvl="0" indent="0" algn="ctr" defTabSz="533400">
            <a:lnSpc>
              <a:spcPct val="90000"/>
            </a:lnSpc>
            <a:spcBef>
              <a:spcPct val="0"/>
            </a:spcBef>
            <a:spcAft>
              <a:spcPct val="35000"/>
            </a:spcAft>
            <a:buNone/>
          </a:pPr>
          <a:r>
            <a:rPr lang="en-GB" sz="1200" b="1" i="0" kern="1200">
              <a:latin typeface="Aptos" panose="020B0004020202020204" pitchFamily="34" charset="0"/>
              <a:cs typeface="Calibri" panose="020F0502020204030204" pitchFamily="34" charset="0"/>
            </a:rPr>
            <a:t>Vulnerable children and their families with multiple needs or whose needs are more complex, such as children and families who, have a disability resulting in complex needs exhibit anti-social or challenging behaviour suffer neglect or poor family relationships, have poor engagement with key services,  are not in education or work long term</a:t>
          </a:r>
          <a:endParaRPr lang="en-US" sz="1200" b="1" i="0" kern="1200">
            <a:latin typeface="Aptos" panose="020B0004020202020204" pitchFamily="34" charset="0"/>
            <a:cs typeface="Calibri" panose="020F0502020204030204" pitchFamily="34" charset="0"/>
          </a:endParaRPr>
        </a:p>
      </dsp:txBody>
      <dsp:txXfrm rot="10800000">
        <a:off x="0" y="2686209"/>
        <a:ext cx="6031684" cy="1268810"/>
      </dsp:txXfrm>
    </dsp:sp>
    <dsp:sp modelId="{1707EA19-9840-4154-A5E7-BC6F24677AB8}">
      <dsp:nvSpPr>
        <dsp:cNvPr id="0" name=""/>
        <dsp:cNvSpPr/>
      </dsp:nvSpPr>
      <dsp:spPr>
        <a:xfrm rot="10800000">
          <a:off x="8384" y="1257116"/>
          <a:ext cx="6014915" cy="1424088"/>
        </a:xfrm>
        <a:prstGeom prst="upArrowCallout">
          <a:avLst/>
        </a:prstGeom>
        <a:solidFill>
          <a:srgbClr val="4179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i="0" u="sng" kern="1200">
              <a:latin typeface="Aptos" panose="020B0004020202020204" pitchFamily="34" charset="0"/>
              <a:cs typeface="Calibri" panose="020F0502020204030204" pitchFamily="34" charset="0"/>
            </a:rPr>
            <a:t>Additional Level 2 </a:t>
          </a:r>
        </a:p>
        <a:p>
          <a:pPr marL="0" lvl="0" indent="0" algn="ctr" defTabSz="533400">
            <a:lnSpc>
              <a:spcPct val="90000"/>
            </a:lnSpc>
            <a:spcBef>
              <a:spcPct val="0"/>
            </a:spcBef>
            <a:spcAft>
              <a:spcPct val="35000"/>
            </a:spcAft>
            <a:buNone/>
          </a:pPr>
          <a:r>
            <a:rPr lang="en-GB" sz="1200" b="1" i="0" kern="1200">
              <a:latin typeface="Aptos" panose="020B0004020202020204" pitchFamily="34" charset="0"/>
              <a:cs typeface="Calibri" panose="020F0502020204030204" pitchFamily="34" charset="0"/>
            </a:rPr>
            <a:t>Children and families with additional needs who would benefit from or who require extra help to improve education, parenting and / or behaviour, or to meet specific health or emotional needs or to improve material situation</a:t>
          </a:r>
        </a:p>
      </dsp:txBody>
      <dsp:txXfrm rot="10800000">
        <a:off x="8384" y="1257116"/>
        <a:ext cx="6014915" cy="925330"/>
      </dsp:txXfrm>
    </dsp:sp>
    <dsp:sp modelId="{D7C747F2-1321-4908-81DD-AB4ADFE5CDF9}">
      <dsp:nvSpPr>
        <dsp:cNvPr id="0" name=""/>
        <dsp:cNvSpPr/>
      </dsp:nvSpPr>
      <dsp:spPr>
        <a:xfrm rot="10800000">
          <a:off x="0" y="1507"/>
          <a:ext cx="6031684" cy="1267975"/>
        </a:xfrm>
        <a:prstGeom prst="upArrowCallout">
          <a:avLst/>
        </a:prstGeom>
        <a:solidFill>
          <a:srgbClr val="4179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i="0" u="sng" kern="1200">
              <a:latin typeface="Calibri" panose="020F0502020204030204" pitchFamily="34" charset="0"/>
              <a:cs typeface="Calibri" panose="020F0502020204030204" pitchFamily="34" charset="0"/>
            </a:rPr>
            <a:t>Universal</a:t>
          </a:r>
          <a:r>
            <a:rPr lang="en-US" sz="1200" b="1" i="0" u="sng" kern="1200" baseline="0">
              <a:latin typeface="Calibri" panose="020F0502020204030204" pitchFamily="34" charset="0"/>
              <a:cs typeface="Calibri" panose="020F0502020204030204" pitchFamily="34" charset="0"/>
            </a:rPr>
            <a:t> Level 1 </a:t>
          </a:r>
        </a:p>
        <a:p>
          <a:pPr marL="0" lvl="0" indent="0" algn="ctr" defTabSz="533400">
            <a:lnSpc>
              <a:spcPct val="90000"/>
            </a:lnSpc>
            <a:spcBef>
              <a:spcPct val="0"/>
            </a:spcBef>
            <a:spcAft>
              <a:spcPct val="35000"/>
            </a:spcAft>
            <a:buNone/>
          </a:pPr>
          <a:r>
            <a:rPr lang="en-GB" sz="1200" b="1" i="0" kern="1200">
              <a:latin typeface="Aptos" panose="020B0004020202020204" pitchFamily="34" charset="0"/>
              <a:cs typeface="Calibri" panose="020F0502020204030204" pitchFamily="34" charset="0"/>
            </a:rPr>
            <a:t>All children who live in the area have core needs such as parenting, health and education – children are supported by their family and in universal services to meet all their needs </a:t>
          </a:r>
          <a:endParaRPr lang="en-US" sz="1200" b="1" i="0" kern="1200">
            <a:latin typeface="Aptos" panose="020B0004020202020204" pitchFamily="34" charset="0"/>
            <a:cs typeface="Calibri" panose="020F0502020204030204" pitchFamily="34" charset="0"/>
          </a:endParaRPr>
        </a:p>
      </dsp:txBody>
      <dsp:txXfrm rot="10800000">
        <a:off x="0" y="1507"/>
        <a:ext cx="6031684" cy="8238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6"/>
          </a:xfrm>
          <a:prstGeom prst="rect">
            <a:avLst/>
          </a:prstGeom>
        </p:spPr>
        <p:txBody>
          <a:bodyPr vert="horz" lIns="95555" tIns="47777" rIns="95555" bIns="47777" rtlCol="0"/>
          <a:lstStyle>
            <a:lvl1pPr algn="l">
              <a:defRPr sz="1300"/>
            </a:lvl1pPr>
          </a:lstStyle>
          <a:p>
            <a:endParaRPr lang="en-GB"/>
          </a:p>
        </p:txBody>
      </p:sp>
      <p:sp>
        <p:nvSpPr>
          <p:cNvPr id="3" name="Date Placeholder 2"/>
          <p:cNvSpPr>
            <a:spLocks noGrp="1"/>
          </p:cNvSpPr>
          <p:nvPr>
            <p:ph type="dt" idx="1"/>
          </p:nvPr>
        </p:nvSpPr>
        <p:spPr>
          <a:xfrm>
            <a:off x="3850443" y="0"/>
            <a:ext cx="2945660" cy="498056"/>
          </a:xfrm>
          <a:prstGeom prst="rect">
            <a:avLst/>
          </a:prstGeom>
        </p:spPr>
        <p:txBody>
          <a:bodyPr vert="horz" lIns="95555" tIns="47777" rIns="95555" bIns="47777" rtlCol="0"/>
          <a:lstStyle>
            <a:lvl1pPr algn="r">
              <a:defRPr sz="1300"/>
            </a:lvl1pPr>
          </a:lstStyle>
          <a:p>
            <a:fld id="{A1F1EACA-E7A7-4983-A3AC-7F6D215EA181}" type="datetimeFigureOut">
              <a:rPr lang="en-GB" smtClean="0"/>
              <a:t>31/08/2026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5555" tIns="47777" rIns="95555" bIns="47777" rtlCol="0" anchor="ctr"/>
          <a:lstStyle/>
          <a:p>
            <a:endParaRPr lang="en-GB"/>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5555" tIns="47777" rIns="95555" bIns="4777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8585"/>
            <a:ext cx="2945660" cy="498055"/>
          </a:xfrm>
          <a:prstGeom prst="rect">
            <a:avLst/>
          </a:prstGeom>
        </p:spPr>
        <p:txBody>
          <a:bodyPr vert="horz" lIns="95555" tIns="47777" rIns="95555" bIns="47777" rtlCol="0" anchor="b"/>
          <a:lstStyle>
            <a:lvl1pPr algn="l">
              <a:defRPr sz="1300"/>
            </a:lvl1pPr>
          </a:lstStyle>
          <a:p>
            <a:endParaRPr lang="en-GB"/>
          </a:p>
        </p:txBody>
      </p:sp>
      <p:sp>
        <p:nvSpPr>
          <p:cNvPr id="7" name="Slide Number Placeholder 6"/>
          <p:cNvSpPr>
            <a:spLocks noGrp="1"/>
          </p:cNvSpPr>
          <p:nvPr>
            <p:ph type="sldNum" sz="quarter" idx="5"/>
          </p:nvPr>
        </p:nvSpPr>
        <p:spPr>
          <a:xfrm>
            <a:off x="3850443" y="9428585"/>
            <a:ext cx="2945660" cy="498055"/>
          </a:xfrm>
          <a:prstGeom prst="rect">
            <a:avLst/>
          </a:prstGeom>
        </p:spPr>
        <p:txBody>
          <a:bodyPr vert="horz" lIns="95555" tIns="47777" rIns="95555" bIns="47777" rtlCol="0" anchor="b"/>
          <a:lstStyle>
            <a:lvl1pPr algn="r">
              <a:defRPr sz="1300"/>
            </a:lvl1pPr>
          </a:lstStyle>
          <a:p>
            <a:fld id="{F1B10567-32D7-4C6B-A64F-CFCFF718CD9F}" type="slidenum">
              <a:rPr lang="en-GB" smtClean="0"/>
              <a:t>‹#›</a:t>
            </a:fld>
            <a:endParaRPr lang="en-GB"/>
          </a:p>
        </p:txBody>
      </p:sp>
    </p:spTree>
    <p:extLst>
      <p:ext uri="{BB962C8B-B14F-4D97-AF65-F5344CB8AC3E}">
        <p14:creationId xmlns:p14="http://schemas.microsoft.com/office/powerpoint/2010/main" val="3972314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scie.org.uk/publications/guides/guide30/introduction/thinkchild.asp?gclid=EAIaIQobChMIod3MpYqV8wIVB-vtCh0SdA9xEAAYASAAEgI-FfD_BwE"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gov.uk/government/publications/criminal-exploitation-of-children-and-vulnerable-adults-county-lines/criminal-exploitation-of-children-and-vulnerable-adults-county-lines"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schools.essex.gov.uk/pupils/Safeguarding/ESafety/Pages/E-Safety.aspx" TargetMode="External"/><Relationship Id="rId2" Type="http://schemas.openxmlformats.org/officeDocument/2006/relationships/slide" Target="../slides/slide49.xml"/><Relationship Id="rId1" Type="http://schemas.openxmlformats.org/officeDocument/2006/relationships/notesMaster" Target="../notesMasters/notesMaster1.xml"/><Relationship Id="rId5" Type="http://schemas.openxmlformats.org/officeDocument/2006/relationships/hyperlink" Target="https://www.gov.uk/guidance/meeting-digital-and-technology-standards-in-schools-and-colleges/filtering-and-monitoring-standards-for-schools-and-colleges" TargetMode="External"/><Relationship Id="rId4" Type="http://schemas.openxmlformats.org/officeDocument/2006/relationships/hyperlink" Target="https://www.escb.co.uk/campaigns/online-safet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A2293-F181-2194-5E0A-F2723F03FA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B237C3-D112-6E66-3327-0D9ED9261E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77146-847D-3B21-0B18-72ABD09E084A}"/>
              </a:ext>
            </a:extLst>
          </p:cNvPr>
          <p:cNvSpPr>
            <a:spLocks noGrp="1"/>
          </p:cNvSpPr>
          <p:nvPr>
            <p:ph type="body" idx="1"/>
          </p:nvPr>
        </p:nvSpPr>
        <p:spPr/>
        <p:txBody>
          <a:bodyPr/>
          <a:lstStyle/>
          <a:p>
            <a:r>
              <a:rPr lang="en-GB"/>
              <a:t>This presentation can be used as an induction for new staff or as the annual level 2 update</a:t>
            </a:r>
          </a:p>
        </p:txBody>
      </p:sp>
      <p:sp>
        <p:nvSpPr>
          <p:cNvPr id="4" name="Slide Number Placeholder 3">
            <a:extLst>
              <a:ext uri="{FF2B5EF4-FFF2-40B4-BE49-F238E27FC236}">
                <a16:creationId xmlns:a16="http://schemas.microsoft.com/office/drawing/2014/main" id="{0950DE1C-60F2-E4CE-F13E-FB6A18DB9C5E}"/>
              </a:ext>
            </a:extLst>
          </p:cNvPr>
          <p:cNvSpPr>
            <a:spLocks noGrp="1"/>
          </p:cNvSpPr>
          <p:nvPr>
            <p:ph type="sldNum" sz="quarter" idx="5"/>
          </p:nvPr>
        </p:nvSpPr>
        <p:spPr/>
        <p:txBody>
          <a:bodyPr/>
          <a:lstStyle/>
          <a:p>
            <a:fld id="{F1B10567-32D7-4C6B-A64F-CFCFF718CD9F}" type="slidenum">
              <a:rPr lang="en-GB" smtClean="0"/>
              <a:t>1</a:t>
            </a:fld>
            <a:endParaRPr lang="en-GB"/>
          </a:p>
        </p:txBody>
      </p:sp>
    </p:spTree>
    <p:extLst>
      <p:ext uri="{BB962C8B-B14F-4D97-AF65-F5344CB8AC3E}">
        <p14:creationId xmlns:p14="http://schemas.microsoft.com/office/powerpoint/2010/main" val="4246053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10</a:t>
            </a:fld>
            <a:endParaRPr lang="en-GB"/>
          </a:p>
        </p:txBody>
      </p:sp>
    </p:spTree>
    <p:extLst>
      <p:ext uri="{BB962C8B-B14F-4D97-AF65-F5344CB8AC3E}">
        <p14:creationId xmlns:p14="http://schemas.microsoft.com/office/powerpoint/2010/main" val="148091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1A376-48F0-86E0-2B3F-7663D350A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6BEF5B-6463-5D55-9638-654CA2611B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950B09-FBE5-211A-4E2D-87FBDA64AB21}"/>
              </a:ext>
            </a:extLst>
          </p:cNvPr>
          <p:cNvSpPr>
            <a:spLocks noGrp="1"/>
          </p:cNvSpPr>
          <p:nvPr>
            <p:ph type="body" idx="1"/>
          </p:nvPr>
        </p:nvSpPr>
        <p:spPr/>
        <p:txBody>
          <a:bodyPr/>
          <a:lstStyle/>
          <a:p>
            <a:r>
              <a:rPr lang="en-GB"/>
              <a:t>Staff should be aware of the Essex Safeguarding Children Board and how it works with the statutory partners (Social Care, Health and Police) – the Board also works closely with Education in Essex. There are many committees at different levels and the Education Safeguarding team filters the issues raised by education settings to the statutory partners. </a:t>
            </a:r>
          </a:p>
          <a:p>
            <a:endParaRPr lang="en-GB"/>
          </a:p>
          <a:p>
            <a:r>
              <a:rPr lang="en-GB"/>
              <a:t>All staff should be aware of the SET procedures – Ofsted may ask staff if they are aware of their local procedures / arrangements and the staff should be able to reference the SET procedures </a:t>
            </a:r>
          </a:p>
          <a:p>
            <a:endParaRPr lang="en-GB"/>
          </a:p>
          <a:p>
            <a:endParaRPr lang="en-GB"/>
          </a:p>
        </p:txBody>
      </p:sp>
      <p:sp>
        <p:nvSpPr>
          <p:cNvPr id="4" name="Slide Number Placeholder 3">
            <a:extLst>
              <a:ext uri="{FF2B5EF4-FFF2-40B4-BE49-F238E27FC236}">
                <a16:creationId xmlns:a16="http://schemas.microsoft.com/office/drawing/2014/main" id="{D788D0B0-69B5-967F-B3DD-090F2860FFBD}"/>
              </a:ext>
            </a:extLst>
          </p:cNvPr>
          <p:cNvSpPr>
            <a:spLocks noGrp="1"/>
          </p:cNvSpPr>
          <p:nvPr>
            <p:ph type="sldNum" sz="quarter" idx="5"/>
          </p:nvPr>
        </p:nvSpPr>
        <p:spPr/>
        <p:txBody>
          <a:bodyPr/>
          <a:lstStyle/>
          <a:p>
            <a:fld id="{F1B10567-32D7-4C6B-A64F-CFCFF718CD9F}" type="slidenum">
              <a:rPr lang="en-GB" smtClean="0"/>
              <a:t>11</a:t>
            </a:fld>
            <a:endParaRPr lang="en-GB"/>
          </a:p>
        </p:txBody>
      </p:sp>
    </p:spTree>
    <p:extLst>
      <p:ext uri="{BB962C8B-B14F-4D97-AF65-F5344CB8AC3E}">
        <p14:creationId xmlns:p14="http://schemas.microsoft.com/office/powerpoint/2010/main" val="16227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76F67-23D1-CE49-75FA-1939D1E2B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72A99-F772-5515-91AB-636A5E475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E9AAC1-1EAB-FD8E-E0A3-3EC0A54B418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414D430-6CF7-E413-A9C9-9696879076DD}"/>
              </a:ext>
            </a:extLst>
          </p:cNvPr>
          <p:cNvSpPr>
            <a:spLocks noGrp="1"/>
          </p:cNvSpPr>
          <p:nvPr>
            <p:ph type="sldNum" sz="quarter" idx="5"/>
          </p:nvPr>
        </p:nvSpPr>
        <p:spPr/>
        <p:txBody>
          <a:bodyPr/>
          <a:lstStyle/>
          <a:p>
            <a:pPr defTabSz="937815">
              <a:defRPr/>
            </a:pPr>
            <a:fld id="{F1B10567-32D7-4C6B-A64F-CFCFF718CD9F}" type="slidenum">
              <a:rPr lang="en-GB" sz="1200">
                <a:solidFill>
                  <a:prstClr val="black"/>
                </a:solidFill>
                <a:latin typeface="Calibri" panose="020F0502020204030204"/>
              </a:rPr>
              <a:pPr defTabSz="937815">
                <a:defRPr/>
              </a:pPr>
              <a:t>12</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033372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section of the framework sets out the safeguarding and welfare requirements providers must meet. They are designed to help providers create a high-quality, welcoming, and safe setting where children can enjoy learning and grow in confidence.</a:t>
            </a:r>
          </a:p>
          <a:p>
            <a:endParaRPr lang="en-GB"/>
          </a:p>
          <a:p>
            <a:endParaRPr lang="en-GB"/>
          </a:p>
        </p:txBody>
      </p:sp>
      <p:sp>
        <p:nvSpPr>
          <p:cNvPr id="4" name="Slide Number Placeholder 3"/>
          <p:cNvSpPr>
            <a:spLocks noGrp="1"/>
          </p:cNvSpPr>
          <p:nvPr>
            <p:ph type="sldNum" sz="quarter" idx="5"/>
          </p:nvPr>
        </p:nvSpPr>
        <p:spPr/>
        <p:txBody>
          <a:bodyPr/>
          <a:lstStyle/>
          <a:p>
            <a:pPr defTabSz="937815">
              <a:defRPr/>
            </a:pPr>
            <a:fld id="{F1B10567-32D7-4C6B-A64F-CFCFF718CD9F}" type="slidenum">
              <a:rPr lang="en-GB" sz="1200">
                <a:solidFill>
                  <a:prstClr val="black"/>
                </a:solidFill>
                <a:latin typeface="Calibri" panose="020F0502020204030204"/>
              </a:rPr>
              <a:pPr defTabSz="937815">
                <a:defRPr/>
              </a:pPr>
              <a:t>13</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284686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pPr defTabSz="937815">
              <a:defRPr/>
            </a:pPr>
            <a:fld id="{F1B10567-32D7-4C6B-A64F-CFCFF718CD9F}" type="slidenum">
              <a:rPr lang="en-GB" sz="1200">
                <a:solidFill>
                  <a:prstClr val="black"/>
                </a:solidFill>
                <a:latin typeface="Calibri" panose="020F0502020204030204"/>
              </a:rPr>
              <a:pPr defTabSz="937815">
                <a:defRPr/>
              </a:pPr>
              <a:t>14</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803255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The 2026 framework version has removed the word ‘</a:t>
            </a:r>
            <a:r>
              <a:rPr lang="en-GB" err="1"/>
              <a:t>serious’</a:t>
            </a:r>
            <a:r>
              <a:rPr lang="en-GB"/>
              <a:t> from the harm descriptor. Dropping ‘</a:t>
            </a:r>
            <a:r>
              <a:rPr lang="en-GB" err="1"/>
              <a:t>serious’</a:t>
            </a:r>
            <a:r>
              <a:rPr lang="en-GB"/>
              <a:t> from the reporting requirement means providers must now notify Ofsted of any allegation of harm or abuse, not just serious ones.</a:t>
            </a:r>
          </a:p>
          <a:p>
            <a:endParaRPr lang="en-GB"/>
          </a:p>
          <a:p>
            <a:r>
              <a:rPr lang="en-GB"/>
              <a:t>3.10 </a:t>
            </a:r>
          </a:p>
          <a:p>
            <a:r>
              <a:rPr lang="en-GB"/>
              <a:t>Registered providers must inform Ofsted, or the CMA with which a provider of CoDP is </a:t>
            </a:r>
          </a:p>
          <a:p>
            <a:r>
              <a:rPr lang="en-GB"/>
              <a:t>registered, of any allegations of </a:t>
            </a:r>
            <a:r>
              <a:rPr lang="en-GB" b="1"/>
              <a:t>harm </a:t>
            </a:r>
            <a:r>
              <a:rPr lang="en-GB" b="0"/>
              <a:t>(instead of serious harm) </a:t>
            </a:r>
            <a:r>
              <a:rPr lang="en-GB"/>
              <a:t>or abuse by anyone living, working, or looking after </a:t>
            </a:r>
          </a:p>
          <a:p>
            <a:r>
              <a:rPr lang="en-GB"/>
              <a:t>children at the premises. </a:t>
            </a:r>
          </a:p>
          <a:p>
            <a:r>
              <a:rPr lang="en-GB"/>
              <a:t>This must happen whether the allegations of harm or abuse are </a:t>
            </a:r>
          </a:p>
          <a:p>
            <a:r>
              <a:rPr lang="en-GB"/>
              <a:t>alleged to have been committed on the premises or elsewhere, for example, on a visit.</a:t>
            </a:r>
          </a:p>
          <a:p>
            <a:r>
              <a:rPr lang="en-GB"/>
              <a:t> </a:t>
            </a:r>
          </a:p>
          <a:p>
            <a:r>
              <a:rPr lang="en-GB"/>
              <a:t>Registered providers must also notify Ofsted/their CMA of the action they have taken in </a:t>
            </a:r>
          </a:p>
          <a:p>
            <a:r>
              <a:rPr lang="en-GB"/>
              <a:t>response to the allegations. </a:t>
            </a:r>
          </a:p>
          <a:p>
            <a:endParaRPr lang="en-GB"/>
          </a:p>
          <a:p>
            <a:r>
              <a:rPr lang="en-GB"/>
              <a:t>Ofsted/the CMA must be notified as soon as is reasonably </a:t>
            </a:r>
          </a:p>
          <a:p>
            <a:r>
              <a:rPr lang="en-GB"/>
              <a:t>practicable, but in any event within 14 days of the allegations being made. A registered </a:t>
            </a:r>
          </a:p>
          <a:p>
            <a:r>
              <a:rPr lang="en-GB"/>
              <a:t>provider who, without a reasonable excuse, fails to do this, commits an offence. </a:t>
            </a:r>
          </a:p>
        </p:txBody>
      </p:sp>
      <p:sp>
        <p:nvSpPr>
          <p:cNvPr id="4" name="Slide Number Placeholder 3"/>
          <p:cNvSpPr>
            <a:spLocks noGrp="1"/>
          </p:cNvSpPr>
          <p:nvPr>
            <p:ph type="sldNum" sz="quarter" idx="5"/>
          </p:nvPr>
        </p:nvSpPr>
        <p:spPr/>
        <p:txBody>
          <a:bodyPr/>
          <a:lstStyle/>
          <a:p>
            <a:pPr defTabSz="937815">
              <a:defRPr/>
            </a:pPr>
            <a:fld id="{F1B10567-32D7-4C6B-A64F-CFCFF718CD9F}" type="slidenum">
              <a:rPr lang="en-GB" sz="1200">
                <a:solidFill>
                  <a:prstClr val="black"/>
                </a:solidFill>
                <a:latin typeface="Calibri" panose="020F0502020204030204"/>
              </a:rPr>
              <a:pPr defTabSz="937815">
                <a:defRPr/>
              </a:pPr>
              <a:t>15</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901426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C0959-9BCF-A08E-EAEB-7BDE336F7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56EFF0-7A35-10D8-1D7E-BB9E21022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AC00D9-E57D-6459-CA16-9F912C5543E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AE9D1A1-F87B-1924-E47A-327745DAA3C3}"/>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16</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42703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2B030-9B05-2F84-510B-E0ED6DAA3E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4A9A6F-2176-05A4-95E4-1969D07D33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F62FD7-D750-C41E-BF5B-184D63F3037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8F101E2-1E94-3374-FA96-4D01AF08940F}"/>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17</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1625266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CE07A-383E-E0E6-5DDF-683EE4DD3D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669DF-8346-3E64-4361-6F86A3EE293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84776FA-4DE1-819C-93B7-6F73C50113B1}"/>
              </a:ext>
            </a:extLst>
          </p:cNvPr>
          <p:cNvSpPr>
            <a:spLocks noGrp="1"/>
          </p:cNvSpPr>
          <p:nvPr>
            <p:ph type="body" idx="1"/>
          </p:nvPr>
        </p:nvSpPr>
        <p:spPr/>
        <p:txBody>
          <a:bodyPr/>
          <a:lstStyle/>
          <a:p>
            <a:r>
              <a:rPr lang="en-GB" b="1"/>
              <a:t>There have been significant changes to this document which have been summarised in a sperate presentation for you to use if you wish. </a:t>
            </a:r>
          </a:p>
        </p:txBody>
      </p:sp>
      <p:sp>
        <p:nvSpPr>
          <p:cNvPr id="4" name="Slide Number Placeholder 3">
            <a:extLst>
              <a:ext uri="{FF2B5EF4-FFF2-40B4-BE49-F238E27FC236}">
                <a16:creationId xmlns:a16="http://schemas.microsoft.com/office/drawing/2014/main" id="{484BCDE0-DA6D-68BB-8F24-13B6A66CBCE1}"/>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18</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4260996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AB0C8-97B9-2FA6-C3C0-1A6053D934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B4370-0D3C-B524-435C-BAA8163A392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192C213-F1E8-0340-4E4B-D59670EFB69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E0D36A2-20F0-B7B6-4A8B-CFA488C64705}"/>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19</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64698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DEEB7-F3A2-DC53-4390-DD6301EDE8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F6AB4-CE69-58D0-1839-6FD56A605D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AD52AA-2C19-1BD2-6124-4A77F3EEB25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CF6F21B-ED8C-4E17-27C4-221196FFB501}"/>
              </a:ext>
            </a:extLst>
          </p:cNvPr>
          <p:cNvSpPr>
            <a:spLocks noGrp="1"/>
          </p:cNvSpPr>
          <p:nvPr>
            <p:ph type="sldNum" sz="quarter" idx="5"/>
          </p:nvPr>
        </p:nvSpPr>
        <p:spPr/>
        <p:txBody>
          <a:bodyPr/>
          <a:lstStyle/>
          <a:p>
            <a:fld id="{F1B10567-32D7-4C6B-A64F-CFCFF718CD9F}" type="slidenum">
              <a:rPr lang="en-GB" smtClean="0"/>
              <a:t>2</a:t>
            </a:fld>
            <a:endParaRPr lang="en-GB"/>
          </a:p>
        </p:txBody>
      </p:sp>
    </p:spTree>
    <p:extLst>
      <p:ext uri="{BB962C8B-B14F-4D97-AF65-F5344CB8AC3E}">
        <p14:creationId xmlns:p14="http://schemas.microsoft.com/office/powerpoint/2010/main" val="2951659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815">
              <a:defRPr/>
            </a:pPr>
            <a:r>
              <a:rPr lang="en-GB" b="1">
                <a:solidFill>
                  <a:prstClr val="black"/>
                </a:solidFill>
                <a:latin typeface="Calibri" panose="020F0502020204030204"/>
              </a:rPr>
              <a:t>All staff should be prepared to identify children who may benefit from Family Help. Family Help means providing support as soon as a problem emerges at any point in a child’s life, from the foundation years through to the teenage years.</a:t>
            </a:r>
          </a:p>
          <a:p>
            <a:pPr defTabSz="937815">
              <a:defRPr/>
            </a:pPr>
            <a:endParaRPr lang="en-GB" b="1">
              <a:solidFill>
                <a:prstClr val="black"/>
              </a:solidFill>
              <a:latin typeface="Calibri" panose="020F0502020204030204"/>
            </a:endParaRPr>
          </a:p>
          <a:p>
            <a:pPr defTabSz="937815">
              <a:defRPr/>
            </a:pPr>
            <a:r>
              <a:rPr lang="en-GB" b="1">
                <a:solidFill>
                  <a:prstClr val="black"/>
                </a:solidFill>
                <a:latin typeface="Calibri" panose="020F0502020204030204"/>
              </a:rPr>
              <a:t>Working Together to Safeguard Children states: </a:t>
            </a:r>
            <a:r>
              <a:rPr lang="en-GB" b="0">
                <a:solidFill>
                  <a:prstClr val="black"/>
                </a:solidFill>
                <a:latin typeface="Calibri" panose="020F0502020204030204"/>
              </a:rPr>
              <a:t>‘Universal services and community-based early help is support for children of all ages that improves a family’s resilience and outcomes or reduces the chance of a problem </a:t>
            </a:r>
          </a:p>
          <a:p>
            <a:pPr defTabSz="937815">
              <a:defRPr/>
            </a:pPr>
            <a:r>
              <a:rPr lang="en-GB" b="0">
                <a:solidFill>
                  <a:prstClr val="black"/>
                </a:solidFill>
                <a:latin typeface="Calibri" panose="020F0502020204030204"/>
              </a:rPr>
              <a:t>getting worse. It is not an individual service, but a system of support delivered by local authorities and their partners working together and taking collective responsibility to provide the right provision in their area. This level of early help is provided through “universal services” - such as education, health – and other community-based services. </a:t>
            </a:r>
          </a:p>
          <a:p>
            <a:pPr defTabSz="937815">
              <a:defRPr/>
            </a:pPr>
            <a:r>
              <a:rPr lang="en-GB" b="0" u="sng">
                <a:solidFill>
                  <a:prstClr val="black"/>
                </a:solidFill>
                <a:latin typeface="Calibri" panose="020F0502020204030204"/>
              </a:rPr>
              <a:t>It is distinct from targeted early help delivered through Family Help teams</a:t>
            </a:r>
            <a:r>
              <a:rPr lang="en-GB" b="0">
                <a:solidFill>
                  <a:prstClr val="black"/>
                </a:solidFill>
                <a:latin typeface="Calibri" panose="020F0502020204030204"/>
              </a:rPr>
              <a:t>, which are more formal arrangements coordinated by local authorities, where a plan is in place and a lead practitioner appointed.’ </a:t>
            </a:r>
          </a:p>
          <a:p>
            <a:pPr defTabSz="937815">
              <a:defRPr/>
            </a:pPr>
            <a:endParaRPr lang="en-GB" b="0">
              <a:solidFill>
                <a:prstClr val="black"/>
              </a:solidFill>
              <a:latin typeface="Calibri" panose="020F0502020204030204"/>
            </a:endParaRPr>
          </a:p>
          <a:p>
            <a:pPr defTabSz="937815">
              <a:defRPr/>
            </a:pPr>
            <a:r>
              <a:rPr lang="en-GB" b="0">
                <a:solidFill>
                  <a:prstClr val="black"/>
                </a:solidFill>
                <a:latin typeface="Calibri" panose="020F0502020204030204"/>
              </a:rPr>
              <a:t>‘By closely aligning targeted early help and child in need support and services, Family Help creates a seamless system of help and support for children and families focused on building consistent relationships with lead practitioners, simple and effective assessment and planning, and clear interventions that support improved outcomes.’ </a:t>
            </a:r>
          </a:p>
          <a:p>
            <a:pPr defTabSz="937815">
              <a:defRPr/>
            </a:pPr>
            <a:endParaRPr lang="en-GB" b="1">
              <a:solidFill>
                <a:prstClr val="black"/>
              </a:solidFill>
              <a:latin typeface="Calibri" panose="020F0502020204030204"/>
            </a:endParaRPr>
          </a:p>
          <a:p>
            <a:pPr defTabSz="937815">
              <a:defRPr/>
            </a:pPr>
            <a:endParaRPr lang="en-GB" b="1">
              <a:solidFill>
                <a:prstClr val="black"/>
              </a:solidFill>
              <a:latin typeface="Calibri" panose="020F0502020204030204"/>
            </a:endParaRPr>
          </a:p>
          <a:p>
            <a:pPr defTabSz="937815">
              <a:defRPr/>
            </a:pPr>
            <a:r>
              <a:rPr lang="en-GB" b="1">
                <a:solidFill>
                  <a:prstClr val="black"/>
                </a:solidFill>
                <a:latin typeface="Calibri" panose="020F0502020204030204"/>
              </a:rPr>
              <a:t>All staff should be aware of the early help process, and understand their role in it:  </a:t>
            </a:r>
            <a:endParaRPr lang="en-GB" i="1">
              <a:solidFill>
                <a:prstClr val="black"/>
              </a:solidFill>
              <a:latin typeface="Calibri" panose="020F0502020204030204"/>
            </a:endParaRPr>
          </a:p>
          <a:p>
            <a:pPr defTabSz="937815">
              <a:defRPr/>
            </a:pPr>
            <a:r>
              <a:rPr lang="en-GB">
                <a:solidFill>
                  <a:prstClr val="black"/>
                </a:solidFill>
                <a:latin typeface="Calibri" panose="020F0502020204030204"/>
              </a:rPr>
              <a:t>Any child may benefit from early help, but all school and college staff should be</a:t>
            </a:r>
          </a:p>
          <a:p>
            <a:pPr defTabSz="937815">
              <a:defRPr/>
            </a:pPr>
            <a:r>
              <a:rPr lang="en-GB">
                <a:solidFill>
                  <a:prstClr val="black"/>
                </a:solidFill>
                <a:latin typeface="Calibri" panose="020F0502020204030204"/>
              </a:rPr>
              <a:t>particularly alert to the potential need for early help for a child who:</a:t>
            </a:r>
          </a:p>
          <a:p>
            <a:pPr defTabSz="937815">
              <a:defRPr/>
            </a:pPr>
            <a:endParaRPr lang="en-GB">
              <a:solidFill>
                <a:prstClr val="black"/>
              </a:solidFill>
              <a:latin typeface="Calibri" panose="020F0502020204030204"/>
            </a:endParaRPr>
          </a:p>
          <a:p>
            <a:pPr defTabSz="937815">
              <a:defRPr/>
            </a:pPr>
            <a:r>
              <a:rPr lang="en-GB">
                <a:solidFill>
                  <a:prstClr val="black"/>
                </a:solidFill>
                <a:latin typeface="Calibri" panose="020F0502020204030204"/>
              </a:rPr>
              <a:t>• is disabled and has specific additional needs;</a:t>
            </a:r>
          </a:p>
          <a:p>
            <a:pPr defTabSz="937815">
              <a:defRPr/>
            </a:pPr>
            <a:r>
              <a:rPr lang="en-GB">
                <a:solidFill>
                  <a:prstClr val="black"/>
                </a:solidFill>
                <a:latin typeface="Calibri" panose="020F0502020204030204"/>
              </a:rPr>
              <a:t>• has special educational needs (whether or not they have a statutory education,</a:t>
            </a:r>
          </a:p>
          <a:p>
            <a:pPr defTabSz="937815">
              <a:defRPr/>
            </a:pPr>
            <a:r>
              <a:rPr lang="en-GB">
                <a:solidFill>
                  <a:prstClr val="black"/>
                </a:solidFill>
                <a:latin typeface="Calibri" panose="020F0502020204030204"/>
              </a:rPr>
              <a:t>health and care plan);</a:t>
            </a:r>
          </a:p>
          <a:p>
            <a:pPr defTabSz="937815">
              <a:defRPr/>
            </a:pPr>
            <a:r>
              <a:rPr lang="en-GB">
                <a:solidFill>
                  <a:prstClr val="black"/>
                </a:solidFill>
                <a:latin typeface="Calibri" panose="020F0502020204030204"/>
              </a:rPr>
              <a:t>• is a young carer;</a:t>
            </a:r>
          </a:p>
          <a:p>
            <a:pPr defTabSz="937815">
              <a:defRPr/>
            </a:pPr>
            <a:r>
              <a:rPr lang="en-GB">
                <a:solidFill>
                  <a:prstClr val="black"/>
                </a:solidFill>
                <a:latin typeface="Calibri" panose="020F0502020204030204"/>
              </a:rPr>
              <a:t>• is showing signs of being drawn in to anti-social or criminal behaviour, including</a:t>
            </a:r>
          </a:p>
          <a:p>
            <a:pPr defTabSz="937815">
              <a:defRPr/>
            </a:pPr>
            <a:r>
              <a:rPr lang="en-GB">
                <a:solidFill>
                  <a:prstClr val="black"/>
                </a:solidFill>
                <a:latin typeface="Calibri" panose="020F0502020204030204"/>
              </a:rPr>
              <a:t>gang involvement and association with organised crime groups;</a:t>
            </a:r>
          </a:p>
          <a:p>
            <a:pPr defTabSz="937815">
              <a:defRPr/>
            </a:pPr>
            <a:r>
              <a:rPr lang="en-GB">
                <a:solidFill>
                  <a:prstClr val="black"/>
                </a:solidFill>
                <a:latin typeface="Calibri" panose="020F0502020204030204"/>
              </a:rPr>
              <a:t>• is frequently missing/goes missing from care or from home;</a:t>
            </a:r>
          </a:p>
          <a:p>
            <a:pPr defTabSz="937815">
              <a:defRPr/>
            </a:pPr>
            <a:r>
              <a:rPr lang="en-GB">
                <a:solidFill>
                  <a:prstClr val="black"/>
                </a:solidFill>
                <a:latin typeface="Calibri" panose="020F0502020204030204"/>
              </a:rPr>
              <a:t>• is misusing drugs or alcohol themselves;</a:t>
            </a:r>
          </a:p>
          <a:p>
            <a:pPr defTabSz="937815">
              <a:defRPr/>
            </a:pPr>
            <a:r>
              <a:rPr lang="en-GB">
                <a:solidFill>
                  <a:prstClr val="black"/>
                </a:solidFill>
                <a:latin typeface="Calibri" panose="020F0502020204030204"/>
              </a:rPr>
              <a:t>• Is at risk of modern slavery, trafficking or exploitation;</a:t>
            </a:r>
          </a:p>
          <a:p>
            <a:pPr defTabSz="937815">
              <a:defRPr/>
            </a:pPr>
            <a:r>
              <a:rPr lang="en-GB">
                <a:solidFill>
                  <a:prstClr val="black"/>
                </a:solidFill>
                <a:latin typeface="Calibri" panose="020F0502020204030204"/>
              </a:rPr>
              <a:t>is in a family circumstance presenting challenges for the child, such as substance</a:t>
            </a:r>
          </a:p>
          <a:p>
            <a:pPr defTabSz="937815">
              <a:defRPr/>
            </a:pPr>
            <a:r>
              <a:rPr lang="en-GB">
                <a:solidFill>
                  <a:prstClr val="black"/>
                </a:solidFill>
                <a:latin typeface="Calibri" panose="020F0502020204030204"/>
              </a:rPr>
              <a:t>abuse, adult mental health problems or domestic abuse;</a:t>
            </a:r>
          </a:p>
          <a:p>
            <a:pPr defTabSz="937815">
              <a:defRPr/>
            </a:pPr>
            <a:r>
              <a:rPr lang="en-GB">
                <a:solidFill>
                  <a:prstClr val="black"/>
                </a:solidFill>
                <a:latin typeface="Calibri" panose="020F0502020204030204"/>
              </a:rPr>
              <a:t>• has returned home to their family from care;</a:t>
            </a:r>
          </a:p>
          <a:p>
            <a:pPr defTabSz="937815">
              <a:defRPr/>
            </a:pPr>
            <a:r>
              <a:rPr lang="en-GB">
                <a:solidFill>
                  <a:prstClr val="black"/>
                </a:solidFill>
                <a:latin typeface="Calibri" panose="020F0502020204030204"/>
              </a:rPr>
              <a:t>• is showing early signs of abuse and/or neglect;</a:t>
            </a:r>
          </a:p>
          <a:p>
            <a:pPr defTabSz="937815">
              <a:defRPr/>
            </a:pPr>
            <a:r>
              <a:rPr lang="en-GB">
                <a:solidFill>
                  <a:prstClr val="black"/>
                </a:solidFill>
                <a:latin typeface="Calibri" panose="020F0502020204030204"/>
              </a:rPr>
              <a:t>• is at risk of being radicalised or exploited;</a:t>
            </a:r>
          </a:p>
          <a:p>
            <a:pPr defTabSz="937815">
              <a:defRPr/>
            </a:pPr>
            <a:r>
              <a:rPr lang="en-GB">
                <a:solidFill>
                  <a:prstClr val="black"/>
                </a:solidFill>
                <a:latin typeface="Calibri" panose="020F0502020204030204"/>
              </a:rPr>
              <a:t>• is a privately fostered child</a:t>
            </a:r>
          </a:p>
          <a:p>
            <a:pPr defTabSz="937815">
              <a:defRPr/>
            </a:pPr>
            <a:endParaRPr lang="en-US" b="1">
              <a:solidFill>
                <a:prstClr val="black"/>
              </a:solidFill>
              <a:latin typeface="Calibri" panose="020F0502020204030204"/>
            </a:endParaRPr>
          </a:p>
          <a:p>
            <a:pPr defTabSz="937815">
              <a:defRPr/>
            </a:pPr>
            <a:r>
              <a:rPr lang="en-US" b="1">
                <a:solidFill>
                  <a:prstClr val="black"/>
                </a:solidFill>
                <a:latin typeface="Calibri" panose="020F0502020204030204"/>
              </a:rPr>
              <a:t>All staff should be aware of the process for making referrals to children’s social care:  </a:t>
            </a:r>
            <a:r>
              <a:rPr lang="en-US" i="1">
                <a:solidFill>
                  <a:prstClr val="black"/>
                </a:solidFill>
                <a:latin typeface="Calibri" panose="020F0502020204030204"/>
              </a:rPr>
              <a:t>where are the contact details for this in your setting ?</a:t>
            </a:r>
          </a:p>
          <a:p>
            <a:pPr defTabSz="937815">
              <a:defRPr/>
            </a:pPr>
            <a:endParaRPr lang="en-US" i="1">
              <a:solidFill>
                <a:prstClr val="black"/>
              </a:solidFill>
              <a:latin typeface="Calibri" panose="020F0502020204030204"/>
            </a:endParaRPr>
          </a:p>
          <a:p>
            <a:pPr defTabSz="937815">
              <a:defRPr/>
            </a:pPr>
            <a:r>
              <a:rPr lang="en-GB">
                <a:solidFill>
                  <a:prstClr val="black"/>
                </a:solidFill>
                <a:latin typeface="Calibri" panose="020F0502020204030204"/>
              </a:rPr>
              <a:t>All staff should be aware that children may not feel ready or know how to tell someone that they are being abused, exploited, or neglected, and/or they may not recognise their experiences as harmful. For example, children may feel embarrassed, humiliated, or being threatened. This could be due to their vulnerability, disability and/or sexual orientation or language barriers. </a:t>
            </a:r>
            <a:endParaRPr lang="en-US" sz="1800" b="1">
              <a:solidFill>
                <a:srgbClr val="000000"/>
              </a:solidFill>
              <a:latin typeface="Calibri"/>
            </a:endParaRPr>
          </a:p>
          <a:p>
            <a:endParaRPr lang="en-GB"/>
          </a:p>
        </p:txBody>
      </p:sp>
      <p:sp>
        <p:nvSpPr>
          <p:cNvPr id="4" name="Slide Number Placeholder 3"/>
          <p:cNvSpPr>
            <a:spLocks noGrp="1"/>
          </p:cNvSpPr>
          <p:nvPr>
            <p:ph type="sldNum" sz="quarter" idx="5"/>
          </p:nvPr>
        </p:nvSpPr>
        <p:spPr/>
        <p:txBody>
          <a:bodyPr/>
          <a:lstStyle/>
          <a:p>
            <a:pPr defTabSz="937815">
              <a:defRPr/>
            </a:pPr>
            <a:fld id="{F1B10567-32D7-4C6B-A64F-CFCFF718CD9F}" type="slidenum">
              <a:rPr lang="en-GB" sz="1200">
                <a:solidFill>
                  <a:prstClr val="black"/>
                </a:solidFill>
                <a:latin typeface="Calibri" panose="020F0502020204030204"/>
              </a:rPr>
              <a:pPr defTabSz="937815">
                <a:defRPr/>
              </a:pPr>
              <a:t>20</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1290535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21</a:t>
            </a:fld>
            <a:endParaRPr lang="en-GB">
              <a:solidFill>
                <a:prstClr val="black"/>
              </a:solidFill>
              <a:latin typeface="Calibri" panose="020F0502020204030204"/>
            </a:endParaRPr>
          </a:p>
        </p:txBody>
      </p:sp>
    </p:spTree>
    <p:extLst>
      <p:ext uri="{BB962C8B-B14F-4D97-AF65-F5344CB8AC3E}">
        <p14:creationId xmlns:p14="http://schemas.microsoft.com/office/powerpoint/2010/main" val="30494267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3BADD-BD9D-D68A-B257-6A93DDC7AF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0A982-146F-E170-0758-6F8EA38A2D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8C484A-CA55-408A-3739-3C0D831F9966}"/>
              </a:ext>
            </a:extLst>
          </p:cNvPr>
          <p:cNvSpPr>
            <a:spLocks noGrp="1"/>
          </p:cNvSpPr>
          <p:nvPr>
            <p:ph type="body" idx="1"/>
          </p:nvPr>
        </p:nvSpPr>
        <p:spPr/>
        <p:txBody>
          <a:bodyPr/>
          <a:lstStyle/>
          <a:p>
            <a:r>
              <a:rPr lang="en-GB"/>
              <a:t>You will go through the types of abuse later in the presentation. This slide is the wording on the signs of possible abuse and neglect from the Statutory framework</a:t>
            </a:r>
          </a:p>
          <a:p>
            <a:endParaRPr lang="en-GB"/>
          </a:p>
        </p:txBody>
      </p:sp>
      <p:sp>
        <p:nvSpPr>
          <p:cNvPr id="4" name="Slide Number Placeholder 3">
            <a:extLst>
              <a:ext uri="{FF2B5EF4-FFF2-40B4-BE49-F238E27FC236}">
                <a16:creationId xmlns:a16="http://schemas.microsoft.com/office/drawing/2014/main" id="{F3B766CC-6CDF-0461-913C-27754DF0F998}"/>
              </a:ext>
            </a:extLst>
          </p:cNvPr>
          <p:cNvSpPr>
            <a:spLocks noGrp="1"/>
          </p:cNvSpPr>
          <p:nvPr>
            <p:ph type="sldNum" sz="quarter" idx="5"/>
          </p:nvPr>
        </p:nvSpPr>
        <p:spPr/>
        <p:txBody>
          <a:bodyPr/>
          <a:lstStyle/>
          <a:p>
            <a:pPr defTabSz="937815">
              <a:defRPr/>
            </a:pPr>
            <a:fld id="{F1B10567-32D7-4C6B-A64F-CFCFF718CD9F}" type="slidenum">
              <a:rPr lang="en-GB" sz="1200">
                <a:solidFill>
                  <a:prstClr val="black"/>
                </a:solidFill>
                <a:latin typeface="Calibri" panose="020F0502020204030204"/>
              </a:rPr>
              <a:pPr defTabSz="937815">
                <a:defRPr/>
              </a:pPr>
              <a:t>22</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564405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ED2B3-8CEB-7C62-9922-4B905B1CE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A3F60-6364-3AFD-3D6C-7C3509C2B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456109-12A2-49D3-176A-558A3A13B2F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D38424-9131-0D6B-9E37-BDD62FEB8A40}"/>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23</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937833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05771-02C2-6522-FD28-D92424717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3BE42-8E3E-DF4D-1EE8-05D3FDA55B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319BE-8CB0-ABFE-478A-13420D7AEAE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CD1A02-4D12-4177-6448-FC9C22FDC584}"/>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24</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909835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546">
              <a:defRPr/>
            </a:pPr>
            <a:r>
              <a:rPr lang="en-GB" sz="1300">
                <a:solidFill>
                  <a:prstClr val="black"/>
                </a:solidFill>
                <a:latin typeface="Calibri" panose="020F0502020204030204"/>
              </a:rPr>
              <a:t>Remember the majority of injuries in young children are accidental  - however be professionally curious </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25</a:t>
            </a:fld>
            <a:endParaRPr lang="en-GB"/>
          </a:p>
        </p:txBody>
      </p:sp>
    </p:spTree>
    <p:extLst>
      <p:ext uri="{BB962C8B-B14F-4D97-AF65-F5344CB8AC3E}">
        <p14:creationId xmlns:p14="http://schemas.microsoft.com/office/powerpoint/2010/main" val="2461706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26</a:t>
            </a:fld>
            <a:endParaRPr lang="en-GB"/>
          </a:p>
        </p:txBody>
      </p:sp>
    </p:spTree>
    <p:extLst>
      <p:ext uri="{BB962C8B-B14F-4D97-AF65-F5344CB8AC3E}">
        <p14:creationId xmlns:p14="http://schemas.microsoft.com/office/powerpoint/2010/main" val="2253321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14FD5-3507-E8ED-B7EA-35185B4427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AD5D4-707F-DFCB-F278-61FDA118F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FEF502-9E75-31B2-34E8-3762F3D5808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8550851-3787-6E5D-AFFD-ADA1CAF8A820}"/>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27</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2122062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E9728-75BA-6F44-EE76-1F4948D04E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5DE39-37E8-B628-F3BF-F985D808BD4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0757D1-3511-E27B-4E4E-22103C96B58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70180DA-D6D4-3A85-8C44-8A345F033700}"/>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28</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4459108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74F06-D870-3039-EAFC-6C49360721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0C1C0-4B47-A454-A619-F3F12F3EBB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641E1B-1949-1FC3-8383-F6D51E5F07F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8FDF4D6-857E-6D53-709E-0766E9B39444}"/>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29</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003612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team structure</a:t>
            </a:r>
          </a:p>
          <a:p>
            <a:endParaRPr lang="en-GB"/>
          </a:p>
          <a:p>
            <a:r>
              <a:rPr lang="en-GB"/>
              <a:t>You can point out the adviser relevant to your quadrant. </a:t>
            </a:r>
          </a:p>
        </p:txBody>
      </p:sp>
      <p:sp>
        <p:nvSpPr>
          <p:cNvPr id="4" name="Slide Number Placeholder 3"/>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3</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1458264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B1A4A-783C-C098-5911-033DB701A6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38035-73BB-7B99-DFF2-427F5A6CA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D96F9-41F9-7A1E-7785-DC7875D886A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D9183FF-3F98-B385-6894-5E93849D19D0}"/>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30</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9937569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15460-09C0-6CA1-C0CB-CB6CC87A43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8A0161-E68E-9FC3-E07E-476231A46D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C50FBE-F10A-0BF0-B26A-FEC1CCB1BB5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42FEE77-1A3F-13F6-7245-EBFB0C7C527D}"/>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31</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9207491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49E90-C97A-08E9-A177-5494787F31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01BAF6-4FDF-9A0A-0AAE-56DD30036B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79CC2-18C3-879E-CBEF-1AB76E2CAB2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FA398E8-BBB3-E844-BD87-E75C38838E7A}"/>
              </a:ext>
            </a:extLst>
          </p:cNvPr>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32</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8347607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70D4F-5809-364C-7148-1823031047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B3BBA-0BC3-F965-A735-BFCCEA7BCF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60ADC6-2950-B592-0C9D-F26FAFFEAD7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79057CC-BCDA-6CCF-3341-9813B8D84B8F}"/>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33</a:t>
            </a:fld>
            <a:endParaRPr lang="en-GB">
              <a:solidFill>
                <a:prstClr val="black"/>
              </a:solidFill>
              <a:latin typeface="Calibri" panose="020F0502020204030204"/>
            </a:endParaRPr>
          </a:p>
        </p:txBody>
      </p:sp>
    </p:spTree>
    <p:extLst>
      <p:ext uri="{BB962C8B-B14F-4D97-AF65-F5344CB8AC3E}">
        <p14:creationId xmlns:p14="http://schemas.microsoft.com/office/powerpoint/2010/main" val="22499175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904616">
              <a:defRPr/>
            </a:pPr>
            <a:fld id="{F1B10567-32D7-4C6B-A64F-CFCFF718CD9F}" type="slidenum">
              <a:rPr lang="en-GB">
                <a:solidFill>
                  <a:prstClr val="black"/>
                </a:solidFill>
                <a:latin typeface="Calibri" panose="020F0502020204030204"/>
              </a:rPr>
              <a:pPr defTabSz="904616">
                <a:defRPr/>
              </a:pPr>
              <a:t>34</a:t>
            </a:fld>
            <a:endParaRPr lang="en-GB">
              <a:solidFill>
                <a:prstClr val="black"/>
              </a:solidFill>
              <a:latin typeface="Calibri" panose="020F0502020204030204"/>
            </a:endParaRPr>
          </a:p>
        </p:txBody>
      </p:sp>
    </p:spTree>
    <p:extLst>
      <p:ext uri="{BB962C8B-B14F-4D97-AF65-F5344CB8AC3E}">
        <p14:creationId xmlns:p14="http://schemas.microsoft.com/office/powerpoint/2010/main" val="39847487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46049-0BB9-DB14-E9C1-4748FA3AD6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BDB84-87F9-5170-3D7A-C6C1E9198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B9802B-1916-5F70-06D4-2CBAD946B53B}"/>
              </a:ext>
            </a:extLst>
          </p:cNvPr>
          <p:cNvSpPr>
            <a:spLocks noGrp="1"/>
          </p:cNvSpPr>
          <p:nvPr>
            <p:ph type="body" idx="1"/>
          </p:nvPr>
        </p:nvSpPr>
        <p:spPr/>
        <p:txBody>
          <a:bodyPr/>
          <a:lstStyle/>
          <a:p>
            <a:pPr defTabSz="955546">
              <a:defRPr/>
            </a:pPr>
            <a:r>
              <a:rPr lang="en-GB" sz="1300">
                <a:solidFill>
                  <a:prstClr val="black"/>
                </a:solidFill>
                <a:latin typeface="Calibri" panose="020F0502020204030204"/>
              </a:rPr>
              <a:t>Be clear that the expectation is for staff members to work in accordance with the setting policy and procedures (in that any concerns should be reported to the Designated Lead).  </a:t>
            </a:r>
          </a:p>
          <a:p>
            <a:pPr defTabSz="955546">
              <a:defRPr/>
            </a:pPr>
            <a:endParaRPr lang="en-GB" sz="1300">
              <a:solidFill>
                <a:prstClr val="black"/>
              </a:solidFill>
              <a:latin typeface="Calibri" panose="020F0502020204030204"/>
            </a:endParaRP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The DSL or DDSL should always be available to discuss safeguarding concerns. If in exceptional circumstances, they are not available, this should not delay appropriate action being taken. Staff should consider speaking to a member of the senior leadership team and/or take advice from local children’s social care. In these circumstances, any action taken should be shared with the designated safeguarding lead and recorded appropriately</a:t>
            </a:r>
            <a:endParaRPr lang="en-GB"/>
          </a:p>
        </p:txBody>
      </p:sp>
      <p:sp>
        <p:nvSpPr>
          <p:cNvPr id="4" name="Slide Number Placeholder 3">
            <a:extLst>
              <a:ext uri="{FF2B5EF4-FFF2-40B4-BE49-F238E27FC236}">
                <a16:creationId xmlns:a16="http://schemas.microsoft.com/office/drawing/2014/main" id="{8E522442-346E-8DDB-3134-6C3923BC6A6B}"/>
              </a:ext>
            </a:extLst>
          </p:cNvPr>
          <p:cNvSpPr>
            <a:spLocks noGrp="1"/>
          </p:cNvSpPr>
          <p:nvPr>
            <p:ph type="sldNum" sz="quarter" idx="5"/>
          </p:nvPr>
        </p:nvSpPr>
        <p:spPr/>
        <p:txBody>
          <a:bodyPr/>
          <a:lstStyle/>
          <a:p>
            <a:pPr defTabSz="904616">
              <a:defRPr/>
            </a:pPr>
            <a:fld id="{F1B10567-32D7-4C6B-A64F-CFCFF718CD9F}" type="slidenum">
              <a:rPr lang="en-GB">
                <a:solidFill>
                  <a:prstClr val="black"/>
                </a:solidFill>
                <a:latin typeface="Calibri" panose="020F0502020204030204"/>
              </a:rPr>
              <a:pPr defTabSz="904616">
                <a:defRPr/>
              </a:pPr>
              <a:t>35</a:t>
            </a:fld>
            <a:endParaRPr lang="en-GB">
              <a:solidFill>
                <a:prstClr val="black"/>
              </a:solidFill>
              <a:latin typeface="Calibri" panose="020F0502020204030204"/>
            </a:endParaRPr>
          </a:p>
        </p:txBody>
      </p:sp>
    </p:spTree>
    <p:extLst>
      <p:ext uri="{BB962C8B-B14F-4D97-AF65-F5344CB8AC3E}">
        <p14:creationId xmlns:p14="http://schemas.microsoft.com/office/powerpoint/2010/main" val="16581002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C3868-85B7-93C4-3C98-BA98D7DDB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33D246-5094-E58E-4161-268BCAEE20C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82CCDF1-F641-0E5D-E1D1-49ECC62C67F3}"/>
              </a:ext>
            </a:extLst>
          </p:cNvPr>
          <p:cNvSpPr>
            <a:spLocks noGrp="1"/>
          </p:cNvSpPr>
          <p:nvPr>
            <p:ph type="body" idx="1"/>
          </p:nvPr>
        </p:nvSpPr>
        <p:spPr/>
        <p:txBody>
          <a:bodyPr/>
          <a:lstStyle/>
          <a:p>
            <a:pPr defTabSz="955546">
              <a:defRPr/>
            </a:pPr>
            <a:r>
              <a:rPr lang="en-GB"/>
              <a:t>When describing a concern – this could be an observation of presentation or behaviour, or a conversation with a parent or child – ensure that all staff are specific and factual with the detail.</a:t>
            </a:r>
          </a:p>
        </p:txBody>
      </p:sp>
      <p:sp>
        <p:nvSpPr>
          <p:cNvPr id="4" name="Slide Number Placeholder 3">
            <a:extLst>
              <a:ext uri="{FF2B5EF4-FFF2-40B4-BE49-F238E27FC236}">
                <a16:creationId xmlns:a16="http://schemas.microsoft.com/office/drawing/2014/main" id="{FB4E4426-9AFD-5B7D-EE3D-72889CE8F64E}"/>
              </a:ext>
            </a:extLst>
          </p:cNvPr>
          <p:cNvSpPr>
            <a:spLocks noGrp="1"/>
          </p:cNvSpPr>
          <p:nvPr>
            <p:ph type="sldNum" sz="quarter" idx="5"/>
          </p:nvPr>
        </p:nvSpPr>
        <p:spPr/>
        <p:txBody>
          <a:bodyPr/>
          <a:lstStyle/>
          <a:p>
            <a:pPr defTabSz="904616">
              <a:defRPr/>
            </a:pPr>
            <a:fld id="{F1B10567-32D7-4C6B-A64F-CFCFF718CD9F}" type="slidenum">
              <a:rPr lang="en-GB">
                <a:solidFill>
                  <a:prstClr val="black"/>
                </a:solidFill>
                <a:latin typeface="Calibri" panose="020F0502020204030204"/>
              </a:rPr>
              <a:pPr defTabSz="904616">
                <a:defRPr/>
              </a:pPr>
              <a:t>36</a:t>
            </a:fld>
            <a:endParaRPr lang="en-GB">
              <a:solidFill>
                <a:prstClr val="black"/>
              </a:solidFill>
              <a:latin typeface="Calibri" panose="020F0502020204030204"/>
            </a:endParaRPr>
          </a:p>
        </p:txBody>
      </p:sp>
    </p:spTree>
    <p:extLst>
      <p:ext uri="{BB962C8B-B14F-4D97-AF65-F5344CB8AC3E}">
        <p14:creationId xmlns:p14="http://schemas.microsoft.com/office/powerpoint/2010/main" val="10929694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Ensure staff are clear about how to record appropriately (is there a template for recording)</a:t>
            </a:r>
          </a:p>
          <a:p>
            <a:endParaRPr lang="en-GB"/>
          </a:p>
        </p:txBody>
      </p:sp>
      <p:sp>
        <p:nvSpPr>
          <p:cNvPr id="4" name="Slide Number Placeholder 3"/>
          <p:cNvSpPr>
            <a:spLocks noGrp="1"/>
          </p:cNvSpPr>
          <p:nvPr>
            <p:ph type="sldNum" sz="quarter" idx="5"/>
          </p:nvPr>
        </p:nvSpPr>
        <p:spPr/>
        <p:txBody>
          <a:bodyPr/>
          <a:lstStyle/>
          <a:p>
            <a:pPr defTabSz="904616">
              <a:defRPr/>
            </a:pPr>
            <a:fld id="{F1B10567-32D7-4C6B-A64F-CFCFF718CD9F}" type="slidenum">
              <a:rPr lang="en-GB">
                <a:solidFill>
                  <a:prstClr val="black"/>
                </a:solidFill>
                <a:latin typeface="Calibri" panose="020F0502020204030204"/>
              </a:rPr>
              <a:pPr defTabSz="904616">
                <a:defRPr/>
              </a:pPr>
              <a:t>37</a:t>
            </a:fld>
            <a:endParaRPr lang="en-GB">
              <a:solidFill>
                <a:prstClr val="black"/>
              </a:solidFill>
              <a:latin typeface="Calibri" panose="020F0502020204030204"/>
            </a:endParaRPr>
          </a:p>
        </p:txBody>
      </p:sp>
    </p:spTree>
    <p:extLst>
      <p:ext uri="{BB962C8B-B14F-4D97-AF65-F5344CB8AC3E}">
        <p14:creationId xmlns:p14="http://schemas.microsoft.com/office/powerpoint/2010/main" val="23151154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A415A-69DF-B7E4-3EB4-32BF9375B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17467-B6A1-39EB-8209-943C79C11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C10ABF-E618-4C79-6278-0746D19A12FD}"/>
              </a:ext>
            </a:extLst>
          </p:cNvPr>
          <p:cNvSpPr>
            <a:spLocks noGrp="1"/>
          </p:cNvSpPr>
          <p:nvPr>
            <p:ph type="body" idx="1"/>
          </p:nvPr>
        </p:nvSpPr>
        <p:spPr/>
        <p:txBody>
          <a:bodyPr/>
          <a:lstStyle/>
          <a:p>
            <a:r>
              <a:rPr lang="en-GB"/>
              <a:t>Ensure staff are clear about how to record appropriately (is there a template for recording)</a:t>
            </a:r>
          </a:p>
        </p:txBody>
      </p:sp>
      <p:sp>
        <p:nvSpPr>
          <p:cNvPr id="4" name="Slide Number Placeholder 3">
            <a:extLst>
              <a:ext uri="{FF2B5EF4-FFF2-40B4-BE49-F238E27FC236}">
                <a16:creationId xmlns:a16="http://schemas.microsoft.com/office/drawing/2014/main" id="{722C5962-4C1D-6B54-E908-748F02BD432C}"/>
              </a:ext>
            </a:extLst>
          </p:cNvPr>
          <p:cNvSpPr>
            <a:spLocks noGrp="1"/>
          </p:cNvSpPr>
          <p:nvPr>
            <p:ph type="sldNum" sz="quarter" idx="5"/>
          </p:nvPr>
        </p:nvSpPr>
        <p:spPr/>
        <p:txBody>
          <a:bodyPr/>
          <a:lstStyle/>
          <a:p>
            <a:pPr defTabSz="904616">
              <a:defRPr/>
            </a:pPr>
            <a:fld id="{F1B10567-32D7-4C6B-A64F-CFCFF718CD9F}" type="slidenum">
              <a:rPr lang="en-GB">
                <a:solidFill>
                  <a:prstClr val="black"/>
                </a:solidFill>
                <a:latin typeface="Calibri" panose="020F0502020204030204"/>
              </a:rPr>
              <a:pPr defTabSz="904616">
                <a:defRPr/>
              </a:pPr>
              <a:t>38</a:t>
            </a:fld>
            <a:endParaRPr lang="en-GB">
              <a:solidFill>
                <a:prstClr val="black"/>
              </a:solidFill>
              <a:latin typeface="Calibri" panose="020F0502020204030204"/>
            </a:endParaRPr>
          </a:p>
        </p:txBody>
      </p:sp>
    </p:spTree>
    <p:extLst>
      <p:ext uri="{BB962C8B-B14F-4D97-AF65-F5344CB8AC3E}">
        <p14:creationId xmlns:p14="http://schemas.microsoft.com/office/powerpoint/2010/main" val="22060038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E19A3-163A-D6CF-02FD-2E479ECFD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47527A-3602-4A75-615E-1EAF8F4841E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9E5E11-5389-5B87-4524-820A7A06FF8D}"/>
              </a:ext>
            </a:extLst>
          </p:cNvPr>
          <p:cNvSpPr>
            <a:spLocks noGrp="1"/>
          </p:cNvSpPr>
          <p:nvPr>
            <p:ph type="body" idx="1"/>
          </p:nvPr>
        </p:nvSpPr>
        <p:spPr/>
        <p:txBody>
          <a:bodyPr/>
          <a:lstStyle/>
          <a:p>
            <a:pPr defTabSz="955546">
              <a:defRPr/>
            </a:pPr>
            <a:r>
              <a:rPr lang="en-GB" sz="1300">
                <a:solidFill>
                  <a:prstClr val="black"/>
                </a:solidFill>
                <a:latin typeface="Calibri" panose="020F0502020204030204"/>
              </a:rPr>
              <a:t>It is best practice to: </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involve the family in decisions </a:t>
            </a:r>
          </a:p>
          <a:p>
            <a:pPr defTabSz="955546">
              <a:defRPr/>
            </a:pPr>
            <a:r>
              <a:rPr lang="en-GB" sz="1300">
                <a:solidFill>
                  <a:prstClr val="black"/>
                </a:solidFill>
                <a:latin typeface="Calibri" panose="020F0502020204030204"/>
              </a:rPr>
              <a:t>seek their consent for the best outcomes </a:t>
            </a:r>
          </a:p>
          <a:p>
            <a:pPr defTabSz="955546">
              <a:defRPr/>
            </a:pPr>
            <a:r>
              <a:rPr lang="en-GB" sz="1300">
                <a:solidFill>
                  <a:prstClr val="black"/>
                </a:solidFill>
                <a:latin typeface="Calibri" panose="020F0502020204030204"/>
              </a:rPr>
              <a:t>assess the family’s needs as a whole </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However, working with families can be challenging at times. Uncooperative families are those who will deliberately choose not to engage and / or co-operate with professionals and who will often display one or more of a wide range of uncooperative behaviours towards professionals.  The SET procedures have details on this aspect in Section 6 Managing work with Families where there are obstacles and resistance</a:t>
            </a:r>
          </a:p>
          <a:p>
            <a:pPr defTabSz="955546">
              <a:defRPr/>
            </a:pPr>
            <a:endParaRPr lang="en-GB" sz="1300">
              <a:solidFill>
                <a:prstClr val="black"/>
              </a:solidFill>
              <a:latin typeface="Calibri" panose="020F0502020204030204"/>
            </a:endParaRPr>
          </a:p>
          <a:p>
            <a:pPr defTabSz="955546">
              <a:defRPr/>
            </a:pPr>
            <a:r>
              <a:rPr lang="en-GB" sz="1300" b="1">
                <a:solidFill>
                  <a:prstClr val="black"/>
                </a:solidFill>
                <a:latin typeface="Calibri" panose="020F0502020204030204"/>
              </a:rPr>
              <a:t> Ambivalence </a:t>
            </a:r>
            <a:r>
              <a:rPr lang="en-GB" sz="1300">
                <a:solidFill>
                  <a:prstClr val="black"/>
                </a:solidFill>
                <a:latin typeface="Calibri" panose="020F0502020204030204"/>
              </a:rPr>
              <a:t>- can be seen when people are always late for appointments, or repeatedly make excuses for missing them; when they change the conversation away from uncomfortable topics and when they use dismissive body language. Ambivalence is the most common reaction and may not amount to uncooperativeness. All service users are ambivalent at some stage in the helping process which is related to the dependence involved in being helped by others.</a:t>
            </a:r>
          </a:p>
          <a:p>
            <a:pPr defTabSz="955546">
              <a:defRPr/>
            </a:pPr>
            <a:r>
              <a:rPr lang="en-GB" sz="1300">
                <a:solidFill>
                  <a:prstClr val="black"/>
                </a:solidFill>
                <a:latin typeface="Calibri" panose="020F0502020204030204"/>
              </a:rPr>
              <a:t>It may reflect cultural differences, being unclear what is expected, or poor experiences of previous involvement with professionals.</a:t>
            </a:r>
          </a:p>
          <a:p>
            <a:pPr defTabSz="955546">
              <a:defRPr/>
            </a:pPr>
            <a:r>
              <a:rPr lang="en-GB" sz="1300">
                <a:solidFill>
                  <a:prstClr val="black"/>
                </a:solidFill>
                <a:latin typeface="Calibri" panose="020F0502020204030204"/>
              </a:rPr>
              <a:t>Ambivalence may need to be acknowledged, but it can be worked through</a:t>
            </a:r>
          </a:p>
          <a:p>
            <a:pPr defTabSz="955546">
              <a:defRPr/>
            </a:pPr>
            <a:endParaRPr lang="en-GB" sz="1300">
              <a:solidFill>
                <a:prstClr val="black"/>
              </a:solidFill>
              <a:latin typeface="Calibri" panose="020F0502020204030204"/>
            </a:endParaRPr>
          </a:p>
          <a:p>
            <a:pPr defTabSz="955546">
              <a:defRPr/>
            </a:pPr>
            <a:r>
              <a:rPr lang="en-GB" sz="1300" b="1">
                <a:solidFill>
                  <a:prstClr val="black"/>
                </a:solidFill>
                <a:latin typeface="Calibri" panose="020F0502020204030204"/>
              </a:rPr>
              <a:t>Avoidance/Denial </a:t>
            </a:r>
            <a:r>
              <a:rPr lang="en-GB" sz="1300">
                <a:solidFill>
                  <a:prstClr val="black"/>
                </a:solidFill>
                <a:latin typeface="Calibri" panose="020F0502020204030204"/>
              </a:rPr>
              <a:t>is a very common method of non-engagement and includes avoiding appointments, missing meetings, cutting short visits due to other apparent important activity, not allowing easy contact with a child, especially on their own or refusing to acknowledge abuse/problems. They may have something to hide, resent outside interference, not want to accept or discuss concerns about their children.</a:t>
            </a:r>
          </a:p>
          <a:p>
            <a:pPr defTabSz="955546">
              <a:defRPr/>
            </a:pPr>
            <a:endParaRPr lang="en-GB" sz="1300">
              <a:solidFill>
                <a:prstClr val="black"/>
              </a:solidFill>
              <a:latin typeface="Calibri" panose="020F0502020204030204"/>
            </a:endParaRPr>
          </a:p>
          <a:p>
            <a:pPr defTabSz="955546">
              <a:defRPr/>
            </a:pPr>
            <a:r>
              <a:rPr lang="en-GB" sz="1300" b="1">
                <a:solidFill>
                  <a:prstClr val="black"/>
                </a:solidFill>
                <a:latin typeface="Calibri" panose="020F0502020204030204"/>
              </a:rPr>
              <a:t>Confrontation</a:t>
            </a:r>
            <a:r>
              <a:rPr lang="en-GB" sz="1300">
                <a:solidFill>
                  <a:prstClr val="black"/>
                </a:solidFill>
                <a:latin typeface="Calibri" panose="020F0502020204030204"/>
              </a:rPr>
              <a:t> is communication that tends towards anger, creates unnecessary conflict, and damages relationships, it includes challenging professionals, provoking arguments, extreme avoidance and often indicates a deep-seated lack of trust leading to a 'fight' rather than 'flight' response to difficult situations. Parents may fear that their children may be taken away or they may be reacting to them having being taken away. They may have difficulty in consistently seeing the worker's good intent and be suspicious of their motives.</a:t>
            </a:r>
          </a:p>
          <a:p>
            <a:pPr defTabSz="955546">
              <a:defRPr/>
            </a:pPr>
            <a:endParaRPr lang="en-GB" sz="1300">
              <a:solidFill>
                <a:prstClr val="black"/>
              </a:solidFill>
              <a:latin typeface="Calibri" panose="020F0502020204030204"/>
            </a:endParaRPr>
          </a:p>
          <a:p>
            <a:pPr defTabSz="955546">
              <a:defRPr/>
            </a:pPr>
            <a:r>
              <a:rPr lang="en-GB" sz="1300" b="1">
                <a:solidFill>
                  <a:prstClr val="black"/>
                </a:solidFill>
                <a:latin typeface="Calibri" panose="020F0502020204030204"/>
              </a:rPr>
              <a:t>Violence</a:t>
            </a:r>
            <a:r>
              <a:rPr lang="en-GB" sz="1300">
                <a:solidFill>
                  <a:prstClr val="black"/>
                </a:solidFill>
                <a:latin typeface="Calibri" panose="020F0502020204030204"/>
              </a:rPr>
              <a:t> - threatened or actual violence by a small minority of people is the most difficult of non-engaging behaviours for the worker/agency to respond to. It may reflect a deep and longstanding fear and projected hatred of authority figures. People may have experience of getting their way through intimidation and violent behaviour.</a:t>
            </a:r>
          </a:p>
          <a:p>
            <a:pPr defTabSz="955546">
              <a:defRPr/>
            </a:pPr>
            <a:endParaRPr lang="en-GB" sz="1300">
              <a:solidFill>
                <a:prstClr val="black"/>
              </a:solidFill>
              <a:latin typeface="Calibri" panose="020F0502020204030204"/>
            </a:endParaRPr>
          </a:p>
          <a:p>
            <a:pPr defTabSz="955546">
              <a:defRPr/>
            </a:pPr>
            <a:r>
              <a:rPr lang="en-GB" sz="1300" b="1">
                <a:solidFill>
                  <a:prstClr val="black"/>
                </a:solidFill>
                <a:latin typeface="Calibri" panose="020F0502020204030204"/>
              </a:rPr>
              <a:t>Disguised (superficial) compliance</a:t>
            </a:r>
            <a:r>
              <a:rPr lang="en-GB" sz="1300">
                <a:solidFill>
                  <a:prstClr val="black"/>
                </a:solidFill>
                <a:latin typeface="Calibri" panose="020F0502020204030204"/>
              </a:rPr>
              <a:t>: involves a parent or carer giving the appearance of co-operating with agencies to avoid raising suspicions, to allay professional concerns and ultimately diffuse professional intervention.</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There are often other barriers to consider when supporting families – discuss the list on the right hand side of the slide.</a:t>
            </a:r>
          </a:p>
          <a:p>
            <a:pPr defTabSz="955546">
              <a:defRPr/>
            </a:pPr>
            <a:endParaRPr lang="en-GB" sz="1300">
              <a:solidFill>
                <a:prstClr val="black"/>
              </a:solidFill>
              <a:latin typeface="Calibri" panose="020F0502020204030204"/>
            </a:endParaRP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Child Safeguarding Practice Reviews:</a:t>
            </a:r>
          </a:p>
          <a:p>
            <a:pPr defTabSz="955546">
              <a:defRPr/>
            </a:pPr>
            <a:r>
              <a:rPr lang="en-GB" sz="1300">
                <a:solidFill>
                  <a:prstClr val="black"/>
                </a:solidFill>
                <a:latin typeface="Calibri" panose="020F0502020204030204"/>
              </a:rPr>
              <a:t>Many CSPR’s reference issues relating to hostility and / or disguised compliance from parents. In a 2008 review of 189 SCRs between 2005-2007, three quarters were found to feature lack of parental co-operation with services.</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It is important that practitioners are professionally curious. Professional curiosity is a combination of looking, listening, asking direct questions, checking out and reflecting on information received.  Consider the child’s lived experiences.</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You can also make the point that the setting could become aware of safeguarding concerns in relation to a child’s sibling or siblings / wider family – that may be impacting on the child and need to be addressed. </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Discuss support and supervision for staff who are supporting parents who are reluctant, lack engagement and/or are openly hostile</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With regard to cultural differences, Professionals should: </a:t>
            </a:r>
          </a:p>
          <a:p>
            <a:pPr defTabSz="955546">
              <a:defRPr/>
            </a:pPr>
            <a:r>
              <a:rPr lang="en-GB" sz="1300">
                <a:solidFill>
                  <a:prstClr val="black"/>
                </a:solidFill>
                <a:latin typeface="Calibri" panose="020F0502020204030204"/>
              </a:rPr>
              <a:t>be aware of dates of the key religious events and customs;</a:t>
            </a:r>
          </a:p>
          <a:p>
            <a:pPr defTabSz="955546">
              <a:defRPr/>
            </a:pPr>
            <a:r>
              <a:rPr lang="en-GB" sz="1300">
                <a:solidFill>
                  <a:prstClr val="black"/>
                </a:solidFill>
                <a:latin typeface="Calibri" panose="020F0502020204030204"/>
              </a:rPr>
              <a:t>be aware of the cultural implications of gender; </a:t>
            </a:r>
          </a:p>
          <a:p>
            <a:pPr defTabSz="955546">
              <a:defRPr/>
            </a:pPr>
            <a:r>
              <a:rPr lang="en-GB" sz="1300">
                <a:solidFill>
                  <a:prstClr val="black"/>
                </a:solidFill>
                <a:latin typeface="Calibri" panose="020F0502020204030204"/>
              </a:rPr>
              <a:t>acknowledge cultural sensitivities and taboos</a:t>
            </a:r>
          </a:p>
          <a:p>
            <a:pPr defTabSz="955546">
              <a:defRPr/>
            </a:pPr>
            <a:r>
              <a:rPr lang="en-GB" sz="1300">
                <a:solidFill>
                  <a:prstClr val="black"/>
                </a:solidFill>
                <a:latin typeface="Calibri" panose="020F0502020204030204"/>
              </a:rPr>
              <a:t>consider asking for advice from local experts, who have links with the culture (being mindful of potential risks around forced marriage)</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In such discussions the confidentiality of the family concerned must be respected </a:t>
            </a:r>
            <a:r>
              <a:rPr lang="en-GB" sz="1300" i="1">
                <a:solidFill>
                  <a:prstClr val="black"/>
                </a:solidFill>
                <a:latin typeface="Calibri" panose="020F0502020204030204"/>
              </a:rPr>
              <a:t>- </a:t>
            </a:r>
            <a:r>
              <a:rPr lang="en-GB" sz="1300" b="1">
                <a:solidFill>
                  <a:prstClr val="black"/>
                </a:solidFill>
                <a:latin typeface="Calibri" panose="020F0502020204030204"/>
              </a:rPr>
              <a:t>it is vital to remember potential risk where seeking advice around forced marriage – this could put a young person / couple at further risk if sharing information or concerns within the community</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Do not use siblings or family members as interpreters – efforts must be made to speak to the child independently</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These issues may not impact on capacity to parent, but settings should consider support through the Early Help process where appropriate – or, of course, referral to Social Care where concerns meet the threshold for significant harm</a:t>
            </a:r>
          </a:p>
          <a:p>
            <a:pPr defTabSz="955546">
              <a:defRPr/>
            </a:pPr>
            <a:endParaRPr lang="en-GB" sz="1300">
              <a:solidFill>
                <a:prstClr val="black"/>
              </a:solidFill>
              <a:latin typeface="Calibri" panose="020F0502020204030204"/>
            </a:endParaRPr>
          </a:p>
          <a:p>
            <a:pPr defTabSz="955546" fontAlgn="base">
              <a:defRPr/>
            </a:pPr>
            <a:r>
              <a:rPr lang="en-GB" sz="1300">
                <a:solidFill>
                  <a:srgbClr val="000000"/>
                </a:solidFill>
                <a:latin typeface="Helvetica Neue"/>
              </a:rPr>
              <a:t>Think Family means securing better outcomes for adults, children and families by coordinating the support and delivery of services from all organisations When an individual first has contact with any service they should receive a welcome into a system of joined-up support and safeguarding together with coordination between adult and children's services.</a:t>
            </a:r>
          </a:p>
          <a:p>
            <a:pPr defTabSz="955546" fontAlgn="base">
              <a:defRPr/>
            </a:pPr>
            <a:r>
              <a:rPr lang="en-GB" sz="1300">
                <a:solidFill>
                  <a:srgbClr val="000000"/>
                </a:solidFill>
                <a:latin typeface="Helvetica Neue"/>
              </a:rPr>
              <a:t> </a:t>
            </a:r>
          </a:p>
          <a:p>
            <a:pPr defTabSz="955546" fontAlgn="base">
              <a:defRPr/>
            </a:pPr>
            <a:r>
              <a:rPr lang="en-GB" sz="1300">
                <a:solidFill>
                  <a:srgbClr val="000000"/>
                </a:solidFill>
                <a:latin typeface="Helvetica Neue"/>
              </a:rPr>
              <a:t>In order to achieve this, services working with both adults and children should take into account family circumstances and responsibilities. Families do not exist in isolation, they are part of a wider network and Think Family aims to promote the importance of a whole-family approach, ensuring practitioners work in partnership and collaboration with families recognising and promoting resilience and helping them to build their capabilities.</a:t>
            </a:r>
          </a:p>
          <a:p>
            <a:pPr defTabSz="955546" fontAlgn="base">
              <a:defRPr/>
            </a:pPr>
            <a:r>
              <a:rPr lang="en-GB" sz="1300">
                <a:solidFill>
                  <a:srgbClr val="000000"/>
                </a:solidFill>
                <a:latin typeface="Helvetica Neue"/>
              </a:rPr>
              <a:t> </a:t>
            </a:r>
          </a:p>
          <a:p>
            <a:pPr defTabSz="955546" fontAlgn="base">
              <a:defRPr/>
            </a:pPr>
            <a:r>
              <a:rPr lang="en-GB" sz="1300">
                <a:solidFill>
                  <a:srgbClr val="000000"/>
                </a:solidFill>
                <a:latin typeface="Helvetica Neue"/>
              </a:rPr>
              <a:t>The </a:t>
            </a:r>
            <a:r>
              <a:rPr lang="en-GB" sz="1900" u="sng">
                <a:solidFill>
                  <a:srgbClr val="52257C"/>
                </a:solidFill>
                <a:latin typeface="Helvetica Neue"/>
                <a:hlinkClick r:id="rId3"/>
              </a:rPr>
              <a:t>Social Care Institute for Excellence (SCIE) website</a:t>
            </a:r>
            <a:r>
              <a:rPr lang="en-GB" sz="1300">
                <a:solidFill>
                  <a:srgbClr val="000000"/>
                </a:solidFill>
                <a:latin typeface="Helvetica Neue"/>
              </a:rPr>
              <a:t> talks in more detail about the concept of Think Family.</a:t>
            </a:r>
          </a:p>
          <a:p>
            <a:pPr defTabSz="955546" fontAlgn="base">
              <a:defRPr/>
            </a:pPr>
            <a:r>
              <a:rPr lang="en-GB" sz="1300">
                <a:solidFill>
                  <a:srgbClr val="000000"/>
                </a:solidFill>
                <a:latin typeface="Helvetica Neue"/>
              </a:rPr>
              <a:t> </a:t>
            </a:r>
          </a:p>
          <a:p>
            <a:endParaRPr lang="en-GB"/>
          </a:p>
        </p:txBody>
      </p:sp>
      <p:sp>
        <p:nvSpPr>
          <p:cNvPr id="4" name="Slide Number Placeholder 3">
            <a:extLst>
              <a:ext uri="{FF2B5EF4-FFF2-40B4-BE49-F238E27FC236}">
                <a16:creationId xmlns:a16="http://schemas.microsoft.com/office/drawing/2014/main" id="{0B6181B6-788A-C546-584C-ADF3D711ABCD}"/>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39</a:t>
            </a:fld>
            <a:endParaRPr lang="en-GB">
              <a:solidFill>
                <a:prstClr val="black"/>
              </a:solidFill>
              <a:latin typeface="Calibri" panose="020F0502020204030204"/>
            </a:endParaRPr>
          </a:p>
        </p:txBody>
      </p:sp>
    </p:spTree>
    <p:extLst>
      <p:ext uri="{BB962C8B-B14F-4D97-AF65-F5344CB8AC3E}">
        <p14:creationId xmlns:p14="http://schemas.microsoft.com/office/powerpoint/2010/main" val="3029918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Acknowledge that this is a sensitive matter and that some aspects of this presentation may be upsetting, either due to their personal circumstances or history, or because they may recognise abuse in children they have worked with in the past and have not previously done so – provide attendees with the opportunity to discuss any concerns</a:t>
            </a:r>
          </a:p>
          <a:p>
            <a:r>
              <a:rPr lang="en-GB"/>
              <a:t>You can then go through the agenda of what will be covered.</a:t>
            </a:r>
          </a:p>
          <a:p>
            <a:endParaRPr lang="en-GB"/>
          </a:p>
        </p:txBody>
      </p:sp>
      <p:sp>
        <p:nvSpPr>
          <p:cNvPr id="4" name="Slide Number Placeholder 3"/>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4</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0770319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2BCD8-6DD5-5529-C811-80CD9F6F3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7B0671-2C7D-E14D-41D6-BFB44868DE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EF505-FBC2-7A3A-29B5-B01F53C4E9D1}"/>
              </a:ext>
            </a:extLst>
          </p:cNvPr>
          <p:cNvSpPr>
            <a:spLocks noGrp="1"/>
          </p:cNvSpPr>
          <p:nvPr>
            <p:ph type="body" idx="1"/>
          </p:nvPr>
        </p:nvSpPr>
        <p:spPr/>
        <p:txBody>
          <a:bodyPr/>
          <a:lstStyle/>
          <a:p>
            <a:pPr marL="358329" indent="-358329">
              <a:lnSpc>
                <a:spcPct val="107000"/>
              </a:lnSpc>
              <a:buFont typeface="Wingdings" panose="05000000000000000000" pitchFamily="2" charset="2"/>
              <a:buChar char=""/>
            </a:pPr>
            <a:endParaRPr lang="en-GB" sz="1900">
              <a:latin typeface="Gill Sans MT" panose="020B0502020104020203" pitchFamily="34" charset="0"/>
              <a:ea typeface="Calibri" panose="020F0502020204030204" pitchFamily="34" charset="0"/>
              <a:cs typeface="Arial" panose="020B0604020202020204" pitchFamily="34" charset="0"/>
            </a:endParaRPr>
          </a:p>
          <a:p>
            <a:pPr defTabSz="955546">
              <a:defRPr/>
            </a:pPr>
            <a:r>
              <a:rPr lang="en-GB" sz="1300">
                <a:solidFill>
                  <a:prstClr val="black"/>
                </a:solidFill>
                <a:latin typeface="Calibri" panose="020F0502020204030204"/>
              </a:rPr>
              <a:t>All staff should have an awareness of safeguarding issues that can put children at risk of harm. </a:t>
            </a:r>
            <a:endParaRPr lang="en-GB" sz="1900">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a:extLst>
              <a:ext uri="{FF2B5EF4-FFF2-40B4-BE49-F238E27FC236}">
                <a16:creationId xmlns:a16="http://schemas.microsoft.com/office/drawing/2014/main" id="{CAD57558-AB3D-330C-EEA6-CC04F58DF8B5}"/>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40</a:t>
            </a:fld>
            <a:endParaRPr lang="en-GB">
              <a:solidFill>
                <a:prstClr val="black"/>
              </a:solidFill>
              <a:latin typeface="Calibri" panose="020F0502020204030204"/>
            </a:endParaRPr>
          </a:p>
        </p:txBody>
      </p:sp>
    </p:spTree>
    <p:extLst>
      <p:ext uri="{BB962C8B-B14F-4D97-AF65-F5344CB8AC3E}">
        <p14:creationId xmlns:p14="http://schemas.microsoft.com/office/powerpoint/2010/main" val="25337347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32A97-0F04-6420-FCAB-003883F1E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497EB-D992-2962-D293-9FB451F301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26CA8E-12DB-6065-6E1A-7F493C4C349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9F3E693-DA4A-7596-92EE-1331839BDD8B}"/>
              </a:ext>
            </a:extLst>
          </p:cNvPr>
          <p:cNvSpPr>
            <a:spLocks noGrp="1"/>
          </p:cNvSpPr>
          <p:nvPr>
            <p:ph type="sldNum" sz="quarter" idx="5"/>
          </p:nvPr>
        </p:nvSpPr>
        <p:spPr/>
        <p:txBody>
          <a:bodyPr/>
          <a:lstStyle/>
          <a:p>
            <a:pPr defTabSz="904616">
              <a:defRPr/>
            </a:pPr>
            <a:fld id="{F1B10567-32D7-4C6B-A64F-CFCFF718CD9F}" type="slidenum">
              <a:rPr lang="en-GB">
                <a:solidFill>
                  <a:prstClr val="black"/>
                </a:solidFill>
                <a:latin typeface="Calibri" panose="020F0502020204030204"/>
              </a:rPr>
              <a:pPr defTabSz="904616">
                <a:defRPr/>
              </a:pPr>
              <a:t>41</a:t>
            </a:fld>
            <a:endParaRPr lang="en-GB">
              <a:solidFill>
                <a:prstClr val="black"/>
              </a:solidFill>
              <a:latin typeface="Calibri" panose="020F0502020204030204"/>
            </a:endParaRPr>
          </a:p>
        </p:txBody>
      </p:sp>
    </p:spTree>
    <p:extLst>
      <p:ext uri="{BB962C8B-B14F-4D97-AF65-F5344CB8AC3E}">
        <p14:creationId xmlns:p14="http://schemas.microsoft.com/office/powerpoint/2010/main" val="4723189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DC5B2-D260-EDBE-FAAA-CE219E7E85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B51EA-30DB-DE3F-C733-939D1168B0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115949-9595-88D0-2F83-92B5C12D2B5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6F5E4AB-6923-5EEB-6A0D-AE642D9B3927}"/>
              </a:ext>
            </a:extLst>
          </p:cNvPr>
          <p:cNvSpPr>
            <a:spLocks noGrp="1"/>
          </p:cNvSpPr>
          <p:nvPr>
            <p:ph type="sldNum" sz="quarter" idx="5"/>
          </p:nvPr>
        </p:nvSpPr>
        <p:spPr/>
        <p:txBody>
          <a:bodyPr/>
          <a:lstStyle/>
          <a:p>
            <a:pPr defTabSz="937815">
              <a:defRPr/>
            </a:pPr>
            <a:fld id="{F1B10567-32D7-4C6B-A64F-CFCFF718CD9F}" type="slidenum">
              <a:rPr lang="en-GB" sz="1200">
                <a:solidFill>
                  <a:prstClr val="black"/>
                </a:solidFill>
                <a:latin typeface="Calibri" panose="020F0502020204030204"/>
              </a:rPr>
              <a:pPr defTabSz="937815">
                <a:defRPr/>
              </a:pPr>
              <a:t>42</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15110422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77FF3-B0D6-A93E-2E2A-BAFEF9953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3E5B14-55CC-145E-0CD4-251576F778F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ADCCBE5-9736-A90F-8146-E167ACA96EE9}"/>
              </a:ext>
            </a:extLst>
          </p:cNvPr>
          <p:cNvSpPr>
            <a:spLocks noGrp="1"/>
          </p:cNvSpPr>
          <p:nvPr>
            <p:ph type="body" idx="1"/>
          </p:nvPr>
        </p:nvSpPr>
        <p:spPr/>
        <p:txBody>
          <a:bodyPr/>
          <a:lstStyle/>
          <a:p>
            <a:pPr defTabSz="955546">
              <a:defRPr/>
            </a:pPr>
            <a:r>
              <a:rPr lang="en-GB" sz="1300" b="1">
                <a:solidFill>
                  <a:prstClr val="black"/>
                </a:solidFill>
                <a:latin typeface="Calibri" panose="020F0502020204030204"/>
              </a:rPr>
              <a:t>Consider these concerns in the wider context of families and siblings and the possible impact this may have on the children in your setting</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Exploitation is an integral part of the county lines offending model with children and vulnerable adults exploited to move [and store] drugs and money. Offenders will often use coercion, intimidation, violence (including sexual violence) and weapons to ensure compliance of victims. Children can be targeted and recruited into county lines in a number of locations including schools, further and higher educational institutions, pupil referral units, special educational needs schools, children’s homes and care homes. Children are often recruited to move drugs and money between locations and are known to be exposed to techniques such as ‘plugging’, where drugs are concealed internally to avoid detection. Children can easily become trapped by this type of exploitation as county lines gangs create drug debts and can threaten serious violence and kidnap towards victims (and their families) if they attempt to leave the county lines network. </a:t>
            </a:r>
          </a:p>
          <a:p>
            <a:pPr defTabSz="955546">
              <a:defRPr/>
            </a:pPr>
            <a:endParaRPr lang="en-GB" sz="1300">
              <a:solidFill>
                <a:prstClr val="black"/>
              </a:solidFill>
              <a:latin typeface="Calibri" panose="020F0502020204030204"/>
            </a:endParaRPr>
          </a:p>
          <a:p>
            <a:pPr defTabSz="955546">
              <a:spcAft>
                <a:spcPts val="627"/>
              </a:spcAft>
              <a:defRPr/>
            </a:pPr>
            <a:endParaRPr lang="en-GB" sz="1300">
              <a:solidFill>
                <a:prstClr val="black"/>
              </a:solidFill>
              <a:latin typeface="Calibri" panose="020F0502020204030204"/>
            </a:endParaRPr>
          </a:p>
          <a:p>
            <a:pPr defTabSz="955546">
              <a:spcAft>
                <a:spcPts val="627"/>
              </a:spcAft>
              <a:defRPr/>
            </a:pPr>
            <a:r>
              <a:rPr lang="en-GB" sz="1300">
                <a:solidFill>
                  <a:prstClr val="black"/>
                </a:solidFill>
                <a:latin typeface="Calibri" panose="020F0502020204030204"/>
              </a:rPr>
              <a:t>Some of the factors that may heighten a person’s vulnerability include:</a:t>
            </a:r>
          </a:p>
          <a:p>
            <a:pPr defTabSz="955546">
              <a:spcAft>
                <a:spcPts val="627"/>
              </a:spcAft>
              <a:defRPr/>
            </a:pPr>
            <a:r>
              <a:rPr lang="en-GB" sz="1300">
                <a:solidFill>
                  <a:prstClr val="black"/>
                </a:solidFill>
                <a:latin typeface="Calibri" panose="020F0502020204030204"/>
              </a:rPr>
              <a:t> • having contact with the criminal justice system – even for minor offences that do not appear to be related to county lines; </a:t>
            </a:r>
          </a:p>
          <a:p>
            <a:pPr defTabSz="955546">
              <a:spcAft>
                <a:spcPts val="627"/>
              </a:spcAft>
              <a:defRPr/>
            </a:pPr>
            <a:r>
              <a:rPr lang="en-GB" sz="1300">
                <a:solidFill>
                  <a:prstClr val="black"/>
                </a:solidFill>
                <a:latin typeface="Calibri" panose="020F0502020204030204"/>
              </a:rPr>
              <a:t>• having experience of neglect, physical abuse, sexual abuse/exploitation or a lack of a safe/stable home environment, now or in the past (including domestic abuse, parental substance misuse or parental criminal involvement) – trauma, including adverse childhood experiences, can negatively impact on an individual’s ability to develop trusted relationships or access support services; </a:t>
            </a:r>
          </a:p>
          <a:p>
            <a:pPr defTabSz="955546">
              <a:spcAft>
                <a:spcPts val="627"/>
              </a:spcAft>
              <a:defRPr/>
            </a:pPr>
            <a:r>
              <a:rPr lang="en-GB" sz="1300">
                <a:solidFill>
                  <a:prstClr val="black"/>
                </a:solidFill>
                <a:latin typeface="Calibri" panose="020F0502020204030204"/>
              </a:rPr>
              <a:t>• social isolation or social difficulties – the lack of a support network can mean someone is less able to get help; </a:t>
            </a:r>
          </a:p>
          <a:p>
            <a:pPr defTabSz="955546">
              <a:spcAft>
                <a:spcPts val="627"/>
              </a:spcAft>
              <a:defRPr/>
            </a:pPr>
            <a:r>
              <a:rPr lang="en-GB" sz="1300">
                <a:solidFill>
                  <a:prstClr val="black"/>
                </a:solidFill>
                <a:latin typeface="Calibri" panose="020F0502020204030204"/>
              </a:rPr>
              <a:t>economic vulnerability – offers of material possessions or money for victims or their family may be more readily accepted out of a feeling of necessity and lack of legitimate financial alternatives; </a:t>
            </a:r>
          </a:p>
          <a:p>
            <a:pPr defTabSz="955546">
              <a:spcAft>
                <a:spcPts val="627"/>
              </a:spcAft>
              <a:defRPr/>
            </a:pPr>
            <a:r>
              <a:rPr lang="en-GB" sz="1300">
                <a:solidFill>
                  <a:prstClr val="black"/>
                </a:solidFill>
                <a:latin typeface="Calibri" panose="020F0502020204030204"/>
              </a:rPr>
              <a:t>• homelessness or insecure accommodation status – there is a lack of a safe environment to provide security and privacy; </a:t>
            </a:r>
          </a:p>
          <a:p>
            <a:pPr defTabSz="955546">
              <a:spcAft>
                <a:spcPts val="627"/>
              </a:spcAft>
              <a:defRPr/>
            </a:pPr>
            <a:r>
              <a:rPr lang="en-GB" sz="1300">
                <a:solidFill>
                  <a:prstClr val="black"/>
                </a:solidFill>
                <a:latin typeface="Calibri" panose="020F0502020204030204"/>
              </a:rPr>
              <a:t>• connections with other people in gangs – some individuals are targeted through family or friends who are already involved in criminal activity themselves and sometimes a drug debt owed by them is passed on to peers or family members; </a:t>
            </a:r>
          </a:p>
          <a:p>
            <a:pPr defTabSz="955546">
              <a:spcAft>
                <a:spcPts val="627"/>
              </a:spcAft>
              <a:defRPr/>
            </a:pPr>
            <a:r>
              <a:rPr lang="en-GB" sz="1300">
                <a:solidFill>
                  <a:prstClr val="black"/>
                </a:solidFill>
                <a:latin typeface="Calibri" panose="020F0502020204030204"/>
              </a:rPr>
              <a:t>• having a physical or learning disability, or being neurodivergent – victims may be less able to recognise they are being exploited, or less able to communicate it or access support; </a:t>
            </a:r>
          </a:p>
          <a:p>
            <a:pPr defTabSz="955546">
              <a:spcAft>
                <a:spcPts val="627"/>
              </a:spcAft>
              <a:defRPr/>
            </a:pPr>
            <a:r>
              <a:rPr lang="en-GB" sz="1300">
                <a:solidFill>
                  <a:prstClr val="black"/>
                </a:solidFill>
                <a:latin typeface="Calibri" panose="020F0502020204030204"/>
              </a:rPr>
              <a:t>• having mental health issues – exploiters may target poor emotional wellbeing or low self-esteem</a:t>
            </a:r>
          </a:p>
          <a:p>
            <a:pPr marL="179165" indent="-179165" defTabSz="955546">
              <a:spcAft>
                <a:spcPts val="627"/>
              </a:spcAft>
              <a:buFont typeface="Arial" panose="020B0604020202020204" pitchFamily="34" charset="0"/>
              <a:buChar char="•"/>
              <a:defRPr/>
            </a:pPr>
            <a:r>
              <a:rPr lang="en-GB" sz="1300">
                <a:solidFill>
                  <a:prstClr val="black"/>
                </a:solidFill>
                <a:latin typeface="Calibri" panose="020F0502020204030204"/>
              </a:rPr>
              <a:t>having substance misuse issues – victims are sometimes given substances in lieu of payment; </a:t>
            </a:r>
          </a:p>
          <a:p>
            <a:pPr marL="179165" indent="-179165" defTabSz="955546">
              <a:spcAft>
                <a:spcPts val="627"/>
              </a:spcAft>
              <a:buFont typeface="Arial" panose="020B0604020202020204" pitchFamily="34" charset="0"/>
              <a:buChar char="•"/>
              <a:defRPr/>
            </a:pPr>
            <a:r>
              <a:rPr lang="en-GB" sz="1300">
                <a:solidFill>
                  <a:prstClr val="black"/>
                </a:solidFill>
                <a:latin typeface="Calibri" panose="020F0502020204030204"/>
              </a:rPr>
              <a:t>• being in or leaving care – the context behind why a person is brought into care can heighten a person’s vulnerability in itself, while those in semi-independent/independent accommodation, placed out-of-area or leaving care may have less access to support networks; </a:t>
            </a:r>
          </a:p>
          <a:p>
            <a:pPr marL="179165" indent="-179165" defTabSz="955546">
              <a:spcAft>
                <a:spcPts val="627"/>
              </a:spcAft>
              <a:buFont typeface="Arial" panose="020B0604020202020204" pitchFamily="34" charset="0"/>
              <a:buChar char="•"/>
              <a:defRPr/>
            </a:pPr>
            <a:r>
              <a:rPr lang="en-GB" sz="1300">
                <a:solidFill>
                  <a:prstClr val="black"/>
                </a:solidFill>
                <a:latin typeface="Calibri" panose="020F0502020204030204"/>
              </a:rPr>
              <a:t>• being excluded from mainstream education, and/or a pupil at an alternative provision such as a pupil referral unit – factors influencing a child’s exclusion may indicate they are exposed to exploitation, while being disengaged from meaningful activity and peers can evoke feelings of disenfranchisement and, for those with a reduced timetable or not attending school at all, time spent unsupervised can offer opportunities for exploitation; </a:t>
            </a:r>
          </a:p>
          <a:p>
            <a:pPr marL="179165" indent="-179165" defTabSz="955546">
              <a:spcAft>
                <a:spcPts val="627"/>
              </a:spcAft>
              <a:buFont typeface="Arial" panose="020B0604020202020204" pitchFamily="34" charset="0"/>
              <a:buChar char="•"/>
              <a:defRPr/>
            </a:pPr>
            <a:r>
              <a:rPr lang="en-GB" sz="1300">
                <a:solidFill>
                  <a:prstClr val="black"/>
                </a:solidFill>
                <a:latin typeface="Calibri" panose="020F0502020204030204"/>
              </a:rPr>
              <a:t>• insecure immigration status – for example, unaccompanied asylum-seeking children and refugees may have a number of vulnerability factors that can increase their exposure to exploitation, including social/cultural isolation on arrival to the country and potentially links to organised crime from their journey.</a:t>
            </a:r>
          </a:p>
          <a:p>
            <a:pPr defTabSz="955546">
              <a:spcAft>
                <a:spcPts val="627"/>
              </a:spcAft>
              <a:defRPr/>
            </a:pPr>
            <a:endParaRPr lang="en-GB" sz="1300">
              <a:solidFill>
                <a:prstClr val="black"/>
              </a:solidFill>
              <a:latin typeface="Calibri" panose="020F0502020204030204"/>
            </a:endParaRPr>
          </a:p>
          <a:p>
            <a:pPr defTabSz="955546">
              <a:spcAft>
                <a:spcPts val="627"/>
              </a:spcAft>
              <a:defRPr/>
            </a:pPr>
            <a:r>
              <a:rPr lang="en-GB" sz="1300" b="1">
                <a:solidFill>
                  <a:prstClr val="black"/>
                </a:solidFill>
                <a:latin typeface="Calibri" panose="020F0502020204030204"/>
              </a:rPr>
              <a:t>It is important to remember that risk factors such as these are never the cause of a vulnerable person’s exploitation into county lines activity; rather, they give rise to the imbalance of power which perpetrators often seek to abuse. Moreover, there are recorded cases of exploitation of individuals with no known risk factors and who were not previously known to services (sometimes referred to as “clean skins” by exploiters), as they were deemed less likely to attract attention from authorities</a:t>
            </a:r>
          </a:p>
          <a:p>
            <a:pPr defTabSz="955546">
              <a:spcAft>
                <a:spcPts val="627"/>
              </a:spcAft>
              <a:defRPr/>
            </a:pPr>
            <a:endParaRPr lang="en-GB" sz="1300">
              <a:solidFill>
                <a:prstClr val="black"/>
              </a:solidFill>
              <a:latin typeface="Calibri" panose="020F0502020204030204"/>
            </a:endParaRPr>
          </a:p>
          <a:p>
            <a:pPr defTabSz="955546">
              <a:spcAft>
                <a:spcPts val="627"/>
              </a:spcAft>
              <a:defRPr/>
            </a:pPr>
            <a:r>
              <a:rPr lang="en-GB" sz="1300">
                <a:solidFill>
                  <a:prstClr val="black"/>
                </a:solidFill>
                <a:latin typeface="Calibri" panose="020F0502020204030204"/>
              </a:rPr>
              <a:t>Further information on the signs of child’s involvement is available in </a:t>
            </a:r>
            <a:r>
              <a:rPr lang="en-GB" sz="1300">
                <a:solidFill>
                  <a:prstClr val="black"/>
                </a:solidFill>
                <a:latin typeface="Calibri" panose="020F0502020204030204"/>
                <a:hlinkClick r:id="rId3"/>
              </a:rPr>
              <a:t>Home Office guidance</a:t>
            </a:r>
            <a:endParaRPr lang="en-GB" sz="1300">
              <a:solidFill>
                <a:prstClr val="black"/>
              </a:solidFill>
              <a:latin typeface="Calibri" panose="020F0502020204030204"/>
            </a:endParaRPr>
          </a:p>
          <a:p>
            <a:endParaRPr lang="en-GB"/>
          </a:p>
        </p:txBody>
      </p:sp>
      <p:sp>
        <p:nvSpPr>
          <p:cNvPr id="4" name="Slide Number Placeholder 3">
            <a:extLst>
              <a:ext uri="{FF2B5EF4-FFF2-40B4-BE49-F238E27FC236}">
                <a16:creationId xmlns:a16="http://schemas.microsoft.com/office/drawing/2014/main" id="{69F867E8-8917-77B9-256D-B6BC07F7060C}"/>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43</a:t>
            </a:fld>
            <a:endParaRPr lang="en-GB">
              <a:solidFill>
                <a:prstClr val="black"/>
              </a:solidFill>
              <a:latin typeface="Calibri" panose="020F0502020204030204"/>
            </a:endParaRPr>
          </a:p>
        </p:txBody>
      </p:sp>
    </p:spTree>
    <p:extLst>
      <p:ext uri="{BB962C8B-B14F-4D97-AF65-F5344CB8AC3E}">
        <p14:creationId xmlns:p14="http://schemas.microsoft.com/office/powerpoint/2010/main" val="19646605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44</a:t>
            </a:fld>
            <a:endParaRPr lang="en-GB"/>
          </a:p>
        </p:txBody>
      </p:sp>
    </p:spTree>
    <p:extLst>
      <p:ext uri="{BB962C8B-B14F-4D97-AF65-F5344CB8AC3E}">
        <p14:creationId xmlns:p14="http://schemas.microsoft.com/office/powerpoint/2010/main" val="15748729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BF007-B056-2871-D6F4-19A9F071CA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0850C-D26E-DF89-5356-9AEA8C390FA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E089D30-33A6-A30C-B03A-2CB156981E64}"/>
              </a:ext>
            </a:extLst>
          </p:cNvPr>
          <p:cNvSpPr>
            <a:spLocks noGrp="1"/>
          </p:cNvSpPr>
          <p:nvPr>
            <p:ph type="body" idx="1"/>
          </p:nvPr>
        </p:nvSpPr>
        <p:spPr/>
        <p:txBody>
          <a:bodyPr/>
          <a:lstStyle/>
          <a:p>
            <a:pPr defTabSz="955546">
              <a:defRPr/>
            </a:pPr>
            <a:r>
              <a:rPr lang="en-GB" sz="1300">
                <a:solidFill>
                  <a:prstClr val="black"/>
                </a:solidFill>
                <a:latin typeface="Calibri" panose="020F0502020204030204"/>
              </a:rPr>
              <a:t>All children can witness and be adversely affected by domestic abuse in the context of their home life where domestic abuse occurs between family members. Experiencing domestic abuse and/or violence can have a serious, long lasting emotional and psychological impact on children. In some cases, a child may blame themselves for the abuse or may have had to leave the family home as a result.</a:t>
            </a:r>
          </a:p>
          <a:p>
            <a:pPr defTabSz="955546">
              <a:defRPr/>
            </a:pPr>
            <a:endParaRPr lang="en-GB" sz="1300">
              <a:solidFill>
                <a:prstClr val="black"/>
              </a:solidFill>
              <a:latin typeface="Calibri" panose="020F0502020204030204"/>
            </a:endParaRPr>
          </a:p>
          <a:p>
            <a:pPr defTabSz="955546">
              <a:defRPr/>
            </a:pPr>
            <a:r>
              <a:rPr lang="en-GB" sz="1300" b="1" u="sng">
                <a:solidFill>
                  <a:prstClr val="black"/>
                </a:solidFill>
                <a:latin typeface="Calibri" panose="020F0502020204030204"/>
              </a:rPr>
              <a:t>DISCUSSION:</a:t>
            </a:r>
          </a:p>
          <a:p>
            <a:pPr defTabSz="955546">
              <a:defRPr/>
            </a:pPr>
            <a:endParaRPr lang="en-GB" sz="1300" b="1" u="sng">
              <a:solidFill>
                <a:prstClr val="black"/>
              </a:solidFill>
              <a:latin typeface="Calibri" panose="020F0502020204030204"/>
            </a:endParaRPr>
          </a:p>
          <a:p>
            <a:pPr defTabSz="955546">
              <a:defRPr/>
            </a:pPr>
            <a:r>
              <a:rPr lang="en-GB" sz="1300">
                <a:solidFill>
                  <a:prstClr val="black"/>
                </a:solidFill>
                <a:latin typeface="Calibri" panose="020F0502020204030204"/>
              </a:rPr>
              <a:t>Think about impact of DA on the child – what safeguarding concerns may be relevant as a result of witnessing DA?</a:t>
            </a:r>
          </a:p>
          <a:p>
            <a:endParaRPr lang="en-GB"/>
          </a:p>
        </p:txBody>
      </p:sp>
      <p:sp>
        <p:nvSpPr>
          <p:cNvPr id="4" name="Slide Number Placeholder 3">
            <a:extLst>
              <a:ext uri="{FF2B5EF4-FFF2-40B4-BE49-F238E27FC236}">
                <a16:creationId xmlns:a16="http://schemas.microsoft.com/office/drawing/2014/main" id="{BDB8546A-E5DD-6BCE-A4BC-F25ED00DA00F}"/>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45</a:t>
            </a:fld>
            <a:endParaRPr lang="en-GB">
              <a:solidFill>
                <a:prstClr val="black"/>
              </a:solidFill>
              <a:latin typeface="Calibri" panose="020F0502020204030204"/>
            </a:endParaRPr>
          </a:p>
        </p:txBody>
      </p:sp>
    </p:spTree>
    <p:extLst>
      <p:ext uri="{BB962C8B-B14F-4D97-AF65-F5344CB8AC3E}">
        <p14:creationId xmlns:p14="http://schemas.microsoft.com/office/powerpoint/2010/main" val="33434670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42339-3168-64B7-80F0-219C99B836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5B961-21C5-760F-8602-788C1091698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E12943B-3055-4C45-A788-416BC6DBE28C}"/>
              </a:ext>
            </a:extLst>
          </p:cNvPr>
          <p:cNvSpPr>
            <a:spLocks noGrp="1"/>
          </p:cNvSpPr>
          <p:nvPr>
            <p:ph type="body" idx="1"/>
          </p:nvPr>
        </p:nvSpPr>
        <p:spPr/>
        <p:txBody>
          <a:bodyPr/>
          <a:lstStyle/>
          <a:p>
            <a:r>
              <a:rPr lang="en-GB"/>
              <a:t>There is another specific presentation on this topic which you can use to train your staff in more detail</a:t>
            </a:r>
          </a:p>
        </p:txBody>
      </p:sp>
      <p:sp>
        <p:nvSpPr>
          <p:cNvPr id="4" name="Slide Number Placeholder 3">
            <a:extLst>
              <a:ext uri="{FF2B5EF4-FFF2-40B4-BE49-F238E27FC236}">
                <a16:creationId xmlns:a16="http://schemas.microsoft.com/office/drawing/2014/main" id="{68670CD6-849B-B1B8-9109-FFBB62A5396D}"/>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46</a:t>
            </a:fld>
            <a:endParaRPr lang="en-GB">
              <a:solidFill>
                <a:prstClr val="black"/>
              </a:solidFill>
              <a:latin typeface="Calibri" panose="020F0502020204030204"/>
            </a:endParaRPr>
          </a:p>
        </p:txBody>
      </p:sp>
    </p:spTree>
    <p:extLst>
      <p:ext uri="{BB962C8B-B14F-4D97-AF65-F5344CB8AC3E}">
        <p14:creationId xmlns:p14="http://schemas.microsoft.com/office/powerpoint/2010/main" val="15717020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Homelessness Reduction Act 2017 places a new legal duty on English councils so that everyone who is homeless or at risk of homelessness will have access to meaningful help including an assessment of their needs and circumstances, the development of a personalised housing plan, and work to help them retain their accommodation or find a new place to live. The following factsheets usefully summarise the new duties: Homeless Reduction Act Factsheets. The new duties shift the focus to early intervention and encourages those at risk to seek support as soon as possible, before they are facing a homelessness crisis.</a:t>
            </a:r>
          </a:p>
          <a:p>
            <a:endParaRPr lang="en-GB"/>
          </a:p>
          <a:p>
            <a:endParaRPr lang="en-GB"/>
          </a:p>
          <a:p>
            <a:endParaRPr lang="en-GB"/>
          </a:p>
          <a:p>
            <a:r>
              <a:rPr lang="en-GB"/>
              <a:t>In most cases school and college staff will be considering homelessness in the context of children who live with their families, and intervention will be on that basis. However, it should also be recognised in some cases 16 and 17 year olds could be living independently from their parents or guardians, for example through their exclusion from the family home, and will require a different level of intervention and support. Children’s services will be the lead agency for these young people and the designated safeguarding lead (or a deputy) should ensure appropriate referrals are made based on the child’s circumstances. The department and the Ministry of Housing, Communities and Local Government have published joint statutory guidance on the provision of accommodation for 16 and 17 year olds who may be homeless and/ or require accommodation</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47</a:t>
            </a:fld>
            <a:endParaRPr lang="en-GB"/>
          </a:p>
        </p:txBody>
      </p:sp>
    </p:spTree>
    <p:extLst>
      <p:ext uri="{BB962C8B-B14F-4D97-AF65-F5344CB8AC3E}">
        <p14:creationId xmlns:p14="http://schemas.microsoft.com/office/powerpoint/2010/main" val="31047246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B55A6-F390-FA48-3A80-67D58A03F5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8E4614-87BC-568D-AFF7-24FC1966CE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C54EB12-29AC-FB99-B745-A7F709615BCF}"/>
              </a:ext>
            </a:extLst>
          </p:cNvPr>
          <p:cNvSpPr>
            <a:spLocks noGrp="1"/>
          </p:cNvSpPr>
          <p:nvPr>
            <p:ph type="body" idx="1"/>
          </p:nvPr>
        </p:nvSpPr>
        <p:spPr/>
        <p:txBody>
          <a:bodyPr/>
          <a:lstStyle/>
          <a:p>
            <a:endParaRPr lang="en-GB" sz="1900"/>
          </a:p>
          <a:p>
            <a:r>
              <a:rPr lang="en-GB" sz="2000"/>
              <a:t>Page 159 KCSIE Children are sometimes required to give evidence in criminal courts, either for crimes committed against them or for crimes they have witnessed. There are two age appropriate guides to support children 5-11-year olds and 12-17 year olds. The guides explain each step of the process, support and special measures that are available. There are diagrams illustrating the courtroom structure and the use of video links is explained. Making child arrangements via the family courts following separation can be stressful and entrench conflict in families. This can be stressful for children. The Ministry of Justice has launched an online child arrangements information tool with clear and concise information on the dispute resolution service. This may be useful for some parents and carers. </a:t>
            </a:r>
            <a:endParaRPr lang="en-GB" sz="1900"/>
          </a:p>
          <a:p>
            <a:endParaRPr lang="en-GB"/>
          </a:p>
        </p:txBody>
      </p:sp>
      <p:sp>
        <p:nvSpPr>
          <p:cNvPr id="4" name="Slide Number Placeholder 3">
            <a:extLst>
              <a:ext uri="{FF2B5EF4-FFF2-40B4-BE49-F238E27FC236}">
                <a16:creationId xmlns:a16="http://schemas.microsoft.com/office/drawing/2014/main" id="{B5B3921B-9893-C04B-A245-C6FB9B73956E}"/>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48</a:t>
            </a:fld>
            <a:endParaRPr lang="en-GB">
              <a:solidFill>
                <a:prstClr val="black"/>
              </a:solidFill>
              <a:latin typeface="Calibri" panose="020F0502020204030204"/>
            </a:endParaRPr>
          </a:p>
        </p:txBody>
      </p:sp>
    </p:spTree>
    <p:extLst>
      <p:ext uri="{BB962C8B-B14F-4D97-AF65-F5344CB8AC3E}">
        <p14:creationId xmlns:p14="http://schemas.microsoft.com/office/powerpoint/2010/main" val="30085040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Young children are often at greater risk – they do not have phones or devices of their own and use those of the parents. The parents will not have set these up with child security options instead having adult settings on their – this then increases the risk of the child accessing inappropriate content. </a:t>
            </a:r>
          </a:p>
          <a:p>
            <a:r>
              <a:rPr lang="en-GB"/>
              <a:t>See Annex D for further information and resources</a:t>
            </a:r>
          </a:p>
          <a:p>
            <a:endParaRPr lang="en-GB"/>
          </a:p>
          <a:p>
            <a:r>
              <a:rPr lang="en-GB"/>
              <a:t>ESI / online safety:  </a:t>
            </a:r>
            <a:r>
              <a:rPr lang="en-GB">
                <a:hlinkClick r:id="rId3"/>
              </a:rPr>
              <a:t>https://schools.essex.gov.uk/pupils/Safeguarding/ESafety/Pages/E-Safety.aspx</a:t>
            </a:r>
            <a:endParaRPr lang="en-GB"/>
          </a:p>
          <a:p>
            <a:endParaRPr lang="en-GB"/>
          </a:p>
          <a:p>
            <a:endParaRPr lang="en-GB" sz="1900" kern="0">
              <a:solidFill>
                <a:sysClr val="windowText" lastClr="000000"/>
              </a:solidFill>
            </a:endParaRPr>
          </a:p>
          <a:p>
            <a:r>
              <a:rPr lang="en-GB">
                <a:hlinkClick r:id="rId4"/>
              </a:rPr>
              <a:t>Online Safety (escb.co.uk)</a:t>
            </a:r>
            <a:endParaRPr lang="en-GB"/>
          </a:p>
          <a:p>
            <a:endParaRPr lang="en-GB"/>
          </a:p>
          <a:p>
            <a:r>
              <a:rPr lang="en-GB">
                <a:hlinkClick r:id="rId5"/>
              </a:rPr>
              <a:t>Meeting digital and technology standards in schools and colleges - Filtering and monitoring standards for schools and colleges - Guidance - GOV.UK (www.gov.uk)</a:t>
            </a:r>
            <a:r>
              <a:rPr lang="en-GB"/>
              <a:t> – Settings may wish to review this document in line with their online safety policy (although it is mainly directed at schools and colleges)</a:t>
            </a:r>
          </a:p>
          <a:p>
            <a:endParaRPr lang="en-GB"/>
          </a:p>
        </p:txBody>
      </p:sp>
      <p:sp>
        <p:nvSpPr>
          <p:cNvPr id="4" name="Slide Number Placeholder 3"/>
          <p:cNvSpPr>
            <a:spLocks noGrp="1"/>
          </p:cNvSpPr>
          <p:nvPr>
            <p:ph type="sldNum" sz="quarter" idx="5"/>
          </p:nvPr>
        </p:nvSpPr>
        <p:spPr/>
        <p:txBody>
          <a:bodyPr/>
          <a:lstStyle/>
          <a:p>
            <a:pPr defTabSz="937815">
              <a:defRPr/>
            </a:pPr>
            <a:fld id="{F1B10567-32D7-4C6B-A64F-CFCFF718CD9F}" type="slidenum">
              <a:rPr lang="en-GB" sz="1200">
                <a:solidFill>
                  <a:prstClr val="black"/>
                </a:solidFill>
                <a:latin typeface="Calibri" panose="020F0502020204030204"/>
              </a:rPr>
              <a:pPr defTabSz="937815">
                <a:defRPr/>
              </a:pPr>
              <a:t>49</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1905678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may want to ask staff to discuss what safeguarding means to them / in your setting. You could use post it notes, mini white boards, discussion or other means of making this interactive. </a:t>
            </a:r>
          </a:p>
          <a:p>
            <a:endParaRPr lang="en-GB"/>
          </a:p>
          <a:p>
            <a:r>
              <a:rPr lang="en-GB"/>
              <a:t>Talk about the distinction between safeguarding, and child protection. </a:t>
            </a:r>
          </a:p>
          <a:p>
            <a:endParaRPr lang="en-GB"/>
          </a:p>
          <a:p>
            <a:r>
              <a:rPr lang="en-GB"/>
              <a:t>Safeguarding is wider than child protection – school leadership has to have oversight of all these areas of work and ensure all statutory requirements are met – huge area of work. Safeguarding is much broader concept (than child protection) based around preventing children / young people from being harmed – focus upon promoting the child / young person’s welfare </a:t>
            </a:r>
          </a:p>
          <a:p>
            <a:endParaRPr lang="en-GB"/>
          </a:p>
          <a:p>
            <a:pPr defTabSz="955546">
              <a:defRPr/>
            </a:pPr>
            <a:r>
              <a:rPr lang="en-GB"/>
              <a:t>Safeguarding is proactive and  about developing a culture within your setting that has an open and positive culture where children and adults feel safe. </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5</a:t>
            </a:fld>
            <a:endParaRPr lang="en-GB"/>
          </a:p>
        </p:txBody>
      </p:sp>
    </p:spTree>
    <p:extLst>
      <p:ext uri="{BB962C8B-B14F-4D97-AF65-F5344CB8AC3E}">
        <p14:creationId xmlns:p14="http://schemas.microsoft.com/office/powerpoint/2010/main" val="35001474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80E0F-DE0D-362B-7869-F0D9B98849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211FFA-FDD8-0E53-42B0-210E3F2AE8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212AE1-D3FD-108E-4CD8-04D02A7FD720}"/>
              </a:ext>
            </a:extLst>
          </p:cNvPr>
          <p:cNvSpPr>
            <a:spLocks noGrp="1"/>
          </p:cNvSpPr>
          <p:nvPr>
            <p:ph type="body" idx="1"/>
          </p:nvPr>
        </p:nvSpPr>
        <p:spPr/>
        <p:txBody>
          <a:bodyPr/>
          <a:lstStyle/>
          <a:p>
            <a:pPr defTabSz="955546">
              <a:defRPr/>
            </a:pPr>
            <a:r>
              <a:rPr lang="en-GB" sz="1300">
                <a:solidFill>
                  <a:prstClr val="black"/>
                </a:solidFill>
                <a:latin typeface="Calibri" panose="020F0502020204030204"/>
              </a:rPr>
              <a:t>1 July 2015, the Counter-Terrorism and Security Act 2015  placed a new duty on schools and other providers of education and care, in the exercise of their functions to have ‘due regard to the need to prevent people from being drawn into terrorism’.</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Home Office guidance on what this means for schools and other providers: Prevent Duty Guidance - (updated 2023)</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The Prevent strategy published by the government in 2011 is 1 of 4 elements in CONTEST – the Governments counter terrorism strategy</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More detailed information on Prevent can be found in the Prevent Powerpoint presentation for settings to deliver to their staff</a:t>
            </a:r>
          </a:p>
          <a:p>
            <a:endParaRPr lang="en-GB"/>
          </a:p>
        </p:txBody>
      </p:sp>
      <p:sp>
        <p:nvSpPr>
          <p:cNvPr id="4" name="Slide Number Placeholder 3">
            <a:extLst>
              <a:ext uri="{FF2B5EF4-FFF2-40B4-BE49-F238E27FC236}">
                <a16:creationId xmlns:a16="http://schemas.microsoft.com/office/drawing/2014/main" id="{57360B01-7836-B62F-3068-32348AA77922}"/>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50</a:t>
            </a:fld>
            <a:endParaRPr lang="en-GB">
              <a:solidFill>
                <a:prstClr val="black"/>
              </a:solidFill>
              <a:latin typeface="Calibri" panose="020F0502020204030204"/>
            </a:endParaRPr>
          </a:p>
        </p:txBody>
      </p:sp>
    </p:spTree>
    <p:extLst>
      <p:ext uri="{BB962C8B-B14F-4D97-AF65-F5344CB8AC3E}">
        <p14:creationId xmlns:p14="http://schemas.microsoft.com/office/powerpoint/2010/main" val="38037323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546">
              <a:defRPr/>
            </a:pPr>
            <a:r>
              <a:rPr lang="en-GB" sz="1300">
                <a:solidFill>
                  <a:prstClr val="black"/>
                </a:solidFill>
                <a:latin typeface="Calibri" panose="020F0502020204030204"/>
              </a:rPr>
              <a:t>Use this video to illustrate what PREVENT is</a:t>
            </a:r>
          </a:p>
          <a:p>
            <a:endParaRPr lang="en-GB"/>
          </a:p>
        </p:txBody>
      </p:sp>
      <p:sp>
        <p:nvSpPr>
          <p:cNvPr id="4" name="Slide Number Placeholder 3"/>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51</a:t>
            </a:fld>
            <a:endParaRPr lang="en-GB">
              <a:solidFill>
                <a:prstClr val="black"/>
              </a:solidFill>
              <a:latin typeface="Calibri" panose="020F0502020204030204"/>
            </a:endParaRPr>
          </a:p>
        </p:txBody>
      </p:sp>
    </p:spTree>
    <p:extLst>
      <p:ext uri="{BB962C8B-B14F-4D97-AF65-F5344CB8AC3E}">
        <p14:creationId xmlns:p14="http://schemas.microsoft.com/office/powerpoint/2010/main" val="4138828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52</a:t>
            </a:fld>
            <a:endParaRPr lang="en-GB"/>
          </a:p>
        </p:txBody>
      </p:sp>
    </p:spTree>
    <p:extLst>
      <p:ext uri="{BB962C8B-B14F-4D97-AF65-F5344CB8AC3E}">
        <p14:creationId xmlns:p14="http://schemas.microsoft.com/office/powerpoint/2010/main" val="24783283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856F6-B555-B78D-AB0B-E114CF95C7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85E32-66E7-913D-5B17-67550EBA04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8CC966-E09F-3652-BFDE-304DF4368243}"/>
              </a:ext>
            </a:extLst>
          </p:cNvPr>
          <p:cNvSpPr>
            <a:spLocks noGrp="1"/>
          </p:cNvSpPr>
          <p:nvPr>
            <p:ph type="body" idx="1"/>
          </p:nvPr>
        </p:nvSpPr>
        <p:spPr/>
        <p:txBody>
          <a:bodyPr/>
          <a:lstStyle/>
          <a:p>
            <a:r>
              <a:rPr lang="en-GB"/>
              <a:t>Settings should have Prevent  a risk assessment, which is informed by the CTLP, </a:t>
            </a:r>
            <a:r>
              <a:rPr lang="en-GB" sz="1300">
                <a:latin typeface="Lexend" pitchFamily="2" charset="0"/>
              </a:rPr>
              <a:t>to assess risk of children being drawn into terrorism, including support for extremist ideas that are part of terrorist ideology</a:t>
            </a:r>
            <a:endParaRPr lang="en-GB"/>
          </a:p>
          <a:p>
            <a:endParaRPr lang="en-GB"/>
          </a:p>
          <a:p>
            <a:r>
              <a:rPr lang="en-GB"/>
              <a:t>Staff should be aware of the latest trends and risks</a:t>
            </a:r>
          </a:p>
          <a:p>
            <a:endParaRPr lang="en-GB"/>
          </a:p>
          <a:p>
            <a:r>
              <a:rPr lang="en-GB"/>
              <a:t>Geography is not as much of a concern due to the online risks of radicalisation that can happen anywhere</a:t>
            </a:r>
          </a:p>
          <a:p>
            <a:endParaRPr lang="en-GB"/>
          </a:p>
          <a:p>
            <a:pPr defTabSz="955546">
              <a:defRPr/>
            </a:pPr>
            <a:r>
              <a:rPr lang="en-GB" sz="1300">
                <a:solidFill>
                  <a:prstClr val="black"/>
                </a:solidFill>
                <a:latin typeface="Calibri"/>
              </a:rPr>
              <a:t>There is a separate presentation on PREVENT which you may which to use with this (or at a later date to develop learning)</a:t>
            </a:r>
          </a:p>
          <a:p>
            <a:pPr defTabSz="955546">
              <a:defRPr/>
            </a:pPr>
            <a:endParaRPr lang="en-GB" sz="1300">
              <a:solidFill>
                <a:prstClr val="black"/>
              </a:solidFill>
              <a:latin typeface="Calibri"/>
            </a:endParaRPr>
          </a:p>
          <a:p>
            <a:pPr defTabSz="955546">
              <a:defRPr/>
            </a:pPr>
            <a:r>
              <a:rPr lang="en-GB" sz="1300">
                <a:solidFill>
                  <a:prstClr val="black"/>
                </a:solidFill>
                <a:latin typeface="Calibri"/>
              </a:rPr>
              <a:t>Protecting children from risk of radicalisation should be seen as part of settings’ wider safeguarding duties -  similar to protecting children from other forms of harm and abuse</a:t>
            </a:r>
          </a:p>
          <a:p>
            <a:pPr defTabSz="955546">
              <a:defRPr/>
            </a:pPr>
            <a:endParaRPr lang="en-GB" sz="1300">
              <a:solidFill>
                <a:prstClr val="black"/>
              </a:solidFill>
              <a:latin typeface="Calibri"/>
            </a:endParaRPr>
          </a:p>
          <a:p>
            <a:pPr defTabSz="955546">
              <a:defRPr/>
            </a:pPr>
            <a:r>
              <a:rPr lang="en-GB" sz="1300">
                <a:solidFill>
                  <a:prstClr val="black"/>
                </a:solidFill>
                <a:latin typeface="Calibri"/>
              </a:rPr>
              <a:t>There is no single way of identifying whether a child is likely to be susceptible to an extremist ideology. Background factors combined with specific influences such as family and friends may contribute to a child’s vulnerability. Similarly, radicalisation can occur through many different methods (such as social media or the internet) and settings (such as within the home). However, it is possible to protect vulnerable people from extremist ideology and intervene to prevent those at risk of radicalisation being radicalised. As with other safeguarding risks, staff should be alert to changes in children’s behaviour, which could indicate that they may be in need of help or protection. </a:t>
            </a:r>
          </a:p>
          <a:p>
            <a:pPr defTabSz="955546">
              <a:defRPr/>
            </a:pPr>
            <a:endParaRPr lang="en-GB" sz="1300">
              <a:solidFill>
                <a:prstClr val="black"/>
              </a:solidFill>
              <a:latin typeface="Calibri"/>
            </a:endParaRPr>
          </a:p>
          <a:p>
            <a:pPr defTabSz="955546">
              <a:defRPr/>
            </a:pPr>
            <a:r>
              <a:rPr lang="en-GB" sz="1300">
                <a:solidFill>
                  <a:prstClr val="black"/>
                </a:solidFill>
                <a:latin typeface="Calibri"/>
              </a:rPr>
              <a:t>The Lead Practitioner (and any deputies) should be aware of local procedures for making a Prevent referral. </a:t>
            </a:r>
            <a:r>
              <a:rPr lang="en-GB"/>
              <a:t>The DSL/Lead Practitioner only should complete the Prevent referral form if it is required</a:t>
            </a:r>
          </a:p>
          <a:p>
            <a:pPr defTabSz="955546">
              <a:defRPr/>
            </a:pPr>
            <a:endParaRPr lang="en-GB" sz="1300">
              <a:solidFill>
                <a:prstClr val="black"/>
              </a:solidFill>
              <a:latin typeface="Calibri"/>
            </a:endParaRPr>
          </a:p>
          <a:p>
            <a:pPr defTabSz="955546">
              <a:defRPr/>
            </a:pPr>
            <a:r>
              <a:rPr lang="en-GB"/>
              <a:t>Channel is a programme which focuses on providing support at an early stage to people who are identified as being vulnerable to being drawn into terrorism. It provides a mechanism for schools to make referrals if they are concerned that an individual might be vulnerable to radicalisation. An individual’s engagement with the programme is entirely voluntary at all stages. Guidance on Channel is available at: Channel guidance, and a Channel awareness e-learning programme is available for staff at: Channel General Awareness. The school or college’s Designated Safeguarding Lead (and any deputies) should be aware of local procedures for making a Channel referral. As a Channel partner, the school or college may be asked to attend a Channel panel to discuss the individual referred to determine whether they are vulnerable to being drawn into terrorism and consider the appropriate support required. </a:t>
            </a:r>
          </a:p>
          <a:p>
            <a:endParaRPr lang="en-GB"/>
          </a:p>
        </p:txBody>
      </p:sp>
      <p:sp>
        <p:nvSpPr>
          <p:cNvPr id="4" name="Slide Number Placeholder 3">
            <a:extLst>
              <a:ext uri="{FF2B5EF4-FFF2-40B4-BE49-F238E27FC236}">
                <a16:creationId xmlns:a16="http://schemas.microsoft.com/office/drawing/2014/main" id="{6B620435-B347-77B7-F959-B63DC96E84E4}"/>
              </a:ext>
            </a:extLst>
          </p:cNvPr>
          <p:cNvSpPr>
            <a:spLocks noGrp="1"/>
          </p:cNvSpPr>
          <p:nvPr>
            <p:ph type="sldNum" sz="quarter" idx="5"/>
          </p:nvPr>
        </p:nvSpPr>
        <p:spPr/>
        <p:txBody>
          <a:bodyPr/>
          <a:lstStyle/>
          <a:p>
            <a:fld id="{F1B10567-32D7-4C6B-A64F-CFCFF718CD9F}" type="slidenum">
              <a:rPr lang="en-GB" smtClean="0"/>
              <a:t>53</a:t>
            </a:fld>
            <a:endParaRPr lang="en-GB"/>
          </a:p>
        </p:txBody>
      </p:sp>
    </p:spTree>
    <p:extLst>
      <p:ext uri="{BB962C8B-B14F-4D97-AF65-F5344CB8AC3E}">
        <p14:creationId xmlns:p14="http://schemas.microsoft.com/office/powerpoint/2010/main" val="38540585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9BC67-DD2B-17FC-B457-648C21550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993854-725D-A624-79E3-0858DAF878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8EA2FA-F66F-F085-48CA-B1198F7866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052A8FF-54D5-4A96-0878-BD0A61946C04}"/>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54</a:t>
            </a:fld>
            <a:endParaRPr lang="en-GB">
              <a:solidFill>
                <a:prstClr val="black"/>
              </a:solidFill>
              <a:latin typeface="Calibri" panose="020F0502020204030204"/>
            </a:endParaRPr>
          </a:p>
        </p:txBody>
      </p:sp>
    </p:spTree>
    <p:extLst>
      <p:ext uri="{BB962C8B-B14F-4D97-AF65-F5344CB8AC3E}">
        <p14:creationId xmlns:p14="http://schemas.microsoft.com/office/powerpoint/2010/main" val="2039361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DF6A4-D211-0CB6-F671-3E783AC76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16BF2-802D-6B82-3CF1-A329004481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0F1F9-C985-0663-95CA-B5ABB2F070EC}"/>
              </a:ext>
            </a:extLst>
          </p:cNvPr>
          <p:cNvSpPr>
            <a:spLocks noGrp="1"/>
          </p:cNvSpPr>
          <p:nvPr>
            <p:ph type="body" idx="1"/>
          </p:nvPr>
        </p:nvSpPr>
        <p:spPr/>
        <p:txBody>
          <a:bodyPr/>
          <a:lstStyle/>
          <a:p>
            <a:pPr defTabSz="955546">
              <a:defRPr/>
            </a:pPr>
            <a:r>
              <a:rPr lang="en-GB" sz="1300">
                <a:solidFill>
                  <a:prstClr val="black"/>
                </a:solidFill>
                <a:latin typeface="Calibri" panose="020F0502020204030204"/>
              </a:rPr>
              <a:t>Talk to your staff here about the importance of an open culture whereby staff feel able to report any concerns about colleagues</a:t>
            </a:r>
          </a:p>
          <a:p>
            <a:pPr defTabSz="955546">
              <a:defRPr/>
            </a:pPr>
            <a:endParaRPr lang="en-GB" sz="1300">
              <a:solidFill>
                <a:prstClr val="black"/>
              </a:solidFill>
              <a:latin typeface="Calibri" panose="020F0502020204030204"/>
            </a:endParaRPr>
          </a:p>
          <a:p>
            <a:pPr defTabSz="955546">
              <a:defRPr/>
            </a:pPr>
            <a:r>
              <a:rPr lang="en-GB" sz="1300" b="1" u="sng">
                <a:solidFill>
                  <a:prstClr val="black"/>
                </a:solidFill>
                <a:latin typeface="Calibri" panose="020F0502020204030204"/>
              </a:rPr>
              <a:t>DISCUSSION</a:t>
            </a:r>
            <a:r>
              <a:rPr lang="en-GB" sz="1300" b="1">
                <a:solidFill>
                  <a:prstClr val="black"/>
                </a:solidFill>
                <a:latin typeface="Calibri" panose="020F0502020204030204"/>
              </a:rPr>
              <a:t>:</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Discuss the concept of grooming – abusers groom adults around them to aid / hide their abuse</a:t>
            </a:r>
          </a:p>
          <a:p>
            <a:pPr defTabSz="955546">
              <a:defRPr/>
            </a:pPr>
            <a:endParaRPr lang="en-GB" sz="1300">
              <a:solidFill>
                <a:prstClr val="black"/>
              </a:solidFill>
              <a:latin typeface="Calibri" panose="020F0502020204030204"/>
            </a:endParaRPr>
          </a:p>
          <a:p>
            <a:pPr defTabSz="955546">
              <a:defRPr/>
            </a:pPr>
            <a:r>
              <a:rPr lang="en-GB" sz="1300">
                <a:solidFill>
                  <a:prstClr val="black"/>
                </a:solidFill>
                <a:latin typeface="Calibri" panose="020F0502020204030204"/>
              </a:rPr>
              <a:t>Discuss the Staff Code of Conduct – why is this important?  </a:t>
            </a:r>
            <a:r>
              <a:rPr lang="en-GB" sz="1300" i="1">
                <a:solidFill>
                  <a:prstClr val="black"/>
                </a:solidFill>
                <a:latin typeface="Calibri" panose="020F0502020204030204"/>
              </a:rPr>
              <a:t>(It protects staff and children)</a:t>
            </a:r>
          </a:p>
          <a:p>
            <a:pPr defTabSz="955546" fontAlgn="base">
              <a:defRPr/>
            </a:pPr>
            <a:endParaRPr lang="en-GB" sz="1300">
              <a:solidFill>
                <a:prstClr val="black"/>
              </a:solidFill>
              <a:latin typeface="Calibri" panose="020F0502020204030204"/>
            </a:endParaRPr>
          </a:p>
          <a:p>
            <a:pPr defTabSz="955546" fontAlgn="base">
              <a:defRPr/>
            </a:pPr>
            <a:r>
              <a:rPr lang="en-GB" sz="1300">
                <a:solidFill>
                  <a:prstClr val="black"/>
                </a:solidFill>
                <a:latin typeface="Calibri" panose="020F0502020204030204"/>
              </a:rPr>
              <a:t>‘Position of trust' is a legal term that refers to certain roles and settings where an adult has regular and direct contact with children. It's against the law for someone in a position of trust to engage in sexual activity with a child in their care, even if that child is over the age of consent (16 or over).</a:t>
            </a:r>
          </a:p>
          <a:p>
            <a:pPr defTabSz="955546" fontAlgn="base">
              <a:defRPr/>
            </a:pPr>
            <a:endParaRPr lang="en-GB" sz="1300">
              <a:solidFill>
                <a:prstClr val="black"/>
              </a:solidFill>
              <a:latin typeface="Calibri" panose="020F0502020204030204"/>
            </a:endParaRPr>
          </a:p>
          <a:p>
            <a:pPr defTabSz="955546" fontAlgn="base">
              <a:defRPr/>
            </a:pPr>
            <a:r>
              <a:rPr lang="en-GB" sz="1300">
                <a:solidFill>
                  <a:prstClr val="black"/>
                </a:solidFill>
                <a:latin typeface="Calibri" panose="020F0502020204030204"/>
              </a:rPr>
              <a:t>There are many roles which are not legally defined as being positions of trust, such as swimming coaches or faith group leaders. This means it's not currently against the law for people in these roles to have a sexual relationship with a 16– or 17-year-old in their care.</a:t>
            </a:r>
          </a:p>
          <a:p>
            <a:pPr defTabSz="955546">
              <a:defRPr/>
            </a:pPr>
            <a:endParaRPr lang="en-GB" sz="1300">
              <a:solidFill>
                <a:prstClr val="black"/>
              </a:solidFill>
              <a:latin typeface="Calibri" panose="020F0502020204030204"/>
            </a:endParaRPr>
          </a:p>
          <a:p>
            <a:pPr defTabSz="955546" fontAlgn="base">
              <a:defRPr/>
            </a:pPr>
            <a:r>
              <a:rPr lang="en-GB" sz="1300">
                <a:solidFill>
                  <a:prstClr val="black"/>
                </a:solidFill>
                <a:latin typeface="Calibri" panose="020F0502020204030204"/>
              </a:rPr>
              <a:t>Examples of positions of trust include:</a:t>
            </a:r>
          </a:p>
          <a:p>
            <a:pPr defTabSz="955546" fontAlgn="base">
              <a:defRPr/>
            </a:pPr>
            <a:endParaRPr lang="en-GB" sz="1300">
              <a:solidFill>
                <a:prstClr val="black"/>
              </a:solidFill>
              <a:latin typeface="Calibri" panose="020F0502020204030204"/>
            </a:endParaRPr>
          </a:p>
          <a:p>
            <a:pPr defTabSz="955546" fontAlgn="base">
              <a:defRPr/>
            </a:pPr>
            <a:r>
              <a:rPr lang="en-GB" sz="1300">
                <a:solidFill>
                  <a:prstClr val="black"/>
                </a:solidFill>
                <a:latin typeface="Calibri" panose="020F0502020204030204"/>
              </a:rPr>
              <a:t>Teachers</a:t>
            </a:r>
          </a:p>
          <a:p>
            <a:pPr defTabSz="955546" fontAlgn="base">
              <a:defRPr/>
            </a:pPr>
            <a:r>
              <a:rPr lang="en-GB" sz="1300">
                <a:solidFill>
                  <a:prstClr val="black"/>
                </a:solidFill>
                <a:latin typeface="Calibri" panose="020F0502020204030204"/>
              </a:rPr>
              <a:t>Care workers</a:t>
            </a:r>
          </a:p>
          <a:p>
            <a:pPr defTabSz="955546" fontAlgn="base">
              <a:defRPr/>
            </a:pPr>
            <a:r>
              <a:rPr lang="en-GB" sz="1300">
                <a:solidFill>
                  <a:prstClr val="black"/>
                </a:solidFill>
                <a:latin typeface="Calibri" panose="020F0502020204030204"/>
              </a:rPr>
              <a:t>Youth Justice workers</a:t>
            </a:r>
          </a:p>
          <a:p>
            <a:pPr defTabSz="955546" fontAlgn="base">
              <a:defRPr/>
            </a:pPr>
            <a:r>
              <a:rPr lang="en-GB" sz="1300">
                <a:solidFill>
                  <a:prstClr val="black"/>
                </a:solidFill>
                <a:latin typeface="Calibri" panose="020F0502020204030204"/>
              </a:rPr>
              <a:t>Social Workers</a:t>
            </a:r>
          </a:p>
          <a:p>
            <a:pPr defTabSz="955546" fontAlgn="base">
              <a:defRPr/>
            </a:pPr>
            <a:r>
              <a:rPr lang="en-GB" sz="1300">
                <a:solidFill>
                  <a:prstClr val="black"/>
                </a:solidFill>
                <a:latin typeface="Calibri" panose="020F0502020204030204"/>
              </a:rPr>
              <a:t>Doctors.</a:t>
            </a:r>
          </a:p>
          <a:p>
            <a:endParaRPr lang="en-GB"/>
          </a:p>
        </p:txBody>
      </p:sp>
      <p:sp>
        <p:nvSpPr>
          <p:cNvPr id="4" name="Slide Number Placeholder 3">
            <a:extLst>
              <a:ext uri="{FF2B5EF4-FFF2-40B4-BE49-F238E27FC236}">
                <a16:creationId xmlns:a16="http://schemas.microsoft.com/office/drawing/2014/main" id="{1D93B745-CEB0-E543-30C8-71EECF377EFC}"/>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55</a:t>
            </a:fld>
            <a:endParaRPr lang="en-GB">
              <a:solidFill>
                <a:prstClr val="black"/>
              </a:solidFill>
              <a:latin typeface="Calibri" panose="020F0502020204030204"/>
            </a:endParaRPr>
          </a:p>
        </p:txBody>
      </p:sp>
    </p:spTree>
    <p:extLst>
      <p:ext uri="{BB962C8B-B14F-4D97-AF65-F5344CB8AC3E}">
        <p14:creationId xmlns:p14="http://schemas.microsoft.com/office/powerpoint/2010/main" val="36611867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4EA87-3C13-53F6-089F-F3E889547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F27636-A346-A25A-4C5E-B2FD99D9A1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98063B-FDC5-FEBF-C771-98984D7EBD8D}"/>
              </a:ext>
            </a:extLst>
          </p:cNvPr>
          <p:cNvSpPr>
            <a:spLocks noGrp="1"/>
          </p:cNvSpPr>
          <p:nvPr>
            <p:ph type="body" idx="1"/>
          </p:nvPr>
        </p:nvSpPr>
        <p:spPr/>
        <p:txBody>
          <a:bodyPr/>
          <a:lstStyle/>
          <a:p>
            <a:r>
              <a:rPr lang="en-GB" sz="1300"/>
              <a:t>Role initially introduced within ‘Working Together to Safeguard Children’ guidance in 2006 – reflected in SET procedures </a:t>
            </a:r>
          </a:p>
          <a:p>
            <a:endParaRPr lang="en-GB" sz="1300"/>
          </a:p>
          <a:p>
            <a:r>
              <a:rPr lang="en-GB" sz="1300"/>
              <a:t>4 LADOs in Essex within the Children Safeguarding Team</a:t>
            </a:r>
          </a:p>
          <a:p>
            <a:endParaRPr lang="en-GB" sz="1300"/>
          </a:p>
          <a:p>
            <a:r>
              <a:rPr lang="en-GB" sz="1300"/>
              <a:t>Further information on ESI:  https://schools.essex.gov.uk/pupils/Safeguarding/Managing_allegations_in_the_Childrens_Workforce/Pages/ManagingAllegationsInTheChildrensWorkforce.aspx  </a:t>
            </a:r>
          </a:p>
          <a:p>
            <a:endParaRPr lang="en-GB"/>
          </a:p>
        </p:txBody>
      </p:sp>
      <p:sp>
        <p:nvSpPr>
          <p:cNvPr id="4" name="Slide Number Placeholder 3">
            <a:extLst>
              <a:ext uri="{FF2B5EF4-FFF2-40B4-BE49-F238E27FC236}">
                <a16:creationId xmlns:a16="http://schemas.microsoft.com/office/drawing/2014/main" id="{072C9953-A5D1-51F6-54A8-CC4D4507E142}"/>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56</a:t>
            </a:fld>
            <a:endParaRPr lang="en-GB">
              <a:solidFill>
                <a:prstClr val="black"/>
              </a:solidFill>
              <a:latin typeface="Calibri" panose="020F0502020204030204"/>
            </a:endParaRPr>
          </a:p>
        </p:txBody>
      </p:sp>
    </p:spTree>
    <p:extLst>
      <p:ext uri="{BB962C8B-B14F-4D97-AF65-F5344CB8AC3E}">
        <p14:creationId xmlns:p14="http://schemas.microsoft.com/office/powerpoint/2010/main" val="39727658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CDDDA-2E65-7557-2E74-02BAA41B01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4868A-006F-306A-9AE4-4D293AA53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44D038-17B3-12C1-A66E-84415756841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1D83906-FA87-9B3D-F212-9212A7B3FA48}"/>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57</a:t>
            </a:fld>
            <a:endParaRPr lang="en-GB">
              <a:solidFill>
                <a:prstClr val="black"/>
              </a:solidFill>
              <a:latin typeface="Calibri" panose="020F0502020204030204"/>
            </a:endParaRPr>
          </a:p>
        </p:txBody>
      </p:sp>
    </p:spTree>
    <p:extLst>
      <p:ext uri="{BB962C8B-B14F-4D97-AF65-F5344CB8AC3E}">
        <p14:creationId xmlns:p14="http://schemas.microsoft.com/office/powerpoint/2010/main" val="36800133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aseline="0"/>
              <a:t>This image is from the ‘Effective Support for Children and Families in Essex’</a:t>
            </a:r>
          </a:p>
          <a:p>
            <a:endParaRPr lang="en-GB" baseline="0"/>
          </a:p>
          <a:p>
            <a:r>
              <a:rPr lang="en-GB" baseline="0"/>
              <a:t>This whole document has been updated and re-published this month – October 2024.</a:t>
            </a:r>
          </a:p>
          <a:p>
            <a:endParaRPr lang="en-GB" baseline="0"/>
          </a:p>
          <a:p>
            <a:r>
              <a:rPr lang="en-GB" baseline="0"/>
              <a:t>The windscreen of need has not changed in principle, but the size of each section has changed.  The windscreen represents the Levels of Need in Essex and is intended to provide practitioners with a shared understanding and common language around need and harm.</a:t>
            </a:r>
          </a:p>
          <a:p>
            <a:endParaRPr lang="en-GB" baseline="0"/>
          </a:p>
          <a:p>
            <a:r>
              <a:rPr lang="en-GB" baseline="0"/>
              <a:t>It is a conceptual model of need, and in reality, children and families will move across the windscreen and no two families will be the same.</a:t>
            </a:r>
          </a:p>
          <a:p>
            <a:endParaRPr lang="en-GB" baseline="0"/>
          </a:p>
          <a:p>
            <a:r>
              <a:rPr lang="en-GB" baseline="0"/>
              <a:t>It illustrates how services will respond to the requirements of children and families across the four levels of need (Universal, Additional, Intensive and Specialist). In this model, all services and interventions seek to work openly with the family (or with young people on their own where it is age appropriate) in order to support them to address their needs at the lowest possible level. </a:t>
            </a:r>
          </a:p>
          <a:p>
            <a:endParaRPr lang="en-GB" baseline="0"/>
          </a:p>
          <a:p>
            <a:r>
              <a:rPr lang="en-GB" baseline="0"/>
              <a:t>Services should actively work with children and families to prevent their needs escalating to a higher level. Services at a higher level should only be sought after everything possible to meet need has been undertaken at the current level.</a:t>
            </a:r>
          </a:p>
          <a:p>
            <a:endParaRPr lang="en-GB" baseline="0"/>
          </a:p>
          <a:p>
            <a:endParaRPr lang="en-GB"/>
          </a:p>
          <a:p>
            <a:r>
              <a:rPr lang="en-GB"/>
              <a:t>The CFH is the central point for requests for support and Child Protection work</a:t>
            </a:r>
          </a:p>
          <a:p>
            <a:endParaRPr lang="en-GB"/>
          </a:p>
          <a:p>
            <a:r>
              <a:rPr lang="en-GB"/>
              <a:t>This slide contains a link to a presentation which talks about the role of the CFH, should you wish to share this with staff</a:t>
            </a:r>
          </a:p>
          <a:p>
            <a:endParaRPr lang="en-GB"/>
          </a:p>
        </p:txBody>
      </p:sp>
      <p:sp>
        <p:nvSpPr>
          <p:cNvPr id="4" name="Slide Number Placeholder 3"/>
          <p:cNvSpPr>
            <a:spLocks noGrp="1"/>
          </p:cNvSpPr>
          <p:nvPr>
            <p:ph type="sldNum" sz="quarter" idx="5"/>
          </p:nvPr>
        </p:nvSpPr>
        <p:spPr/>
        <p:txBody>
          <a:bodyPr/>
          <a:lstStyle/>
          <a:p>
            <a:pPr defTabSz="945322">
              <a:defRPr/>
            </a:pPr>
            <a:fld id="{F1B10567-32D7-4C6B-A64F-CFCFF718CD9F}" type="slidenum">
              <a:rPr lang="en-GB" sz="1400">
                <a:solidFill>
                  <a:prstClr val="black"/>
                </a:solidFill>
                <a:latin typeface="Calibri" panose="020F0502020204030204"/>
              </a:rPr>
              <a:pPr defTabSz="945322">
                <a:defRPr/>
              </a:pPr>
              <a:t>58</a:t>
            </a:fld>
            <a:endParaRPr lang="en-GB" sz="1400">
              <a:solidFill>
                <a:prstClr val="black"/>
              </a:solidFill>
              <a:latin typeface="Calibri" panose="020F0502020204030204"/>
            </a:endParaRPr>
          </a:p>
        </p:txBody>
      </p:sp>
    </p:spTree>
    <p:extLst>
      <p:ext uri="{BB962C8B-B14F-4D97-AF65-F5344CB8AC3E}">
        <p14:creationId xmlns:p14="http://schemas.microsoft.com/office/powerpoint/2010/main" val="12876851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815">
              <a:defRPr/>
            </a:pPr>
            <a:r>
              <a:rPr lang="en-GB"/>
              <a:t>The Indicators of need which are within the Essex Effective Support document are for professionals to use to assess level of need for a child and family and whether or not this tips into risk. It corresponds to the windscreen moving from universal need across to specialist at level 4 </a:t>
            </a:r>
          </a:p>
          <a:p>
            <a:endParaRPr lang="en-GB"/>
          </a:p>
        </p:txBody>
      </p:sp>
      <p:sp>
        <p:nvSpPr>
          <p:cNvPr id="4" name="Slide Number Placeholder 3"/>
          <p:cNvSpPr>
            <a:spLocks noGrp="1"/>
          </p:cNvSpPr>
          <p:nvPr>
            <p:ph type="sldNum" sz="quarter" idx="5"/>
          </p:nvPr>
        </p:nvSpPr>
        <p:spPr/>
        <p:txBody>
          <a:bodyPr/>
          <a:lstStyle/>
          <a:p>
            <a:pPr defTabSz="904616">
              <a:defRPr/>
            </a:pPr>
            <a:fld id="{F1B10567-32D7-4C6B-A64F-CFCFF718CD9F}" type="slidenum">
              <a:rPr lang="en-GB" sz="1200">
                <a:solidFill>
                  <a:prstClr val="black"/>
                </a:solidFill>
                <a:latin typeface="Calibri" panose="020F0502020204030204"/>
              </a:rPr>
              <a:pPr defTabSz="904616">
                <a:defRPr/>
              </a:pPr>
              <a:t>59</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1437123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B237D-EF62-C2CF-5DB2-459C1CF6F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D1DAC4-95C8-5E9B-F21B-D2384B1C91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88C2DC-59B4-E49F-F8DB-51162195E602}"/>
              </a:ext>
            </a:extLst>
          </p:cNvPr>
          <p:cNvSpPr>
            <a:spLocks noGrp="1"/>
          </p:cNvSpPr>
          <p:nvPr>
            <p:ph type="body" idx="1"/>
          </p:nvPr>
        </p:nvSpPr>
        <p:spPr/>
        <p:txBody>
          <a:bodyPr/>
          <a:lstStyle/>
          <a:p>
            <a:r>
              <a:rPr lang="en-GB"/>
              <a:t>You may want to ask staff to discuss what Child protection means to them / in your setting. You could use post it notes, mini white boards, discussion or other means of making this interactive. </a:t>
            </a:r>
          </a:p>
          <a:p>
            <a:endParaRPr lang="en-GB"/>
          </a:p>
          <a:p>
            <a:r>
              <a:rPr lang="en-GB"/>
              <a:t>Talk about the distinction between safeguarding, and child protection. </a:t>
            </a:r>
          </a:p>
          <a:p>
            <a:endParaRPr lang="en-GB"/>
          </a:p>
          <a:p>
            <a:endParaRPr lang="en-GB"/>
          </a:p>
        </p:txBody>
      </p:sp>
      <p:sp>
        <p:nvSpPr>
          <p:cNvPr id="4" name="Slide Number Placeholder 3">
            <a:extLst>
              <a:ext uri="{FF2B5EF4-FFF2-40B4-BE49-F238E27FC236}">
                <a16:creationId xmlns:a16="http://schemas.microsoft.com/office/drawing/2014/main" id="{C489FCAB-C713-782D-B208-32D2C6552283}"/>
              </a:ext>
            </a:extLst>
          </p:cNvPr>
          <p:cNvSpPr>
            <a:spLocks noGrp="1"/>
          </p:cNvSpPr>
          <p:nvPr>
            <p:ph type="sldNum" sz="quarter" idx="5"/>
          </p:nvPr>
        </p:nvSpPr>
        <p:spPr/>
        <p:txBody>
          <a:bodyPr/>
          <a:lstStyle/>
          <a:p>
            <a:fld id="{F1B10567-32D7-4C6B-A64F-CFCFF718CD9F}" type="slidenum">
              <a:rPr lang="en-GB" smtClean="0"/>
              <a:t>6</a:t>
            </a:fld>
            <a:endParaRPr lang="en-GB"/>
          </a:p>
        </p:txBody>
      </p:sp>
    </p:spTree>
    <p:extLst>
      <p:ext uri="{BB962C8B-B14F-4D97-AF65-F5344CB8AC3E}">
        <p14:creationId xmlns:p14="http://schemas.microsoft.com/office/powerpoint/2010/main" val="22247182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Section 17 needs parental consent and there will need to be several risk factors at level 3 a level 4 </a:t>
            </a:r>
          </a:p>
          <a:p>
            <a:r>
              <a:rPr lang="en-GB"/>
              <a:t>Section 47 – parental consents can be over-ridden and there will be risk of or actual significant harm. </a:t>
            </a:r>
          </a:p>
          <a:p>
            <a:endParaRPr lang="en-GB"/>
          </a:p>
        </p:txBody>
      </p:sp>
      <p:sp>
        <p:nvSpPr>
          <p:cNvPr id="4" name="Slide Number Placeholder 3"/>
          <p:cNvSpPr>
            <a:spLocks noGrp="1"/>
          </p:cNvSpPr>
          <p:nvPr>
            <p:ph type="sldNum" sz="quarter" idx="5"/>
          </p:nvPr>
        </p:nvSpPr>
        <p:spPr/>
        <p:txBody>
          <a:bodyPr/>
          <a:lstStyle/>
          <a:p>
            <a:pPr defTabSz="937815">
              <a:defRPr/>
            </a:pPr>
            <a:fld id="{F1B10567-32D7-4C6B-A64F-CFCFF718CD9F}" type="slidenum">
              <a:rPr lang="en-GB" sz="1200">
                <a:solidFill>
                  <a:prstClr val="black"/>
                </a:solidFill>
                <a:latin typeface="Calibri" panose="020F0502020204030204"/>
              </a:rPr>
              <a:pPr defTabSz="937815">
                <a:defRPr/>
              </a:pPr>
              <a:t>60</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4431504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61</a:t>
            </a:fld>
            <a:endParaRPr lang="en-GB">
              <a:solidFill>
                <a:prstClr val="black"/>
              </a:solidFill>
              <a:latin typeface="Calibri" panose="020F0502020204030204"/>
            </a:endParaRPr>
          </a:p>
        </p:txBody>
      </p:sp>
    </p:spTree>
    <p:extLst>
      <p:ext uri="{BB962C8B-B14F-4D97-AF65-F5344CB8AC3E}">
        <p14:creationId xmlns:p14="http://schemas.microsoft.com/office/powerpoint/2010/main" val="476500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2F08A-A553-058D-D2BC-24EF8FABC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6E6BD2-FF77-5B87-4269-9B2A65967B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EAD0C-6C59-4E50-68CE-0AEF1E54D077}"/>
              </a:ext>
            </a:extLst>
          </p:cNvPr>
          <p:cNvSpPr>
            <a:spLocks noGrp="1"/>
          </p:cNvSpPr>
          <p:nvPr>
            <p:ph type="body" idx="1"/>
          </p:nvPr>
        </p:nvSpPr>
        <p:spPr/>
        <p:txBody>
          <a:bodyPr/>
          <a:lstStyle/>
          <a:p>
            <a:pPr defTabSz="955546">
              <a:defRPr/>
            </a:pPr>
            <a:r>
              <a:rPr lang="en-GB" sz="1300">
                <a:solidFill>
                  <a:prstClr val="black"/>
                </a:solidFill>
                <a:latin typeface="Calibri" panose="020F0502020204030204"/>
              </a:rPr>
              <a:t>We will explore these documents in more detail on the next few slides </a:t>
            </a:r>
          </a:p>
          <a:p>
            <a:pPr defTabSz="955546">
              <a:defRPr/>
            </a:pPr>
            <a:endParaRPr lang="en-GB" sz="1300">
              <a:solidFill>
                <a:prstClr val="black"/>
              </a:solidFill>
              <a:latin typeface="Calibri" panose="020F0502020204030204"/>
            </a:endParaRPr>
          </a:p>
          <a:p>
            <a:pPr defTabSz="955546">
              <a:defRPr/>
            </a:pPr>
            <a:endParaRPr lang="en-GB" sz="1300">
              <a:solidFill>
                <a:prstClr val="black"/>
              </a:solidFill>
              <a:latin typeface="Calibri" panose="020F0502020204030204"/>
            </a:endParaRPr>
          </a:p>
          <a:p>
            <a:endParaRPr lang="en-GB"/>
          </a:p>
        </p:txBody>
      </p:sp>
      <p:sp>
        <p:nvSpPr>
          <p:cNvPr id="4" name="Slide Number Placeholder 3">
            <a:extLst>
              <a:ext uri="{FF2B5EF4-FFF2-40B4-BE49-F238E27FC236}">
                <a16:creationId xmlns:a16="http://schemas.microsoft.com/office/drawing/2014/main" id="{7F571727-0F12-160A-C13B-60EF63C08776}"/>
              </a:ext>
            </a:extLst>
          </p:cNvPr>
          <p:cNvSpPr>
            <a:spLocks noGrp="1"/>
          </p:cNvSpPr>
          <p:nvPr>
            <p:ph type="sldNum" sz="quarter" idx="5"/>
          </p:nvPr>
        </p:nvSpPr>
        <p:spPr/>
        <p:txBody>
          <a:bodyPr/>
          <a:lstStyle/>
          <a:p>
            <a:pPr defTabSz="955546">
              <a:defRPr/>
            </a:pPr>
            <a:fld id="{F1B10567-32D7-4C6B-A64F-CFCFF718CD9F}" type="slidenum">
              <a:rPr lang="en-GB">
                <a:solidFill>
                  <a:prstClr val="black"/>
                </a:solidFill>
                <a:latin typeface="Calibri" panose="020F0502020204030204"/>
              </a:rPr>
              <a:pPr defTabSz="955546">
                <a:defRPr/>
              </a:pPr>
              <a:t>7</a:t>
            </a:fld>
            <a:endParaRPr lang="en-GB">
              <a:solidFill>
                <a:prstClr val="black"/>
              </a:solidFill>
              <a:latin typeface="Calibri" panose="020F0502020204030204"/>
            </a:endParaRPr>
          </a:p>
        </p:txBody>
      </p:sp>
    </p:spTree>
    <p:extLst>
      <p:ext uri="{BB962C8B-B14F-4D97-AF65-F5344CB8AC3E}">
        <p14:creationId xmlns:p14="http://schemas.microsoft.com/office/powerpoint/2010/main" val="1292274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The next few slides go on to explain each of these. </a:t>
            </a:r>
          </a:p>
        </p:txBody>
      </p:sp>
      <p:sp>
        <p:nvSpPr>
          <p:cNvPr id="4" name="Slide Number Placeholder 3"/>
          <p:cNvSpPr>
            <a:spLocks noGrp="1"/>
          </p:cNvSpPr>
          <p:nvPr>
            <p:ph type="sldNum" sz="quarter" idx="5"/>
          </p:nvPr>
        </p:nvSpPr>
        <p:spPr/>
        <p:txBody>
          <a:bodyPr/>
          <a:lstStyle/>
          <a:p>
            <a:pPr defTabSz="945322">
              <a:defRPr/>
            </a:pPr>
            <a:fld id="{F1B10567-32D7-4C6B-A64F-CFCFF718CD9F}" type="slidenum">
              <a:rPr lang="en-GB">
                <a:solidFill>
                  <a:prstClr val="black"/>
                </a:solidFill>
                <a:latin typeface="Calibri" panose="020F0502020204030204"/>
              </a:rPr>
              <a:pPr defTabSz="945322">
                <a:defRPr/>
              </a:pPr>
              <a:t>8</a:t>
            </a:fld>
            <a:endParaRPr lang="en-GB">
              <a:solidFill>
                <a:prstClr val="black"/>
              </a:solidFill>
              <a:latin typeface="Calibri" panose="020F0502020204030204"/>
            </a:endParaRPr>
          </a:p>
        </p:txBody>
      </p:sp>
    </p:spTree>
    <p:extLst>
      <p:ext uri="{BB962C8B-B14F-4D97-AF65-F5344CB8AC3E}">
        <p14:creationId xmlns:p14="http://schemas.microsoft.com/office/powerpoint/2010/main" val="1001639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1009343">
              <a:defRPr/>
            </a:pPr>
            <a:fld id="{F1B10567-32D7-4C6B-A64F-CFCFF718CD9F}" type="slidenum">
              <a:rPr lang="en-GB" sz="1400">
                <a:solidFill>
                  <a:prstClr val="black"/>
                </a:solidFill>
                <a:latin typeface="Calibri" panose="020F0502020204030204"/>
              </a:rPr>
              <a:pPr defTabSz="1009343">
                <a:defRPr/>
              </a:pPr>
              <a:t>9</a:t>
            </a:fld>
            <a:endParaRPr lang="en-GB" sz="1400">
              <a:solidFill>
                <a:prstClr val="black"/>
              </a:solidFill>
              <a:latin typeface="Calibri" panose="020F0502020204030204"/>
            </a:endParaRPr>
          </a:p>
        </p:txBody>
      </p:sp>
    </p:spTree>
    <p:extLst>
      <p:ext uri="{BB962C8B-B14F-4D97-AF65-F5344CB8AC3E}">
        <p14:creationId xmlns:p14="http://schemas.microsoft.com/office/powerpoint/2010/main" val="886348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89792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98881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40105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631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38311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6760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338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2"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Tree>
    <p:extLst>
      <p:ext uri="{BB962C8B-B14F-4D97-AF65-F5344CB8AC3E}">
        <p14:creationId xmlns:p14="http://schemas.microsoft.com/office/powerpoint/2010/main" val="10110786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FFFF"/>
        </a:solidFill>
        <a:effectLst/>
      </p:bgPr>
    </p:bg>
    <p:spTree>
      <p:nvGrpSpPr>
        <p:cNvPr id="1" name=""/>
        <p:cNvGrpSpPr/>
        <p:nvPr/>
      </p:nvGrpSpPr>
      <p:grpSpPr>
        <a:xfrm>
          <a:off x="0" y="0"/>
          <a:ext cx="0" cy="0"/>
          <a:chOff x="0" y="0"/>
          <a:chExt cx="0" cy="0"/>
        </a:xfrm>
      </p:grpSpPr>
      <p:pic>
        <p:nvPicPr>
          <p:cNvPr id="4" name="Picture 6" descr="ECC ppt back.jp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userDrawn="1"/>
        </p:nvSpPr>
        <p:spPr bwMode="auto">
          <a:xfrm>
            <a:off x="8534400" y="4191000"/>
            <a:ext cx="314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0" fontAlgn="base" hangingPunct="0">
              <a:spcBef>
                <a:spcPct val="50000"/>
              </a:spcBef>
              <a:spcAft>
                <a:spcPct val="0"/>
              </a:spcAft>
              <a:defRPr/>
            </a:pPr>
            <a:endParaRPr lang="en-GB" sz="2400">
              <a:solidFill>
                <a:srgbClr val="000000"/>
              </a:solidFill>
              <a:latin typeface="Times" charset="0"/>
            </a:endParaRPr>
          </a:p>
        </p:txBody>
      </p:sp>
      <p:sp>
        <p:nvSpPr>
          <p:cNvPr id="7171" name="Rectangle 3"/>
          <p:cNvSpPr>
            <a:spLocks noGrp="1" noChangeArrowheads="1"/>
          </p:cNvSpPr>
          <p:nvPr>
            <p:ph type="ctrTitle"/>
          </p:nvPr>
        </p:nvSpPr>
        <p:spPr>
          <a:xfrm>
            <a:off x="914400" y="1752600"/>
            <a:ext cx="10363200" cy="1143000"/>
          </a:xfrm>
        </p:spPr>
        <p:txBody>
          <a:bodyPr/>
          <a:lstStyle>
            <a:lvl1pPr>
              <a:defRPr sz="3700"/>
            </a:lvl1pPr>
          </a:lstStyle>
          <a:p>
            <a:pPr lvl="0"/>
            <a:r>
              <a:rPr lang="en-US" noProof="0"/>
              <a:t>Click to edit Master title style</a:t>
            </a:r>
          </a:p>
        </p:txBody>
      </p:sp>
      <p:sp>
        <p:nvSpPr>
          <p:cNvPr id="7172" name="Rectangle 4"/>
          <p:cNvSpPr>
            <a:spLocks noGrp="1" noChangeArrowheads="1"/>
          </p:cNvSpPr>
          <p:nvPr>
            <p:ph type="subTitle" idx="1"/>
          </p:nvPr>
        </p:nvSpPr>
        <p:spPr>
          <a:xfrm>
            <a:off x="914400" y="3124200"/>
            <a:ext cx="10363200" cy="1447800"/>
          </a:xfrm>
        </p:spPr>
        <p:txBody>
          <a:bodyPr/>
          <a:lstStyle>
            <a:lvl1pPr marL="0" indent="0">
              <a:buFontTx/>
              <a:buNone/>
              <a:defRPr sz="2200"/>
            </a:lvl1pPr>
          </a:lstStyle>
          <a:p>
            <a:pPr lvl="0"/>
            <a:r>
              <a:rPr lang="en-US" noProof="0"/>
              <a:t>Click to edit Master subtitle style</a:t>
            </a:r>
          </a:p>
        </p:txBody>
      </p:sp>
    </p:spTree>
    <p:extLst>
      <p:ext uri="{BB962C8B-B14F-4D97-AF65-F5344CB8AC3E}">
        <p14:creationId xmlns:p14="http://schemas.microsoft.com/office/powerpoint/2010/main" val="14236507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0"/>
          <p:cNvSpPr>
            <a:spLocks noGrp="1" noChangeArrowheads="1"/>
          </p:cNvSpPr>
          <p:nvPr>
            <p:ph type="sldNum" sz="quarter" idx="10"/>
          </p:nvPr>
        </p:nvSpPr>
        <p:spPr>
          <a:ln/>
        </p:spPr>
        <p:txBody>
          <a:bodyPr/>
          <a:lstStyle>
            <a:lvl1pPr>
              <a:defRPr/>
            </a:lvl1pPr>
          </a:lstStyle>
          <a:p>
            <a:pPr>
              <a:defRPr/>
            </a:pPr>
            <a:fld id="{9B6F3EC3-4F54-4141-9820-8C188AFD5A24}"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25956704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0"/>
          <p:cNvSpPr>
            <a:spLocks noGrp="1" noChangeArrowheads="1"/>
          </p:cNvSpPr>
          <p:nvPr>
            <p:ph type="sldNum" sz="quarter" idx="10"/>
          </p:nvPr>
        </p:nvSpPr>
        <p:spPr>
          <a:ln/>
        </p:spPr>
        <p:txBody>
          <a:bodyPr/>
          <a:lstStyle>
            <a:lvl1pPr>
              <a:defRPr/>
            </a:lvl1pPr>
          </a:lstStyle>
          <a:p>
            <a:pPr>
              <a:defRPr/>
            </a:pPr>
            <a:fld id="{5AC488E0-3C20-4BFA-8788-94A5C0C34050}"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3023098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79915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38400"/>
            <a:ext cx="5130800"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2438400"/>
            <a:ext cx="5130800"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0"/>
          <p:cNvSpPr>
            <a:spLocks noGrp="1" noChangeArrowheads="1"/>
          </p:cNvSpPr>
          <p:nvPr>
            <p:ph type="sldNum" sz="quarter" idx="10"/>
          </p:nvPr>
        </p:nvSpPr>
        <p:spPr>
          <a:ln/>
        </p:spPr>
        <p:txBody>
          <a:bodyPr/>
          <a:lstStyle>
            <a:lvl1pPr>
              <a:defRPr/>
            </a:lvl1pPr>
          </a:lstStyle>
          <a:p>
            <a:pPr>
              <a:defRPr/>
            </a:pPr>
            <a:fld id="{965DF208-F6BA-48D2-BE32-DFD9BEF01210}"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28861410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0"/>
          <p:cNvSpPr>
            <a:spLocks noGrp="1" noChangeArrowheads="1"/>
          </p:cNvSpPr>
          <p:nvPr>
            <p:ph type="sldNum" sz="quarter" idx="10"/>
          </p:nvPr>
        </p:nvSpPr>
        <p:spPr>
          <a:ln/>
        </p:spPr>
        <p:txBody>
          <a:bodyPr/>
          <a:lstStyle>
            <a:lvl1pPr>
              <a:defRPr/>
            </a:lvl1pPr>
          </a:lstStyle>
          <a:p>
            <a:pPr>
              <a:defRPr/>
            </a:pPr>
            <a:fld id="{7D32E8C3-048F-4DB5-AD06-35246EB5EAB0}"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36197654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0"/>
          <p:cNvSpPr>
            <a:spLocks noGrp="1" noChangeArrowheads="1"/>
          </p:cNvSpPr>
          <p:nvPr>
            <p:ph type="sldNum" sz="quarter" idx="10"/>
          </p:nvPr>
        </p:nvSpPr>
        <p:spPr>
          <a:ln/>
        </p:spPr>
        <p:txBody>
          <a:bodyPr/>
          <a:lstStyle>
            <a:lvl1pPr>
              <a:defRPr/>
            </a:lvl1pPr>
          </a:lstStyle>
          <a:p>
            <a:pPr>
              <a:defRPr/>
            </a:pPr>
            <a:fld id="{CE51CBBA-793B-47FA-BF78-E4AFC9490453}"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2554073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0"/>
          <p:cNvSpPr>
            <a:spLocks noGrp="1" noChangeArrowheads="1"/>
          </p:cNvSpPr>
          <p:nvPr>
            <p:ph type="sldNum" sz="quarter" idx="10"/>
          </p:nvPr>
        </p:nvSpPr>
        <p:spPr>
          <a:ln/>
        </p:spPr>
        <p:txBody>
          <a:bodyPr/>
          <a:lstStyle>
            <a:lvl1pPr>
              <a:defRPr/>
            </a:lvl1pPr>
          </a:lstStyle>
          <a:p>
            <a:pPr>
              <a:defRPr/>
            </a:pPr>
            <a:fld id="{9869346E-AA40-4AEA-AEC6-92B260C469A1}"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29798548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0"/>
          <p:cNvSpPr>
            <a:spLocks noGrp="1" noChangeArrowheads="1"/>
          </p:cNvSpPr>
          <p:nvPr>
            <p:ph type="sldNum" sz="quarter" idx="10"/>
          </p:nvPr>
        </p:nvSpPr>
        <p:spPr>
          <a:ln/>
        </p:spPr>
        <p:txBody>
          <a:bodyPr/>
          <a:lstStyle>
            <a:lvl1pPr>
              <a:defRPr/>
            </a:lvl1pPr>
          </a:lstStyle>
          <a:p>
            <a:pPr>
              <a:defRPr/>
            </a:pPr>
            <a:fld id="{3412CAA3-43A5-49BE-BE7C-AC13A46032AD}"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3979662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0"/>
          <p:cNvSpPr>
            <a:spLocks noGrp="1" noChangeArrowheads="1"/>
          </p:cNvSpPr>
          <p:nvPr>
            <p:ph type="sldNum" sz="quarter" idx="10"/>
          </p:nvPr>
        </p:nvSpPr>
        <p:spPr>
          <a:ln/>
        </p:spPr>
        <p:txBody>
          <a:bodyPr/>
          <a:lstStyle>
            <a:lvl1pPr>
              <a:defRPr/>
            </a:lvl1pPr>
          </a:lstStyle>
          <a:p>
            <a:pPr>
              <a:defRPr/>
            </a:pPr>
            <a:fld id="{50A8EB30-72F9-4DB8-923A-5FF13472C0A2}"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2517657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0"/>
          <p:cNvSpPr>
            <a:spLocks noGrp="1" noChangeArrowheads="1"/>
          </p:cNvSpPr>
          <p:nvPr>
            <p:ph type="sldNum" sz="quarter" idx="10"/>
          </p:nvPr>
        </p:nvSpPr>
        <p:spPr>
          <a:ln/>
        </p:spPr>
        <p:txBody>
          <a:bodyPr/>
          <a:lstStyle>
            <a:lvl1pPr>
              <a:defRPr/>
            </a:lvl1pPr>
          </a:lstStyle>
          <a:p>
            <a:pPr>
              <a:defRPr/>
            </a:pPr>
            <a:fld id="{CA82A8B6-62A5-4F35-9100-17182E3A1369}"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10578338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3000" y="1143000"/>
            <a:ext cx="2616200" cy="4724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1143000"/>
            <a:ext cx="76454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0"/>
          <p:cNvSpPr>
            <a:spLocks noGrp="1" noChangeArrowheads="1"/>
          </p:cNvSpPr>
          <p:nvPr>
            <p:ph type="sldNum" sz="quarter" idx="10"/>
          </p:nvPr>
        </p:nvSpPr>
        <p:spPr>
          <a:ln/>
        </p:spPr>
        <p:txBody>
          <a:bodyPr/>
          <a:lstStyle>
            <a:lvl1pPr>
              <a:defRPr/>
            </a:lvl1pPr>
          </a:lstStyle>
          <a:p>
            <a:pPr>
              <a:defRPr/>
            </a:pPr>
            <a:fld id="{737112D7-91BF-4183-8A15-379895964A65}"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7121410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1143000"/>
            <a:ext cx="10464800" cy="1143000"/>
          </a:xfrm>
        </p:spPr>
        <p:txBody>
          <a:bodyPr/>
          <a:lstStyle/>
          <a:p>
            <a:r>
              <a:rPr lang="en-US"/>
              <a:t>Click to edit Master title style</a:t>
            </a:r>
          </a:p>
        </p:txBody>
      </p:sp>
      <p:sp>
        <p:nvSpPr>
          <p:cNvPr id="3" name="Text Placeholder 2"/>
          <p:cNvSpPr>
            <a:spLocks noGrp="1"/>
          </p:cNvSpPr>
          <p:nvPr>
            <p:ph type="body" sz="half" idx="1"/>
          </p:nvPr>
        </p:nvSpPr>
        <p:spPr>
          <a:xfrm>
            <a:off x="914400" y="2438400"/>
            <a:ext cx="51308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2438400"/>
            <a:ext cx="51308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0"/>
          <p:cNvSpPr>
            <a:spLocks noGrp="1" noChangeArrowheads="1"/>
          </p:cNvSpPr>
          <p:nvPr>
            <p:ph type="sldNum" sz="quarter" idx="10"/>
          </p:nvPr>
        </p:nvSpPr>
        <p:spPr>
          <a:ln/>
        </p:spPr>
        <p:txBody>
          <a:bodyPr/>
          <a:lstStyle>
            <a:lvl1pPr>
              <a:defRPr/>
            </a:lvl1pPr>
          </a:lstStyle>
          <a:p>
            <a:pPr>
              <a:defRPr/>
            </a:pPr>
            <a:fld id="{545DC395-8ED0-40DF-B9BB-78DBC33C6EEB}"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1565874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2"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Tree>
    <p:extLst>
      <p:ext uri="{BB962C8B-B14F-4D97-AF65-F5344CB8AC3E}">
        <p14:creationId xmlns:p14="http://schemas.microsoft.com/office/powerpoint/2010/main" val="14448045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225196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30850125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2236794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23400828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45638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34555497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735965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899305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23306492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28645423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04207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45483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30793795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41298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1689746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753983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5253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0177BE-FD68-5005-8A2D-718D64573354}"/>
              </a:ext>
            </a:extLst>
          </p:cNvPr>
          <p:cNvSpPr>
            <a:spLocks noGrp="1"/>
          </p:cNvSpPr>
          <p:nvPr>
            <p:ph type="dt" sz="half" idx="10"/>
          </p:nvPr>
        </p:nvSpPr>
        <p:spPr/>
        <p:txBody>
          <a:bodyPr/>
          <a:lstStyle>
            <a:lvl1pPr>
              <a:defRPr/>
            </a:lvl1pPr>
          </a:lstStyle>
          <a:p>
            <a:pPr>
              <a:defRPr/>
            </a:pPr>
            <a:fld id="{B4CDFC45-24A8-40EB-B152-41B9FD42B918}" type="datetimeFigureOut">
              <a:rPr lang="en-GB"/>
              <a:pPr>
                <a:defRPr/>
              </a:pPr>
              <a:t>31/08/2026</a:t>
            </a:fld>
            <a:endParaRPr lang="en-GB"/>
          </a:p>
        </p:txBody>
      </p:sp>
      <p:sp>
        <p:nvSpPr>
          <p:cNvPr id="5" name="Footer Placeholder 4">
            <a:extLst>
              <a:ext uri="{FF2B5EF4-FFF2-40B4-BE49-F238E27FC236}">
                <a16:creationId xmlns:a16="http://schemas.microsoft.com/office/drawing/2014/main" id="{C3F966EF-F0C2-644D-B65C-9B3018225DC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EC2E157-5F80-9D26-DDA4-44245EB2F7C0}"/>
              </a:ext>
            </a:extLst>
          </p:cNvPr>
          <p:cNvSpPr>
            <a:spLocks noGrp="1"/>
          </p:cNvSpPr>
          <p:nvPr>
            <p:ph type="sldNum" sz="quarter" idx="12"/>
          </p:nvPr>
        </p:nvSpPr>
        <p:spPr/>
        <p:txBody>
          <a:bodyPr/>
          <a:lstStyle>
            <a:lvl1pPr>
              <a:defRPr/>
            </a:lvl1pPr>
          </a:lstStyle>
          <a:p>
            <a:pPr>
              <a:defRPr/>
            </a:pPr>
            <a:fld id="{64947BA0-858A-4173-A380-5ED1A05EFAD0}" type="slidenum">
              <a:rPr lang="en-GB"/>
              <a:pPr>
                <a:defRPr/>
              </a:pPr>
              <a:t>‹#›</a:t>
            </a:fld>
            <a:endParaRPr lang="en-GB"/>
          </a:p>
        </p:txBody>
      </p:sp>
    </p:spTree>
    <p:extLst>
      <p:ext uri="{BB962C8B-B14F-4D97-AF65-F5344CB8AC3E}">
        <p14:creationId xmlns:p14="http://schemas.microsoft.com/office/powerpoint/2010/main" val="2089398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E07D492C-81D3-2FF4-6B2C-03EB73567755}"/>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0C084DF-A92B-4713-A8C4-76D8A96F682E}" type="datetimeFigureOut">
              <a:rPr kumimoji="0" lang="en-GB" sz="1200" b="0" i="0" u="none" strike="noStrike" kern="1200" cap="none" spc="0" normalizeH="0" baseline="0" noProof="0">
                <a:ln>
                  <a:noFill/>
                </a:ln>
                <a:solidFill>
                  <a:srgbClr val="000000">
                    <a:tint val="75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31/08/2026</a:t>
            </a:fld>
            <a:endParaRPr kumimoji="0" lang="en-GB"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7FE65F93-A552-522B-9789-BC2FF7735F5C}"/>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7D58D9A6-D831-F645-61AC-3BE34FD330DE}"/>
              </a:ext>
            </a:extLst>
          </p:cNvPr>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77206-19C9-4589-BB1D-7A52DF478A41}" type="slidenum">
              <a:rPr kumimoji="0" lang="en-GB" sz="1200" b="0" i="0" u="none" strike="noStrike" kern="1200" cap="none" spc="0" normalizeH="0" baseline="0" noProof="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38649813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1755981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_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31/08/2026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38432355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_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3226064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21904103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_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171395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31031049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29156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826994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5285364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23506316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420748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_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19857126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_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309669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Final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565864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94811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632207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8065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0177BE-FD68-5005-8A2D-718D64573354}"/>
              </a:ext>
            </a:extLst>
          </p:cNvPr>
          <p:cNvSpPr>
            <a:spLocks noGrp="1"/>
          </p:cNvSpPr>
          <p:nvPr>
            <p:ph type="dt" sz="half" idx="10"/>
          </p:nvPr>
        </p:nvSpPr>
        <p:spPr/>
        <p:txBody>
          <a:bodyPr/>
          <a:lstStyle>
            <a:lvl1pPr>
              <a:defRPr/>
            </a:lvl1pPr>
          </a:lstStyle>
          <a:p>
            <a:pPr>
              <a:defRPr/>
            </a:pPr>
            <a:fld id="{B4CDFC45-24A8-40EB-B152-41B9FD42B918}" type="datetimeFigureOut">
              <a:rPr lang="en-GB"/>
              <a:pPr>
                <a:defRPr/>
              </a:pPr>
              <a:t>31/08/2026</a:t>
            </a:fld>
            <a:endParaRPr lang="en-GB"/>
          </a:p>
        </p:txBody>
      </p:sp>
      <p:sp>
        <p:nvSpPr>
          <p:cNvPr id="5" name="Footer Placeholder 4">
            <a:extLst>
              <a:ext uri="{FF2B5EF4-FFF2-40B4-BE49-F238E27FC236}">
                <a16:creationId xmlns:a16="http://schemas.microsoft.com/office/drawing/2014/main" id="{C3F966EF-F0C2-644D-B65C-9B3018225DC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EC2E157-5F80-9D26-DDA4-44245EB2F7C0}"/>
              </a:ext>
            </a:extLst>
          </p:cNvPr>
          <p:cNvSpPr>
            <a:spLocks noGrp="1"/>
          </p:cNvSpPr>
          <p:nvPr>
            <p:ph type="sldNum" sz="quarter" idx="12"/>
          </p:nvPr>
        </p:nvSpPr>
        <p:spPr/>
        <p:txBody>
          <a:bodyPr/>
          <a:lstStyle>
            <a:lvl1pPr>
              <a:defRPr/>
            </a:lvl1pPr>
          </a:lstStyle>
          <a:p>
            <a:pPr>
              <a:defRPr/>
            </a:pPr>
            <a:fld id="{64947BA0-858A-4173-A380-5ED1A05EFAD0}" type="slidenum">
              <a:rPr lang="en-GB"/>
              <a:pPr>
                <a:defRPr/>
              </a:pPr>
              <a:t>‹#›</a:t>
            </a:fld>
            <a:endParaRPr lang="en-GB"/>
          </a:p>
        </p:txBody>
      </p:sp>
    </p:spTree>
    <p:extLst>
      <p:ext uri="{BB962C8B-B14F-4D97-AF65-F5344CB8AC3E}">
        <p14:creationId xmlns:p14="http://schemas.microsoft.com/office/powerpoint/2010/main" val="37688349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2"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Tree>
    <p:extLst>
      <p:ext uri="{BB962C8B-B14F-4D97-AF65-F5344CB8AC3E}">
        <p14:creationId xmlns:p14="http://schemas.microsoft.com/office/powerpoint/2010/main" val="37601090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0"/>
          <p:cNvSpPr>
            <a:spLocks noGrp="1" noChangeArrowheads="1"/>
          </p:cNvSpPr>
          <p:nvPr>
            <p:ph type="sldNum" sz="quarter" idx="10"/>
          </p:nvPr>
        </p:nvSpPr>
        <p:spPr>
          <a:ln/>
        </p:spPr>
        <p:txBody>
          <a:bodyPr/>
          <a:lstStyle>
            <a:lvl1pPr>
              <a:defRPr/>
            </a:lvl1pPr>
          </a:lstStyle>
          <a:p>
            <a:pPr>
              <a:defRPr/>
            </a:pPr>
            <a:fld id="{7D32E8C3-048F-4DB5-AD06-35246EB5EAB0}" type="slidenum">
              <a:rPr lang="en-US">
                <a:solidFill>
                  <a:srgbClr val="D00F44"/>
                </a:solidFill>
              </a:rPr>
              <a:pPr>
                <a:defRPr/>
              </a:pPr>
              <a:t>‹#›</a:t>
            </a:fld>
            <a:endParaRPr lang="en-US">
              <a:solidFill>
                <a:srgbClr val="000000"/>
              </a:solidFill>
            </a:endParaRPr>
          </a:p>
        </p:txBody>
      </p:sp>
    </p:spTree>
    <p:extLst>
      <p:ext uri="{BB962C8B-B14F-4D97-AF65-F5344CB8AC3E}">
        <p14:creationId xmlns:p14="http://schemas.microsoft.com/office/powerpoint/2010/main" val="28967027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E07D492C-81D3-2FF4-6B2C-03EB73567755}"/>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0C084DF-A92B-4713-A8C4-76D8A96F682E}" type="datetimeFigureOut">
              <a:rPr kumimoji="0" lang="en-GB" sz="1200" b="0" i="0" u="none" strike="noStrike" kern="1200" cap="none" spc="0" normalizeH="0" baseline="0" noProof="0">
                <a:ln>
                  <a:noFill/>
                </a:ln>
                <a:solidFill>
                  <a:srgbClr val="000000">
                    <a:tint val="75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31/08/2026</a:t>
            </a:fld>
            <a:endParaRPr kumimoji="0" lang="en-GB"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7FE65F93-A552-522B-9789-BC2FF7735F5C}"/>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7D58D9A6-D831-F645-61AC-3BE34FD330DE}"/>
              </a:ext>
            </a:extLst>
          </p:cNvPr>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77206-19C9-4589-BB1D-7A52DF478A41}" type="slidenum">
              <a:rPr kumimoji="0" lang="en-GB" sz="1200" b="0" i="0" u="none" strike="noStrike" kern="1200" cap="none" spc="0" normalizeH="0" baseline="0" noProof="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381400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9624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27303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583086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9.jpe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37" Type="http://schemas.openxmlformats.org/officeDocument/2006/relationships/theme" Target="../theme/theme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slideLayout" Target="../slideLayouts/slideLayout65.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8" Type="http://schemas.openxmlformats.org/officeDocument/2006/relationships/slideLayout" Target="../slideLayouts/slideLayout37.xml"/><Relationship Id="rId3"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31/08/2026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78704728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700" r:id="rId16"/>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descr="ECC ppt back.jpg"/>
          <p:cNvPicPr>
            <a:picLocks noChangeAspect="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title"/>
          </p:nvPr>
        </p:nvSpPr>
        <p:spPr bwMode="auto">
          <a:xfrm>
            <a:off x="914400" y="1143000"/>
            <a:ext cx="10464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2438400"/>
            <a:ext cx="104648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3" name="Text Box 9"/>
          <p:cNvSpPr txBox="1">
            <a:spLocks noChangeArrowheads="1"/>
          </p:cNvSpPr>
          <p:nvPr/>
        </p:nvSpPr>
        <p:spPr bwMode="auto">
          <a:xfrm>
            <a:off x="8534400" y="4191000"/>
            <a:ext cx="314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0" fontAlgn="base" hangingPunct="0">
              <a:spcBef>
                <a:spcPct val="50000"/>
              </a:spcBef>
              <a:spcAft>
                <a:spcPct val="0"/>
              </a:spcAft>
              <a:defRPr/>
            </a:pPr>
            <a:endParaRPr lang="en-GB" sz="2400">
              <a:solidFill>
                <a:srgbClr val="000000"/>
              </a:solidFill>
              <a:latin typeface="Times" charset="0"/>
            </a:endParaRPr>
          </a:p>
        </p:txBody>
      </p:sp>
      <p:sp>
        <p:nvSpPr>
          <p:cNvPr id="1054" name="Rectangle 30"/>
          <p:cNvSpPr>
            <a:spLocks noGrp="1" noChangeArrowheads="1"/>
          </p:cNvSpPr>
          <p:nvPr>
            <p:ph type="sldNum" sz="quarter" idx="4"/>
          </p:nvPr>
        </p:nvSpPr>
        <p:spPr bwMode="auto">
          <a:xfrm>
            <a:off x="914400" y="64008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defRPr sz="1400" smtClean="0">
                <a:solidFill>
                  <a:schemeClr val="bg2"/>
                </a:solidFill>
                <a:latin typeface="Arial" pitchFamily="34" charset="0"/>
              </a:defRPr>
            </a:lvl1pPr>
          </a:lstStyle>
          <a:p>
            <a:pPr eaLnBrk="0" fontAlgn="base" hangingPunct="0">
              <a:spcBef>
                <a:spcPct val="0"/>
              </a:spcBef>
              <a:spcAft>
                <a:spcPct val="0"/>
              </a:spcAft>
              <a:defRPr/>
            </a:pPr>
            <a:fld id="{0971A862-7189-470E-99D7-3A123C7E2800}" type="slidenum">
              <a:rPr lang="en-US">
                <a:solidFill>
                  <a:srgbClr val="D00F44"/>
                </a:solidFill>
              </a:rPr>
              <a:pPr eaLnBrk="0" fontAlgn="base" hangingPunct="0">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68374981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hf sldNum="0" hdr="0" ftr="0" dt="0"/>
  <p:txStyles>
    <p:titleStyle>
      <a:lvl1pPr algn="l" rtl="0" eaLnBrk="1" fontAlgn="base" hangingPunct="1">
        <a:spcBef>
          <a:spcPct val="0"/>
        </a:spcBef>
        <a:spcAft>
          <a:spcPct val="0"/>
        </a:spcAft>
        <a:defRPr sz="3500">
          <a:solidFill>
            <a:schemeClr val="tx1"/>
          </a:solidFill>
          <a:latin typeface="+mj-lt"/>
          <a:ea typeface="MS PGothic" pitchFamily="34" charset="-128"/>
          <a:cs typeface="+mj-cs"/>
        </a:defRPr>
      </a:lvl1pPr>
      <a:lvl2pPr algn="l" rtl="0" eaLnBrk="1" fontAlgn="base" hangingPunct="1">
        <a:spcBef>
          <a:spcPct val="0"/>
        </a:spcBef>
        <a:spcAft>
          <a:spcPct val="0"/>
        </a:spcAft>
        <a:defRPr sz="3500">
          <a:solidFill>
            <a:schemeClr val="tx1"/>
          </a:solidFill>
          <a:latin typeface="Arial" charset="0"/>
          <a:ea typeface="MS PGothic" pitchFamily="34" charset="-128"/>
        </a:defRPr>
      </a:lvl2pPr>
      <a:lvl3pPr algn="l" rtl="0" eaLnBrk="1" fontAlgn="base" hangingPunct="1">
        <a:spcBef>
          <a:spcPct val="0"/>
        </a:spcBef>
        <a:spcAft>
          <a:spcPct val="0"/>
        </a:spcAft>
        <a:defRPr sz="3500">
          <a:solidFill>
            <a:schemeClr val="tx1"/>
          </a:solidFill>
          <a:latin typeface="Arial" charset="0"/>
          <a:ea typeface="MS PGothic" pitchFamily="34" charset="-128"/>
        </a:defRPr>
      </a:lvl3pPr>
      <a:lvl4pPr algn="l" rtl="0" eaLnBrk="1" fontAlgn="base" hangingPunct="1">
        <a:spcBef>
          <a:spcPct val="0"/>
        </a:spcBef>
        <a:spcAft>
          <a:spcPct val="0"/>
        </a:spcAft>
        <a:defRPr sz="3500">
          <a:solidFill>
            <a:schemeClr val="tx1"/>
          </a:solidFill>
          <a:latin typeface="Arial" charset="0"/>
          <a:ea typeface="MS PGothic" pitchFamily="34" charset="-128"/>
        </a:defRPr>
      </a:lvl4pPr>
      <a:lvl5pPr algn="l" rtl="0" eaLnBrk="1" fontAlgn="base" hangingPunct="1">
        <a:spcBef>
          <a:spcPct val="0"/>
        </a:spcBef>
        <a:spcAft>
          <a:spcPct val="0"/>
        </a:spcAft>
        <a:defRPr sz="3500">
          <a:solidFill>
            <a:schemeClr val="tx1"/>
          </a:solidFill>
          <a:latin typeface="Arial" charset="0"/>
          <a:ea typeface="MS PGothic" pitchFamily="34" charset="-128"/>
        </a:defRPr>
      </a:lvl5pPr>
      <a:lvl6pPr marL="457200" algn="l" rtl="0" eaLnBrk="1" fontAlgn="base" hangingPunct="1">
        <a:spcBef>
          <a:spcPct val="0"/>
        </a:spcBef>
        <a:spcAft>
          <a:spcPct val="0"/>
        </a:spcAft>
        <a:defRPr sz="3500">
          <a:solidFill>
            <a:schemeClr val="tx1"/>
          </a:solidFill>
          <a:latin typeface="Arial" charset="0"/>
          <a:ea typeface="ＭＳ Ｐゴシック" charset="0"/>
        </a:defRPr>
      </a:lvl6pPr>
      <a:lvl7pPr marL="914400" algn="l" rtl="0" eaLnBrk="1" fontAlgn="base" hangingPunct="1">
        <a:spcBef>
          <a:spcPct val="0"/>
        </a:spcBef>
        <a:spcAft>
          <a:spcPct val="0"/>
        </a:spcAft>
        <a:defRPr sz="3500">
          <a:solidFill>
            <a:schemeClr val="tx1"/>
          </a:solidFill>
          <a:latin typeface="Arial" charset="0"/>
          <a:ea typeface="ＭＳ Ｐゴシック" charset="0"/>
        </a:defRPr>
      </a:lvl7pPr>
      <a:lvl8pPr marL="1371600" algn="l" rtl="0" eaLnBrk="1" fontAlgn="base" hangingPunct="1">
        <a:spcBef>
          <a:spcPct val="0"/>
        </a:spcBef>
        <a:spcAft>
          <a:spcPct val="0"/>
        </a:spcAft>
        <a:defRPr sz="3500">
          <a:solidFill>
            <a:schemeClr val="tx1"/>
          </a:solidFill>
          <a:latin typeface="Arial" charset="0"/>
          <a:ea typeface="ＭＳ Ｐゴシック" charset="0"/>
        </a:defRPr>
      </a:lvl8pPr>
      <a:lvl9pPr marL="1828800" algn="l" rtl="0" eaLnBrk="1" fontAlgn="base" hangingPunct="1">
        <a:spcBef>
          <a:spcPct val="0"/>
        </a:spcBef>
        <a:spcAft>
          <a:spcPct val="0"/>
        </a:spcAft>
        <a:defRPr sz="3500">
          <a:solidFill>
            <a:schemeClr val="tx1"/>
          </a:solidFill>
          <a:latin typeface="Arial" charset="0"/>
          <a:ea typeface="ＭＳ Ｐゴシック" charset="0"/>
        </a:defRPr>
      </a:lvl9pPr>
    </p:titleStyle>
    <p:bodyStyle>
      <a:lvl1pPr marL="342900" indent="-342900" algn="l" rtl="0" eaLnBrk="1" fontAlgn="base" hangingPunct="1">
        <a:spcBef>
          <a:spcPct val="20000"/>
        </a:spcBef>
        <a:spcAft>
          <a:spcPct val="0"/>
        </a:spcAft>
        <a:buChar char="•"/>
        <a:defRPr sz="2000">
          <a:solidFill>
            <a:schemeClr val="tx1"/>
          </a:solidFill>
          <a:latin typeface="+mn-lt"/>
          <a:ea typeface="MS PGothic" pitchFamily="34" charset="-128"/>
          <a:cs typeface="+mn-cs"/>
        </a:defRPr>
      </a:lvl1pPr>
      <a:lvl2pPr marL="742950" indent="-285750" algn="l" rtl="0" eaLnBrk="1" fontAlgn="base" hangingPunct="1">
        <a:spcBef>
          <a:spcPct val="20000"/>
        </a:spcBef>
        <a:spcAft>
          <a:spcPct val="0"/>
        </a:spcAft>
        <a:buChar char="–"/>
        <a:defRPr sz="2000">
          <a:solidFill>
            <a:schemeClr val="tx1"/>
          </a:solidFill>
          <a:latin typeface="+mn-lt"/>
          <a:ea typeface="MS PGothic" pitchFamily="34" charset="-128"/>
        </a:defRPr>
      </a:lvl2pPr>
      <a:lvl3pPr marL="1143000" indent="-228600" algn="l" rtl="0" eaLnBrk="1" fontAlgn="base" hangingPunct="1">
        <a:spcBef>
          <a:spcPct val="20000"/>
        </a:spcBef>
        <a:spcAft>
          <a:spcPct val="0"/>
        </a:spcAft>
        <a:buChar char="•"/>
        <a:defRPr sz="2000">
          <a:solidFill>
            <a:schemeClr val="tx1"/>
          </a:solidFill>
          <a:latin typeface="+mn-lt"/>
          <a:ea typeface="MS PGothic" pitchFamily="34" charset="-128"/>
        </a:defRPr>
      </a:lvl3pPr>
      <a:lvl4pPr marL="1562100" indent="-228600" algn="l" rtl="0" eaLnBrk="1" fontAlgn="base" hangingPunct="1">
        <a:spcBef>
          <a:spcPct val="20000"/>
        </a:spcBef>
        <a:spcAft>
          <a:spcPct val="0"/>
        </a:spcAft>
        <a:buChar char="–"/>
        <a:defRPr sz="2000">
          <a:solidFill>
            <a:schemeClr val="tx1"/>
          </a:solidFill>
          <a:latin typeface="+mn-lt"/>
          <a:ea typeface="MS PGothic" pitchFamily="34" charset="-128"/>
        </a:defRPr>
      </a:lvl4pPr>
      <a:lvl5pPr marL="1981200" indent="-228600" algn="l" rtl="0" eaLnBrk="1" fontAlgn="base" hangingPunct="1">
        <a:spcBef>
          <a:spcPct val="20000"/>
        </a:spcBef>
        <a:spcAft>
          <a:spcPct val="0"/>
        </a:spcAft>
        <a:buChar char="»"/>
        <a:defRPr sz="2000">
          <a:solidFill>
            <a:schemeClr val="tx1"/>
          </a:solidFill>
          <a:latin typeface="+mn-lt"/>
          <a:ea typeface="MS PGothic" pitchFamily="34" charset="-128"/>
        </a:defRPr>
      </a:lvl5pPr>
      <a:lvl6pPr marL="2438400" indent="-228600" algn="l" rtl="0" eaLnBrk="1" fontAlgn="base" hangingPunct="1">
        <a:spcBef>
          <a:spcPct val="20000"/>
        </a:spcBef>
        <a:spcAft>
          <a:spcPct val="0"/>
        </a:spcAft>
        <a:buChar char="»"/>
        <a:defRPr sz="2000">
          <a:solidFill>
            <a:schemeClr val="tx1"/>
          </a:solidFill>
          <a:latin typeface="+mn-lt"/>
          <a:ea typeface="+mn-ea"/>
        </a:defRPr>
      </a:lvl6pPr>
      <a:lvl7pPr marL="2895600" indent="-228600" algn="l" rtl="0" eaLnBrk="1" fontAlgn="base" hangingPunct="1">
        <a:spcBef>
          <a:spcPct val="20000"/>
        </a:spcBef>
        <a:spcAft>
          <a:spcPct val="0"/>
        </a:spcAft>
        <a:buChar char="»"/>
        <a:defRPr sz="2000">
          <a:solidFill>
            <a:schemeClr val="tx1"/>
          </a:solidFill>
          <a:latin typeface="+mn-lt"/>
          <a:ea typeface="+mn-ea"/>
        </a:defRPr>
      </a:lvl7pPr>
      <a:lvl8pPr marL="3352800" indent="-228600" algn="l" rtl="0" eaLnBrk="1" fontAlgn="base" hangingPunct="1">
        <a:spcBef>
          <a:spcPct val="20000"/>
        </a:spcBef>
        <a:spcAft>
          <a:spcPct val="0"/>
        </a:spcAft>
        <a:buChar char="»"/>
        <a:defRPr sz="2000">
          <a:solidFill>
            <a:schemeClr val="tx1"/>
          </a:solidFill>
          <a:latin typeface="+mn-lt"/>
          <a:ea typeface="+mn-ea"/>
        </a:defRPr>
      </a:lvl8pPr>
      <a:lvl9pPr marL="38100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31/08/2026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81707377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2" r:id="rId18"/>
    <p:sldLayoutId id="2147483753" r:id="rId19"/>
    <p:sldLayoutId id="2147483754" r:id="rId20"/>
    <p:sldLayoutId id="2147483755" r:id="rId21"/>
    <p:sldLayoutId id="2147483756" r:id="rId22"/>
    <p:sldLayoutId id="2147483757" r:id="rId23"/>
    <p:sldLayoutId id="2147483758" r:id="rId24"/>
    <p:sldLayoutId id="2147483759" r:id="rId25"/>
    <p:sldLayoutId id="2147483760" r:id="rId26"/>
    <p:sldLayoutId id="2147483761" r:id="rId27"/>
    <p:sldLayoutId id="2147483762" r:id="rId28"/>
    <p:sldLayoutId id="2147483763" r:id="rId29"/>
    <p:sldLayoutId id="2147483764" r:id="rId30"/>
    <p:sldLayoutId id="2147483765" r:id="rId31"/>
    <p:sldLayoutId id="2147483766" r:id="rId32"/>
    <p:sldLayoutId id="2147483767" r:id="rId33"/>
    <p:sldLayoutId id="2147483768" r:id="rId34"/>
    <p:sldLayoutId id="2147483769" r:id="rId35"/>
    <p:sldLayoutId id="2147483770" r:id="rId36"/>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hyperlink" Target="https://www.escb.co.uk/"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41.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hyperlink" Target="https://www.nhs.uk/baby/caring-for-a-newborn/sudden-infant-death-syndrome-sid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7.xml"/><Relationship Id="rId1" Type="http://schemas.openxmlformats.org/officeDocument/2006/relationships/slideLayout" Target="../slideLayouts/slideLayout41.xml"/><Relationship Id="rId5" Type="http://schemas.openxmlformats.org/officeDocument/2006/relationships/image" Target="../media/image24.svg"/><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3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hyperlink" Target="https://pixabay.com/en/girl-doll-dress-ribbon-flower-305399/"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hyperlink" Target="https://openclipart.org/detail/221711"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mailto:educationsafeguarding@essex.gov.uk"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hyperlink" Target="https://www.escb.co.uk/" TargetMode="External"/><Relationship Id="rId4" Type="http://schemas.openxmlformats.org/officeDocument/2006/relationships/hyperlink" Target="https://eycp.essex.gov.uk/safeguardin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hyperlink" Target="https://www.bing.com/videos/riverview/relatedvideo?q=nspcc+let+children+know+you+are+listening+video&amp;mid=64C6391219CA97BFA83C64C6391219CA97BFA83C&amp;churl=https%3a%2f%2fwww.youtube.com%2fchannel%2fUCzszRaJa7VomcD3yzd9IeDw&amp;FORM=VIRE" TargetMode="External"/><Relationship Id="rId4" Type="http://schemas.openxmlformats.org/officeDocument/2006/relationships/hyperlink" Target="https://learning.nspcc.org.uk/research-resources/2019/let-children-know-you-re-listenin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39.xml.rels><?xml version="1.0" encoding="UTF-8" standalone="yes"?>
<Relationships xmlns="http://schemas.openxmlformats.org/package/2006/relationships"><Relationship Id="rId3" Type="http://schemas.openxmlformats.org/officeDocument/2006/relationships/hyperlink" Target="https://www.escb.co.uk/learning-and-development/reviews-learning-working-together-better/think-family/"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2.xml"/><Relationship Id="rId1" Type="http://schemas.openxmlformats.org/officeDocument/2006/relationships/slideLayout" Target="../slideLayouts/slideLayout6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hyperlink" Target="mailto:fmu@fcdo.gov.uk" TargetMode="Externa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hyperlink" Target="https://www.gov.uk/government/publications/mandatory-reporting-of-female-genital-mutilation-procedural-information" TargetMode="External"/><Relationship Id="rId5" Type="http://schemas.openxmlformats.org/officeDocument/2006/relationships/hyperlink" Target="http://nationalfgmcentre.org.uk/about-us/" TargetMode="External"/><Relationship Id="rId4" Type="http://schemas.openxmlformats.org/officeDocument/2006/relationships/hyperlink" Target="https://www.gov.uk/government/publications/the-right-to-choose-government-guidance-on-forced-marriage"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https://www.nicco.org.uk/" TargetMode="External"/><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hyperlink" Target="https://www.barnardos.org.uk/get-support/support-for-parents-and-carers/children-with-a-parent-in-prison#:~:text=We%20know%20that%20children%20who,this%20can%20have%20devastating%20impacts" TargetMode="External"/><Relationship Id="rId4" Type="http://schemas.openxmlformats.org/officeDocument/2006/relationships/hyperlink" Target="https://www.prisonersfamilies.org/"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gov.uk/government/publications/safeguarding-children-and-protecting-professionals-in-early-years-settings-online-safety-considerations" TargetMode="External"/><Relationship Id="rId2" Type="http://schemas.openxmlformats.org/officeDocument/2006/relationships/notesSlide" Target="../notesSlides/notesSlide49.xml"/><Relationship Id="rId1" Type="http://schemas.openxmlformats.org/officeDocument/2006/relationships/slideLayout" Target="../slideLayouts/slideLayout35.xml"/><Relationship Id="rId4" Type="http://schemas.openxmlformats.org/officeDocument/2006/relationships/image" Target="../media/image42.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Otc2eaRY32s"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52.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445977/3799_Revised_Prevent_Duty_Guidance__England_Wales_V2-Interactive.pdf" TargetMode="External"/><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hyperlink" Target="https://www.legislation.gov.uk/ukpga/2000/11/contents" TargetMode="External"/><Relationship Id="rId4" Type="http://schemas.openxmlformats.org/officeDocument/2006/relationships/hyperlink" Target="https://assets.publishing.service.gov.uk/government/uploads/system/uploads/attachment_data/file/470088/51859_Cm9148_Accessible.pdf"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53.xml"/><Relationship Id="rId1" Type="http://schemas.openxmlformats.org/officeDocument/2006/relationships/slideLayout" Target="../slideLayouts/slideLayout12.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www.nspcc.org.uk/what-you-can-do/report-abuse/dedicated-helplines/whistleblowing-advice-line/" TargetMode="External"/><Relationship Id="rId2" Type="http://schemas.openxmlformats.org/officeDocument/2006/relationships/notesSlide" Target="../notesSlides/notesSlide55.xml"/><Relationship Id="rId1" Type="http://schemas.openxmlformats.org/officeDocument/2006/relationships/slideLayout" Target="../slideLayouts/slideLayout6.xml"/><Relationship Id="rId4" Type="http://schemas.openxmlformats.org/officeDocument/2006/relationships/hyperlink" Target="mailto:help@nspcc.org.uk"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8.xml"/><Relationship Id="rId1" Type="http://schemas.openxmlformats.org/officeDocument/2006/relationships/slideLayout" Target="../slideLayouts/slideLayout2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9.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82000"/>
          </a:schemeClr>
        </a:solidFill>
        <a:effectLst/>
      </p:bgPr>
    </p:bg>
    <p:spTree>
      <p:nvGrpSpPr>
        <p:cNvPr id="1" name="">
          <a:extLst>
            <a:ext uri="{FF2B5EF4-FFF2-40B4-BE49-F238E27FC236}">
              <a16:creationId xmlns:a16="http://schemas.microsoft.com/office/drawing/2014/main" id="{AFD66B10-73CC-F862-9329-669EC0419F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D73017C-A548-E32A-37A4-647FFA4E1A31}"/>
              </a:ext>
            </a:extLst>
          </p:cNvPr>
          <p:cNvSpPr>
            <a:spLocks noGrp="1"/>
          </p:cNvSpPr>
          <p:nvPr>
            <p:ph type="ctrTitle"/>
          </p:nvPr>
        </p:nvSpPr>
        <p:spPr>
          <a:xfrm>
            <a:off x="327730" y="1314450"/>
            <a:ext cx="6725116" cy="3794666"/>
          </a:xfrm>
        </p:spPr>
        <p:txBody>
          <a:bodyPr/>
          <a:lstStyle/>
          <a:p>
            <a:r>
              <a:rPr lang="en-GB" sz="3200" dirty="0">
                <a:solidFill>
                  <a:srgbClr val="4179AA"/>
                </a:solidFill>
                <a:latin typeface="Aptos"/>
              </a:rPr>
              <a:t>Keeping</a:t>
            </a:r>
            <a:r>
              <a:rPr lang="en-GB" sz="3600" dirty="0">
                <a:solidFill>
                  <a:srgbClr val="4179AA"/>
                </a:solidFill>
                <a:latin typeface="Aptos"/>
              </a:rPr>
              <a:t> </a:t>
            </a:r>
            <a:r>
              <a:rPr lang="en-GB" sz="3200" dirty="0">
                <a:solidFill>
                  <a:srgbClr val="4179AA"/>
                </a:solidFill>
                <a:latin typeface="Aptos"/>
              </a:rPr>
              <a:t>Children Safe in Education</a:t>
            </a:r>
            <a:br>
              <a:rPr lang="en-GB" sz="3200" dirty="0">
                <a:solidFill>
                  <a:srgbClr val="4179AA"/>
                </a:solidFill>
                <a:latin typeface="Aptos"/>
              </a:rPr>
            </a:br>
            <a:r>
              <a:rPr lang="en-GB" sz="3200" dirty="0">
                <a:solidFill>
                  <a:srgbClr val="4179AA"/>
                </a:solidFill>
                <a:latin typeface="Aptos"/>
              </a:rPr>
              <a:t>(DfE 2026) </a:t>
            </a:r>
            <a:br>
              <a:rPr lang="en-GB" sz="3200" dirty="0">
                <a:solidFill>
                  <a:srgbClr val="4179AA"/>
                </a:solidFill>
                <a:latin typeface="Aptos"/>
              </a:rPr>
            </a:br>
            <a:r>
              <a:rPr lang="en-GB" sz="3200" dirty="0">
                <a:solidFill>
                  <a:srgbClr val="4179AA"/>
                </a:solidFill>
                <a:latin typeface="Aptos"/>
              </a:rPr>
              <a:t>What all staff need to know </a:t>
            </a:r>
            <a:br>
              <a:rPr lang="en-GB" sz="3200" dirty="0">
                <a:latin typeface="Aptos"/>
              </a:rPr>
            </a:br>
            <a:br>
              <a:rPr lang="en-GB" sz="3200" dirty="0">
                <a:latin typeface="Aptos"/>
              </a:rPr>
            </a:br>
            <a:r>
              <a:rPr lang="en-GB" sz="3200" dirty="0">
                <a:latin typeface="Aptos"/>
              </a:rPr>
              <a:t>Level 2 training for Early Years settings</a:t>
            </a:r>
            <a:br>
              <a:rPr lang="en-GB" sz="3200" dirty="0">
                <a:latin typeface="Aptos"/>
              </a:rPr>
            </a:br>
            <a:br>
              <a:rPr lang="en-GB" sz="3200" dirty="0">
                <a:latin typeface="Aptos"/>
              </a:rPr>
            </a:br>
            <a:r>
              <a:rPr lang="en-GB" sz="4000" dirty="0">
                <a:latin typeface="Aptos"/>
              </a:rPr>
              <a:t>2026-2027</a:t>
            </a:r>
          </a:p>
        </p:txBody>
      </p:sp>
      <p:sp>
        <p:nvSpPr>
          <p:cNvPr id="7" name="Date Placeholder 6">
            <a:extLst>
              <a:ext uri="{FF2B5EF4-FFF2-40B4-BE49-F238E27FC236}">
                <a16:creationId xmlns:a16="http://schemas.microsoft.com/office/drawing/2014/main" id="{EC9166FE-81FF-52E8-7734-ED1C30F49EF2}"/>
              </a:ext>
            </a:extLst>
          </p:cNvPr>
          <p:cNvSpPr>
            <a:spLocks noGrp="1"/>
          </p:cNvSpPr>
          <p:nvPr>
            <p:ph type="dt" sz="half" idx="10"/>
          </p:nvPr>
        </p:nvSpPr>
        <p:spPr>
          <a:xfrm>
            <a:off x="281565" y="5261686"/>
            <a:ext cx="4401366" cy="677461"/>
          </a:xfrm>
        </p:spPr>
        <p:txBody>
          <a:bodyPr/>
          <a:lstStyle/>
          <a:p>
            <a:r>
              <a:rPr lang="en-GB" b="1">
                <a:latin typeface="Aptos" panose="020B0004020202020204" pitchFamily="34" charset="0"/>
              </a:rPr>
              <a:t>Essex Education Safeguarding Team</a:t>
            </a:r>
          </a:p>
          <a:p>
            <a:r>
              <a:rPr lang="en-GB" b="1">
                <a:latin typeface="Aptos" panose="020B0004020202020204" pitchFamily="34" charset="0"/>
              </a:rPr>
              <a:t>September 2026</a:t>
            </a:r>
          </a:p>
        </p:txBody>
      </p:sp>
      <p:sp>
        <p:nvSpPr>
          <p:cNvPr id="2" name="TextBox 1">
            <a:extLst>
              <a:ext uri="{FF2B5EF4-FFF2-40B4-BE49-F238E27FC236}">
                <a16:creationId xmlns:a16="http://schemas.microsoft.com/office/drawing/2014/main" id="{07D0B92B-A341-F236-0D7E-276CE41F70FA}"/>
              </a:ext>
            </a:extLst>
          </p:cNvPr>
          <p:cNvSpPr txBox="1"/>
          <p:nvPr/>
        </p:nvSpPr>
        <p:spPr>
          <a:xfrm>
            <a:off x="193301" y="6091717"/>
            <a:ext cx="6725116" cy="677460"/>
          </a:xfrm>
          <a:prstGeom prst="rect">
            <a:avLst/>
          </a:prstGeom>
          <a:noFill/>
        </p:spPr>
        <p:txBody>
          <a:bodyPr wrap="square" lIns="0" tIns="0" rIns="0" bIns="0" rtlCol="0" anchor="t">
            <a:noAutofit/>
          </a:bodyPr>
          <a:lstStyle/>
          <a:p>
            <a:pPr algn="l">
              <a:spcAft>
                <a:spcPts val="1134"/>
              </a:spcAft>
            </a:pPr>
            <a:r>
              <a:rPr lang="en-GB" sz="1000">
                <a:latin typeface="Aptos"/>
              </a:rPr>
              <a:t>Copyright © Essex County Council 2026</a:t>
            </a:r>
            <a:br>
              <a:rPr lang="en-GB" sz="1000">
                <a:latin typeface="Aptos"/>
              </a:rPr>
            </a:br>
            <a:r>
              <a:rPr lang="en-GB" sz="1000">
                <a:latin typeface="Aptos"/>
              </a:rPr>
              <a:t>No part of this publication may be reproduced, stored in a retrieval system of any nature, downloaded, transmitted or distributed in any form or by any means including photocopying and recording, without the prior written permission of Essex County Council, the copyright owner</a:t>
            </a:r>
          </a:p>
        </p:txBody>
      </p:sp>
      <p:pic>
        <p:nvPicPr>
          <p:cNvPr id="28" name="Picture Placeholder 27" descr="Kids playing and drawing on the ground">
            <a:extLst>
              <a:ext uri="{FF2B5EF4-FFF2-40B4-BE49-F238E27FC236}">
                <a16:creationId xmlns:a16="http://schemas.microsoft.com/office/drawing/2014/main" id="{8E1599D3-641C-A507-5499-BD971C25971E}"/>
              </a:ext>
            </a:extLst>
          </p:cNvPr>
          <p:cNvPicPr>
            <a:picLocks noGrp="1" noChangeAspect="1"/>
          </p:cNvPicPr>
          <p:nvPr>
            <p:ph type="pic" sz="quarter" idx="11"/>
          </p:nvPr>
        </p:nvPicPr>
        <p:blipFill>
          <a:blip r:embed="rId3" cstate="email">
            <a:alphaModFix amt="70000"/>
            <a:extLst>
              <a:ext uri="{28A0092B-C50C-407E-A947-70E740481C1C}">
                <a14:useLocalDpi xmlns:a14="http://schemas.microsoft.com/office/drawing/2010/main" val="0"/>
              </a:ext>
            </a:extLst>
          </a:blip>
          <a:srcRect/>
          <a:stretch/>
        </p:blipFill>
        <p:spPr>
          <a:xfrm>
            <a:off x="6227129" y="0"/>
            <a:ext cx="5964871" cy="6858000"/>
          </a:xfrm>
        </p:spPr>
        <p:style>
          <a:lnRef idx="2">
            <a:schemeClr val="accent3"/>
          </a:lnRef>
          <a:fillRef idx="1">
            <a:schemeClr val="lt1"/>
          </a:fillRef>
          <a:effectRef idx="0">
            <a:schemeClr val="accent3"/>
          </a:effectRef>
          <a:fontRef idx="minor">
            <a:schemeClr val="dk1"/>
          </a:fontRef>
        </p:style>
      </p:pic>
      <p:pic>
        <p:nvPicPr>
          <p:cNvPr id="14" name="Picture 13" descr="Logo for ESCB&#10;">
            <a:extLst>
              <a:ext uri="{FF2B5EF4-FFF2-40B4-BE49-F238E27FC236}">
                <a16:creationId xmlns:a16="http://schemas.microsoft.com/office/drawing/2014/main" id="{AFCD7595-FBDA-219C-9DEF-56EDDC5FBFBC}"/>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7052846" y="5485511"/>
            <a:ext cx="637670" cy="1212412"/>
          </a:xfrm>
          <a:prstGeom prst="rect">
            <a:avLst/>
          </a:prstGeom>
        </p:spPr>
      </p:pic>
    </p:spTree>
    <p:extLst>
      <p:ext uri="{BB962C8B-B14F-4D97-AF65-F5344CB8AC3E}">
        <p14:creationId xmlns:p14="http://schemas.microsoft.com/office/powerpoint/2010/main" val="569205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6F9F2-A15C-EC31-08AE-3AED9619E62C}"/>
              </a:ext>
            </a:extLst>
          </p:cNvPr>
          <p:cNvSpPr>
            <a:spLocks noGrp="1"/>
          </p:cNvSpPr>
          <p:nvPr>
            <p:ph type="title"/>
          </p:nvPr>
        </p:nvSpPr>
        <p:spPr>
          <a:xfrm>
            <a:off x="2154257" y="612777"/>
            <a:ext cx="7629823" cy="1220125"/>
          </a:xfrm>
        </p:spPr>
        <p:txBody>
          <a:bodyPr vert="horz" lIns="0" tIns="0" rIns="0" bIns="0" rtlCol="0" anchor="t" anchorCtr="0">
            <a:normAutofit fontScale="90000"/>
          </a:bodyPr>
          <a:lstStyle/>
          <a:p>
            <a:pPr marL="0" marR="0" lvl="0" indent="0" algn="ctr" defTabSz="914400" rtl="0" eaLnBrk="1" fontAlgn="auto" latinLnBrk="0" hangingPunct="1">
              <a:lnSpc>
                <a:spcPct val="100000"/>
              </a:lnSpc>
              <a:spcBef>
                <a:spcPts val="0"/>
              </a:spcBef>
              <a:spcAft>
                <a:spcPts val="1134"/>
              </a:spcAft>
              <a:tabLst/>
              <a:defRPr/>
            </a:pPr>
            <a:r>
              <a:rPr kumimoji="0" lang="en-GB" sz="4400" b="1" i="0" u="none" strike="noStrike" kern="1200" cap="none" spc="0" normalizeH="0" baseline="0" noProof="0" dirty="0">
                <a:ln>
                  <a:noFill/>
                </a:ln>
                <a:solidFill>
                  <a:srgbClr val="E40037"/>
                </a:solidFill>
                <a:effectLst/>
                <a:uLnTx/>
                <a:uFillTx/>
                <a:latin typeface="Aptos"/>
                <a:ea typeface="+mn-ea"/>
                <a:cs typeface="+mn-cs"/>
              </a:rPr>
              <a:t>The three </a:t>
            </a:r>
            <a:r>
              <a:rPr kumimoji="0" lang="en-GB" sz="4400" b="1" i="0" u="sng" strike="noStrike" kern="1200" cap="none" spc="0" normalizeH="0" baseline="0" noProof="0" dirty="0">
                <a:ln>
                  <a:noFill/>
                </a:ln>
                <a:solidFill>
                  <a:srgbClr val="E40037"/>
                </a:solidFill>
                <a:effectLst/>
                <a:uLnTx/>
                <a:uFillTx/>
                <a:latin typeface="Aptos"/>
                <a:ea typeface="+mn-ea"/>
                <a:cs typeface="+mn-cs"/>
              </a:rPr>
              <a:t>statutory</a:t>
            </a:r>
            <a:r>
              <a:rPr kumimoji="0" lang="en-GB" sz="4400" b="1" i="0" u="none" strike="noStrike" kern="1200" cap="none" spc="0" normalizeH="0" baseline="0" noProof="0" dirty="0">
                <a:ln>
                  <a:noFill/>
                </a:ln>
                <a:solidFill>
                  <a:srgbClr val="E40037"/>
                </a:solidFill>
                <a:effectLst/>
                <a:uLnTx/>
                <a:uFillTx/>
                <a:latin typeface="Aptos"/>
                <a:ea typeface="+mn-ea"/>
                <a:cs typeface="+mn-cs"/>
              </a:rPr>
              <a:t> safeguarding partners are:</a:t>
            </a:r>
            <a:br>
              <a:rPr lang="en-GB" sz="32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br>
            <a:endParaRPr lang="en-GB" sz="3600" dirty="0">
              <a:solidFill>
                <a:srgbClr val="E40037"/>
              </a:solidFill>
            </a:endParaRPr>
          </a:p>
        </p:txBody>
      </p:sp>
      <p:graphicFrame>
        <p:nvGraphicFramePr>
          <p:cNvPr id="4" name="Content Placeholder 3" descr="Nothing is more important than children’s welfare. &#10;Every child deserves to grow up in a safe, stable, and loving home. &#10;Children who need help and protection deserve high quality and effective support. &#10;This requires individuals, agencies, and organisations to be clear about their own and each other’s roles and responsibilities, and how they work together. &#10;‘Shared Responsibility’ Successful outcomes for children depend on strong partnership working between parents/carers and the practitioners working with them. &#10;Practitioners should take a child centred approach to meeting the needs of the whole family. &#10;The document contains a new chapter that underscores the importance of a multi-agency approach to achieve positive results for children. &#10;It highlights the need for effective collaboration with parents, caregivers and families, and outlines principles and expectations for individuals, agencies, and organisations in achieving this.&#10;">
            <a:extLst>
              <a:ext uri="{FF2B5EF4-FFF2-40B4-BE49-F238E27FC236}">
                <a16:creationId xmlns:a16="http://schemas.microsoft.com/office/drawing/2014/main" id="{F5889596-E63E-52DA-F3F3-6B5C5BD84202}"/>
              </a:ext>
            </a:extLst>
          </p:cNvPr>
          <p:cNvGraphicFramePr>
            <a:graphicFrameLocks noGrp="1"/>
          </p:cNvGraphicFramePr>
          <p:nvPr>
            <p:ph sz="quarter" idx="11"/>
            <p:extLst>
              <p:ext uri="{D42A27DB-BD31-4B8C-83A1-F6EECF244321}">
                <p14:modId xmlns:p14="http://schemas.microsoft.com/office/powerpoint/2010/main" val="292088702"/>
              </p:ext>
            </p:extLst>
          </p:nvPr>
        </p:nvGraphicFramePr>
        <p:xfrm>
          <a:off x="542925" y="1987168"/>
          <a:ext cx="11106150" cy="33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A9C0237-4550-3729-BBA4-869EF143A858}"/>
              </a:ext>
            </a:extLst>
          </p:cNvPr>
          <p:cNvSpPr txBox="1"/>
          <p:nvPr/>
        </p:nvSpPr>
        <p:spPr>
          <a:xfrm>
            <a:off x="1779119" y="5400177"/>
            <a:ext cx="8633763" cy="400110"/>
          </a:xfrm>
          <a:prstGeom prst="rect">
            <a:avLst/>
          </a:prstGeom>
          <a:noFill/>
        </p:spPr>
        <p:txBody>
          <a:bodyPr wrap="square">
            <a:spAutoFit/>
          </a:bodyPr>
          <a:lstStyle/>
          <a:p>
            <a:pPr marL="0" marR="0" lvl="1" algn="ctr" defTabSz="914400" rtl="0" eaLnBrk="1" fontAlgn="auto" latinLnBrk="0" hangingPunct="1">
              <a:lnSpc>
                <a:spcPct val="100000"/>
              </a:lnSpc>
              <a:spcBef>
                <a:spcPts val="0"/>
              </a:spcBef>
              <a:spcAft>
                <a:spcPts val="1134"/>
              </a:spcAft>
              <a:buClrTx/>
              <a:buSzTx/>
              <a:tabLst/>
              <a:defRPr/>
            </a:pPr>
            <a:r>
              <a:rPr kumimoji="0" lang="en-GB" sz="2000" b="1" i="0" u="none" strike="noStrike" kern="1200" cap="none" spc="0" normalizeH="0" baseline="0" noProof="0">
                <a:ln>
                  <a:noFill/>
                </a:ln>
                <a:solidFill>
                  <a:srgbClr val="000000"/>
                </a:solidFill>
                <a:effectLst/>
                <a:uLnTx/>
                <a:uFillTx/>
                <a:latin typeface="Aptos" panose="020B0004020202020204" pitchFamily="34" charset="0"/>
              </a:rPr>
              <a:t>Education</a:t>
            </a:r>
            <a:r>
              <a:rPr kumimoji="0" lang="en-GB" sz="2000" b="0" i="0" u="none" strike="noStrike" kern="1200" cap="none" spc="0" normalizeH="0" baseline="0" noProof="0">
                <a:ln>
                  <a:noFill/>
                </a:ln>
                <a:solidFill>
                  <a:srgbClr val="000000"/>
                </a:solidFill>
                <a:effectLst/>
                <a:uLnTx/>
                <a:uFillTx/>
                <a:latin typeface="Aptos" panose="020B0004020202020204" pitchFamily="34" charset="0"/>
              </a:rPr>
              <a:t> is defined as a </a:t>
            </a:r>
            <a:r>
              <a:rPr kumimoji="0" lang="en-GB" sz="2000" b="1" i="0" u="none" strike="noStrike" kern="1200" cap="none" spc="0" normalizeH="0" baseline="0" noProof="0">
                <a:ln>
                  <a:noFill/>
                </a:ln>
                <a:solidFill>
                  <a:srgbClr val="000000"/>
                </a:solidFill>
                <a:effectLst/>
                <a:uLnTx/>
                <a:uFillTx/>
                <a:latin typeface="Aptos" panose="020B0004020202020204" pitchFamily="34" charset="0"/>
              </a:rPr>
              <a:t>relevant agency. </a:t>
            </a:r>
            <a:r>
              <a:rPr lang="en-GB" sz="2000">
                <a:solidFill>
                  <a:srgbClr val="000000"/>
                </a:solidFill>
                <a:latin typeface="Aptos" panose="020B0004020202020204" pitchFamily="34" charset="0"/>
              </a:rPr>
              <a:t> </a:t>
            </a:r>
            <a:endParaRPr kumimoji="0" lang="en-GB" sz="1800" b="0" i="0" u="none" strike="noStrike" kern="1200" cap="none" spc="0" normalizeH="0" baseline="0" noProof="0">
              <a:ln>
                <a:noFill/>
              </a:ln>
              <a:solidFill>
                <a:srgbClr val="000000"/>
              </a:solidFill>
              <a:effectLst/>
              <a:uLnTx/>
              <a:uFillTx/>
              <a:latin typeface="Aptos" panose="020B0004020202020204" pitchFamily="34" charset="0"/>
            </a:endParaRPr>
          </a:p>
        </p:txBody>
      </p:sp>
    </p:spTree>
    <p:extLst>
      <p:ext uri="{BB962C8B-B14F-4D97-AF65-F5344CB8AC3E}">
        <p14:creationId xmlns:p14="http://schemas.microsoft.com/office/powerpoint/2010/main" val="294128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6DB0-9B82-6283-D414-AD7F21218851}"/>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4386D5E-910C-4441-48AB-EB4CC5470BD1}"/>
              </a:ext>
              <a:ext uri="{C183D7F6-B498-43B3-948B-1728B52AA6E4}">
                <adec:decorative xmlns:adec="http://schemas.microsoft.com/office/drawing/2017/decorative" val="1"/>
              </a:ext>
            </a:extLst>
          </p:cNvPr>
          <p:cNvPicPr>
            <a:picLocks noGrp="1" noChangeAspect="1"/>
          </p:cNvPicPr>
          <p:nvPr>
            <p:ph sz="quarter" idx="13"/>
          </p:nvPr>
        </p:nvPicPr>
        <p:blipFill>
          <a:blip r:embed="rId3"/>
          <a:stretch>
            <a:fillRect/>
          </a:stretch>
        </p:blipFill>
        <p:spPr>
          <a:xfrm>
            <a:off x="8239256" y="577521"/>
            <a:ext cx="2989450" cy="5702953"/>
          </a:xfrm>
          <a:prstGeom prst="rect">
            <a:avLst/>
          </a:prstGeom>
          <a:noFill/>
        </p:spPr>
      </p:pic>
      <p:sp>
        <p:nvSpPr>
          <p:cNvPr id="9" name="TextBox 8">
            <a:extLst>
              <a:ext uri="{FF2B5EF4-FFF2-40B4-BE49-F238E27FC236}">
                <a16:creationId xmlns:a16="http://schemas.microsoft.com/office/drawing/2014/main" id="{6914E3B3-7C13-5048-416B-354A61D6FB22}"/>
              </a:ext>
              <a:ext uri="{C183D7F6-B498-43B3-948B-1728B52AA6E4}">
                <adec:decorative xmlns:adec="http://schemas.microsoft.com/office/drawing/2017/decorative" val="1"/>
              </a:ext>
            </a:extLst>
          </p:cNvPr>
          <p:cNvSpPr txBox="1"/>
          <p:nvPr/>
        </p:nvSpPr>
        <p:spPr>
          <a:xfrm>
            <a:off x="413532" y="1280478"/>
            <a:ext cx="6917077" cy="4331955"/>
          </a:xfrm>
          <a:prstGeom prst="rect">
            <a:avLst/>
          </a:prstGeom>
          <a:noFill/>
        </p:spPr>
        <p:txBody>
          <a:bodyPr wrap="square" lIns="91440" tIns="45720" rIns="91440" bIns="45720" anchor="t">
            <a:spAutoFit/>
          </a:bodyPr>
          <a:lstStyle/>
          <a:p>
            <a:pPr marL="285750" lvl="1" indent="-285750">
              <a:spcAft>
                <a:spcPts val="1134"/>
              </a:spcAft>
              <a:buFont typeface="Wingdings" panose="05000000000000000000" pitchFamily="2" charset="2"/>
              <a:buChar char="§"/>
              <a:defRPr/>
            </a:pPr>
            <a:r>
              <a:rPr lang="en-GB" sz="2000">
                <a:solidFill>
                  <a:srgbClr val="000000"/>
                </a:solidFill>
                <a:latin typeface="Aptos" panose="020B0004020202020204" pitchFamily="34" charset="0"/>
              </a:rPr>
              <a:t>The ESCB works with the Local Safeguarding Children Boards  in Southend and Thurrock  to produce the SET (Southend, Essex and Thurrock) Procedures </a:t>
            </a:r>
          </a:p>
          <a:p>
            <a:pPr marL="285750" lvl="1" indent="-285750">
              <a:spcAft>
                <a:spcPts val="1134"/>
              </a:spcAft>
              <a:buFont typeface="Wingdings" panose="05000000000000000000" pitchFamily="2" charset="2"/>
              <a:buChar char="§"/>
              <a:defRPr/>
            </a:pPr>
            <a:r>
              <a:rPr lang="en-GB" sz="2000">
                <a:solidFill>
                  <a:srgbClr val="000000"/>
                </a:solidFill>
                <a:latin typeface="Aptos" panose="020B0004020202020204" pitchFamily="34" charset="0"/>
              </a:rPr>
              <a:t>The </a:t>
            </a:r>
            <a:r>
              <a:rPr lang="en-GB" sz="2000" b="1">
                <a:latin typeface="Aptos" panose="020B0004020202020204" pitchFamily="34" charset="0"/>
              </a:rPr>
              <a:t>S</a:t>
            </a:r>
            <a:r>
              <a:rPr lang="en-GB" sz="2000">
                <a:latin typeface="Aptos" panose="020B0004020202020204" pitchFamily="34" charset="0"/>
              </a:rPr>
              <a:t>outhend, </a:t>
            </a:r>
            <a:r>
              <a:rPr lang="en-GB" sz="2000" b="1">
                <a:latin typeface="Aptos" panose="020B0004020202020204" pitchFamily="34" charset="0"/>
              </a:rPr>
              <a:t>E</a:t>
            </a:r>
            <a:r>
              <a:rPr lang="en-GB" sz="2000">
                <a:latin typeface="Aptos" panose="020B0004020202020204" pitchFamily="34" charset="0"/>
              </a:rPr>
              <a:t>ssex and </a:t>
            </a:r>
            <a:r>
              <a:rPr lang="en-GB" sz="2000" b="1">
                <a:latin typeface="Aptos" panose="020B0004020202020204" pitchFamily="34" charset="0"/>
              </a:rPr>
              <a:t>T</a:t>
            </a:r>
            <a:r>
              <a:rPr lang="en-GB" sz="2000">
                <a:latin typeface="Aptos" panose="020B0004020202020204" pitchFamily="34" charset="0"/>
              </a:rPr>
              <a:t>hurrock </a:t>
            </a:r>
            <a:r>
              <a:rPr lang="en-GB" sz="2000">
                <a:solidFill>
                  <a:srgbClr val="000000"/>
                </a:solidFill>
                <a:latin typeface="Aptos" panose="020B0004020202020204" pitchFamily="34" charset="0"/>
              </a:rPr>
              <a:t>(SET) Procedures is a document that sets out how agencies and individuals should work together </a:t>
            </a:r>
            <a:r>
              <a:rPr lang="en-GB" sz="2000" b="1">
                <a:solidFill>
                  <a:srgbClr val="000000"/>
                </a:solidFill>
                <a:latin typeface="Aptos" panose="020B0004020202020204" pitchFamily="34" charset="0"/>
              </a:rPr>
              <a:t>locally</a:t>
            </a:r>
            <a:r>
              <a:rPr lang="en-GB" sz="2000">
                <a:solidFill>
                  <a:srgbClr val="000000"/>
                </a:solidFill>
                <a:latin typeface="Aptos" panose="020B0004020202020204" pitchFamily="34" charset="0"/>
              </a:rPr>
              <a:t> to safeguard and promote the welfare of children and young people. They are underpinned by Working  Together to Safeguard Children </a:t>
            </a:r>
            <a:endParaRPr lang="en-GB" sz="2000" b="1">
              <a:solidFill>
                <a:srgbClr val="000000"/>
              </a:solidFill>
              <a:latin typeface="Aptos" panose="020B0004020202020204" pitchFamily="34" charset="0"/>
            </a:endParaRPr>
          </a:p>
          <a:p>
            <a:pPr marL="285750" lvl="1" indent="-285750">
              <a:spcAft>
                <a:spcPts val="1134"/>
              </a:spcAft>
              <a:buFont typeface="Wingdings" panose="05000000000000000000" pitchFamily="2" charset="2"/>
              <a:buChar char="§"/>
              <a:defRPr/>
            </a:pPr>
            <a:r>
              <a:rPr lang="en-GB" sz="2000">
                <a:solidFill>
                  <a:srgbClr val="000000"/>
                </a:solidFill>
                <a:latin typeface="Aptos"/>
              </a:rPr>
              <a:t>In Essex is fully involved in safeguarding arrangements at all levels of the ESCB</a:t>
            </a:r>
            <a:endParaRPr lang="en-GB" sz="2000" b="0" i="0" u="none" strike="noStrike" kern="1200" cap="none" spc="0" normalizeH="0" baseline="0" noProof="0">
              <a:ln>
                <a:noFill/>
              </a:ln>
              <a:solidFill>
                <a:srgbClr val="000000"/>
              </a:solidFill>
              <a:effectLst/>
              <a:uLnTx/>
              <a:uFillTx/>
              <a:latin typeface="Aptos" panose="020B0004020202020204" pitchFamily="34" charset="0"/>
            </a:endParaRPr>
          </a:p>
          <a:p>
            <a:pPr marL="0" lvl="1" algn="ctr">
              <a:spcAft>
                <a:spcPts val="1134"/>
              </a:spcAft>
              <a:defRPr/>
            </a:pPr>
            <a:r>
              <a:rPr lang="en-GB" sz="2400">
                <a:latin typeface="Aptos"/>
                <a:hlinkClick r:id="rId4"/>
              </a:rPr>
              <a:t>Welcome to the Essex Safeguarding Children Board - Essex Safeguarding Children Board</a:t>
            </a:r>
            <a:endParaRPr lang="en-GB" sz="2400">
              <a:solidFill>
                <a:srgbClr val="000000"/>
              </a:solidFill>
              <a:latin typeface="Aptos"/>
            </a:endParaRPr>
          </a:p>
        </p:txBody>
      </p:sp>
      <p:sp>
        <p:nvSpPr>
          <p:cNvPr id="3" name="Title 2">
            <a:extLst>
              <a:ext uri="{FF2B5EF4-FFF2-40B4-BE49-F238E27FC236}">
                <a16:creationId xmlns:a16="http://schemas.microsoft.com/office/drawing/2014/main" id="{69ACB2C4-EB5D-3C99-47AD-0E1F03E2D83A}"/>
              </a:ext>
              <a:ext uri="{C183D7F6-B498-43B3-948B-1728B52AA6E4}">
                <adec:decorative xmlns:adec="http://schemas.microsoft.com/office/drawing/2017/decorative" val="1"/>
              </a:ext>
            </a:extLst>
          </p:cNvPr>
          <p:cNvSpPr txBox="1">
            <a:spLocks noGrp="1"/>
          </p:cNvSpPr>
          <p:nvPr>
            <p:ph type="title" idx="4294967295"/>
          </p:nvPr>
        </p:nvSpPr>
        <p:spPr>
          <a:xfrm>
            <a:off x="250972" y="187743"/>
            <a:ext cx="7734284" cy="10927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1134"/>
              </a:spcBef>
              <a:spcAft>
                <a:spcPts val="1134"/>
              </a:spcAft>
              <a:buClrTx/>
              <a:buSzTx/>
              <a:buFontTx/>
              <a:buNone/>
              <a:tabLst/>
              <a:defRPr/>
            </a:pPr>
            <a:r>
              <a:rPr kumimoji="0" lang="en-GB" sz="3600" b="1" i="0" u="none" strike="noStrike" kern="1200" cap="none" spc="0" normalizeH="0" baseline="0" noProof="0" dirty="0">
                <a:ln>
                  <a:noFill/>
                </a:ln>
                <a:solidFill>
                  <a:srgbClr val="E40037"/>
                </a:solidFill>
                <a:effectLst/>
                <a:uLnTx/>
                <a:uFillTx/>
                <a:latin typeface="Aptos" panose="020B0004020202020204" pitchFamily="34" charset="0"/>
                <a:ea typeface="+mj-ea"/>
                <a:cs typeface="+mj-cs"/>
              </a:rPr>
              <a:t>The Essex Safeguarding Children Board (ESCB)</a:t>
            </a:r>
            <a:endParaRPr kumimoji="0" lang="en-US" sz="3600" b="0" i="0" u="none" strike="noStrike" kern="1200" cap="none" spc="0" normalizeH="0" baseline="0" noProof="0" dirty="0">
              <a:ln>
                <a:noFill/>
              </a:ln>
              <a:solidFill>
                <a:srgbClr val="E40037"/>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456162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389AB-811E-9251-C3EC-F826D0C64DA0}"/>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4F81ACF-5101-7797-5F4D-44FF93AB3164}"/>
              </a:ext>
              <a:ext uri="{C183D7F6-B498-43B3-948B-1728B52AA6E4}">
                <adec:decorative xmlns:adec="http://schemas.microsoft.com/office/drawing/2017/decorative" val="1"/>
              </a:ext>
            </a:extLst>
          </p:cNvPr>
          <p:cNvSpPr>
            <a:spLocks noGrp="1"/>
          </p:cNvSpPr>
          <p:nvPr>
            <p:ph type="pic" sz="quarter" idx="10"/>
          </p:nvPr>
        </p:nvSpPr>
        <p:spPr>
          <a:solidFill>
            <a:srgbClr val="4179AA"/>
          </a:solidFill>
          <a:ln>
            <a:solidFill>
              <a:srgbClr val="002060"/>
            </a:solidFill>
          </a:ln>
        </p:spPr>
        <p:txBody>
          <a:bodyPr/>
          <a:lstStyle/>
          <a:p>
            <a:endParaRPr lang="en-GB">
              <a:solidFill>
                <a:srgbClr val="FFFFFF"/>
              </a:solidFill>
            </a:endParaRPr>
          </a:p>
        </p:txBody>
      </p:sp>
      <p:sp>
        <p:nvSpPr>
          <p:cNvPr id="4" name="TextBox 3">
            <a:extLst>
              <a:ext uri="{FF2B5EF4-FFF2-40B4-BE49-F238E27FC236}">
                <a16:creationId xmlns:a16="http://schemas.microsoft.com/office/drawing/2014/main" id="{B3B1981C-35FE-9F4E-C815-41E57ACD749D}"/>
              </a:ext>
              <a:ext uri="{C183D7F6-B498-43B3-948B-1728B52AA6E4}">
                <adec:decorative xmlns:adec="http://schemas.microsoft.com/office/drawing/2017/decorative" val="1"/>
              </a:ext>
            </a:extLst>
          </p:cNvPr>
          <p:cNvSpPr txBox="1"/>
          <p:nvPr/>
        </p:nvSpPr>
        <p:spPr>
          <a:xfrm>
            <a:off x="7456758" y="604300"/>
            <a:ext cx="4198706" cy="369332"/>
          </a:xfrm>
          <a:prstGeom prst="rect">
            <a:avLst/>
          </a:prstGeom>
          <a:solidFill>
            <a:srgbClr val="4179AA"/>
          </a:solidFill>
        </p:spPr>
        <p:txBody>
          <a:bodyPr wrap="square">
            <a:spAutoFit/>
          </a:bodyPr>
          <a:lstStyle/>
          <a:p>
            <a:pPr marL="0" marR="0" lvl="0" indent="0" algn="l"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endParaRPr kumimoji="0" lang="en-GB" sz="1800" b="0" i="0" u="none" strike="noStrike" kern="1200" cap="none" spc="0" normalizeH="0" baseline="0" noProof="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32A08EEF-DF35-6E78-3019-FDC047F0194D}"/>
              </a:ext>
              <a:ext uri="{C183D7F6-B498-43B3-948B-1728B52AA6E4}">
                <adec:decorative xmlns:adec="http://schemas.microsoft.com/office/drawing/2017/decorative" val="1"/>
              </a:ext>
            </a:extLst>
          </p:cNvPr>
          <p:cNvSpPr txBox="1"/>
          <p:nvPr/>
        </p:nvSpPr>
        <p:spPr>
          <a:xfrm>
            <a:off x="210003" y="311912"/>
            <a:ext cx="6100618" cy="230832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4179AA"/>
                </a:solidFill>
                <a:effectLst/>
                <a:uLnTx/>
                <a:uFillTx/>
                <a:latin typeface="Aptos"/>
                <a:ea typeface="+mn-ea"/>
                <a:cs typeface="+mn-cs"/>
              </a:rPr>
              <a:t>Statutory Frameworks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4179AA"/>
                </a:solidFill>
                <a:effectLst/>
                <a:uLnTx/>
                <a:uFillTx/>
                <a:latin typeface="Aptos"/>
                <a:ea typeface="+mn-ea"/>
                <a:cs typeface="+mn-cs"/>
              </a:rPr>
              <a:t>Safeguarding and welfare requirements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4179AA"/>
                </a:solidFill>
                <a:effectLst/>
                <a:uLnTx/>
                <a:uFillTx/>
                <a:latin typeface="Aptos"/>
                <a:ea typeface="+mn-ea"/>
                <a:cs typeface="+mn-cs"/>
              </a:rPr>
              <a:t>September 2026</a:t>
            </a:r>
            <a:endParaRPr kumimoji="0" lang="en-GB" sz="1600" b="0" i="0" u="none" strike="noStrike" kern="1200" cap="none" spc="0" normalizeH="0" baseline="0" noProof="0">
              <a:ln>
                <a:noFill/>
              </a:ln>
              <a:solidFill>
                <a:srgbClr val="4179AA"/>
              </a:solidFill>
              <a:effectLst/>
              <a:uLnTx/>
              <a:uFillTx/>
              <a:latin typeface="Aptos"/>
              <a:ea typeface="+mn-ea"/>
              <a:cs typeface="+mn-cs"/>
            </a:endParaRPr>
          </a:p>
        </p:txBody>
      </p:sp>
      <p:sp>
        <p:nvSpPr>
          <p:cNvPr id="9" name="TextBox 8">
            <a:extLst>
              <a:ext uri="{FF2B5EF4-FFF2-40B4-BE49-F238E27FC236}">
                <a16:creationId xmlns:a16="http://schemas.microsoft.com/office/drawing/2014/main" id="{4287DF0C-0EA5-5F80-A231-F080B9884C37}"/>
              </a:ext>
              <a:ext uri="{C183D7F6-B498-43B3-948B-1728B52AA6E4}">
                <adec:decorative xmlns:adec="http://schemas.microsoft.com/office/drawing/2017/decorative" val="1"/>
              </a:ext>
            </a:extLst>
          </p:cNvPr>
          <p:cNvSpPr txBox="1"/>
          <p:nvPr/>
        </p:nvSpPr>
        <p:spPr>
          <a:xfrm>
            <a:off x="423268" y="2822253"/>
            <a:ext cx="6100618" cy="328038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000000"/>
                </a:solidFill>
                <a:effectLst/>
                <a:uLnTx/>
                <a:uFillTx/>
                <a:latin typeface="Aptos"/>
                <a:ea typeface="+mn-ea"/>
                <a:cs typeface="+mn-cs"/>
              </a:rPr>
              <a:t>Early Years Foundation Stage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000000"/>
                </a:solidFill>
                <a:effectLst/>
                <a:uLnTx/>
                <a:uFillTx/>
                <a:latin typeface="Aptos"/>
                <a:ea typeface="+mn-ea"/>
                <a:cs typeface="+mn-cs"/>
              </a:rPr>
              <a:t>Statutory Framework – for group and school-based providers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srgbClr val="000000"/>
              </a:solidFill>
              <a:effectLst/>
              <a:uLnTx/>
              <a:uFillTx/>
              <a:latin typeface="Apto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000000"/>
                </a:solidFill>
                <a:effectLst/>
                <a:uLnTx/>
                <a:uFillTx/>
                <a:latin typeface="Aptos"/>
                <a:ea typeface="+mn-ea"/>
                <a:cs typeface="+mn-cs"/>
              </a:rPr>
              <a:t>Early Years Foundation Stage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000000"/>
                </a:solidFill>
                <a:effectLst/>
                <a:uLnTx/>
                <a:uFillTx/>
                <a:latin typeface="Aptos"/>
                <a:ea typeface="+mn-ea"/>
                <a:cs typeface="+mn-cs"/>
              </a:rPr>
              <a:t>Statutory Framework for Childminders</a:t>
            </a:r>
          </a:p>
          <a:p>
            <a:pPr marL="0" marR="0" lvl="0" indent="0" algn="ctr" defTabSz="914400" rtl="0" eaLnBrk="1" fontAlgn="auto" latinLnBrk="0" hangingPunct="1">
              <a:lnSpc>
                <a:spcPct val="100000"/>
              </a:lnSpc>
              <a:spcBef>
                <a:spcPts val="0"/>
              </a:spcBef>
              <a:spcAft>
                <a:spcPts val="1134"/>
              </a:spcAft>
              <a:buClrTx/>
              <a:buSzTx/>
              <a:buFontTx/>
              <a:buNone/>
              <a:tabLst/>
              <a:defRPr/>
            </a:pPr>
            <a:endParaRPr kumimoji="0" lang="en-GB" sz="1500" b="0" i="0" u="none" strike="noStrike" kern="1200" cap="none" spc="0" normalizeH="0" baseline="0" noProof="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1134"/>
              </a:spcAft>
              <a:buClrTx/>
              <a:buSzTx/>
              <a:buFontTx/>
              <a:buNone/>
              <a:tabLst/>
              <a:defRPr/>
            </a:pPr>
            <a:endParaRPr kumimoji="0" lang="en-GB" sz="1500" b="0" i="0" u="none" strike="noStrike" kern="1200" cap="none" spc="0" normalizeH="0" baseline="0" noProof="0">
              <a:ln>
                <a:noFill/>
              </a:ln>
              <a:solidFill>
                <a:srgbClr val="000000"/>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98136DBC-1764-60FE-2CE2-4299C69DC1F9}"/>
              </a:ext>
              <a:ext uri="{C183D7F6-B498-43B3-948B-1728B52AA6E4}">
                <adec:decorative xmlns:adec="http://schemas.microsoft.com/office/drawing/2017/decorative" val="1"/>
              </a:ext>
            </a:extLst>
          </p:cNvPr>
          <p:cNvSpPr txBox="1"/>
          <p:nvPr/>
        </p:nvSpPr>
        <p:spPr>
          <a:xfrm>
            <a:off x="316636" y="5838202"/>
            <a:ext cx="6100618" cy="707886"/>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1134"/>
              </a:spcAft>
              <a:buClrTx/>
              <a:buSzTx/>
              <a:buFontTx/>
              <a:buNone/>
              <a:tabLst/>
              <a:defRPr/>
            </a:pPr>
            <a:r>
              <a:rPr kumimoji="0" lang="en-GB" sz="2000" b="1" i="1" u="none" strike="noStrike" kern="1200" cap="none" spc="0" normalizeH="0" baseline="0" noProof="0">
                <a:ln>
                  <a:noFill/>
                </a:ln>
                <a:solidFill>
                  <a:srgbClr val="4179AA"/>
                </a:solidFill>
                <a:effectLst/>
                <a:uLnTx/>
                <a:uFillTx/>
                <a:latin typeface="Aptos"/>
                <a:ea typeface="+mn-ea"/>
                <a:cs typeface="+mn-cs"/>
              </a:rPr>
              <a:t>In both documents the safeguarding and welfare requirements are laid out in section 3</a:t>
            </a:r>
          </a:p>
        </p:txBody>
      </p:sp>
      <p:sp>
        <p:nvSpPr>
          <p:cNvPr id="13" name="Title 12">
            <a:extLst>
              <a:ext uri="{FF2B5EF4-FFF2-40B4-BE49-F238E27FC236}">
                <a16:creationId xmlns:a16="http://schemas.microsoft.com/office/drawing/2014/main" id="{8A07A370-F839-FFD1-129D-D83E035E07FA}"/>
              </a:ext>
              <a:ext uri="{C183D7F6-B498-43B3-948B-1728B52AA6E4}">
                <adec:decorative xmlns:adec="http://schemas.microsoft.com/office/drawing/2017/decorative" val="1"/>
              </a:ext>
            </a:extLst>
          </p:cNvPr>
          <p:cNvSpPr txBox="1">
            <a:spLocks noGrp="1"/>
          </p:cNvSpPr>
          <p:nvPr>
            <p:ph type="title" idx="4294967295"/>
          </p:nvPr>
        </p:nvSpPr>
        <p:spPr>
          <a:xfrm>
            <a:off x="7456758" y="1107851"/>
            <a:ext cx="4289587" cy="5004058"/>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3200" b="1" i="1" u="none" strike="noStrike" kern="1200" cap="none" spc="0" normalizeH="0" baseline="0" noProof="0">
                <a:ln>
                  <a:noFill/>
                </a:ln>
                <a:solidFill>
                  <a:prstClr val="white"/>
                </a:solidFill>
                <a:effectLst/>
                <a:uLnTx/>
                <a:uFillTx/>
                <a:latin typeface="Aptos"/>
                <a:ea typeface="+mn-ea"/>
                <a:cs typeface="+mn-cs"/>
              </a:rPr>
              <a:t>Children learn best when they are healthy, safe and secure, when their individual needs are met, and when they have positive relationships with the adults caring for them</a:t>
            </a:r>
            <a:r>
              <a:rPr kumimoji="0" lang="en-GB" sz="2800" b="1" i="0" u="none" strike="noStrike" kern="1200" cap="none" spc="0" normalizeH="0" baseline="0" noProof="0">
                <a:ln>
                  <a:noFill/>
                </a:ln>
                <a:solidFill>
                  <a:prstClr val="white"/>
                </a:solidFill>
                <a:effectLst/>
                <a:uLnTx/>
                <a:uFillTx/>
                <a:latin typeface="Aptos"/>
                <a:ea typeface="+mn-ea"/>
                <a:cs typeface="+mn-cs"/>
              </a:rPr>
              <a:t>’</a:t>
            </a:r>
          </a:p>
        </p:txBody>
      </p:sp>
    </p:spTree>
    <p:extLst>
      <p:ext uri="{BB962C8B-B14F-4D97-AF65-F5344CB8AC3E}">
        <p14:creationId xmlns:p14="http://schemas.microsoft.com/office/powerpoint/2010/main" val="2568596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hildren playing with blocks">
            <a:extLst>
              <a:ext uri="{FF2B5EF4-FFF2-40B4-BE49-F238E27FC236}">
                <a16:creationId xmlns:a16="http://schemas.microsoft.com/office/drawing/2014/main" id="{1CD6E915-38D9-F158-9B98-DE7CFFCEB46B}"/>
              </a:ext>
            </a:extLst>
          </p:cNvPr>
          <p:cNvPicPr>
            <a:picLocks noChangeAspect="1"/>
          </p:cNvPicPr>
          <p:nvPr/>
        </p:nvPicPr>
        <p:blipFill>
          <a:blip r:embed="rId3" cstate="email">
            <a:extLst>
              <a:ext uri="{28A0092B-C50C-407E-A947-70E740481C1C}">
                <a14:useLocalDpi xmlns:a14="http://schemas.microsoft.com/office/drawing/2010/main" val="0"/>
              </a:ext>
            </a:extLst>
          </a:blip>
          <a:srcRect b="-1"/>
          <a:stretch/>
        </p:blipFill>
        <p:spPr>
          <a:xfrm>
            <a:off x="6523885" y="0"/>
            <a:ext cx="5668115" cy="685799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a:noFill/>
        </p:spPr>
      </p:pic>
      <p:sp>
        <p:nvSpPr>
          <p:cNvPr id="14" name="Title 1">
            <a:extLst>
              <a:ext uri="{FF2B5EF4-FFF2-40B4-BE49-F238E27FC236}">
                <a16:creationId xmlns:a16="http://schemas.microsoft.com/office/drawing/2014/main" id="{5B35576F-0F5A-2305-C20E-A6B70F49AFCB}"/>
              </a:ext>
            </a:extLst>
          </p:cNvPr>
          <p:cNvSpPr>
            <a:spLocks noGrp="1"/>
          </p:cNvSpPr>
          <p:nvPr>
            <p:ph type="title"/>
          </p:nvPr>
        </p:nvSpPr>
        <p:spPr>
          <a:xfrm>
            <a:off x="119772" y="208816"/>
            <a:ext cx="6418187" cy="1291993"/>
          </a:xfrm>
        </p:spPr>
        <p:txBody>
          <a:bodyPr anchor="t">
            <a:noAutofit/>
          </a:bodyPr>
          <a:lstStyle/>
          <a:p>
            <a:pPr algn="ctr">
              <a:lnSpc>
                <a:spcPct val="90000"/>
              </a:lnSpc>
            </a:pPr>
            <a:r>
              <a:rPr lang="en-GB" sz="2800">
                <a:solidFill>
                  <a:srgbClr val="4179AA"/>
                </a:solidFill>
                <a:latin typeface="Aptos"/>
              </a:rPr>
              <a:t>Safeguarding and welfare requirements for settings and childminders</a:t>
            </a:r>
            <a:br>
              <a:rPr lang="en-GB" sz="2800">
                <a:solidFill>
                  <a:srgbClr val="4179AA"/>
                </a:solidFill>
                <a:latin typeface="Aptos"/>
              </a:rPr>
            </a:br>
            <a:br>
              <a:rPr lang="en-GB" sz="2800">
                <a:latin typeface="Aptos"/>
              </a:rPr>
            </a:br>
            <a:r>
              <a:rPr lang="en-GB" sz="2800">
                <a:solidFill>
                  <a:srgbClr val="4179AA"/>
                </a:solidFill>
                <a:latin typeface="Aptos"/>
              </a:rPr>
              <a:t>They must: </a:t>
            </a:r>
          </a:p>
        </p:txBody>
      </p:sp>
      <p:sp>
        <p:nvSpPr>
          <p:cNvPr id="17" name="TextBox 16">
            <a:extLst>
              <a:ext uri="{FF2B5EF4-FFF2-40B4-BE49-F238E27FC236}">
                <a16:creationId xmlns:a16="http://schemas.microsoft.com/office/drawing/2014/main" id="{2548AB82-10CF-5D1A-40A2-7619C25B1A51}"/>
              </a:ext>
            </a:extLst>
          </p:cNvPr>
          <p:cNvSpPr txBox="1"/>
          <p:nvPr/>
        </p:nvSpPr>
        <p:spPr>
          <a:xfrm>
            <a:off x="1221769" y="1884577"/>
            <a:ext cx="4214192" cy="914400"/>
          </a:xfrm>
          <a:prstGeom prst="rect">
            <a:avLst/>
          </a:prstGeom>
          <a:noFill/>
        </p:spPr>
        <p:txBody>
          <a:bodyPr wrap="none" lIns="0" tIns="0" rIns="0" bIns="0" rtlCol="0" anchor="t">
            <a:noAutofit/>
          </a:bodyPr>
          <a:lstStyle/>
          <a:p>
            <a:pPr marL="342900" marR="0" lvl="0" indent="-3429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Take all steps necessary to keep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children safe and well</a:t>
            </a:r>
          </a:p>
        </p:txBody>
      </p:sp>
      <p:sp>
        <p:nvSpPr>
          <p:cNvPr id="18" name="TextBox 17">
            <a:extLst>
              <a:ext uri="{FF2B5EF4-FFF2-40B4-BE49-F238E27FC236}">
                <a16:creationId xmlns:a16="http://schemas.microsoft.com/office/drawing/2014/main" id="{0CA35B59-44E5-6533-8331-BB9F4C56C3DB}"/>
              </a:ext>
            </a:extLst>
          </p:cNvPr>
          <p:cNvSpPr txBox="1"/>
          <p:nvPr/>
        </p:nvSpPr>
        <p:spPr>
          <a:xfrm>
            <a:off x="1618002" y="2893581"/>
            <a:ext cx="3287354" cy="526774"/>
          </a:xfrm>
          <a:prstGeom prst="rect">
            <a:avLst/>
          </a:prstGeom>
          <a:noFill/>
        </p:spPr>
        <p:txBody>
          <a:bodyPr wrap="none" lIns="0" tIns="0" rIns="0" bIns="0" rtlCol="0" anchor="t">
            <a:noAutofit/>
          </a:bodyPr>
          <a:lstStyle/>
          <a:p>
            <a:pPr marL="342900" marR="0" lvl="0" indent="-3429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Safeguard children </a:t>
            </a:r>
          </a:p>
        </p:txBody>
      </p:sp>
      <p:sp>
        <p:nvSpPr>
          <p:cNvPr id="19" name="TextBox 18">
            <a:extLst>
              <a:ext uri="{FF2B5EF4-FFF2-40B4-BE49-F238E27FC236}">
                <a16:creationId xmlns:a16="http://schemas.microsoft.com/office/drawing/2014/main" id="{05EC06EF-3F02-F439-5087-15BBB9F3B21B}"/>
              </a:ext>
            </a:extLst>
          </p:cNvPr>
          <p:cNvSpPr txBox="1"/>
          <p:nvPr/>
        </p:nvSpPr>
        <p:spPr>
          <a:xfrm>
            <a:off x="1099019" y="3514959"/>
            <a:ext cx="4325321" cy="914400"/>
          </a:xfrm>
          <a:prstGeom prst="rect">
            <a:avLst/>
          </a:prstGeom>
          <a:noFill/>
        </p:spPr>
        <p:txBody>
          <a:bodyPr wrap="none" lIns="0" tIns="0" rIns="0" bIns="0" rtlCol="0" anchor="t">
            <a:noAutofit/>
          </a:bodyPr>
          <a:lstStyle/>
          <a:p>
            <a:pPr marL="342900" marR="0" lvl="0" indent="-3429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Ensure that the people who have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contact with children are suitable</a:t>
            </a:r>
          </a:p>
        </p:txBody>
      </p:sp>
      <p:sp>
        <p:nvSpPr>
          <p:cNvPr id="20" name="TextBox 19">
            <a:extLst>
              <a:ext uri="{FF2B5EF4-FFF2-40B4-BE49-F238E27FC236}">
                <a16:creationId xmlns:a16="http://schemas.microsoft.com/office/drawing/2014/main" id="{C64ABDE5-2AEF-D2C0-542A-95A48E581B34}"/>
              </a:ext>
            </a:extLst>
          </p:cNvPr>
          <p:cNvSpPr txBox="1"/>
          <p:nvPr/>
        </p:nvSpPr>
        <p:spPr>
          <a:xfrm>
            <a:off x="1597301" y="4523963"/>
            <a:ext cx="3217627" cy="526774"/>
          </a:xfrm>
          <a:prstGeom prst="rect">
            <a:avLst/>
          </a:prstGeom>
          <a:noFill/>
        </p:spPr>
        <p:txBody>
          <a:bodyPr wrap="none" lIns="0" tIns="0" rIns="0" bIns="0" rtlCol="0" anchor="t">
            <a:noAutofit/>
          </a:bodyPr>
          <a:lstStyle/>
          <a:p>
            <a:pPr marL="342900" marR="0" lvl="0" indent="-3429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Promote good health</a:t>
            </a:r>
            <a:r>
              <a:rPr kumimoji="0" lang="en-GB" sz="2400" b="0" i="0" u="none" strike="noStrike" kern="1200" cap="none" spc="0" normalizeH="0" baseline="0" noProof="0">
                <a:ln>
                  <a:noFill/>
                </a:ln>
                <a:solidFill>
                  <a:srgbClr val="000000"/>
                </a:solidFill>
                <a:effectLst/>
                <a:uLnTx/>
                <a:uFillTx/>
                <a:latin typeface="Calibri"/>
                <a:ea typeface="+mn-ea"/>
                <a:cs typeface="+mn-cs"/>
              </a:rPr>
              <a:t> </a:t>
            </a:r>
          </a:p>
        </p:txBody>
      </p:sp>
      <p:sp>
        <p:nvSpPr>
          <p:cNvPr id="22" name="TextBox 21">
            <a:extLst>
              <a:ext uri="{FF2B5EF4-FFF2-40B4-BE49-F238E27FC236}">
                <a16:creationId xmlns:a16="http://schemas.microsoft.com/office/drawing/2014/main" id="{58453499-FB29-DA0B-0A18-FDE88A4C32BC}"/>
              </a:ext>
            </a:extLst>
          </p:cNvPr>
          <p:cNvSpPr txBox="1"/>
          <p:nvPr/>
        </p:nvSpPr>
        <p:spPr>
          <a:xfrm>
            <a:off x="708661" y="5145341"/>
            <a:ext cx="4994909" cy="526774"/>
          </a:xfrm>
          <a:prstGeom prst="rect">
            <a:avLst/>
          </a:prstGeom>
          <a:noFill/>
        </p:spPr>
        <p:txBody>
          <a:bodyPr wrap="none" lIns="0" tIns="0" rIns="0" bIns="0" rtlCol="0" anchor="t">
            <a:noAutofit/>
          </a:bodyPr>
          <a:lstStyle/>
          <a:p>
            <a:pPr marL="342900" marR="0" lvl="0" indent="-3429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Support and understand behaviour</a:t>
            </a:r>
          </a:p>
        </p:txBody>
      </p:sp>
      <p:sp>
        <p:nvSpPr>
          <p:cNvPr id="23" name="TextBox 22">
            <a:extLst>
              <a:ext uri="{FF2B5EF4-FFF2-40B4-BE49-F238E27FC236}">
                <a16:creationId xmlns:a16="http://schemas.microsoft.com/office/drawing/2014/main" id="{53269580-D345-66BE-A32B-479C1FB54D69}"/>
              </a:ext>
            </a:extLst>
          </p:cNvPr>
          <p:cNvSpPr txBox="1"/>
          <p:nvPr/>
        </p:nvSpPr>
        <p:spPr>
          <a:xfrm>
            <a:off x="831410" y="5766718"/>
            <a:ext cx="4994909" cy="771456"/>
          </a:xfrm>
          <a:prstGeom prst="rect">
            <a:avLst/>
          </a:prstGeom>
          <a:noFill/>
        </p:spPr>
        <p:txBody>
          <a:bodyPr wrap="none" lIns="0" tIns="0" rIns="0" bIns="0" rtlCol="0" anchor="t">
            <a:noAutofit/>
          </a:bodyPr>
          <a:lstStyle/>
          <a:p>
            <a:pPr marL="342900" marR="0" lvl="0" indent="-3429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Maintain records, policies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and procedures</a:t>
            </a:r>
          </a:p>
        </p:txBody>
      </p:sp>
    </p:spTree>
    <p:extLst>
      <p:ext uri="{BB962C8B-B14F-4D97-AF65-F5344CB8AC3E}">
        <p14:creationId xmlns:p14="http://schemas.microsoft.com/office/powerpoint/2010/main" val="246175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anim calcmode="lin" valueType="num">
                                      <p:cBhvr additive="base">
                                        <p:cTn id="1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 calcmode="lin" valueType="num">
                                      <p:cBhvr additive="base">
                                        <p:cTn id="1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9">
                                            <p:txEl>
                                              <p:pRg st="0" end="0"/>
                                            </p:txEl>
                                          </p:spTgt>
                                        </p:tgtEl>
                                        <p:attrNameLst>
                                          <p:attrName>style.visibility</p:attrName>
                                        </p:attrNameLst>
                                      </p:cBhvr>
                                      <p:to>
                                        <p:strVal val="visible"/>
                                      </p:to>
                                    </p:set>
                                    <p:anim calcmode="lin" valueType="num">
                                      <p:cBhvr additive="base">
                                        <p:cTn id="23"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9">
                                            <p:txEl>
                                              <p:pRg st="1" end="1"/>
                                            </p:txEl>
                                          </p:spTgt>
                                        </p:tgtEl>
                                        <p:attrNameLst>
                                          <p:attrName>style.visibility</p:attrName>
                                        </p:attrNameLst>
                                      </p:cBhvr>
                                      <p:to>
                                        <p:strVal val="visible"/>
                                      </p:to>
                                    </p:set>
                                    <p:anim calcmode="lin" valueType="num">
                                      <p:cBhvr additive="base">
                                        <p:cTn id="27"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0">
                                            <p:txEl>
                                              <p:pRg st="0" end="0"/>
                                            </p:txEl>
                                          </p:spTgt>
                                        </p:tgtEl>
                                        <p:attrNameLst>
                                          <p:attrName>style.visibility</p:attrName>
                                        </p:attrNameLst>
                                      </p:cBhvr>
                                      <p:to>
                                        <p:strVal val="visible"/>
                                      </p:to>
                                    </p:set>
                                    <p:anim calcmode="lin" valueType="num">
                                      <p:cBhvr additive="base">
                                        <p:cTn id="3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2">
                                            <p:txEl>
                                              <p:pRg st="0" end="0"/>
                                            </p:txEl>
                                          </p:spTgt>
                                        </p:tgtEl>
                                        <p:attrNameLst>
                                          <p:attrName>style.visibility</p:attrName>
                                        </p:attrNameLst>
                                      </p:cBhvr>
                                      <p:to>
                                        <p:strVal val="visible"/>
                                      </p:to>
                                    </p:set>
                                    <p:anim calcmode="lin" valueType="num">
                                      <p:cBhvr additive="base">
                                        <p:cTn id="39"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3">
                                            <p:txEl>
                                              <p:pRg st="0" end="0"/>
                                            </p:txEl>
                                          </p:spTgt>
                                        </p:tgtEl>
                                        <p:attrNameLst>
                                          <p:attrName>style.visibility</p:attrName>
                                        </p:attrNameLst>
                                      </p:cBhvr>
                                      <p:to>
                                        <p:strVal val="visible"/>
                                      </p:to>
                                    </p:set>
                                    <p:anim calcmode="lin" valueType="num">
                                      <p:cBhvr additive="base">
                                        <p:cTn id="45"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3">
                                            <p:txEl>
                                              <p:pRg st="1" end="1"/>
                                            </p:txEl>
                                          </p:spTgt>
                                        </p:tgtEl>
                                        <p:attrNameLst>
                                          <p:attrName>style.visibility</p:attrName>
                                        </p:attrNameLst>
                                      </p:cBhvr>
                                      <p:to>
                                        <p:strVal val="visible"/>
                                      </p:to>
                                    </p:set>
                                    <p:anim calcmode="lin" valueType="num">
                                      <p:cBhvr additive="base">
                                        <p:cTn id="49" dur="500" fill="hold"/>
                                        <p:tgtEl>
                                          <p:spTgt spid="23">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B35576F-0F5A-2305-C20E-A6B70F49AFCB}"/>
              </a:ext>
              <a:ext uri="{C183D7F6-B498-43B3-948B-1728B52AA6E4}">
                <adec:decorative xmlns:adec="http://schemas.microsoft.com/office/drawing/2017/decorative" val="1"/>
              </a:ext>
            </a:extLst>
          </p:cNvPr>
          <p:cNvSpPr>
            <a:spLocks noGrp="1"/>
          </p:cNvSpPr>
          <p:nvPr>
            <p:ph type="title"/>
          </p:nvPr>
        </p:nvSpPr>
        <p:spPr>
          <a:xfrm>
            <a:off x="288544" y="328202"/>
            <a:ext cx="6432295" cy="1226409"/>
          </a:xfrm>
        </p:spPr>
        <p:txBody>
          <a:bodyPr anchor="t">
            <a:normAutofit fontScale="90000"/>
          </a:bodyPr>
          <a:lstStyle/>
          <a:p>
            <a:pPr algn="ctr">
              <a:lnSpc>
                <a:spcPct val="90000"/>
              </a:lnSpc>
            </a:pPr>
            <a:r>
              <a:rPr lang="en-GB" sz="3100">
                <a:solidFill>
                  <a:srgbClr val="4179AA"/>
                </a:solidFill>
                <a:latin typeface="Aptos"/>
              </a:rPr>
              <a:t>Safeguarding and welfare requirements:</a:t>
            </a:r>
            <a:br>
              <a:rPr lang="en-GB" sz="3100">
                <a:latin typeface="Aptos"/>
              </a:rPr>
            </a:br>
            <a:r>
              <a:rPr lang="en-GB" sz="3100">
                <a:solidFill>
                  <a:srgbClr val="4179AA"/>
                </a:solidFill>
                <a:latin typeface="Aptos"/>
              </a:rPr>
              <a:t>Policies and procedures</a:t>
            </a:r>
            <a:br>
              <a:rPr lang="en-GB" sz="3100">
                <a:solidFill>
                  <a:srgbClr val="4179AA"/>
                </a:solidFill>
                <a:latin typeface="Aptos"/>
              </a:rPr>
            </a:br>
            <a:r>
              <a:rPr lang="en-GB" sz="3100">
                <a:solidFill>
                  <a:srgbClr val="4179AA"/>
                </a:solidFill>
                <a:latin typeface="Aptos"/>
              </a:rPr>
              <a:t> </a:t>
            </a:r>
            <a:br>
              <a:rPr lang="en-GB" sz="2500"/>
            </a:br>
            <a:endParaRPr lang="en-GB" sz="2500"/>
          </a:p>
        </p:txBody>
      </p:sp>
      <p:sp>
        <p:nvSpPr>
          <p:cNvPr id="17" name="TextBox 16">
            <a:extLst>
              <a:ext uri="{FF2B5EF4-FFF2-40B4-BE49-F238E27FC236}">
                <a16:creationId xmlns:a16="http://schemas.microsoft.com/office/drawing/2014/main" id="{2548AB82-10CF-5D1A-40A2-7619C25B1A51}"/>
              </a:ext>
              <a:ext uri="{C183D7F6-B498-43B3-948B-1728B52AA6E4}">
                <adec:decorative xmlns:adec="http://schemas.microsoft.com/office/drawing/2017/decorative" val="1"/>
              </a:ext>
            </a:extLst>
          </p:cNvPr>
          <p:cNvSpPr txBox="1"/>
          <p:nvPr/>
        </p:nvSpPr>
        <p:spPr>
          <a:xfrm>
            <a:off x="433336" y="1757494"/>
            <a:ext cx="6239239" cy="1501190"/>
          </a:xfrm>
          <a:prstGeom prst="rect">
            <a:avLst/>
          </a:prstGeom>
          <a:noFill/>
        </p:spPr>
        <p:txBody>
          <a:bodyPr wrap="none" lIns="0" tIns="0" rIns="0" bIns="0" rtlCol="0" anchor="t">
            <a:noAutofit/>
          </a:bodyPr>
          <a:lstStyle/>
          <a:p>
            <a:pPr marL="342900" marR="0" lvl="0" indent="-3429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a:ln>
                  <a:noFill/>
                </a:ln>
                <a:solidFill>
                  <a:srgbClr val="000000"/>
                </a:solidFill>
                <a:effectLst/>
                <a:uLnTx/>
                <a:uFillTx/>
                <a:latin typeface="Aptos"/>
                <a:ea typeface="+mn-ea"/>
                <a:cs typeface="+mn-cs"/>
              </a:rPr>
              <a:t>Designated safeguarding lead (DSL)  will</a:t>
            </a:r>
          </a:p>
          <a:p>
            <a:pPr marL="0" marR="0" lvl="0" indent="0" defTabSz="914400" rtl="0" eaLnBrk="1" fontAlgn="auto" latinLnBrk="0" hangingPunct="1">
              <a:lnSpc>
                <a:spcPct val="100000"/>
              </a:lnSpc>
              <a:spcBef>
                <a:spcPts val="0"/>
              </a:spcBef>
              <a:spcAft>
                <a:spcPts val="0"/>
              </a:spcAft>
              <a:buClrTx/>
              <a:buSzTx/>
              <a:buFontTx/>
              <a:buNone/>
              <a:tabLst/>
              <a:defRPr/>
            </a:pPr>
            <a:r>
              <a:rPr lang="en-GB" sz="2200">
                <a:solidFill>
                  <a:srgbClr val="000000"/>
                </a:solidFill>
                <a:latin typeface="Aptos"/>
              </a:rPr>
              <a:t>      t</a:t>
            </a:r>
            <a:r>
              <a:rPr kumimoji="0" lang="en-GB" sz="2200" b="0" i="0" u="none" strike="noStrike" kern="1200" cap="none" spc="0" normalizeH="0" baseline="0" noProof="0" err="1">
                <a:ln>
                  <a:noFill/>
                </a:ln>
                <a:solidFill>
                  <a:srgbClr val="000000"/>
                </a:solidFill>
                <a:effectLst/>
                <a:uLnTx/>
                <a:uFillTx/>
                <a:latin typeface="Aptos"/>
                <a:ea typeface="+mn-ea"/>
                <a:cs typeface="+mn-cs"/>
              </a:rPr>
              <a:t>ake</a:t>
            </a:r>
            <a:r>
              <a:rPr kumimoji="0" lang="en-GB" sz="2200" b="0" i="0" u="none" strike="noStrike" kern="1200" cap="none" spc="0" normalizeH="0" baseline="0" noProof="0">
                <a:ln>
                  <a:noFill/>
                </a:ln>
                <a:solidFill>
                  <a:srgbClr val="000000"/>
                </a:solidFill>
                <a:effectLst/>
                <a:uLnTx/>
                <a:uFillTx/>
                <a:latin typeface="Aptos"/>
                <a:ea typeface="+mn-ea"/>
                <a:cs typeface="+mn-cs"/>
              </a:rPr>
              <a:t> lead responsibility for safeguarding </a:t>
            </a:r>
          </a:p>
          <a:p>
            <a:pPr marL="0" marR="0" lvl="0" indent="0" defTabSz="914400" rtl="0" eaLnBrk="1" fontAlgn="auto" latinLnBrk="0" hangingPunct="1">
              <a:lnSpc>
                <a:spcPct val="100000"/>
              </a:lnSpc>
              <a:spcBef>
                <a:spcPts val="0"/>
              </a:spcBef>
              <a:spcAft>
                <a:spcPts val="0"/>
              </a:spcAft>
              <a:buClrTx/>
              <a:buSzTx/>
              <a:buFontTx/>
              <a:buNone/>
              <a:tabLst/>
              <a:defRPr/>
            </a:pPr>
            <a:r>
              <a:rPr lang="en-GB" sz="2200">
                <a:solidFill>
                  <a:srgbClr val="000000"/>
                </a:solidFill>
                <a:latin typeface="Aptos"/>
              </a:rPr>
              <a:t>      </a:t>
            </a:r>
            <a:r>
              <a:rPr kumimoji="0" lang="en-GB" sz="2200" b="0" i="0" u="none" strike="noStrike" kern="1200" cap="none" spc="0" normalizeH="0" baseline="0" noProof="0">
                <a:ln>
                  <a:noFill/>
                </a:ln>
                <a:solidFill>
                  <a:srgbClr val="000000"/>
                </a:solidFill>
                <a:effectLst/>
                <a:uLnTx/>
                <a:uFillTx/>
                <a:latin typeface="Aptos"/>
                <a:ea typeface="+mn-ea"/>
                <a:cs typeface="+mn-cs"/>
              </a:rPr>
              <a:t>children and liaising with local statutory partners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Calibri"/>
              <a:ea typeface="+mn-ea"/>
              <a:cs typeface="+mn-cs"/>
            </a:endParaRPr>
          </a:p>
        </p:txBody>
      </p:sp>
      <p:sp>
        <p:nvSpPr>
          <p:cNvPr id="4" name="TextBox 3">
            <a:extLst>
              <a:ext uri="{FF2B5EF4-FFF2-40B4-BE49-F238E27FC236}">
                <a16:creationId xmlns:a16="http://schemas.microsoft.com/office/drawing/2014/main" id="{8B6C6434-217E-8BEA-E576-449094A65045}"/>
              </a:ext>
              <a:ext uri="{C183D7F6-B498-43B3-948B-1728B52AA6E4}">
                <adec:decorative xmlns:adec="http://schemas.microsoft.com/office/drawing/2017/decorative" val="1"/>
              </a:ext>
            </a:extLst>
          </p:cNvPr>
          <p:cNvSpPr txBox="1"/>
          <p:nvPr/>
        </p:nvSpPr>
        <p:spPr>
          <a:xfrm>
            <a:off x="481600" y="3030563"/>
            <a:ext cx="5825181" cy="669303"/>
          </a:xfrm>
          <a:prstGeom prst="rect">
            <a:avLst/>
          </a:prstGeom>
          <a:noFill/>
        </p:spPr>
        <p:txBody>
          <a:bodyPr wrap="square" lIns="0" tIns="0" rIns="0" bIns="0" rtlCol="0" anchor="t">
            <a:noAutofit/>
          </a:bodyPr>
          <a:lstStyle/>
          <a:p>
            <a:pPr marL="285750" marR="0" lvl="0" indent="-285750" defTabSz="914400" rtl="0" eaLnBrk="1" fontAlgn="auto" latinLnBrk="0" hangingPunct="1">
              <a:lnSpc>
                <a:spcPct val="100000"/>
              </a:lnSpc>
              <a:spcBef>
                <a:spcPts val="0"/>
              </a:spcBef>
              <a:spcAft>
                <a:spcPts val="1134"/>
              </a:spcAft>
              <a:buClrTx/>
              <a:buSzTx/>
              <a:buFont typeface="Wingdings" panose="05000000000000000000" pitchFamily="2" charset="2"/>
              <a:buChar char="ü"/>
              <a:tabLst/>
              <a:defRPr/>
            </a:pPr>
            <a:r>
              <a:rPr kumimoji="0" lang="en-GB" sz="2200" b="0" i="0" u="none" strike="noStrike" kern="1200" cap="none" spc="0" normalizeH="0" baseline="0" noProof="0">
                <a:ln>
                  <a:noFill/>
                </a:ln>
                <a:solidFill>
                  <a:srgbClr val="000000"/>
                </a:solidFill>
                <a:effectLst/>
                <a:uLnTx/>
                <a:uFillTx/>
                <a:latin typeface="Aptos"/>
                <a:ea typeface="+mn-ea"/>
                <a:cs typeface="+mn-cs"/>
              </a:rPr>
              <a:t>Policies should be recorded in writing and should cover EYFS  requirements </a:t>
            </a:r>
          </a:p>
        </p:txBody>
      </p:sp>
      <p:sp>
        <p:nvSpPr>
          <p:cNvPr id="2" name="TextBox 1">
            <a:extLst>
              <a:ext uri="{FF2B5EF4-FFF2-40B4-BE49-F238E27FC236}">
                <a16:creationId xmlns:a16="http://schemas.microsoft.com/office/drawing/2014/main" id="{416B3CA6-1921-171B-3938-7B3602CDDE8C}"/>
              </a:ext>
              <a:ext uri="{C183D7F6-B498-43B3-948B-1728B52AA6E4}">
                <adec:decorative xmlns:adec="http://schemas.microsoft.com/office/drawing/2017/decorative" val="1"/>
              </a:ext>
            </a:extLst>
          </p:cNvPr>
          <p:cNvSpPr txBox="1"/>
          <p:nvPr/>
        </p:nvSpPr>
        <p:spPr>
          <a:xfrm>
            <a:off x="385072" y="4003344"/>
            <a:ext cx="6239239" cy="2034675"/>
          </a:xfrm>
          <a:prstGeom prst="rect">
            <a:avLst/>
          </a:prstGeom>
          <a:noFill/>
        </p:spPr>
        <p:txBody>
          <a:bodyPr wrap="square" lIns="0" tIns="0" rIns="0" bIns="0" rtlCol="0" anchor="t">
            <a:noAutofit/>
          </a:bodyPr>
          <a:lstStyle/>
          <a:p>
            <a:pPr marL="342900" marR="0" lvl="0" indent="-342900" defTabSz="914400" rtl="0" eaLnBrk="1" fontAlgn="auto" latinLnBrk="0" hangingPunct="1">
              <a:lnSpc>
                <a:spcPct val="100000"/>
              </a:lnSpc>
              <a:spcBef>
                <a:spcPts val="0"/>
              </a:spcBef>
              <a:spcAft>
                <a:spcPts val="1134"/>
              </a:spcAft>
              <a:buClrTx/>
              <a:buSzTx/>
              <a:buFont typeface="Wingdings" panose="05000000000000000000" pitchFamily="2" charset="2"/>
              <a:buChar char="ü"/>
              <a:tabLst/>
              <a:defRPr/>
            </a:pPr>
            <a:r>
              <a:rPr kumimoji="0" lang="en-GB" sz="2200" b="0" i="0" u="none" strike="noStrike" kern="1200" cap="none" spc="0" normalizeH="0" baseline="0" noProof="0">
                <a:ln>
                  <a:noFill/>
                </a:ln>
                <a:solidFill>
                  <a:srgbClr val="000000"/>
                </a:solidFill>
                <a:effectLst/>
                <a:uLnTx/>
                <a:uFillTx/>
                <a:latin typeface="Aptos"/>
                <a:ea typeface="+mn-ea"/>
                <a:cs typeface="+mn-cs"/>
              </a:rPr>
              <a:t>Policy must include actions to be taken when a concern is raised, in the event of an allegation against staff and how mobile phones and electronic devices will be used and procedures to check the suitability of new recruits</a:t>
            </a:r>
          </a:p>
        </p:txBody>
      </p:sp>
      <p:sp>
        <p:nvSpPr>
          <p:cNvPr id="5" name="TextBox 4">
            <a:extLst>
              <a:ext uri="{FF2B5EF4-FFF2-40B4-BE49-F238E27FC236}">
                <a16:creationId xmlns:a16="http://schemas.microsoft.com/office/drawing/2014/main" id="{CE112FAA-1419-01A4-6895-E807B7865280}"/>
              </a:ext>
              <a:ext uri="{C183D7F6-B498-43B3-948B-1728B52AA6E4}">
                <adec:decorative xmlns:adec="http://schemas.microsoft.com/office/drawing/2017/decorative" val="1"/>
              </a:ext>
            </a:extLst>
          </p:cNvPr>
          <p:cNvSpPr txBox="1"/>
          <p:nvPr/>
        </p:nvSpPr>
        <p:spPr>
          <a:xfrm>
            <a:off x="481600" y="5836875"/>
            <a:ext cx="6239239" cy="402289"/>
          </a:xfrm>
          <a:prstGeom prst="rect">
            <a:avLst/>
          </a:prstGeom>
          <a:noFill/>
        </p:spPr>
        <p:txBody>
          <a:bodyPr wrap="square" lIns="0" tIns="0" rIns="0" bIns="0" rtlCol="0" anchor="t">
            <a:noAutofit/>
          </a:bodyPr>
          <a:lstStyle/>
          <a:p>
            <a:pPr marL="285750" marR="0" lvl="0" indent="-285750" defTabSz="914400" rtl="0" eaLnBrk="1" fontAlgn="auto" latinLnBrk="0" hangingPunct="1">
              <a:lnSpc>
                <a:spcPct val="100000"/>
              </a:lnSpc>
              <a:spcBef>
                <a:spcPts val="0"/>
              </a:spcBef>
              <a:spcAft>
                <a:spcPts val="1134"/>
              </a:spcAft>
              <a:buClrTx/>
              <a:buSzTx/>
              <a:buFont typeface="Wingdings" panose="05000000000000000000" pitchFamily="2" charset="2"/>
              <a:buChar char="ü"/>
              <a:tabLst/>
              <a:defRPr/>
            </a:pPr>
            <a:r>
              <a:rPr kumimoji="0" lang="en-GB" sz="2200" b="0" i="0" u="none" strike="noStrike" kern="1200" cap="none" spc="0" normalizeH="0" baseline="0" noProof="0">
                <a:ln>
                  <a:noFill/>
                </a:ln>
                <a:solidFill>
                  <a:srgbClr val="000000"/>
                </a:solidFill>
                <a:effectLst/>
                <a:uLnTx/>
                <a:uFillTx/>
                <a:latin typeface="Calibri"/>
                <a:ea typeface="+mn-ea"/>
                <a:cs typeface="+mn-cs"/>
              </a:rPr>
              <a:t>Details of how safeguarding training is delivered</a:t>
            </a:r>
            <a:r>
              <a:rPr kumimoji="0" lang="en-GB" sz="2400" b="0" i="0" u="none" strike="noStrike" kern="1200" cap="none" spc="0" normalizeH="0" baseline="0" noProof="0">
                <a:ln>
                  <a:noFill/>
                </a:ln>
                <a:solidFill>
                  <a:srgbClr val="000000"/>
                </a:solidFill>
                <a:effectLst/>
                <a:uLnTx/>
                <a:uFillTx/>
                <a:latin typeface="Calibri"/>
                <a:ea typeface="+mn-ea"/>
                <a:cs typeface="+mn-cs"/>
              </a:rPr>
              <a:t> </a:t>
            </a:r>
          </a:p>
        </p:txBody>
      </p:sp>
      <p:pic>
        <p:nvPicPr>
          <p:cNvPr id="16" name="Picture 15">
            <a:extLst>
              <a:ext uri="{FF2B5EF4-FFF2-40B4-BE49-F238E27FC236}">
                <a16:creationId xmlns:a16="http://schemas.microsoft.com/office/drawing/2014/main" id="{1CD6E915-38D9-F158-9B98-DE7CFFCEB46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b="-1"/>
          <a:stretch/>
        </p:blipFill>
        <p:spPr>
          <a:xfrm>
            <a:off x="6720839" y="0"/>
            <a:ext cx="5668115" cy="685799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a:noFill/>
        </p:spPr>
      </p:pic>
      <p:sp>
        <p:nvSpPr>
          <p:cNvPr id="3" name="TextBox 2">
            <a:extLst>
              <a:ext uri="{FF2B5EF4-FFF2-40B4-BE49-F238E27FC236}">
                <a16:creationId xmlns:a16="http://schemas.microsoft.com/office/drawing/2014/main" id="{8D6D6B12-E68D-DF72-7F4E-8C24D4F306C2}"/>
              </a:ext>
            </a:extLst>
          </p:cNvPr>
          <p:cNvSpPr txBox="1"/>
          <p:nvPr/>
        </p:nvSpPr>
        <p:spPr>
          <a:xfrm>
            <a:off x="7477245" y="219411"/>
            <a:ext cx="3078866" cy="2013995"/>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oAutofit/>
          </a:bodyPr>
          <a:lstStyle/>
          <a:p>
            <a:pPr algn="ctr">
              <a:spcAft>
                <a:spcPts val="1134"/>
              </a:spcAft>
            </a:pPr>
            <a:r>
              <a:rPr lang="en-GB" sz="3200"/>
              <a:t>Have you read and understood your settings Child protection policy?</a:t>
            </a:r>
          </a:p>
        </p:txBody>
      </p:sp>
    </p:spTree>
    <p:extLst>
      <p:ext uri="{BB962C8B-B14F-4D97-AF65-F5344CB8AC3E}">
        <p14:creationId xmlns:p14="http://schemas.microsoft.com/office/powerpoint/2010/main" val="4252447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hildren playing with blocks">
            <a:extLst>
              <a:ext uri="{FF2B5EF4-FFF2-40B4-BE49-F238E27FC236}">
                <a16:creationId xmlns:a16="http://schemas.microsoft.com/office/drawing/2014/main" id="{1CD6E915-38D9-F158-9B98-DE7CFFCEB46B}"/>
              </a:ext>
            </a:extLst>
          </p:cNvPr>
          <p:cNvPicPr>
            <a:picLocks noChangeAspect="1"/>
          </p:cNvPicPr>
          <p:nvPr/>
        </p:nvPicPr>
        <p:blipFill>
          <a:blip r:embed="rId3" cstate="email">
            <a:extLst>
              <a:ext uri="{28A0092B-C50C-407E-A947-70E740481C1C}">
                <a14:useLocalDpi xmlns:a14="http://schemas.microsoft.com/office/drawing/2010/main" val="0"/>
              </a:ext>
            </a:extLst>
          </a:blip>
          <a:srcRect b="-1"/>
          <a:stretch/>
        </p:blipFill>
        <p:spPr>
          <a:xfrm>
            <a:off x="6601792" y="0"/>
            <a:ext cx="5668115" cy="685799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a:noFill/>
        </p:spPr>
      </p:pic>
      <p:sp>
        <p:nvSpPr>
          <p:cNvPr id="14" name="Title 1">
            <a:extLst>
              <a:ext uri="{FF2B5EF4-FFF2-40B4-BE49-F238E27FC236}">
                <a16:creationId xmlns:a16="http://schemas.microsoft.com/office/drawing/2014/main" id="{5B35576F-0F5A-2305-C20E-A6B70F49AFCB}"/>
              </a:ext>
            </a:extLst>
          </p:cNvPr>
          <p:cNvSpPr>
            <a:spLocks noGrp="1"/>
          </p:cNvSpPr>
          <p:nvPr>
            <p:ph type="title"/>
          </p:nvPr>
        </p:nvSpPr>
        <p:spPr>
          <a:xfrm>
            <a:off x="102871" y="349068"/>
            <a:ext cx="6617969" cy="2084725"/>
          </a:xfrm>
        </p:spPr>
        <p:txBody>
          <a:bodyPr anchor="t">
            <a:normAutofit fontScale="90000"/>
          </a:bodyPr>
          <a:lstStyle/>
          <a:p>
            <a:pPr algn="ctr">
              <a:lnSpc>
                <a:spcPct val="90000"/>
              </a:lnSpc>
            </a:pPr>
            <a:r>
              <a:rPr lang="en-GB" sz="3600">
                <a:solidFill>
                  <a:srgbClr val="4179AA"/>
                </a:solidFill>
                <a:latin typeface="Aptos" panose="020B0004020202020204" pitchFamily="34" charset="0"/>
              </a:rPr>
              <a:t>Safeguarding and welfare requirements: </a:t>
            </a:r>
            <a:br>
              <a:rPr lang="en-GB" sz="3100">
                <a:solidFill>
                  <a:srgbClr val="4179AA"/>
                </a:solidFill>
                <a:latin typeface="Aptos" panose="020B0004020202020204" pitchFamily="34" charset="0"/>
              </a:rPr>
            </a:br>
            <a:br>
              <a:rPr lang="en-GB" sz="3100">
                <a:solidFill>
                  <a:srgbClr val="4179AA"/>
                </a:solidFill>
                <a:latin typeface="Aptos" panose="020B0004020202020204" pitchFamily="34" charset="0"/>
              </a:rPr>
            </a:br>
            <a:r>
              <a:rPr lang="en-GB" sz="3100">
                <a:solidFill>
                  <a:srgbClr val="4179AA"/>
                </a:solidFill>
                <a:latin typeface="Aptos" panose="020B0004020202020204" pitchFamily="34" charset="0"/>
              </a:rPr>
              <a:t>Concerns about children’s safety and welfare </a:t>
            </a:r>
            <a:br>
              <a:rPr lang="en-GB" sz="3100">
                <a:solidFill>
                  <a:srgbClr val="4179AA"/>
                </a:solidFill>
                <a:latin typeface="Aptos" panose="020B0004020202020204" pitchFamily="34" charset="0"/>
              </a:rPr>
            </a:br>
            <a:br>
              <a:rPr lang="en-GB" sz="3100">
                <a:solidFill>
                  <a:srgbClr val="4179AA"/>
                </a:solidFill>
                <a:latin typeface="Aptos" panose="020B0004020202020204" pitchFamily="34" charset="0"/>
              </a:rPr>
            </a:br>
            <a:r>
              <a:rPr lang="en-GB" sz="3100">
                <a:solidFill>
                  <a:srgbClr val="E40037"/>
                </a:solidFill>
                <a:latin typeface="Aptos" panose="020B0004020202020204" pitchFamily="34" charset="0"/>
              </a:rPr>
              <a:t>Key CHANGE</a:t>
            </a:r>
            <a:br>
              <a:rPr lang="en-GB" sz="2500"/>
            </a:br>
            <a:endParaRPr lang="en-GB" sz="2500"/>
          </a:p>
        </p:txBody>
      </p:sp>
      <p:sp>
        <p:nvSpPr>
          <p:cNvPr id="17" name="TextBox 16">
            <a:extLst>
              <a:ext uri="{FF2B5EF4-FFF2-40B4-BE49-F238E27FC236}">
                <a16:creationId xmlns:a16="http://schemas.microsoft.com/office/drawing/2014/main" id="{2548AB82-10CF-5D1A-40A2-7619C25B1A51}"/>
              </a:ext>
            </a:extLst>
          </p:cNvPr>
          <p:cNvSpPr txBox="1"/>
          <p:nvPr/>
        </p:nvSpPr>
        <p:spPr>
          <a:xfrm>
            <a:off x="354271" y="3342397"/>
            <a:ext cx="6617969" cy="914400"/>
          </a:xfrm>
          <a:prstGeom prst="rect">
            <a:avLst/>
          </a:prstGeom>
          <a:noFill/>
        </p:spPr>
        <p:txBody>
          <a:bodyPr wrap="none" lIns="0" tIns="0" rIns="0" bIns="0" rtlCol="0">
            <a:noAutofit/>
          </a:bodyPr>
          <a:lstStyle/>
          <a:p>
            <a:pPr marL="342900" marR="0" lvl="0" indent="-3429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rPr>
              <a:t>Immediately notify relevant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rPr>
              <a:t>agencies in line with local reporting arrangements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Calibri"/>
              <a:ea typeface="+mn-ea"/>
              <a:cs typeface="+mn-cs"/>
            </a:endParaRPr>
          </a:p>
        </p:txBody>
      </p:sp>
      <p:sp>
        <p:nvSpPr>
          <p:cNvPr id="2" name="TextBox 1">
            <a:extLst>
              <a:ext uri="{FF2B5EF4-FFF2-40B4-BE49-F238E27FC236}">
                <a16:creationId xmlns:a16="http://schemas.microsoft.com/office/drawing/2014/main" id="{BCE2CA1A-0DBB-8383-7864-491678903314}"/>
              </a:ext>
            </a:extLst>
          </p:cNvPr>
          <p:cNvSpPr txBox="1"/>
          <p:nvPr/>
        </p:nvSpPr>
        <p:spPr>
          <a:xfrm>
            <a:off x="370809" y="4465012"/>
            <a:ext cx="6230983" cy="1484375"/>
          </a:xfrm>
          <a:prstGeom prst="rect">
            <a:avLst/>
          </a:prstGeom>
          <a:noFill/>
        </p:spPr>
        <p:txBody>
          <a:bodyPr wrap="square" lIns="0" tIns="0" rIns="0" bIns="0" rtlCol="0">
            <a:noAutofit/>
          </a:bodyPr>
          <a:lstStyle/>
          <a:p>
            <a:pPr marL="342900" indent="-342900" algn="ctr">
              <a:spcAft>
                <a:spcPts val="1134"/>
              </a:spcAft>
              <a:buFont typeface="Wingdings" panose="05000000000000000000" pitchFamily="2" charset="2"/>
              <a:buChar char="ü"/>
            </a:pPr>
            <a:r>
              <a:rPr lang="en-GB" sz="2400">
                <a:latin typeface="Aptos" panose="020B0004020202020204" pitchFamily="34" charset="0"/>
              </a:rPr>
              <a:t>Providers must inform Ofsted (or CMA) of any allegations of </a:t>
            </a:r>
            <a:r>
              <a:rPr lang="en-GB" sz="2400" b="1">
                <a:latin typeface="Aptos" panose="020B0004020202020204" pitchFamily="34" charset="0"/>
              </a:rPr>
              <a:t>harm</a:t>
            </a:r>
            <a:r>
              <a:rPr lang="en-GB" sz="2400">
                <a:latin typeface="Aptos" panose="020B0004020202020204" pitchFamily="34" charset="0"/>
              </a:rPr>
              <a:t> or abuse of anyone living, working or looking after children on the premises</a:t>
            </a:r>
          </a:p>
          <a:p>
            <a:pPr algn="ctr">
              <a:spcAft>
                <a:spcPts val="1134"/>
              </a:spcAft>
            </a:pPr>
            <a:r>
              <a:rPr lang="en-GB" sz="2400">
                <a:solidFill>
                  <a:srgbClr val="E40037"/>
                </a:solidFill>
                <a:latin typeface="Aptos" panose="020B0004020202020204" pitchFamily="34" charset="0"/>
              </a:rPr>
              <a:t>The word </a:t>
            </a:r>
            <a:r>
              <a:rPr lang="en-GB" sz="2400" b="1">
                <a:solidFill>
                  <a:srgbClr val="E40037"/>
                </a:solidFill>
                <a:latin typeface="Aptos" panose="020B0004020202020204" pitchFamily="34" charset="0"/>
              </a:rPr>
              <a:t>serious</a:t>
            </a:r>
            <a:r>
              <a:rPr lang="en-GB" sz="2400">
                <a:solidFill>
                  <a:srgbClr val="E40037"/>
                </a:solidFill>
                <a:latin typeface="Aptos" panose="020B0004020202020204" pitchFamily="34" charset="0"/>
              </a:rPr>
              <a:t> has been removed </a:t>
            </a:r>
          </a:p>
        </p:txBody>
      </p:sp>
    </p:spTree>
    <p:extLst>
      <p:ext uri="{BB962C8B-B14F-4D97-AF65-F5344CB8AC3E}">
        <p14:creationId xmlns:p14="http://schemas.microsoft.com/office/powerpoint/2010/main" val="3344591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F4C4C-4BB0-9403-91FC-5B197E96077E}"/>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E917E3DC-6309-D342-31B5-BD2A055080CB}"/>
              </a:ext>
              <a:ext uri="{C183D7F6-B498-43B3-948B-1728B52AA6E4}">
                <adec:decorative xmlns:adec="http://schemas.microsoft.com/office/drawing/2017/decorative" val="1"/>
              </a:ext>
            </a:extLst>
          </p:cNvPr>
          <p:cNvSpPr txBox="1">
            <a:spLocks/>
          </p:cNvSpPr>
          <p:nvPr/>
        </p:nvSpPr>
        <p:spPr>
          <a:xfrm>
            <a:off x="547200" y="275171"/>
            <a:ext cx="8937507" cy="46916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200" b="1" i="0" u="none" strike="noStrike" kern="1200" cap="none" spc="0" normalizeH="0" baseline="0" noProof="0">
              <a:ln>
                <a:noFill/>
              </a:ln>
              <a:solidFill>
                <a:srgbClr val="E40037"/>
              </a:solidFill>
              <a:effectLst/>
              <a:uLnTx/>
              <a:uFillTx/>
              <a:latin typeface="Aptos" panose="020B0004020202020204" pitchFamily="34" charset="0"/>
              <a:ea typeface="+mj-ea"/>
              <a:cs typeface="+mj-cs"/>
            </a:endParaRPr>
          </a:p>
        </p:txBody>
      </p:sp>
      <p:sp>
        <p:nvSpPr>
          <p:cNvPr id="2" name="Title 1">
            <a:extLst>
              <a:ext uri="{FF2B5EF4-FFF2-40B4-BE49-F238E27FC236}">
                <a16:creationId xmlns:a16="http://schemas.microsoft.com/office/drawing/2014/main" id="{CE44AB8B-F472-A350-1305-C04EB16A4556}"/>
              </a:ext>
              <a:ext uri="{C183D7F6-B498-43B3-948B-1728B52AA6E4}">
                <adec:decorative xmlns:adec="http://schemas.microsoft.com/office/drawing/2017/decorative" val="1"/>
              </a:ext>
            </a:extLst>
          </p:cNvPr>
          <p:cNvSpPr>
            <a:spLocks noGrp="1"/>
          </p:cNvSpPr>
          <p:nvPr>
            <p:ph type="title"/>
          </p:nvPr>
        </p:nvSpPr>
        <p:spPr>
          <a:xfrm>
            <a:off x="1506371" y="350511"/>
            <a:ext cx="9688072" cy="595872"/>
          </a:xfrm>
        </p:spPr>
        <p:txBody>
          <a:bodyPr/>
          <a:lstStyle/>
          <a:p>
            <a:pPr algn="ctr"/>
            <a:r>
              <a:rPr lang="en-GB" sz="3200" dirty="0">
                <a:solidFill>
                  <a:srgbClr val="E40037"/>
                </a:solidFill>
                <a:latin typeface="+mn-lt"/>
              </a:rPr>
              <a:t>Updates to Statutory Frameworks  September 2026</a:t>
            </a:r>
          </a:p>
        </p:txBody>
      </p:sp>
      <p:pic>
        <p:nvPicPr>
          <p:cNvPr id="14" name="Picture Placeholder 13">
            <a:extLst>
              <a:ext uri="{FF2B5EF4-FFF2-40B4-BE49-F238E27FC236}">
                <a16:creationId xmlns:a16="http://schemas.microsoft.com/office/drawing/2014/main" id="{95763929-0195-4141-3609-06A4D4B06519}"/>
              </a:ext>
              <a:ext uri="{C183D7F6-B498-43B3-948B-1728B52AA6E4}">
                <adec:decorative xmlns:adec="http://schemas.microsoft.com/office/drawing/2017/decorative" val="1"/>
              </a:ext>
            </a:extLst>
          </p:cNvPr>
          <p:cNvPicPr>
            <a:picLocks noGrp="1" noChangeAspect="1"/>
          </p:cNvPicPr>
          <p:nvPr>
            <p:ph type="pic" sz="quarter" idx="10"/>
          </p:nvPr>
        </p:nvPicPr>
        <p:blipFill>
          <a:blip>
            <a:extLst>
              <a:ext uri="{96DAC541-7B7A-43D3-8B79-37D633B846F1}">
                <asvg:svgBlip xmlns:asvg="http://schemas.microsoft.com/office/drawing/2016/SVG/main" r:embed="rId3"/>
              </a:ext>
            </a:extLst>
          </a:blip>
          <a:srcRect/>
          <a:stretch/>
        </p:blipFill>
        <p:spPr>
          <a:xfrm>
            <a:off x="684422" y="1173534"/>
            <a:ext cx="1710000" cy="1710000"/>
          </a:xfrm>
        </p:spPr>
      </p:pic>
      <p:sp>
        <p:nvSpPr>
          <p:cNvPr id="7" name="Text Placeholder 6">
            <a:extLst>
              <a:ext uri="{FF2B5EF4-FFF2-40B4-BE49-F238E27FC236}">
                <a16:creationId xmlns:a16="http://schemas.microsoft.com/office/drawing/2014/main" id="{1D7DF794-2EE4-7AF5-2F39-8D3D07337016}"/>
              </a:ext>
              <a:ext uri="{C183D7F6-B498-43B3-948B-1728B52AA6E4}">
                <adec:decorative xmlns:adec="http://schemas.microsoft.com/office/drawing/2017/decorative" val="1"/>
              </a:ext>
            </a:extLst>
          </p:cNvPr>
          <p:cNvSpPr>
            <a:spLocks noGrp="1"/>
          </p:cNvSpPr>
          <p:nvPr>
            <p:ph type="body" sz="quarter" idx="14"/>
          </p:nvPr>
        </p:nvSpPr>
        <p:spPr>
          <a:xfrm>
            <a:off x="207132" y="3110685"/>
            <a:ext cx="2666371" cy="3068055"/>
          </a:xfrm>
        </p:spPr>
        <p:txBody>
          <a:bodyPr/>
          <a:lstStyle/>
          <a:p>
            <a:pPr lvl="1" algn="ctr"/>
            <a:r>
              <a:rPr lang="en-GB" sz="1800">
                <a:latin typeface="Aptos" panose="020B0004020202020204" pitchFamily="34" charset="0"/>
              </a:rPr>
              <a:t>Safer sleep guidance is now </a:t>
            </a:r>
            <a:r>
              <a:rPr lang="en-GB" sz="1800" b="1">
                <a:latin typeface="Aptos" panose="020B0004020202020204" pitchFamily="34" charset="0"/>
              </a:rPr>
              <a:t>Statutory</a:t>
            </a:r>
            <a:r>
              <a:rPr lang="en-GB" sz="1800">
                <a:latin typeface="Aptos" panose="020B0004020202020204" pitchFamily="34" charset="0"/>
              </a:rPr>
              <a:t> </a:t>
            </a:r>
          </a:p>
          <a:p>
            <a:pPr lvl="1" algn="ctr"/>
            <a:r>
              <a:rPr lang="en-GB" sz="1800">
                <a:latin typeface="Aptos" panose="020B0004020202020204" pitchFamily="34" charset="0"/>
              </a:rPr>
              <a:t>Practitioners must read NHS advice on </a:t>
            </a:r>
            <a:r>
              <a:rPr lang="en-GB" sz="1800">
                <a:latin typeface="Aptos" panose="020B0004020202020204" pitchFamily="34" charset="0"/>
                <a:hlinkClick r:id="rId4"/>
              </a:rPr>
              <a:t>Sudden infant death syndrome (SIDS) - NHS</a:t>
            </a:r>
            <a:r>
              <a:rPr lang="en-GB" sz="1800">
                <a:latin typeface="Aptos" panose="020B0004020202020204" pitchFamily="34" charset="0"/>
              </a:rPr>
              <a:t>. More information on safer sleep guidance is available from </a:t>
            </a:r>
            <a:r>
              <a:rPr lang="en-GB" sz="1800" b="1">
                <a:latin typeface="Aptos" panose="020B0004020202020204" pitchFamily="34" charset="0"/>
              </a:rPr>
              <a:t>The Lullaby Trust</a:t>
            </a:r>
          </a:p>
          <a:p>
            <a:pPr lvl="1" algn="ctr"/>
            <a:endParaRPr lang="en-GB" sz="2000" b="1">
              <a:latin typeface="Aptos" panose="020B0004020202020204" pitchFamily="34" charset="0"/>
            </a:endParaRPr>
          </a:p>
        </p:txBody>
      </p:sp>
      <p:pic>
        <p:nvPicPr>
          <p:cNvPr id="23" name="Picture Placeholder 22">
            <a:extLst>
              <a:ext uri="{FF2B5EF4-FFF2-40B4-BE49-F238E27FC236}">
                <a16:creationId xmlns:a16="http://schemas.microsoft.com/office/drawing/2014/main" id="{49F41B93-18BE-C9E3-34CF-048ECD09688A}"/>
              </a:ext>
              <a:ext uri="{C183D7F6-B498-43B3-948B-1728B52AA6E4}">
                <adec:decorative xmlns:adec="http://schemas.microsoft.com/office/drawing/2017/decorative" val="1"/>
              </a:ext>
            </a:extLst>
          </p:cNvPr>
          <p:cNvPicPr>
            <a:picLocks noGrp="1" noChangeAspect="1"/>
          </p:cNvPicPr>
          <p:nvPr>
            <p:ph type="pic" sz="quarter" idx="12"/>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46" b="46"/>
          <a:stretch>
            <a:fillRect/>
          </a:stretch>
        </p:blipFill>
        <p:spPr>
          <a:xfrm>
            <a:off x="6550288" y="1173534"/>
            <a:ext cx="1710000" cy="1710000"/>
          </a:xfrm>
        </p:spPr>
      </p:pic>
      <p:sp>
        <p:nvSpPr>
          <p:cNvPr id="9" name="Text Placeholder 8">
            <a:extLst>
              <a:ext uri="{FF2B5EF4-FFF2-40B4-BE49-F238E27FC236}">
                <a16:creationId xmlns:a16="http://schemas.microsoft.com/office/drawing/2014/main" id="{49BC0994-41CD-3CB1-745E-4F1B10B7C9CC}"/>
              </a:ext>
              <a:ext uri="{C183D7F6-B498-43B3-948B-1728B52AA6E4}">
                <adec:decorative xmlns:adec="http://schemas.microsoft.com/office/drawing/2017/decorative" val="1"/>
              </a:ext>
            </a:extLst>
          </p:cNvPr>
          <p:cNvSpPr>
            <a:spLocks noGrp="1"/>
          </p:cNvSpPr>
          <p:nvPr>
            <p:ph type="body" sz="quarter" idx="16"/>
          </p:nvPr>
        </p:nvSpPr>
        <p:spPr>
          <a:xfrm>
            <a:off x="6141283" y="3110685"/>
            <a:ext cx="2791334" cy="3647484"/>
          </a:xfrm>
        </p:spPr>
        <p: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rPr>
              <a:t>Everyone working or volunteering with children needs an enhanced DBS and barred list check, completed </a:t>
            </a:r>
            <a:r>
              <a:rPr kumimoji="0" lang="en-GB" sz="1800" i="0" u="none" strike="noStrike" kern="1200" cap="none" spc="0" normalizeH="0" baseline="0" noProof="0">
                <a:ln>
                  <a:noFill/>
                </a:ln>
                <a:solidFill>
                  <a:srgbClr val="000000"/>
                </a:solidFill>
                <a:effectLst/>
                <a:uLnTx/>
                <a:uFillTx/>
                <a:latin typeface="Aptos" panose="020B0004020202020204" pitchFamily="34" charset="0"/>
              </a:rPr>
              <a:t>before they start</a:t>
            </a:r>
            <a:r>
              <a:rPr kumimoji="0" lang="en-GB" sz="1800" b="0" i="0" u="none" strike="noStrike" kern="1200" cap="none" spc="0" normalizeH="0" baseline="0" noProof="0">
                <a:ln>
                  <a:noFill/>
                </a:ln>
                <a:solidFill>
                  <a:srgbClr val="000000"/>
                </a:solidFill>
                <a:effectLst/>
                <a:uLnTx/>
                <a:uFillTx/>
                <a:latin typeface="Aptos" panose="020B0004020202020204" pitchFamily="34" charset="0"/>
              </a:rPr>
              <a:t>.</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a:solidFill>
                  <a:srgbClr val="000000"/>
                </a:solidFill>
                <a:latin typeface="Aptos" panose="020B0004020202020204" pitchFamily="34" charset="0"/>
              </a:rPr>
              <a:t>Staff and prospective staff must now disclose arrests and charges, not just convictions and cautions, and this duty explicitly extends to people who haven’t yet started at the setting .</a:t>
            </a:r>
            <a:endParaRPr kumimoji="0" lang="en-GB" sz="1800" b="0" i="0" u="none" strike="noStrike" kern="1200" cap="none" spc="0" normalizeH="0" baseline="0" noProof="0">
              <a:ln>
                <a:noFill/>
              </a:ln>
              <a:solidFill>
                <a:srgbClr val="000000"/>
              </a:solidFill>
              <a:effectLst/>
              <a:uLnTx/>
              <a:uFillTx/>
              <a:latin typeface="Aptos" panose="020B0004020202020204" pitchFamily="34" charset="0"/>
            </a:endParaRPr>
          </a:p>
          <a:p>
            <a:endParaRPr lang="en-GB"/>
          </a:p>
        </p:txBody>
      </p:sp>
      <p:pic>
        <p:nvPicPr>
          <p:cNvPr id="17" name="Picture Placeholder 15">
            <a:extLst>
              <a:ext uri="{FF2B5EF4-FFF2-40B4-BE49-F238E27FC236}">
                <a16:creationId xmlns:a16="http://schemas.microsoft.com/office/drawing/2014/main" id="{8668B5A4-B60A-A3E7-1EA5-A387A2406A3A}"/>
              </a:ext>
              <a:ext uri="{C183D7F6-B498-43B3-948B-1728B52AA6E4}">
                <adec:decorative xmlns:adec="http://schemas.microsoft.com/office/drawing/2017/decorative" val="1"/>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484707" y="1173534"/>
            <a:ext cx="1709737" cy="1709738"/>
          </a:xfrm>
        </p:spPr>
      </p:pic>
      <p:sp>
        <p:nvSpPr>
          <p:cNvPr id="8" name="Text Placeholder 7">
            <a:extLst>
              <a:ext uri="{FF2B5EF4-FFF2-40B4-BE49-F238E27FC236}">
                <a16:creationId xmlns:a16="http://schemas.microsoft.com/office/drawing/2014/main" id="{EC856A15-2A79-FAF1-0323-CF34305A0216}"/>
              </a:ext>
              <a:ext uri="{C183D7F6-B498-43B3-948B-1728B52AA6E4}">
                <adec:decorative xmlns:adec="http://schemas.microsoft.com/office/drawing/2017/decorative" val="1"/>
              </a:ext>
            </a:extLst>
          </p:cNvPr>
          <p:cNvSpPr>
            <a:spLocks noGrp="1"/>
          </p:cNvSpPr>
          <p:nvPr>
            <p:ph type="body" sz="quarter" idx="15"/>
          </p:nvPr>
        </p:nvSpPr>
        <p:spPr>
          <a:xfrm>
            <a:off x="9484707" y="3110685"/>
            <a:ext cx="2283222" cy="2700831"/>
          </a:xfrm>
        </p:spPr>
        <p:txBody>
          <a:bodyPr/>
          <a:lstStyle/>
          <a:p>
            <a:pPr algn="ctr"/>
            <a:r>
              <a:rPr lang="en-GB" b="0">
                <a:latin typeface="Aptos" panose="020B0004020202020204" pitchFamily="34" charset="0"/>
              </a:rPr>
              <a:t>Providers must put appropriate whistleblowing procedures in place for all staff (</a:t>
            </a:r>
            <a:r>
              <a:rPr lang="en-GB">
                <a:latin typeface="Aptos" panose="020B0004020202020204" pitchFamily="34" charset="0"/>
              </a:rPr>
              <a:t>including students and volunteers) </a:t>
            </a:r>
            <a:r>
              <a:rPr lang="en-GB" b="0">
                <a:latin typeface="Aptos" panose="020B0004020202020204" pitchFamily="34" charset="0"/>
              </a:rPr>
              <a:t>to raise concerns about poor or unsafe practice in the setting’s provision.</a:t>
            </a:r>
          </a:p>
        </p:txBody>
      </p:sp>
      <p:pic>
        <p:nvPicPr>
          <p:cNvPr id="15" name="Picture 14">
            <a:extLst>
              <a:ext uri="{FF2B5EF4-FFF2-40B4-BE49-F238E27FC236}">
                <a16:creationId xmlns:a16="http://schemas.microsoft.com/office/drawing/2014/main" id="{0C09BB7F-906F-168B-40F8-EBD478EAA21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618841" y="1173534"/>
            <a:ext cx="1707028" cy="1713124"/>
          </a:xfrm>
          <a:prstGeom prst="rect">
            <a:avLst/>
          </a:prstGeom>
        </p:spPr>
      </p:pic>
      <p:sp>
        <p:nvSpPr>
          <p:cNvPr id="5" name="Text Placeholder 4">
            <a:extLst>
              <a:ext uri="{FF2B5EF4-FFF2-40B4-BE49-F238E27FC236}">
                <a16:creationId xmlns:a16="http://schemas.microsoft.com/office/drawing/2014/main" id="{462F6607-E5F2-BC78-7AD8-4B245AC6BDCB}"/>
              </a:ext>
              <a:ext uri="{C183D7F6-B498-43B3-948B-1728B52AA6E4}">
                <adec:decorative xmlns:adec="http://schemas.microsoft.com/office/drawing/2017/decorative" val="1"/>
              </a:ext>
            </a:extLst>
          </p:cNvPr>
          <p:cNvSpPr>
            <a:spLocks noGrp="1"/>
          </p:cNvSpPr>
          <p:nvPr>
            <p:ph type="body" sz="quarter" idx="17"/>
          </p:nvPr>
        </p:nvSpPr>
        <p:spPr>
          <a:xfrm>
            <a:off x="3425593" y="3110685"/>
            <a:ext cx="2163600" cy="1963450"/>
          </a:xfrm>
        </p:spPr>
        <p:txBody>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1700" b="0" i="0" u="none" strike="noStrike" kern="1200" cap="none" spc="0" normalizeH="0" baseline="0" noProof="0">
                <a:ln>
                  <a:noFill/>
                </a:ln>
                <a:solidFill>
                  <a:srgbClr val="000000"/>
                </a:solidFill>
                <a:effectLst/>
                <a:uLnTx/>
                <a:uFillTx/>
                <a:latin typeface="Aptos" panose="020B0004020202020204" pitchFamily="34" charset="0"/>
                <a:ea typeface="+mn-ea"/>
                <a:cs typeface="+mn-cs"/>
              </a:rPr>
              <a:t>Detail of how safeguarding training is delivered and how practitioners are supported to put this into practice. </a:t>
            </a:r>
          </a:p>
          <a:p>
            <a:endParaRPr lang="en-GB"/>
          </a:p>
        </p:txBody>
      </p:sp>
    </p:spTree>
    <p:extLst>
      <p:ext uri="{BB962C8B-B14F-4D97-AF65-F5344CB8AC3E}">
        <p14:creationId xmlns:p14="http://schemas.microsoft.com/office/powerpoint/2010/main" val="938366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0BD6C-A189-FDEB-7901-FB3100C061E5}"/>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81E063FF-2412-06C7-42B8-4E9AFDF0CC8F}"/>
              </a:ext>
              <a:ext uri="{C183D7F6-B498-43B3-948B-1728B52AA6E4}">
                <adec:decorative xmlns:adec="http://schemas.microsoft.com/office/drawing/2017/decorative" val="1"/>
              </a:ext>
            </a:extLst>
          </p:cNvPr>
          <p:cNvSpPr txBox="1">
            <a:spLocks/>
          </p:cNvSpPr>
          <p:nvPr/>
        </p:nvSpPr>
        <p:spPr>
          <a:xfrm>
            <a:off x="547200" y="275171"/>
            <a:ext cx="8937507" cy="46916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200" b="1" i="0" u="none" strike="noStrike" kern="1200" cap="none" spc="0" normalizeH="0" baseline="0" noProof="0">
              <a:ln>
                <a:noFill/>
              </a:ln>
              <a:solidFill>
                <a:srgbClr val="E40037"/>
              </a:solidFill>
              <a:effectLst/>
              <a:uLnTx/>
              <a:uFillTx/>
              <a:latin typeface="Aptos" panose="020B0004020202020204" pitchFamily="34" charset="0"/>
              <a:ea typeface="+mj-ea"/>
              <a:cs typeface="+mj-cs"/>
            </a:endParaRPr>
          </a:p>
        </p:txBody>
      </p:sp>
      <p:sp>
        <p:nvSpPr>
          <p:cNvPr id="2" name="Title 1">
            <a:extLst>
              <a:ext uri="{FF2B5EF4-FFF2-40B4-BE49-F238E27FC236}">
                <a16:creationId xmlns:a16="http://schemas.microsoft.com/office/drawing/2014/main" id="{8C8AB087-29F0-C377-B490-6D051C5C7A52}"/>
              </a:ext>
            </a:extLst>
          </p:cNvPr>
          <p:cNvSpPr>
            <a:spLocks noGrp="1"/>
          </p:cNvSpPr>
          <p:nvPr>
            <p:ph type="title"/>
          </p:nvPr>
        </p:nvSpPr>
        <p:spPr>
          <a:xfrm>
            <a:off x="1506372" y="350511"/>
            <a:ext cx="9014009" cy="595872"/>
          </a:xfrm>
        </p:spPr>
        <p:txBody>
          <a:bodyPr/>
          <a:lstStyle/>
          <a:p>
            <a:pPr algn="ctr"/>
            <a:r>
              <a:rPr kumimoji="0" lang="en-GB" sz="3200" b="1" i="0" u="none" strike="noStrike" kern="1200" cap="none" spc="0" normalizeH="0" baseline="0" noProof="0" dirty="0">
                <a:ln>
                  <a:noFill/>
                </a:ln>
                <a:solidFill>
                  <a:srgbClr val="E40037"/>
                </a:solidFill>
                <a:effectLst/>
                <a:uLnTx/>
                <a:uFillTx/>
                <a:latin typeface="Calibri"/>
                <a:ea typeface="+mj-ea"/>
                <a:cs typeface="+mj-cs"/>
              </a:rPr>
              <a:t> Updates to Statutory Frameworks  September 2026</a:t>
            </a:r>
            <a:endParaRPr lang="en-GB" dirty="0">
              <a:solidFill>
                <a:srgbClr val="E40037"/>
              </a:solidFill>
              <a:latin typeface="+mn-lt"/>
            </a:endParaRPr>
          </a:p>
        </p:txBody>
      </p:sp>
      <p:pic>
        <p:nvPicPr>
          <p:cNvPr id="14" name="Picture Placeholder 13" descr="Baby outline">
            <a:extLst>
              <a:ext uri="{FF2B5EF4-FFF2-40B4-BE49-F238E27FC236}">
                <a16:creationId xmlns:a16="http://schemas.microsoft.com/office/drawing/2014/main" id="{3D859196-871F-F8AA-59D7-F288C29927E3}"/>
              </a:ext>
            </a:extLst>
          </p:cNvPr>
          <p:cNvPicPr>
            <a:picLocks noGrp="1" noChangeAspect="1"/>
          </p:cNvPicPr>
          <p:nvPr>
            <p:ph type="pic" sz="quarter" idx="10"/>
          </p:nvPr>
        </p:nvPicPr>
        <p:blipFill>
          <a:blip>
            <a:extLst>
              <a:ext uri="{96DAC541-7B7A-43D3-8B79-37D633B846F1}">
                <asvg:svgBlip xmlns:asvg="http://schemas.microsoft.com/office/drawing/2016/SVG/main" r:embed="rId3"/>
              </a:ext>
            </a:extLst>
          </a:blip>
          <a:srcRect/>
          <a:stretch/>
        </p:blipFill>
        <p:spPr>
          <a:xfrm>
            <a:off x="2013076" y="1053650"/>
            <a:ext cx="1710000" cy="1710000"/>
          </a:xfrm>
        </p:spPr>
      </p:pic>
      <p:sp>
        <p:nvSpPr>
          <p:cNvPr id="7" name="Text Placeholder 6">
            <a:extLst>
              <a:ext uri="{FF2B5EF4-FFF2-40B4-BE49-F238E27FC236}">
                <a16:creationId xmlns:a16="http://schemas.microsoft.com/office/drawing/2014/main" id="{9B3CEE7F-5962-766F-3F84-7A63AE8932F1}"/>
              </a:ext>
            </a:extLst>
          </p:cNvPr>
          <p:cNvSpPr>
            <a:spLocks noGrp="1"/>
          </p:cNvSpPr>
          <p:nvPr>
            <p:ph type="body" sz="quarter" idx="14"/>
          </p:nvPr>
        </p:nvSpPr>
        <p:spPr>
          <a:xfrm>
            <a:off x="1640102" y="3072962"/>
            <a:ext cx="2666371" cy="3628779"/>
          </a:xfrm>
        </p:spPr>
        <p:txBody>
          <a:bodyPr/>
          <a:lstStyle/>
          <a:p>
            <a:pPr lvl="1" algn="ctr"/>
            <a:r>
              <a:rPr lang="en-GB" sz="1800" b="0">
                <a:solidFill>
                  <a:srgbClr val="334155"/>
                </a:solidFill>
                <a:effectLst/>
                <a:latin typeface="Aptos" panose="020B0004020202020204" pitchFamily="34" charset="0"/>
              </a:rPr>
              <a:t>Providers must have regard to the formal guidance on children’s screen use in early years settings</a:t>
            </a:r>
          </a:p>
          <a:p>
            <a:pPr lvl="1" algn="ctr"/>
            <a:r>
              <a:rPr lang="en-GB" sz="1800">
                <a:latin typeface="Aptos" panose="020B0004020202020204" pitchFamily="34" charset="0"/>
              </a:rPr>
              <a:t>Avoiding screen time altogether for under-2s except in exceptional circumstances</a:t>
            </a:r>
          </a:p>
          <a:p>
            <a:pPr lvl="1" algn="ctr"/>
            <a:r>
              <a:rPr lang="en-GB" sz="1800">
                <a:latin typeface="Aptos" panose="020B0004020202020204" pitchFamily="34" charset="0"/>
              </a:rPr>
              <a:t>Limiting screen time for 2- to 5-year-olds to a maximum of an hour a day, less where possible</a:t>
            </a:r>
            <a:r>
              <a:rPr lang="en-GB"/>
              <a:t>.</a:t>
            </a:r>
            <a:endParaRPr lang="en-GB" sz="1800">
              <a:latin typeface="Aptos" panose="020B0004020202020204" pitchFamily="34" charset="0"/>
            </a:endParaRPr>
          </a:p>
        </p:txBody>
      </p:sp>
      <p:pic>
        <p:nvPicPr>
          <p:cNvPr id="21" name="Picture Placeholder 20" descr="Lecturer with solid fill">
            <a:extLst>
              <a:ext uri="{FF2B5EF4-FFF2-40B4-BE49-F238E27FC236}">
                <a16:creationId xmlns:a16="http://schemas.microsoft.com/office/drawing/2014/main" id="{0F31EFF6-BBC9-D173-33BA-26824AD50FE5}"/>
              </a:ext>
            </a:extLst>
          </p:cNvPr>
          <p:cNvPicPr>
            <a:picLocks noGrp="1" noChangeAspect="1"/>
          </p:cNvPicPr>
          <p:nvPr>
            <p:ph type="pic" sz="quarter" idx="11"/>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84781" y="1135864"/>
            <a:ext cx="1710000" cy="1710000"/>
          </a:xfrm>
        </p:spPr>
      </p:pic>
      <p:pic>
        <p:nvPicPr>
          <p:cNvPr id="17" name="Picture Placeholder 15" descr="Children with solid fill">
            <a:extLst>
              <a:ext uri="{FF2B5EF4-FFF2-40B4-BE49-F238E27FC236}">
                <a16:creationId xmlns:a16="http://schemas.microsoft.com/office/drawing/2014/main" id="{36DF6DB7-9D4B-3366-4AFE-883DFA1A998A}"/>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156486" y="1098844"/>
            <a:ext cx="1709737" cy="1709738"/>
          </a:xfrm>
        </p:spPr>
      </p:pic>
      <p:sp>
        <p:nvSpPr>
          <p:cNvPr id="8" name="Text Placeholder 7">
            <a:extLst>
              <a:ext uri="{FF2B5EF4-FFF2-40B4-BE49-F238E27FC236}">
                <a16:creationId xmlns:a16="http://schemas.microsoft.com/office/drawing/2014/main" id="{CD6C91DC-F48C-D798-C2B4-980BFB18F7FE}"/>
              </a:ext>
            </a:extLst>
          </p:cNvPr>
          <p:cNvSpPr>
            <a:spLocks noGrp="1"/>
          </p:cNvSpPr>
          <p:nvPr>
            <p:ph type="body" sz="quarter" idx="15"/>
          </p:nvPr>
        </p:nvSpPr>
        <p:spPr>
          <a:xfrm>
            <a:off x="4848820" y="3072962"/>
            <a:ext cx="2283222" cy="1963450"/>
          </a:xfrm>
        </p:spPr>
        <p:txBody>
          <a:bodyPr/>
          <a:lstStyle/>
          <a:p>
            <a:pPr algn="ctr"/>
            <a:r>
              <a:rPr lang="en-GB" b="0">
                <a:latin typeface="Aptos" panose="020B0004020202020204" pitchFamily="34" charset="0"/>
              </a:rPr>
              <a:t>Providers should also have regard for the paediatric first aid requirements set out in section 3.39 while </a:t>
            </a:r>
            <a:r>
              <a:rPr lang="en-GB">
                <a:latin typeface="Aptos" panose="020B0004020202020204" pitchFamily="34" charset="0"/>
              </a:rPr>
              <a:t>on outings</a:t>
            </a:r>
            <a:r>
              <a:rPr lang="en-GB" b="0">
                <a:latin typeface="Aptos" panose="020B0004020202020204" pitchFamily="34" charset="0"/>
              </a:rPr>
              <a:t> with children.</a:t>
            </a:r>
            <a:endParaRPr lang="en-GB">
              <a:latin typeface="Aptos" panose="020B0004020202020204" pitchFamily="34" charset="0"/>
            </a:endParaRPr>
          </a:p>
        </p:txBody>
      </p:sp>
      <p:sp>
        <p:nvSpPr>
          <p:cNvPr id="5" name="TextBox 4">
            <a:extLst>
              <a:ext uri="{FF2B5EF4-FFF2-40B4-BE49-F238E27FC236}">
                <a16:creationId xmlns:a16="http://schemas.microsoft.com/office/drawing/2014/main" id="{944C484D-76E6-983B-7BDF-F0049EB82D8A}"/>
              </a:ext>
            </a:extLst>
          </p:cNvPr>
          <p:cNvSpPr txBox="1"/>
          <p:nvPr/>
        </p:nvSpPr>
        <p:spPr>
          <a:xfrm>
            <a:off x="7885529" y="3083235"/>
            <a:ext cx="2534108" cy="2304047"/>
          </a:xfrm>
          <a:prstGeom prst="rect">
            <a:avLst/>
          </a:prstGeom>
          <a:noFill/>
        </p:spPr>
        <p:txBody>
          <a:bodyPr wrap="square" lIns="0" tIns="0" rIns="0" bIns="0" rtlCol="0">
            <a:noAutofit/>
          </a:bodyPr>
          <a:lstStyle/>
          <a:p>
            <a:pPr algn="ctr">
              <a:spcAft>
                <a:spcPts val="1134"/>
              </a:spcAft>
            </a:pPr>
            <a:r>
              <a:rPr lang="en-GB">
                <a:latin typeface="Aptos" panose="020B0004020202020204" pitchFamily="34" charset="0"/>
              </a:rPr>
              <a:t>Banned dog breeds (meaning dogs to which section 1 of the Dangerous Dogs Act 1991 applies  including the XL Bully type), must not be kept or present on the premises at any time.</a:t>
            </a:r>
            <a:endParaRPr lang="en-GB" sz="1600">
              <a:latin typeface="Aptos" panose="020B0004020202020204" pitchFamily="34" charset="0"/>
            </a:endParaRPr>
          </a:p>
        </p:txBody>
      </p:sp>
    </p:spTree>
    <p:extLst>
      <p:ext uri="{BB962C8B-B14F-4D97-AF65-F5344CB8AC3E}">
        <p14:creationId xmlns:p14="http://schemas.microsoft.com/office/powerpoint/2010/main" val="875930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D3AFA-D3EE-00C9-FB08-B53AB25F3C5B}"/>
            </a:ext>
          </a:extLst>
        </p:cNvPr>
        <p:cNvGrpSpPr/>
        <p:nvPr/>
      </p:nvGrpSpPr>
      <p:grpSpPr>
        <a:xfrm>
          <a:off x="0" y="0"/>
          <a:ext cx="0" cy="0"/>
          <a:chOff x="0" y="0"/>
          <a:chExt cx="0" cy="0"/>
        </a:xfrm>
      </p:grpSpPr>
      <p:sp>
        <p:nvSpPr>
          <p:cNvPr id="7" name="Title 2">
            <a:extLst>
              <a:ext uri="{FF2B5EF4-FFF2-40B4-BE49-F238E27FC236}">
                <a16:creationId xmlns:a16="http://schemas.microsoft.com/office/drawing/2014/main" id="{9C50C720-3594-34AA-A8A6-8184700217DF}"/>
              </a:ext>
              <a:ext uri="{C183D7F6-B498-43B3-948B-1728B52AA6E4}">
                <adec:decorative xmlns:adec="http://schemas.microsoft.com/office/drawing/2017/decorative" val="1"/>
              </a:ext>
            </a:extLst>
          </p:cNvPr>
          <p:cNvSpPr>
            <a:spLocks noGrp="1"/>
          </p:cNvSpPr>
          <p:nvPr>
            <p:ph type="title"/>
          </p:nvPr>
        </p:nvSpPr>
        <p:spPr>
          <a:xfrm>
            <a:off x="340516" y="310929"/>
            <a:ext cx="5984084" cy="1213071"/>
          </a:xfrm>
        </p:spPr>
        <p:txBody>
          <a:bodyPr anchor="t">
            <a:noAutofit/>
          </a:bodyPr>
          <a:lstStyle/>
          <a:p>
            <a:pPr>
              <a:lnSpc>
                <a:spcPct val="90000"/>
              </a:lnSpc>
            </a:pPr>
            <a:r>
              <a:rPr lang="en-GB" sz="3600" dirty="0">
                <a:latin typeface="Aptos" panose="020B0004020202020204" pitchFamily="34" charset="0"/>
              </a:rPr>
              <a:t>Keeping children safe in education (DfE, 2026)</a:t>
            </a:r>
            <a:br>
              <a:rPr lang="en-GB" sz="3600" dirty="0">
                <a:latin typeface="Aptos" panose="020B0004020202020204" pitchFamily="34" charset="0"/>
              </a:rPr>
            </a:br>
            <a:endParaRPr lang="en-US" sz="3600" dirty="0">
              <a:latin typeface="Aptos" panose="020B0004020202020204" pitchFamily="34" charset="0"/>
            </a:endParaRPr>
          </a:p>
        </p:txBody>
      </p:sp>
      <p:pic>
        <p:nvPicPr>
          <p:cNvPr id="4" name="Picture Placeholder 3">
            <a:extLst>
              <a:ext uri="{FF2B5EF4-FFF2-40B4-BE49-F238E27FC236}">
                <a16:creationId xmlns:a16="http://schemas.microsoft.com/office/drawing/2014/main" id="{C2AAC02A-4DE9-D5BB-67A7-4287ACFE669D}"/>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alphaModFix amt="50000"/>
            <a:extLst>
              <a:ext uri="{28A0092B-C50C-407E-A947-70E740481C1C}">
                <a14:useLocalDpi xmlns:a14="http://schemas.microsoft.com/office/drawing/2010/main"/>
              </a:ext>
            </a:extLst>
          </a:blip>
          <a:srcRect b="-1"/>
          <a:stretch>
            <a:fillRect/>
          </a:stretch>
        </p:blipFill>
        <p:spPr>
          <a:xfrm>
            <a:off x="6523886" y="10"/>
            <a:ext cx="5668115" cy="6857990"/>
          </a:xfrm>
          <a:noFill/>
          <a:ln>
            <a:solidFill>
              <a:srgbClr val="002060"/>
            </a:solidFill>
          </a:ln>
        </p:spPr>
      </p:pic>
      <p:sp>
        <p:nvSpPr>
          <p:cNvPr id="10" name="Content Placeholder 3">
            <a:extLst>
              <a:ext uri="{FF2B5EF4-FFF2-40B4-BE49-F238E27FC236}">
                <a16:creationId xmlns:a16="http://schemas.microsoft.com/office/drawing/2014/main" id="{9D6E31A8-834A-FA2E-CD04-6609ED9A12C7}"/>
              </a:ext>
              <a:ext uri="{C183D7F6-B498-43B3-948B-1728B52AA6E4}">
                <adec:decorative xmlns:adec="http://schemas.microsoft.com/office/drawing/2017/decorative" val="1"/>
              </a:ext>
            </a:extLst>
          </p:cNvPr>
          <p:cNvSpPr>
            <a:spLocks noGrp="1"/>
          </p:cNvSpPr>
          <p:nvPr>
            <p:ph idx="1"/>
          </p:nvPr>
        </p:nvSpPr>
        <p:spPr>
          <a:xfrm>
            <a:off x="149548" y="1524000"/>
            <a:ext cx="6374338" cy="5020564"/>
          </a:xfrm>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Safeguarding and promoting the welfare of children (up to age 18) is everyone’s responsibility</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2400" b="0" i="0" u="none" strike="noStrike" kern="1200" cap="none" spc="0" normalizeH="0" baseline="0" noProof="0">
              <a:ln>
                <a:noFill/>
              </a:ln>
              <a:solidFill>
                <a:srgbClr val="000000"/>
              </a:solidFill>
              <a:effectLst/>
              <a:uLnTx/>
              <a:uFillTx/>
              <a:latin typeface="Aptos"/>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 All practitioners should ensure approach is child-centred and consider, at all times, what is in the best interests of the child</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2400" b="0" i="0" u="none" strike="noStrike" kern="1200" cap="none" spc="0" normalizeH="0" baseline="0" noProof="0">
              <a:ln>
                <a:noFill/>
              </a:ln>
              <a:solidFill>
                <a:srgbClr val="000000"/>
              </a:solidFill>
              <a:effectLst/>
              <a:uLnTx/>
              <a:uFillTx/>
              <a:latin typeface="Aptos"/>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 No single practitioner can have a full picture of a child’s needs and circumstances</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2400" b="0" i="0" u="none" strike="noStrike" kern="1200" cap="none" spc="0" normalizeH="0" baseline="0" noProof="0">
              <a:ln>
                <a:noFill/>
              </a:ln>
              <a:solidFill>
                <a:srgbClr val="000000"/>
              </a:solidFill>
              <a:effectLst/>
              <a:uLnTx/>
              <a:uFillTx/>
              <a:latin typeface="Aptos"/>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400" b="0" i="0" u="none" strike="noStrike" kern="1200" cap="none" spc="0" normalizeH="0" baseline="0" noProof="0">
                <a:ln>
                  <a:noFill/>
                </a:ln>
                <a:solidFill>
                  <a:srgbClr val="000000"/>
                </a:solidFill>
                <a:effectLst/>
                <a:uLnTx/>
                <a:uFillTx/>
                <a:latin typeface="Aptos"/>
                <a:ea typeface="+mn-ea"/>
                <a:cs typeface="+mn-cs"/>
              </a:rPr>
              <a:t> If children and families are to receive the right help at the right time, everyone who comes into contact with them has a role to play in identifying concerns, sharing information and taking prompt action</a:t>
            </a:r>
          </a:p>
          <a:p>
            <a:pPr>
              <a:lnSpc>
                <a:spcPct val="90000"/>
              </a:lnSpc>
            </a:pPr>
            <a:endParaRPr lang="en-US" sz="2000" b="0">
              <a:latin typeface="Aptos" panose="020B0004020202020204" pitchFamily="34" charset="0"/>
            </a:endParaRPr>
          </a:p>
        </p:txBody>
      </p:sp>
      <p:sp>
        <p:nvSpPr>
          <p:cNvPr id="2" name="TextBox 1">
            <a:extLst>
              <a:ext uri="{FF2B5EF4-FFF2-40B4-BE49-F238E27FC236}">
                <a16:creationId xmlns:a16="http://schemas.microsoft.com/office/drawing/2014/main" id="{7719C5F5-A125-1C96-6767-E5E87C823A82}"/>
              </a:ext>
              <a:ext uri="{C183D7F6-B498-43B3-948B-1728B52AA6E4}">
                <adec:decorative xmlns:adec="http://schemas.microsoft.com/office/drawing/2017/decorative" val="1"/>
              </a:ext>
            </a:extLst>
          </p:cNvPr>
          <p:cNvSpPr txBox="1"/>
          <p:nvPr/>
        </p:nvSpPr>
        <p:spPr>
          <a:xfrm>
            <a:off x="7487300" y="917464"/>
            <a:ext cx="4364184" cy="5434221"/>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oAutofit/>
          </a:bodyPr>
          <a:lstStyle/>
          <a:p>
            <a:pPr algn="ctr">
              <a:spcAft>
                <a:spcPts val="1134"/>
              </a:spcAft>
            </a:pPr>
            <a:r>
              <a:rPr lang="en-GB" sz="3000">
                <a:latin typeface="Aptos" panose="020B0004020202020204" pitchFamily="34" charset="0"/>
              </a:rPr>
              <a:t>The Statutory framework says:  </a:t>
            </a:r>
          </a:p>
          <a:p>
            <a:pPr algn="ctr">
              <a:spcAft>
                <a:spcPts val="1134"/>
              </a:spcAft>
            </a:pPr>
            <a:r>
              <a:rPr lang="en-GB" sz="3000" b="1">
                <a:latin typeface="Aptos" panose="020B0004020202020204" pitchFamily="34" charset="0"/>
              </a:rPr>
              <a:t>‘childcare providers may also find it helpful to read this guidance - Keeping Children Safe In Education’</a:t>
            </a:r>
          </a:p>
          <a:p>
            <a:pPr algn="ctr">
              <a:spcAft>
                <a:spcPts val="1134"/>
              </a:spcAft>
            </a:pPr>
            <a:r>
              <a:rPr lang="en-GB" sz="3000" b="1">
                <a:latin typeface="Aptos" panose="020B0004020202020204" pitchFamily="34" charset="0"/>
              </a:rPr>
              <a:t>   </a:t>
            </a:r>
          </a:p>
          <a:p>
            <a:pPr algn="ctr">
              <a:spcAft>
                <a:spcPts val="1134"/>
              </a:spcAft>
            </a:pPr>
            <a:r>
              <a:rPr lang="en-GB" sz="3000" b="1" i="1">
                <a:latin typeface="Aptos" panose="020B0004020202020204" pitchFamily="34" charset="0"/>
              </a:rPr>
              <a:t>In Essex we consider KCSIE as best practice</a:t>
            </a:r>
          </a:p>
        </p:txBody>
      </p:sp>
    </p:spTree>
    <p:extLst>
      <p:ext uri="{BB962C8B-B14F-4D97-AF65-F5344CB8AC3E}">
        <p14:creationId xmlns:p14="http://schemas.microsoft.com/office/powerpoint/2010/main" val="3755964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76294-1890-3281-C55B-B24778634829}"/>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E8A2A31-CB86-2959-424B-46BF855C181A}"/>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alphaModFix amt="50000"/>
            <a:extLst>
              <a:ext uri="{28A0092B-C50C-407E-A947-70E740481C1C}">
                <a14:useLocalDpi xmlns:a14="http://schemas.microsoft.com/office/drawing/2010/main" val="0"/>
              </a:ext>
            </a:extLst>
          </a:blip>
          <a:srcRect b="-1"/>
          <a:stretch>
            <a:fillRect/>
          </a:stretch>
        </p:blipFill>
        <p:spPr>
          <a:xfrm>
            <a:off x="6523886" y="10"/>
            <a:ext cx="5668115" cy="6857990"/>
          </a:xfrm>
          <a:noFill/>
          <a:ln>
            <a:solidFill>
              <a:srgbClr val="002060"/>
            </a:solidFill>
          </a:ln>
        </p:spPr>
      </p:pic>
      <p:sp>
        <p:nvSpPr>
          <p:cNvPr id="7" name="Title 2">
            <a:extLst>
              <a:ext uri="{FF2B5EF4-FFF2-40B4-BE49-F238E27FC236}">
                <a16:creationId xmlns:a16="http://schemas.microsoft.com/office/drawing/2014/main" id="{B90DE981-E178-C2B2-B65D-A1B18887C7EE}"/>
              </a:ext>
              <a:ext uri="{C183D7F6-B498-43B3-948B-1728B52AA6E4}">
                <adec:decorative xmlns:adec="http://schemas.microsoft.com/office/drawing/2017/decorative" val="1"/>
              </a:ext>
            </a:extLst>
          </p:cNvPr>
          <p:cNvSpPr>
            <a:spLocks noGrp="1"/>
          </p:cNvSpPr>
          <p:nvPr>
            <p:ph type="title"/>
          </p:nvPr>
        </p:nvSpPr>
        <p:spPr>
          <a:xfrm>
            <a:off x="340516" y="310929"/>
            <a:ext cx="5984084" cy="1213071"/>
          </a:xfrm>
        </p:spPr>
        <p:txBody>
          <a:bodyPr anchor="t">
            <a:normAutofit fontScale="90000"/>
          </a:bodyPr>
          <a:lstStyle/>
          <a:p>
            <a:pPr>
              <a:lnSpc>
                <a:spcPct val="90000"/>
              </a:lnSpc>
            </a:pPr>
            <a:r>
              <a:rPr lang="en-GB" sz="3600" dirty="0">
                <a:latin typeface="Aptos" panose="020B0004020202020204" pitchFamily="34" charset="0"/>
              </a:rPr>
              <a:t>A child centred and coordinated approach to safeguarding (</a:t>
            </a:r>
            <a:r>
              <a:rPr lang="en-GB" sz="3600" dirty="0" err="1">
                <a:latin typeface="Aptos" panose="020B0004020202020204" pitchFamily="34" charset="0"/>
              </a:rPr>
              <a:t>KCSiE</a:t>
            </a:r>
            <a:r>
              <a:rPr lang="en-GB" sz="3600" dirty="0">
                <a:latin typeface="Aptos" panose="020B0004020202020204" pitchFamily="34" charset="0"/>
              </a:rPr>
              <a:t> – DfE 2026)</a:t>
            </a:r>
            <a:br>
              <a:rPr lang="en-GB" sz="2500" dirty="0"/>
            </a:br>
            <a:endParaRPr lang="en-US" sz="2500" dirty="0"/>
          </a:p>
        </p:txBody>
      </p:sp>
      <p:sp>
        <p:nvSpPr>
          <p:cNvPr id="10" name="Content Placeholder 3">
            <a:extLst>
              <a:ext uri="{FF2B5EF4-FFF2-40B4-BE49-F238E27FC236}">
                <a16:creationId xmlns:a16="http://schemas.microsoft.com/office/drawing/2014/main" id="{695C0F7E-B4AF-0887-EC06-9074962517BE}"/>
              </a:ext>
              <a:ext uri="{C183D7F6-B498-43B3-948B-1728B52AA6E4}">
                <adec:decorative xmlns:adec="http://schemas.microsoft.com/office/drawing/2017/decorative" val="1"/>
              </a:ext>
            </a:extLst>
          </p:cNvPr>
          <p:cNvSpPr>
            <a:spLocks noGrp="1"/>
          </p:cNvSpPr>
          <p:nvPr>
            <p:ph idx="1"/>
          </p:nvPr>
        </p:nvSpPr>
        <p:spPr>
          <a:xfrm>
            <a:off x="339971" y="1847674"/>
            <a:ext cx="5756029" cy="4696890"/>
          </a:xfrm>
        </p:spPr>
        <p:txBody>
          <a:bodyPr>
            <a:normAutofit lnSpcReduction="10000"/>
          </a:bodyPr>
          <a:lstStyle/>
          <a:p>
            <a:pPr>
              <a:lnSpc>
                <a:spcPct val="90000"/>
              </a:lnSpc>
            </a:pPr>
            <a:r>
              <a:rPr lang="en-GB" sz="2000">
                <a:latin typeface="Aptos" panose="020B0004020202020204" pitchFamily="34" charset="0"/>
              </a:rPr>
              <a:t>Definition of safeguarding </a:t>
            </a:r>
          </a:p>
          <a:p>
            <a:pPr marL="342900" indent="-342900">
              <a:lnSpc>
                <a:spcPct val="90000"/>
              </a:lnSpc>
              <a:buFont typeface="Wingdings" panose="05000000000000000000" pitchFamily="2" charset="2"/>
              <a:buChar char="§"/>
            </a:pPr>
            <a:r>
              <a:rPr lang="en-GB" sz="2000" b="0">
                <a:latin typeface="Aptos" panose="020B0004020202020204" pitchFamily="34" charset="0"/>
              </a:rPr>
              <a:t>providing help and support to meet the needs of children as soon as problems emerge, </a:t>
            </a:r>
          </a:p>
          <a:p>
            <a:pPr marL="342900" indent="-342900">
              <a:lnSpc>
                <a:spcPct val="90000"/>
              </a:lnSpc>
              <a:buFont typeface="Wingdings" panose="05000000000000000000" pitchFamily="2" charset="2"/>
              <a:buChar char="§"/>
            </a:pPr>
            <a:r>
              <a:rPr lang="en-GB" sz="2000" b="0">
                <a:latin typeface="Aptos" panose="020B0004020202020204" pitchFamily="34" charset="0"/>
              </a:rPr>
              <a:t>protecting children from maltreatment, whether that is within or outside the home, including online</a:t>
            </a:r>
          </a:p>
          <a:p>
            <a:pPr marL="342900" indent="-342900">
              <a:lnSpc>
                <a:spcPct val="90000"/>
              </a:lnSpc>
              <a:buFont typeface="Wingdings" panose="05000000000000000000" pitchFamily="2" charset="2"/>
              <a:buChar char="§"/>
            </a:pPr>
            <a:r>
              <a:rPr lang="en-GB" sz="2000" b="0">
                <a:latin typeface="Aptos" panose="020B0004020202020204" pitchFamily="34" charset="0"/>
              </a:rPr>
              <a:t>preventing the impairment of children’s mental and physical health or development</a:t>
            </a:r>
          </a:p>
          <a:p>
            <a:pPr marL="342900" indent="-342900">
              <a:lnSpc>
                <a:spcPct val="90000"/>
              </a:lnSpc>
              <a:buFont typeface="Wingdings" panose="05000000000000000000" pitchFamily="2" charset="2"/>
              <a:buChar char="§"/>
            </a:pPr>
            <a:r>
              <a:rPr lang="en-GB" sz="2000" b="0">
                <a:latin typeface="Aptos" panose="020B0004020202020204" pitchFamily="34" charset="0"/>
              </a:rPr>
              <a:t>ensuring that children grow up in circumstances consistent with the provision of safe and effective care </a:t>
            </a:r>
          </a:p>
          <a:p>
            <a:pPr marL="342900" indent="-342900">
              <a:lnSpc>
                <a:spcPct val="90000"/>
              </a:lnSpc>
              <a:buFont typeface="Wingdings" panose="05000000000000000000" pitchFamily="2" charset="2"/>
              <a:buChar char="§"/>
            </a:pPr>
            <a:r>
              <a:rPr lang="en-GB" sz="2000" b="0">
                <a:latin typeface="Aptos" panose="020B0004020202020204" pitchFamily="34" charset="0"/>
              </a:rPr>
              <a:t>taking action to enable all children to have the best outcomes.</a:t>
            </a:r>
            <a:endParaRPr lang="en-US" sz="2000" b="0">
              <a:latin typeface="Aptos" panose="020B0004020202020204" pitchFamily="34" charset="0"/>
            </a:endParaRPr>
          </a:p>
        </p:txBody>
      </p:sp>
    </p:spTree>
    <p:extLst>
      <p:ext uri="{BB962C8B-B14F-4D97-AF65-F5344CB8AC3E}">
        <p14:creationId xmlns:p14="http://schemas.microsoft.com/office/powerpoint/2010/main" val="1078629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2000"/>
          </a:schemeClr>
        </a:solidFill>
        <a:effectLst/>
      </p:bgPr>
    </p:bg>
    <p:spTree>
      <p:nvGrpSpPr>
        <p:cNvPr id="1" name="">
          <a:extLst>
            <a:ext uri="{FF2B5EF4-FFF2-40B4-BE49-F238E27FC236}">
              <a16:creationId xmlns:a16="http://schemas.microsoft.com/office/drawing/2014/main" id="{1E9CDA1E-73E7-173E-B104-2EB97C4FBF8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B63187E-3387-8F9C-BBCD-F9EA04292ED7}"/>
              </a:ext>
            </a:extLst>
          </p:cNvPr>
          <p:cNvSpPr>
            <a:spLocks noGrp="1"/>
          </p:cNvSpPr>
          <p:nvPr>
            <p:ph type="ctrTitle"/>
          </p:nvPr>
        </p:nvSpPr>
        <p:spPr>
          <a:xfrm>
            <a:off x="101861" y="1278684"/>
            <a:ext cx="6725116" cy="4268712"/>
          </a:xfrm>
        </p:spPr>
        <p:txBody>
          <a:bodyPr/>
          <a:lstStyle/>
          <a:p>
            <a:r>
              <a:rPr lang="en-GB" sz="2400">
                <a:latin typeface="Aptos"/>
              </a:rPr>
              <a:t>Level 2 training for all staff in Early Years settings</a:t>
            </a:r>
            <a:br>
              <a:rPr lang="en-GB" sz="3200">
                <a:latin typeface="Aptos"/>
              </a:rPr>
            </a:br>
            <a:br>
              <a:rPr lang="en-GB" sz="2800">
                <a:latin typeface="Aptos"/>
              </a:rPr>
            </a:br>
            <a:r>
              <a:rPr lang="en-GB" sz="2000" b="0">
                <a:solidFill>
                  <a:srgbClr val="4179AA"/>
                </a:solidFill>
                <a:latin typeface="Aptos"/>
              </a:rPr>
              <a:t>This presentation can be used at induction, as an annual update for all staff or as a refresher</a:t>
            </a:r>
            <a:br>
              <a:rPr lang="en-GB" sz="2000" b="0">
                <a:solidFill>
                  <a:srgbClr val="4179AA"/>
                </a:solidFill>
                <a:latin typeface="Aptos"/>
              </a:rPr>
            </a:br>
            <a:br>
              <a:rPr lang="en-GB" sz="2000" b="0">
                <a:solidFill>
                  <a:srgbClr val="4179AA"/>
                </a:solidFill>
                <a:latin typeface="Aptos" panose="020B0004020202020204" pitchFamily="34" charset="0"/>
              </a:rPr>
            </a:br>
            <a:r>
              <a:rPr lang="en-GB" sz="2000" b="0">
                <a:solidFill>
                  <a:srgbClr val="4179AA"/>
                </a:solidFill>
                <a:latin typeface="Aptos" panose="020B0004020202020204" pitchFamily="34" charset="0"/>
              </a:rPr>
              <a:t>I</a:t>
            </a:r>
            <a:r>
              <a:rPr lang="en-US" sz="2000" b="0">
                <a:solidFill>
                  <a:srgbClr val="4179AA"/>
                </a:solidFill>
                <a:latin typeface="Aptos" panose="020B0004020202020204" pitchFamily="34" charset="0"/>
              </a:rPr>
              <a:t>t can be used alongside any of the other presentations in our level 2 suite of training materials. These include Prevent, HSB, DA and </a:t>
            </a:r>
            <a:r>
              <a:rPr lang="en-GB" sz="2000" b="0">
                <a:solidFill>
                  <a:srgbClr val="4179AA"/>
                </a:solidFill>
                <a:latin typeface="Aptos" panose="020B0004020202020204" pitchFamily="34" charset="0"/>
              </a:rPr>
              <a:t>Honour or faith-based abuse (including female genital mutilation and forced marriage) </a:t>
            </a:r>
            <a:br>
              <a:rPr lang="en-US" sz="2000" b="0">
                <a:solidFill>
                  <a:srgbClr val="4179AA"/>
                </a:solidFill>
                <a:latin typeface="Aptos" panose="020B0004020202020204" pitchFamily="34" charset="0"/>
              </a:rPr>
            </a:br>
            <a:br>
              <a:rPr lang="en-US" sz="2000" b="0">
                <a:solidFill>
                  <a:srgbClr val="4179AA"/>
                </a:solidFill>
                <a:latin typeface="Aptos" panose="020B0004020202020204" pitchFamily="34" charset="0"/>
              </a:rPr>
            </a:br>
            <a:r>
              <a:rPr lang="en-US" sz="2000" b="0">
                <a:solidFill>
                  <a:srgbClr val="4179AA"/>
                </a:solidFill>
                <a:latin typeface="Aptos" panose="020B0004020202020204" pitchFamily="34" charset="0"/>
              </a:rPr>
              <a:t>To enhance training we have included a presentation with a selection of practical activities to use and adapt as you wish</a:t>
            </a:r>
            <a:br>
              <a:rPr lang="en-US" sz="2000" b="0">
                <a:solidFill>
                  <a:srgbClr val="4179AA"/>
                </a:solidFill>
                <a:latin typeface="Aptos" panose="020B0004020202020204" pitchFamily="34" charset="0"/>
              </a:rPr>
            </a:br>
            <a:br>
              <a:rPr lang="en-US" sz="2000" b="0">
                <a:solidFill>
                  <a:srgbClr val="4179AA"/>
                </a:solidFill>
                <a:latin typeface="Aptos" panose="020B0004020202020204" pitchFamily="34" charset="0"/>
              </a:rPr>
            </a:br>
            <a:br>
              <a:rPr lang="en-US" sz="2400" b="0">
                <a:solidFill>
                  <a:srgbClr val="4179AA"/>
                </a:solidFill>
                <a:latin typeface="Aptos" panose="020B0004020202020204" pitchFamily="34" charset="0"/>
              </a:rPr>
            </a:br>
            <a:br>
              <a:rPr lang="en-US" sz="2400" b="0">
                <a:solidFill>
                  <a:srgbClr val="4179AA"/>
                </a:solidFill>
                <a:latin typeface="Aptos" panose="020B0004020202020204" pitchFamily="34" charset="0"/>
              </a:rPr>
            </a:br>
            <a:br>
              <a:rPr lang="en-US" sz="2400" b="0">
                <a:solidFill>
                  <a:srgbClr val="4179AA"/>
                </a:solidFill>
                <a:latin typeface="Aptos" panose="020B0004020202020204" pitchFamily="34" charset="0"/>
              </a:rPr>
            </a:br>
            <a:br>
              <a:rPr lang="en-US" sz="2400" b="0">
                <a:solidFill>
                  <a:srgbClr val="4179AA"/>
                </a:solidFill>
                <a:latin typeface="Aptos" panose="020B0004020202020204" pitchFamily="34" charset="0"/>
              </a:rPr>
            </a:br>
            <a:br>
              <a:rPr lang="en-GB" sz="3200">
                <a:latin typeface="Aptos"/>
              </a:rPr>
            </a:br>
            <a:br>
              <a:rPr lang="en-GB" sz="3200">
                <a:latin typeface="Aptos"/>
              </a:rPr>
            </a:br>
            <a:endParaRPr lang="en-GB" sz="4000">
              <a:latin typeface="Aptos"/>
            </a:endParaRPr>
          </a:p>
        </p:txBody>
      </p:sp>
      <p:sp>
        <p:nvSpPr>
          <p:cNvPr id="7" name="Date Placeholder 6">
            <a:extLst>
              <a:ext uri="{FF2B5EF4-FFF2-40B4-BE49-F238E27FC236}">
                <a16:creationId xmlns:a16="http://schemas.microsoft.com/office/drawing/2014/main" id="{87D5ABD7-F5F7-82F7-002A-EE78ADE09D82}"/>
              </a:ext>
            </a:extLst>
          </p:cNvPr>
          <p:cNvSpPr>
            <a:spLocks noGrp="1"/>
          </p:cNvSpPr>
          <p:nvPr>
            <p:ph type="dt" sz="half" idx="10"/>
          </p:nvPr>
        </p:nvSpPr>
        <p:spPr>
          <a:xfrm>
            <a:off x="193301" y="5547396"/>
            <a:ext cx="4401366" cy="677461"/>
          </a:xfrm>
        </p:spPr>
        <p:txBody>
          <a:bodyPr/>
          <a:lstStyle/>
          <a:p>
            <a:r>
              <a:rPr lang="en-GB" sz="1600" b="1">
                <a:latin typeface="Aptos" panose="020B0004020202020204" pitchFamily="34" charset="0"/>
              </a:rPr>
              <a:t>Essex Education Safeguarding Team</a:t>
            </a:r>
          </a:p>
          <a:p>
            <a:r>
              <a:rPr lang="en-GB" sz="1600" b="1">
                <a:latin typeface="Aptos" panose="020B0004020202020204" pitchFamily="34" charset="0"/>
              </a:rPr>
              <a:t>September 2026</a:t>
            </a:r>
          </a:p>
        </p:txBody>
      </p:sp>
      <p:sp>
        <p:nvSpPr>
          <p:cNvPr id="2" name="TextBox 1">
            <a:extLst>
              <a:ext uri="{FF2B5EF4-FFF2-40B4-BE49-F238E27FC236}">
                <a16:creationId xmlns:a16="http://schemas.microsoft.com/office/drawing/2014/main" id="{92605C24-8F39-19F7-EE10-378504BA58BF}"/>
              </a:ext>
            </a:extLst>
          </p:cNvPr>
          <p:cNvSpPr txBox="1"/>
          <p:nvPr/>
        </p:nvSpPr>
        <p:spPr>
          <a:xfrm>
            <a:off x="193301" y="6091717"/>
            <a:ext cx="6725116" cy="677460"/>
          </a:xfrm>
          <a:prstGeom prst="rect">
            <a:avLst/>
          </a:prstGeom>
          <a:noFill/>
        </p:spPr>
        <p:txBody>
          <a:bodyPr wrap="square" lIns="0" tIns="0" rIns="0" bIns="0" rtlCol="0" anchor="t">
            <a:noAutofit/>
          </a:bodyPr>
          <a:lstStyle/>
          <a:p>
            <a:pPr algn="l">
              <a:spcAft>
                <a:spcPts val="1134"/>
              </a:spcAft>
            </a:pPr>
            <a:r>
              <a:rPr lang="en-GB" sz="1000">
                <a:latin typeface="Aptos"/>
              </a:rPr>
              <a:t>Copyright © Essex County Council 2026</a:t>
            </a:r>
            <a:br>
              <a:rPr lang="en-GB" sz="1000">
                <a:latin typeface="Aptos"/>
              </a:rPr>
            </a:br>
            <a:r>
              <a:rPr lang="en-GB" sz="1000">
                <a:latin typeface="Aptos"/>
              </a:rPr>
              <a:t>No part of this publication may be reproduced, stored in a retrieval system of any nature, downloaded, transmitted or distributed in any form or by any means including photocopying and recording, without the prior written permission of Essex County Council, the copyright owner</a:t>
            </a:r>
          </a:p>
        </p:txBody>
      </p:sp>
      <p:pic>
        <p:nvPicPr>
          <p:cNvPr id="28" name="Picture Placeholder 27" descr="Kids playing and drawing on the ground">
            <a:extLst>
              <a:ext uri="{FF2B5EF4-FFF2-40B4-BE49-F238E27FC236}">
                <a16:creationId xmlns:a16="http://schemas.microsoft.com/office/drawing/2014/main" id="{082B6553-DCDA-FD66-B7E7-B1C82A3F0CBF}"/>
              </a:ext>
            </a:extLst>
          </p:cNvPr>
          <p:cNvPicPr>
            <a:picLocks noGrp="1" noChangeAspect="1"/>
          </p:cNvPicPr>
          <p:nvPr>
            <p:ph type="pic" sz="quarter" idx="11"/>
          </p:nvPr>
        </p:nvPicPr>
        <p:blipFill>
          <a:blip r:embed="rId3" cstate="email">
            <a:alphaModFix amt="70000"/>
            <a:extLst>
              <a:ext uri="{28A0092B-C50C-407E-A947-70E740481C1C}">
                <a14:useLocalDpi xmlns:a14="http://schemas.microsoft.com/office/drawing/2010/main" val="0"/>
              </a:ext>
            </a:extLst>
          </a:blip>
          <a:srcRect/>
          <a:stretch/>
        </p:blipFill>
        <p:spPr>
          <a:xfrm>
            <a:off x="6227129" y="0"/>
            <a:ext cx="5964871" cy="6858000"/>
          </a:xfrm>
        </p:spPr>
        <p:style>
          <a:lnRef idx="2">
            <a:schemeClr val="accent3"/>
          </a:lnRef>
          <a:fillRef idx="1">
            <a:schemeClr val="lt1"/>
          </a:fillRef>
          <a:effectRef idx="0">
            <a:schemeClr val="accent3"/>
          </a:effectRef>
          <a:fontRef idx="minor">
            <a:schemeClr val="dk1"/>
          </a:fontRef>
        </p:style>
      </p:pic>
      <p:pic>
        <p:nvPicPr>
          <p:cNvPr id="14" name="Picture 13" descr="Logo for ESCB&#10;">
            <a:extLst>
              <a:ext uri="{FF2B5EF4-FFF2-40B4-BE49-F238E27FC236}">
                <a16:creationId xmlns:a16="http://schemas.microsoft.com/office/drawing/2014/main" id="{49BCF59D-1D4A-79A1-C64C-118A98FFEAB0}"/>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7052846" y="5485511"/>
            <a:ext cx="637670" cy="1212412"/>
          </a:xfrm>
          <a:prstGeom prst="rect">
            <a:avLst/>
          </a:prstGeom>
        </p:spPr>
      </p:pic>
    </p:spTree>
    <p:extLst>
      <p:ext uri="{BB962C8B-B14F-4D97-AF65-F5344CB8AC3E}">
        <p14:creationId xmlns:p14="http://schemas.microsoft.com/office/powerpoint/2010/main" val="1699610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6B9CD-D4FB-BA2F-772A-CE29B1F49283}"/>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77E0F62-01EC-7EE4-DF42-9A67171C6FCD}"/>
              </a:ext>
              <a:ext uri="{C183D7F6-B498-43B3-948B-1728B52AA6E4}">
                <adec:decorative xmlns:adec="http://schemas.microsoft.com/office/drawing/2017/decorative" val="1"/>
              </a:ext>
            </a:extLst>
          </p:cNvPr>
          <p:cNvSpPr>
            <a:spLocks noGrp="1"/>
          </p:cNvSpPr>
          <p:nvPr>
            <p:ph type="pic" sz="quarter" idx="10"/>
          </p:nvPr>
        </p:nvSpPr>
        <p:spPr>
          <a:solidFill>
            <a:srgbClr val="4179AA"/>
          </a:solidFill>
          <a:ln>
            <a:noFill/>
          </a:ln>
        </p:spPr>
        <p:txBody>
          <a:bodyPr/>
          <a:lstStyle/>
          <a:p>
            <a:endParaRPr lang="en-GB">
              <a:solidFill>
                <a:srgbClr val="FFFFFF"/>
              </a:solidFill>
            </a:endParaRPr>
          </a:p>
        </p:txBody>
      </p:sp>
      <p:sp>
        <p:nvSpPr>
          <p:cNvPr id="6" name="Title 5">
            <a:extLst>
              <a:ext uri="{FF2B5EF4-FFF2-40B4-BE49-F238E27FC236}">
                <a16:creationId xmlns:a16="http://schemas.microsoft.com/office/drawing/2014/main" id="{FE14DBC6-FB6A-6EAC-FE2A-760427DA4064}"/>
              </a:ext>
              <a:ext uri="{C183D7F6-B498-43B3-948B-1728B52AA6E4}">
                <adec:decorative xmlns:adec="http://schemas.microsoft.com/office/drawing/2017/decorative" val="1"/>
              </a:ext>
            </a:extLst>
          </p:cNvPr>
          <p:cNvSpPr txBox="1">
            <a:spLocks noGrp="1"/>
          </p:cNvSpPr>
          <p:nvPr>
            <p:ph type="title" idx="4294967295"/>
          </p:nvPr>
        </p:nvSpPr>
        <p:spPr>
          <a:xfrm>
            <a:off x="7192664" y="206397"/>
            <a:ext cx="4330557" cy="2400657"/>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What staff need to know / read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4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0ED1C71B-D2D3-0188-D067-383A245D1E7F}"/>
              </a:ext>
              <a:ext uri="{C183D7F6-B498-43B3-948B-1728B52AA6E4}">
                <adec:decorative xmlns:adec="http://schemas.microsoft.com/office/drawing/2017/decorative" val="1"/>
              </a:ext>
            </a:extLst>
          </p:cNvPr>
          <p:cNvSpPr txBox="1"/>
          <p:nvPr/>
        </p:nvSpPr>
        <p:spPr>
          <a:xfrm>
            <a:off x="174661" y="319298"/>
            <a:ext cx="6102848" cy="5850319"/>
          </a:xfrm>
          <a:prstGeom prst="rect">
            <a:avLst/>
          </a:prstGeom>
          <a:noFill/>
        </p:spPr>
        <p:txBody>
          <a:bodyPr wrap="square">
            <a:spAutoFit/>
          </a:bodyPr>
          <a:lstStyle/>
          <a:p>
            <a:pPr marL="0" marR="0" lvl="0" indent="0" algn="just" defTabSz="914400" rtl="0" eaLnBrk="1" fontAlgn="auto" latinLnBrk="0" hangingPunct="1">
              <a:lnSpc>
                <a:spcPct val="100000"/>
              </a:lnSpc>
              <a:spcBef>
                <a:spcPct val="20000"/>
              </a:spcBef>
              <a:spcAft>
                <a:spcPts val="1134"/>
              </a:spcAft>
              <a:buClrTx/>
              <a:buSzTx/>
              <a:buFont typeface="Arial" panose="020B0604020202020204" pitchFamily="34" charset="0"/>
              <a:buNone/>
              <a:tabLst/>
              <a:defRPr/>
            </a:pPr>
            <a:r>
              <a:rPr kumimoji="0" lang="en-US" sz="1700" b="1" i="0" u="none" strike="noStrike" kern="1200" cap="none" spc="0" normalizeH="0" baseline="0" noProof="0">
                <a:ln>
                  <a:noFill/>
                </a:ln>
                <a:solidFill>
                  <a:srgbClr val="E40037"/>
                </a:solidFill>
                <a:effectLst/>
                <a:uLnTx/>
                <a:uFillTx/>
                <a:latin typeface="Aptos" panose="020B0004020202020204" pitchFamily="34" charset="0"/>
                <a:ea typeface="+mn-ea"/>
                <a:cs typeface="+mn-cs"/>
              </a:rPr>
              <a:t>All staff </a:t>
            </a:r>
            <a:r>
              <a:rPr kumimoji="0" lang="en-US" sz="1700" b="0" i="0" u="none" strike="noStrike" kern="1200" cap="none" spc="0" normalizeH="0" baseline="0" noProof="0">
                <a:ln>
                  <a:noFill/>
                </a:ln>
                <a:solidFill>
                  <a:srgbClr val="E40037"/>
                </a:solidFill>
                <a:effectLst/>
                <a:uLnTx/>
                <a:uFillTx/>
                <a:latin typeface="Aptos" panose="020B0004020202020204" pitchFamily="34" charset="0"/>
                <a:ea typeface="+mn-ea"/>
                <a:cs typeface="+mn-cs"/>
              </a:rPr>
              <a:t>should:</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be aware of systems in the setting which support safeguarding </a:t>
            </a:r>
            <a:endPar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know what to do if a child tells them they are being abused, exploited or neglected (</a:t>
            </a:r>
            <a:r>
              <a:rPr kumimoji="0" lang="en-US" sz="2000" b="0" i="1" u="none" strike="noStrike" kern="1200" cap="none" spc="0" normalizeH="0" baseline="0" noProof="0">
                <a:ln>
                  <a:noFill/>
                </a:ln>
                <a:solidFill>
                  <a:srgbClr val="000000"/>
                </a:solidFill>
                <a:effectLst/>
                <a:uLnTx/>
                <a:uFillTx/>
                <a:latin typeface="Aptos" panose="020B0004020202020204" pitchFamily="34" charset="0"/>
                <a:ea typeface="+mn-ea"/>
                <a:cs typeface="+mn-cs"/>
              </a:rPr>
              <a:t>involve the DSL)</a:t>
            </a: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be aware of the </a:t>
            </a:r>
            <a:r>
              <a:rPr kumimoji="0" lang="en-GB" sz="2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Family Help </a:t>
            </a: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process, and understand their role in it (being particularly alert to children with additional vulnerability or needs)</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be aware of the process for making requests for support to Children’s Social Care</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be able to reassure children they are being taken seriously and that they will be supported and kept safe</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understand that abuse can occur in or outside the home </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understand confidentiality and share information only with those who need to be involved</a:t>
            </a:r>
          </a:p>
        </p:txBody>
      </p:sp>
      <p:sp>
        <p:nvSpPr>
          <p:cNvPr id="4" name="TextBox 3">
            <a:extLst>
              <a:ext uri="{FF2B5EF4-FFF2-40B4-BE49-F238E27FC236}">
                <a16:creationId xmlns:a16="http://schemas.microsoft.com/office/drawing/2014/main" id="{D623BC15-1D1D-7F61-13F8-4F5C3657164B}"/>
              </a:ext>
              <a:ext uri="{C183D7F6-B498-43B3-948B-1728B52AA6E4}">
                <adec:decorative xmlns:adec="http://schemas.microsoft.com/office/drawing/2017/decorative" val="1"/>
              </a:ext>
            </a:extLst>
          </p:cNvPr>
          <p:cNvSpPr txBox="1"/>
          <p:nvPr/>
        </p:nvSpPr>
        <p:spPr>
          <a:xfrm>
            <a:off x="7192664" y="2660768"/>
            <a:ext cx="4824675" cy="3426579"/>
          </a:xfrm>
          <a:prstGeom prst="rect">
            <a:avLst/>
          </a:prstGeom>
          <a:solidFill>
            <a:srgbClr val="4179AA"/>
          </a:solidFill>
        </p:spPr>
        <p:txBody>
          <a:bodyPr wrap="square">
            <a:spAutoFit/>
          </a:bodyPr>
          <a:lstStyle/>
          <a:p>
            <a:pPr marL="0" marR="0" lvl="1" indent="0" algn="just" defTabSz="914400" rtl="0" eaLnBrk="1" fontAlgn="auto" latinLnBrk="0" hangingPunct="1">
              <a:lnSpc>
                <a:spcPct val="100000"/>
              </a:lnSpc>
              <a:spcBef>
                <a:spcPts val="0"/>
              </a:spcBef>
              <a:spcAft>
                <a:spcPts val="1134"/>
              </a:spcAft>
              <a:buClrTx/>
              <a:buSzTx/>
              <a:buFontTx/>
              <a:buChar char="-"/>
              <a:tabLst/>
              <a:defRPr/>
            </a:pPr>
            <a:r>
              <a:rPr kumimoji="0" lang="en-US" sz="2000" b="0" i="1" u="none" strike="noStrike" kern="1200" cap="none" spc="0" normalizeH="0" baseline="0" noProof="0">
                <a:ln>
                  <a:noFill/>
                </a:ln>
                <a:solidFill>
                  <a:prstClr val="white"/>
                </a:solidFill>
                <a:effectLst/>
                <a:uLnTx/>
                <a:uFillTx/>
                <a:latin typeface="Aptos" panose="020B0004020202020204" pitchFamily="34" charset="0"/>
                <a:ea typeface="+mn-ea"/>
                <a:cs typeface="+mn-cs"/>
              </a:rPr>
              <a:t>the Safeguarding / Child Protection Policy </a:t>
            </a:r>
          </a:p>
          <a:p>
            <a:pPr marL="0" marR="0" lvl="1" indent="0" algn="just" defTabSz="914400" rtl="0" eaLnBrk="1" fontAlgn="auto" latinLnBrk="0" hangingPunct="1">
              <a:lnSpc>
                <a:spcPct val="100000"/>
              </a:lnSpc>
              <a:spcBef>
                <a:spcPts val="0"/>
              </a:spcBef>
              <a:spcAft>
                <a:spcPts val="1134"/>
              </a:spcAft>
              <a:buClrTx/>
              <a:buSzTx/>
              <a:buFontTx/>
              <a:buChar char="-"/>
              <a:tabLst/>
              <a:defRPr/>
            </a:pPr>
            <a:r>
              <a:rPr kumimoji="0" lang="en-US" sz="2000" b="0" i="1" u="none" strike="noStrike" kern="1200" cap="none" spc="0" normalizeH="0" baseline="0" noProof="0">
                <a:ln>
                  <a:noFill/>
                </a:ln>
                <a:solidFill>
                  <a:prstClr val="white"/>
                </a:solidFill>
                <a:effectLst/>
                <a:uLnTx/>
                <a:uFillTx/>
                <a:latin typeface="Aptos" panose="020B0004020202020204" pitchFamily="34" charset="0"/>
                <a:ea typeface="+mn-ea"/>
                <a:cs typeface="+mn-cs"/>
              </a:rPr>
              <a:t>the </a:t>
            </a:r>
            <a:r>
              <a:rPr kumimoji="0" lang="en-US" sz="2000" b="0" i="1" u="none" strike="noStrike" kern="1200" cap="none" spc="0" normalizeH="0" baseline="0" noProof="0" err="1">
                <a:ln>
                  <a:noFill/>
                </a:ln>
                <a:solidFill>
                  <a:prstClr val="white"/>
                </a:solidFill>
                <a:effectLst/>
                <a:uLnTx/>
                <a:uFillTx/>
                <a:latin typeface="Aptos" panose="020B0004020202020204" pitchFamily="34" charset="0"/>
                <a:ea typeface="+mn-ea"/>
                <a:cs typeface="+mn-cs"/>
              </a:rPr>
              <a:t>Behaviour</a:t>
            </a:r>
            <a:r>
              <a:rPr kumimoji="0" lang="en-US" sz="2000" b="0" i="1" u="none" strike="noStrike" kern="1200" cap="none" spc="0" normalizeH="0" baseline="0" noProof="0">
                <a:ln>
                  <a:noFill/>
                </a:ln>
                <a:solidFill>
                  <a:prstClr val="white"/>
                </a:solidFill>
                <a:effectLst/>
                <a:uLnTx/>
                <a:uFillTx/>
                <a:latin typeface="Aptos" panose="020B0004020202020204" pitchFamily="34" charset="0"/>
                <a:ea typeface="+mn-ea"/>
                <a:cs typeface="+mn-cs"/>
              </a:rPr>
              <a:t> Policy</a:t>
            </a:r>
          </a:p>
          <a:p>
            <a:pPr marL="0" marR="0" lvl="1" indent="0" algn="just" defTabSz="914400" rtl="0" eaLnBrk="1" fontAlgn="auto" latinLnBrk="0" hangingPunct="1">
              <a:lnSpc>
                <a:spcPct val="100000"/>
              </a:lnSpc>
              <a:spcBef>
                <a:spcPts val="0"/>
              </a:spcBef>
              <a:spcAft>
                <a:spcPts val="1134"/>
              </a:spcAft>
              <a:buClrTx/>
              <a:buSzTx/>
              <a:buFontTx/>
              <a:buChar char="-"/>
              <a:tabLst/>
              <a:defRPr/>
            </a:pPr>
            <a:r>
              <a:rPr kumimoji="0" lang="en-US" sz="2000" b="0" i="1" u="none" strike="noStrike" kern="1200" cap="none" spc="0" normalizeH="0" baseline="0" noProof="0">
                <a:ln>
                  <a:noFill/>
                </a:ln>
                <a:solidFill>
                  <a:prstClr val="white"/>
                </a:solidFill>
                <a:effectLst/>
                <a:uLnTx/>
                <a:uFillTx/>
                <a:latin typeface="Aptos" panose="020B0004020202020204" pitchFamily="34" charset="0"/>
                <a:ea typeface="+mn-ea"/>
                <a:cs typeface="+mn-cs"/>
              </a:rPr>
              <a:t>the Staff </a:t>
            </a:r>
            <a:r>
              <a:rPr kumimoji="0" lang="en-US" sz="2000" b="0" i="1" u="none" strike="noStrike" kern="1200" cap="none" spc="0" normalizeH="0" baseline="0" noProof="0" err="1">
                <a:ln>
                  <a:noFill/>
                </a:ln>
                <a:solidFill>
                  <a:prstClr val="white"/>
                </a:solidFill>
                <a:effectLst/>
                <a:uLnTx/>
                <a:uFillTx/>
                <a:latin typeface="Aptos" panose="020B0004020202020204" pitchFamily="34" charset="0"/>
                <a:ea typeface="+mn-ea"/>
                <a:cs typeface="+mn-cs"/>
              </a:rPr>
              <a:t>Behaviour</a:t>
            </a:r>
            <a:r>
              <a:rPr kumimoji="0" lang="en-US" sz="2000" b="0" i="1" u="none" strike="noStrike" kern="1200" cap="none" spc="0" normalizeH="0" baseline="0" noProof="0">
                <a:ln>
                  <a:noFill/>
                </a:ln>
                <a:solidFill>
                  <a:prstClr val="white"/>
                </a:solidFill>
                <a:effectLst/>
                <a:uLnTx/>
                <a:uFillTx/>
                <a:latin typeface="Aptos" panose="020B0004020202020204" pitchFamily="34" charset="0"/>
                <a:ea typeface="+mn-ea"/>
                <a:cs typeface="+mn-cs"/>
              </a:rPr>
              <a:t> Policy /  Code of conduct</a:t>
            </a:r>
          </a:p>
          <a:p>
            <a:pPr marL="0" marR="0" lvl="1" indent="0" algn="just" defTabSz="914400" rtl="0" eaLnBrk="1" fontAlgn="auto" latinLnBrk="0" hangingPunct="1">
              <a:lnSpc>
                <a:spcPct val="100000"/>
              </a:lnSpc>
              <a:spcBef>
                <a:spcPts val="0"/>
              </a:spcBef>
              <a:spcAft>
                <a:spcPts val="1134"/>
              </a:spcAft>
              <a:buClrTx/>
              <a:buSzTx/>
              <a:buFontTx/>
              <a:buChar char="-"/>
              <a:tabLst/>
              <a:defRPr/>
            </a:pPr>
            <a:r>
              <a:rPr kumimoji="0" lang="en-US" sz="2000" b="0" i="1" u="none" strike="noStrike" kern="1200" cap="none" spc="0" normalizeH="0" baseline="0" noProof="0">
                <a:ln>
                  <a:noFill/>
                </a:ln>
                <a:solidFill>
                  <a:prstClr val="white"/>
                </a:solidFill>
                <a:effectLst/>
                <a:uLnTx/>
                <a:uFillTx/>
                <a:latin typeface="Aptos" panose="020B0004020202020204" pitchFamily="34" charset="0"/>
                <a:ea typeface="+mn-ea"/>
                <a:cs typeface="+mn-cs"/>
              </a:rPr>
              <a:t>the role of the designated safeguarding lead and their identity including any deputies</a:t>
            </a:r>
          </a:p>
          <a:p>
            <a:pPr marL="0" marR="0" lvl="1" indent="0" algn="just" defTabSz="914400" rtl="0" eaLnBrk="1" fontAlgn="auto" latinLnBrk="0" hangingPunct="1">
              <a:lnSpc>
                <a:spcPct val="100000"/>
              </a:lnSpc>
              <a:spcBef>
                <a:spcPts val="0"/>
              </a:spcBef>
              <a:spcAft>
                <a:spcPts val="1134"/>
              </a:spcAft>
              <a:buClrTx/>
              <a:buSzTx/>
              <a:buFontTx/>
              <a:buChar char="-"/>
              <a:tabLst/>
              <a:defRPr/>
            </a:pPr>
            <a:r>
              <a:rPr kumimoji="0" lang="en-US" sz="2000" b="0" i="1" u="none" strike="noStrike" kern="1200" cap="none" spc="0" normalizeH="0" baseline="0" noProof="0">
                <a:ln>
                  <a:noFill/>
                </a:ln>
                <a:solidFill>
                  <a:prstClr val="white"/>
                </a:solidFill>
                <a:effectLst/>
                <a:uLnTx/>
                <a:uFillTx/>
                <a:latin typeface="Aptos" panose="020B0004020202020204" pitchFamily="34" charset="0"/>
                <a:ea typeface="+mn-ea"/>
                <a:cs typeface="+mn-cs"/>
              </a:rPr>
              <a:t>Part One of Keeping Children Safe in Education</a:t>
            </a:r>
            <a:endPar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732908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DC56BF7-B472-679E-1F0D-C34331C1DF39}"/>
              </a:ext>
            </a:extLst>
          </p:cNvPr>
          <p:cNvSpPr txBox="1">
            <a:spLocks noGrp="1"/>
          </p:cNvSpPr>
          <p:nvPr>
            <p:ph type="title" idx="4294967295"/>
          </p:nvPr>
        </p:nvSpPr>
        <p:spPr>
          <a:xfrm>
            <a:off x="2327814" y="1043731"/>
            <a:ext cx="7867746" cy="50475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prstClr val="white"/>
                </a:solidFill>
                <a:effectLst/>
                <a:uLnTx/>
                <a:uFillTx/>
                <a:latin typeface="Aptos" panose="020B0004020202020204" pitchFamily="34" charset="0"/>
                <a:ea typeface="+mj-ea"/>
                <a:cs typeface="+mj-cs"/>
              </a:rPr>
              <a:t>What is abuse?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1" u="none" strike="noStrike" kern="1200" cap="none" spc="0" normalizeH="0" baseline="0" noProof="0" dirty="0">
                <a:ln>
                  <a:noFill/>
                </a:ln>
                <a:solidFill>
                  <a:schemeClr val="bg1"/>
                </a:solidFill>
                <a:effectLst/>
                <a:uLnTx/>
                <a:uFillTx/>
                <a:latin typeface="Aptos"/>
                <a:ea typeface="+mn-ea"/>
                <a:cs typeface="+mn-cs"/>
              </a:rPr>
              <a:t>Abuse is… </a:t>
            </a:r>
            <a:r>
              <a:rPr kumimoji="0" lang="en-US" sz="3200" b="1" i="1" u="none" strike="noStrike" kern="1200" cap="none" spc="0" normalizeH="0" baseline="0" noProof="0" dirty="0">
                <a:ln>
                  <a:noFill/>
                </a:ln>
                <a:solidFill>
                  <a:schemeClr val="bg1"/>
                </a:solidFill>
                <a:effectLst/>
                <a:uLnTx/>
                <a:uFillTx/>
                <a:latin typeface="Aptos"/>
                <a:ea typeface="+mn-ea"/>
                <a:cs typeface="+mn-cs"/>
              </a:rPr>
              <a:t>a form of maltreatment of a child. Somebody may abuse or neglect a child by inflicting harm, or by failing to act to prevent harm. A child may be abused by an adult or adults or another child or children. Children may also cause harm to other family members.</a:t>
            </a:r>
            <a:endParaRPr kumimoji="0" lang="en-GB" sz="3200" b="1" i="1" u="none" strike="noStrike" kern="1200" cap="none" spc="0" normalizeH="0" baseline="0" noProof="0" dirty="0">
              <a:ln>
                <a:noFill/>
              </a:ln>
              <a:solidFill>
                <a:schemeClr val="bg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1"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7845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C9829-42AE-E3D0-9618-70B1DE3EC4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2433A7-D293-3E3E-6C39-82DCC5218D1B}"/>
              </a:ext>
            </a:extLst>
          </p:cNvPr>
          <p:cNvSpPr>
            <a:spLocks noGrp="1"/>
          </p:cNvSpPr>
          <p:nvPr>
            <p:ph type="title"/>
          </p:nvPr>
        </p:nvSpPr>
        <p:spPr>
          <a:xfrm>
            <a:off x="133644" y="313630"/>
            <a:ext cx="11913576" cy="685801"/>
          </a:xfrm>
        </p:spPr>
        <p:txBody>
          <a:bodyPr/>
          <a:lstStyle/>
          <a:p>
            <a:r>
              <a:rPr kumimoji="0" lang="en-GB" sz="3200" b="1" i="0" u="none" strike="noStrike" kern="1200" cap="none" spc="0" normalizeH="0" baseline="0" noProof="0">
                <a:ln>
                  <a:noFill/>
                </a:ln>
                <a:solidFill>
                  <a:srgbClr val="4179AA"/>
                </a:solidFill>
                <a:effectLst/>
                <a:uLnTx/>
                <a:uFillTx/>
                <a:latin typeface="Calibri"/>
                <a:ea typeface="+mj-ea"/>
                <a:cs typeface="+mj-cs"/>
              </a:rPr>
              <a:t>Statutory Framework: signs of possible abuse and neglect</a:t>
            </a:r>
            <a:endParaRPr lang="en-GB" sz="3200">
              <a:solidFill>
                <a:srgbClr val="4179AA"/>
              </a:solidFill>
            </a:endParaRPr>
          </a:p>
        </p:txBody>
      </p:sp>
      <p:graphicFrame>
        <p:nvGraphicFramePr>
          <p:cNvPr id="7" name="Content Placeholder 2">
            <a:extLst>
              <a:ext uri="{FF2B5EF4-FFF2-40B4-BE49-F238E27FC236}">
                <a16:creationId xmlns:a16="http://schemas.microsoft.com/office/drawing/2014/main" id="{91E2272A-CA9A-F66F-87C0-4E902D19FC8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247461118"/>
              </p:ext>
            </p:extLst>
          </p:nvPr>
        </p:nvGraphicFramePr>
        <p:xfrm>
          <a:off x="317301" y="910029"/>
          <a:ext cx="11222658" cy="57617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2066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1D177-65E7-58CF-893B-AEAE90C316E5}"/>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A76D0DC-2DA9-8959-9ABB-DDA0834D3B1B}"/>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alphaModFix amt="70000"/>
            <a:extLst>
              <a:ext uri="{28A0092B-C50C-407E-A947-70E740481C1C}">
                <a14:useLocalDpi xmlns:a14="http://schemas.microsoft.com/office/drawing/2010/main" val="0"/>
              </a:ext>
            </a:extLst>
          </a:blip>
          <a:srcRect/>
          <a:stretch/>
        </p:blipFill>
        <p:spPr>
          <a:xfrm>
            <a:off x="6523886" y="10"/>
            <a:ext cx="5668115" cy="6857990"/>
          </a:xfrm>
          <a:noFill/>
          <a:ln>
            <a:solidFill>
              <a:srgbClr val="002060"/>
            </a:solidFill>
          </a:ln>
        </p:spPr>
      </p:pic>
      <p:sp>
        <p:nvSpPr>
          <p:cNvPr id="7" name="Title 2">
            <a:extLst>
              <a:ext uri="{FF2B5EF4-FFF2-40B4-BE49-F238E27FC236}">
                <a16:creationId xmlns:a16="http://schemas.microsoft.com/office/drawing/2014/main" id="{050D4054-2685-05F0-D93A-343795B03AA8}"/>
              </a:ext>
              <a:ext uri="{C183D7F6-B498-43B3-948B-1728B52AA6E4}">
                <adec:decorative xmlns:adec="http://schemas.microsoft.com/office/drawing/2017/decorative" val="1"/>
              </a:ext>
            </a:extLst>
          </p:cNvPr>
          <p:cNvSpPr>
            <a:spLocks noGrp="1"/>
          </p:cNvSpPr>
          <p:nvPr>
            <p:ph type="title"/>
          </p:nvPr>
        </p:nvSpPr>
        <p:spPr>
          <a:xfrm>
            <a:off x="420266" y="262294"/>
            <a:ext cx="3743412" cy="515748"/>
          </a:xfrm>
        </p:spPr>
        <p:txBody>
          <a:bodyPr anchor="t">
            <a:normAutofit fontScale="90000"/>
          </a:bodyPr>
          <a:lstStyle/>
          <a:p>
            <a:pPr>
              <a:lnSpc>
                <a:spcPct val="90000"/>
              </a:lnSpc>
            </a:pPr>
            <a:r>
              <a:rPr kumimoji="0" lang="en-GB" sz="4000" b="1" i="0" u="none" strike="noStrike" kern="1200" cap="none" spc="0" normalizeH="0" baseline="0" noProof="0" dirty="0">
                <a:ln>
                  <a:noFill/>
                </a:ln>
                <a:solidFill>
                  <a:srgbClr val="E40037"/>
                </a:solidFill>
                <a:effectLst/>
                <a:uLnTx/>
                <a:uFillTx/>
                <a:latin typeface="Aptos" panose="020B0004020202020204" pitchFamily="34" charset="0"/>
                <a:ea typeface="+mj-ea"/>
                <a:cs typeface="+mj-cs"/>
              </a:rPr>
              <a:t>Physical abuse</a:t>
            </a:r>
            <a:endParaRPr lang="en-US" sz="2500" dirty="0"/>
          </a:p>
        </p:txBody>
      </p:sp>
      <p:sp>
        <p:nvSpPr>
          <p:cNvPr id="13" name="Content Placeholder 12">
            <a:extLst>
              <a:ext uri="{FF2B5EF4-FFF2-40B4-BE49-F238E27FC236}">
                <a16:creationId xmlns:a16="http://schemas.microsoft.com/office/drawing/2014/main" id="{B0DE14DC-8355-52BA-CB7C-ED7BB1AB0865}"/>
              </a:ext>
              <a:ext uri="{C183D7F6-B498-43B3-948B-1728B52AA6E4}">
                <adec:decorative xmlns:adec="http://schemas.microsoft.com/office/drawing/2017/decorative" val="1"/>
              </a:ext>
            </a:extLst>
          </p:cNvPr>
          <p:cNvSpPr>
            <a:spLocks noGrp="1"/>
          </p:cNvSpPr>
          <p:nvPr>
            <p:ph idx="1"/>
          </p:nvPr>
        </p:nvSpPr>
        <p:spPr>
          <a:xfrm>
            <a:off x="420266" y="1309644"/>
            <a:ext cx="6011570" cy="2014200"/>
          </a:xfrm>
          <a:ln>
            <a:solidFill>
              <a:schemeClr val="bg1"/>
            </a:solidFill>
          </a:ln>
        </p:spPr>
        <p:style>
          <a:lnRef idx="2">
            <a:schemeClr val="accent2"/>
          </a:lnRef>
          <a:fillRef idx="1">
            <a:schemeClr val="lt1"/>
          </a:fillRef>
          <a:effectRef idx="0">
            <a:schemeClr val="accent2"/>
          </a:effectRef>
          <a:fontRef idx="minor">
            <a:schemeClr val="dk1"/>
          </a:fontRef>
        </p:style>
        <p:txBody>
          <a:bodyPr vert="horz" lIns="0" tIns="0" rIns="0" bIns="0" rtlCol="0" anchor="t">
            <a:noAutofit/>
          </a:bodyPr>
          <a:lstStyle/>
          <a:p>
            <a:pPr marL="457200" marR="0" lvl="0" indent="-457200" algn="l" defTabSz="1244600" rtl="0" eaLnBrk="1" fontAlgn="auto" latinLnBrk="0" hangingPunct="1">
              <a:lnSpc>
                <a:spcPct val="90000"/>
              </a:lnSpc>
              <a:spcBef>
                <a:spcPct val="0"/>
              </a:spcBef>
              <a:spcAft>
                <a:spcPct val="35000"/>
              </a:spcAft>
              <a:buClrTx/>
              <a:buSzTx/>
              <a:buFont typeface="Wingdings" panose="05000000000000000000" pitchFamily="2" charset="2"/>
              <a:buChar char="Ø"/>
              <a:tabLst/>
              <a:defRPr/>
            </a:pPr>
            <a:r>
              <a:rPr kumimoji="0" lang="en-US" sz="2800" i="1" u="none" strike="noStrike" kern="1200" cap="none" spc="0" normalizeH="0" baseline="0" noProof="0">
                <a:ln>
                  <a:noFill/>
                </a:ln>
                <a:solidFill>
                  <a:srgbClr val="4179AA"/>
                </a:solidFill>
                <a:effectLst/>
                <a:uLnTx/>
                <a:uFillTx/>
                <a:latin typeface="Aptos"/>
                <a:ea typeface="ＭＳ Ｐゴシック"/>
                <a:cs typeface="Calibri"/>
              </a:rPr>
              <a:t>Abuse which may involve hitting, shaking, throwing, poisoning, burning or scalding, drowning, suffocating or otherwise causing physical harm to a child</a:t>
            </a:r>
          </a:p>
          <a:p>
            <a:endParaRPr lang="en-GB"/>
          </a:p>
        </p:txBody>
      </p:sp>
      <p:sp>
        <p:nvSpPr>
          <p:cNvPr id="16" name="TextBox 15">
            <a:extLst>
              <a:ext uri="{FF2B5EF4-FFF2-40B4-BE49-F238E27FC236}">
                <a16:creationId xmlns:a16="http://schemas.microsoft.com/office/drawing/2014/main" id="{CECFEB55-3566-D481-DCB0-79A8D722BF23}"/>
              </a:ext>
              <a:ext uri="{C183D7F6-B498-43B3-948B-1728B52AA6E4}">
                <adec:decorative xmlns:adec="http://schemas.microsoft.com/office/drawing/2017/decorative" val="1"/>
              </a:ext>
            </a:extLst>
          </p:cNvPr>
          <p:cNvSpPr txBox="1"/>
          <p:nvPr/>
        </p:nvSpPr>
        <p:spPr>
          <a:xfrm>
            <a:off x="374241" y="3871301"/>
            <a:ext cx="6103620" cy="2033827"/>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marL="457200" marR="0" lvl="0" indent="-457200" algn="l" defTabSz="1244600" rtl="0" eaLnBrk="1" fontAlgn="auto" latinLnBrk="0" hangingPunct="1">
              <a:lnSpc>
                <a:spcPct val="90000"/>
              </a:lnSpc>
              <a:spcBef>
                <a:spcPct val="0"/>
              </a:spcBef>
              <a:spcAft>
                <a:spcPct val="35000"/>
              </a:spcAft>
              <a:buClrTx/>
              <a:buSzTx/>
              <a:buFont typeface="Wingdings" panose="05000000000000000000" pitchFamily="2" charset="2"/>
              <a:buChar char="Ø"/>
              <a:tabLst/>
              <a:defRPr/>
            </a:pPr>
            <a:r>
              <a:rPr kumimoji="0" lang="en-US" sz="2800" b="1" i="1" u="none" strike="noStrike" kern="1200" cap="none" spc="0" normalizeH="0" baseline="0" noProof="0">
                <a:ln>
                  <a:noFill/>
                </a:ln>
                <a:solidFill>
                  <a:srgbClr val="4179AA"/>
                </a:solidFill>
                <a:effectLst/>
                <a:uLnTx/>
                <a:uFillTx/>
                <a:latin typeface="Aptos"/>
                <a:ea typeface="ＭＳ Ｐゴシック"/>
              </a:rPr>
              <a:t>Physical harm may also be caused when a parent / carer fabricates the symptoms of, or deliberately induces, illness in a child</a:t>
            </a:r>
          </a:p>
        </p:txBody>
      </p:sp>
    </p:spTree>
    <p:extLst>
      <p:ext uri="{BB962C8B-B14F-4D97-AF65-F5344CB8AC3E}">
        <p14:creationId xmlns:p14="http://schemas.microsoft.com/office/powerpoint/2010/main" val="3802887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F96A0-52B9-8FAB-7210-0BE4375702DB}"/>
            </a:ext>
          </a:extLst>
        </p:cNvPr>
        <p:cNvGrpSpPr/>
        <p:nvPr/>
      </p:nvGrpSpPr>
      <p:grpSpPr>
        <a:xfrm>
          <a:off x="0" y="0"/>
          <a:ext cx="0" cy="0"/>
          <a:chOff x="0" y="0"/>
          <a:chExt cx="0" cy="0"/>
        </a:xfrm>
      </p:grpSpPr>
      <p:pic>
        <p:nvPicPr>
          <p:cNvPr id="4" name="Picture Placeholder 3" descr="Kids playing and drawing on the earth">
            <a:extLst>
              <a:ext uri="{FF2B5EF4-FFF2-40B4-BE49-F238E27FC236}">
                <a16:creationId xmlns:a16="http://schemas.microsoft.com/office/drawing/2014/main" id="{899DFA89-B6E0-62C8-4DD7-FF7631E8C49A}"/>
              </a:ext>
            </a:extLst>
          </p:cNvPr>
          <p:cNvPicPr>
            <a:picLocks noGrp="1" noChangeAspect="1"/>
          </p:cNvPicPr>
          <p:nvPr>
            <p:ph type="pic" sz="quarter" idx="10"/>
          </p:nvPr>
        </p:nvPicPr>
        <p:blipFill>
          <a:blip r:embed="rId3" cstate="email">
            <a:alphaModFix amt="70000"/>
            <a:extLst>
              <a:ext uri="{28A0092B-C50C-407E-A947-70E740481C1C}">
                <a14:useLocalDpi xmlns:a14="http://schemas.microsoft.com/office/drawing/2010/main" val="0"/>
              </a:ext>
            </a:extLst>
          </a:blip>
          <a:srcRect/>
          <a:stretch/>
        </p:blipFill>
        <p:spPr>
          <a:xfrm>
            <a:off x="6523886" y="10"/>
            <a:ext cx="5668115" cy="6857990"/>
          </a:xfrm>
          <a:noFill/>
          <a:ln>
            <a:solidFill>
              <a:srgbClr val="002060"/>
            </a:solidFill>
          </a:ln>
        </p:spPr>
      </p:pic>
      <p:sp>
        <p:nvSpPr>
          <p:cNvPr id="8" name="Title 7">
            <a:extLst>
              <a:ext uri="{FF2B5EF4-FFF2-40B4-BE49-F238E27FC236}">
                <a16:creationId xmlns:a16="http://schemas.microsoft.com/office/drawing/2014/main" id="{C080854A-3A34-F1F9-AE03-7B1A0D1B94FF}"/>
              </a:ext>
            </a:extLst>
          </p:cNvPr>
          <p:cNvSpPr txBox="1">
            <a:spLocks noGrp="1"/>
          </p:cNvSpPr>
          <p:nvPr>
            <p:ph type="title" idx="4294967295"/>
          </p:nvPr>
        </p:nvSpPr>
        <p:spPr>
          <a:xfrm>
            <a:off x="161925" y="133350"/>
            <a:ext cx="6233048" cy="13619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4179AA"/>
                </a:solidFill>
                <a:effectLst/>
                <a:uLnTx/>
                <a:uFillTx/>
                <a:latin typeface="Aptos"/>
                <a:ea typeface="+mn-ea"/>
                <a:cs typeface="+mn-cs"/>
              </a:rPr>
              <a:t>Discuss</a:t>
            </a:r>
            <a:r>
              <a:rPr kumimoji="0" lang="en-GB" sz="2800" b="0" i="0" u="none" strike="noStrike" kern="1200" cap="none" spc="0" normalizeH="0" baseline="0" noProof="0" dirty="0">
                <a:ln>
                  <a:noFill/>
                </a:ln>
                <a:solidFill>
                  <a:srgbClr val="4179AA"/>
                </a:solidFill>
                <a:effectLst/>
                <a:uLnTx/>
                <a:uFillTx/>
                <a:latin typeface="Aptos"/>
                <a:ea typeface="+mn-ea"/>
                <a:cs typeface="+mn-cs"/>
              </a:rPr>
              <a:t>: </a:t>
            </a:r>
            <a:r>
              <a:rPr kumimoji="0" lang="en-GB" sz="2800" b="0" i="0" u="none" strike="noStrike" kern="1200" cap="none" spc="0" normalizeH="0" baseline="0" noProof="0" dirty="0">
                <a:ln>
                  <a:noFill/>
                </a:ln>
                <a:solidFill>
                  <a:schemeClr val="tx1"/>
                </a:solidFill>
                <a:effectLst/>
                <a:uLnTx/>
                <a:uFillTx/>
                <a:latin typeface="Aptos"/>
                <a:ea typeface="+mn-ea"/>
                <a:cs typeface="+mn-cs"/>
              </a:rPr>
              <a:t>what</a:t>
            </a:r>
            <a:r>
              <a:rPr kumimoji="0" lang="en-GB" sz="2800" b="0" i="0" u="none" strike="noStrike" kern="1200" cap="none" spc="0" normalizeH="0" baseline="0" noProof="0" dirty="0">
                <a:ln>
                  <a:noFill/>
                </a:ln>
                <a:solidFill>
                  <a:srgbClr val="4179AA"/>
                </a:solidFill>
                <a:effectLst/>
                <a:uLnTx/>
                <a:uFillTx/>
                <a:latin typeface="Aptos"/>
                <a:ea typeface="+mn-ea"/>
                <a:cs typeface="+mn-cs"/>
              </a:rPr>
              <a:t> </a:t>
            </a:r>
            <a:r>
              <a:rPr kumimoji="0" lang="en-GB" sz="2800" b="0" i="0" u="none" strike="noStrike" kern="1200" cap="none" spc="0" normalizeH="0" baseline="0" noProof="0" dirty="0">
                <a:ln>
                  <a:noFill/>
                </a:ln>
                <a:solidFill>
                  <a:srgbClr val="000000"/>
                </a:solidFill>
                <a:effectLst/>
                <a:uLnTx/>
                <a:uFillTx/>
                <a:latin typeface="Aptos"/>
                <a:ea typeface="+mn-ea"/>
                <a:cs typeface="+mn-cs"/>
              </a:rPr>
              <a:t>might you consider to be indicators of </a:t>
            </a:r>
            <a:r>
              <a:rPr kumimoji="0" lang="en-GB" sz="2800" b="1" i="0" u="none" strike="noStrike" kern="1200" cap="none" spc="0" normalizeH="0" baseline="0" noProof="0" dirty="0">
                <a:ln>
                  <a:noFill/>
                </a:ln>
                <a:solidFill>
                  <a:srgbClr val="4179AA"/>
                </a:solidFill>
                <a:effectLst/>
                <a:uLnTx/>
                <a:uFillTx/>
                <a:latin typeface="Aptos"/>
                <a:ea typeface="+mn-ea"/>
                <a:cs typeface="+mn-cs"/>
              </a:rPr>
              <a:t>physical abuse?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E40037"/>
                </a:solidFill>
                <a:effectLst/>
                <a:uLnTx/>
                <a:uFillTx/>
                <a:latin typeface="Aptos"/>
                <a:ea typeface="+mn-ea"/>
                <a:cs typeface="+mn-cs"/>
              </a:rPr>
              <a:t>These may include but are not exclusive to children  </a:t>
            </a:r>
            <a:endParaRPr kumimoji="0" lang="en-GB" sz="700" b="1" i="0" u="none" strike="noStrike" kern="1200" cap="none" spc="0" normalizeH="0" baseline="0" noProof="0" dirty="0">
              <a:ln>
                <a:noFill/>
              </a:ln>
              <a:solidFill>
                <a:srgbClr val="E40037"/>
              </a:solidFill>
              <a:effectLst/>
              <a:uLnTx/>
              <a:uFillTx/>
              <a:latin typeface="Apto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0000"/>
                </a:solidFill>
                <a:effectLst/>
                <a:uLnTx/>
                <a:uFillTx/>
                <a:latin typeface="Calibri"/>
                <a:ea typeface="+mn-ea"/>
                <a:cs typeface="+mn-cs"/>
              </a:rPr>
              <a:t> </a:t>
            </a:r>
            <a:endParaRPr kumimoji="0" lang="en-GB" sz="1050" b="1"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10" name="TextBox 9">
            <a:extLst>
              <a:ext uri="{FF2B5EF4-FFF2-40B4-BE49-F238E27FC236}">
                <a16:creationId xmlns:a16="http://schemas.microsoft.com/office/drawing/2014/main" id="{82C2A4F5-503E-9F17-BEBA-9E614C08076B}"/>
              </a:ext>
            </a:extLst>
          </p:cNvPr>
          <p:cNvSpPr txBox="1"/>
          <p:nvPr/>
        </p:nvSpPr>
        <p:spPr>
          <a:xfrm>
            <a:off x="368719" y="1418582"/>
            <a:ext cx="6338047" cy="5306068"/>
          </a:xfrm>
          <a:prstGeom prst="rect">
            <a:avLst/>
          </a:prstGeom>
          <a:noFill/>
        </p:spPr>
        <p:txBody>
          <a:bodyPr wrap="square" lIns="91440" tIns="45720" rIns="91440" bIns="45720" anchor="t">
            <a:spAutoFit/>
          </a:bodyPr>
          <a:lstStyle/>
          <a:p>
            <a:pPr marL="285750" marR="0" lvl="0" indent="-2857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GB" sz="170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frequent injuries </a:t>
            </a:r>
            <a:endParaRPr lang="en-US">
              <a:ea typeface="+mn-ea"/>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GB" sz="170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unexplained or unusual fractures / broken bones </a:t>
            </a:r>
            <a:endParaRPr lang="en-GB" sz="1700" i="0" u="none" strike="noStrike" kern="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lang="en-GB" sz="1700" kern="0">
                <a:solidFill>
                  <a:srgbClr val="000000"/>
                </a:solidFill>
                <a:latin typeface="Aptos" panose="020B0004020202020204" pitchFamily="34" charset="0"/>
                <a:cs typeface="Calibri" panose="020F0502020204030204" pitchFamily="34" charset="0"/>
              </a:rPr>
              <a:t>bruises at different stage of healing</a:t>
            </a:r>
            <a:endParaRPr lang="en-GB" sz="1700" i="0" u="none" strike="noStrike" kern="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GB" sz="170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unexplained</a:t>
            </a:r>
            <a:endParaRPr lang="en-GB" sz="1700" i="0" u="none" strike="noStrike" kern="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1257300" marR="0" lvl="2" indent="-457200" algn="l"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r>
              <a:rPr kumimoji="0" lang="en-GB" sz="170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bruises or cuts; </a:t>
            </a:r>
            <a:endParaRPr lang="en-GB" sz="1700" i="0" u="none" strike="noStrike" kern="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1257300" marR="0" lvl="2" indent="-457200" algn="l"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r>
              <a:rPr kumimoji="0" lang="en-GB" sz="170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burns or scalds;  </a:t>
            </a:r>
            <a:endParaRPr lang="en-GB" sz="1700" i="0" u="none" strike="noStrike" kern="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1257300" marR="0" lvl="2" indent="-457200" algn="l"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r>
              <a:rPr kumimoji="0" lang="en-GB" sz="170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bite marks</a:t>
            </a:r>
            <a:endParaRPr lang="en-GB" sz="1700" i="0" u="none" strike="noStrike" kern="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342900" indent="-342900" fontAlgn="base">
              <a:spcBef>
                <a:spcPct val="20000"/>
              </a:spcBef>
              <a:spcAft>
                <a:spcPct val="0"/>
              </a:spcAft>
              <a:buFont typeface="Wingdings" panose="05000000000000000000" pitchFamily="2" charset="2"/>
              <a:buChar char="Ø"/>
              <a:defRPr/>
            </a:pPr>
            <a:r>
              <a:rPr lang="en-GB" sz="1700" kern="0">
                <a:solidFill>
                  <a:srgbClr val="000000"/>
                </a:solidFill>
                <a:latin typeface="Aptos" panose="020B0004020202020204" pitchFamily="34" charset="0"/>
                <a:cs typeface="Calibri" panose="020F0502020204030204" pitchFamily="34" charset="0"/>
              </a:rPr>
              <a:t>behavioural changes </a:t>
            </a:r>
          </a:p>
          <a:p>
            <a:pPr marL="1257300" lvl="2" indent="-342900" fontAlgn="base">
              <a:spcBef>
                <a:spcPct val="20000"/>
              </a:spcBef>
              <a:spcAft>
                <a:spcPct val="0"/>
              </a:spcAft>
              <a:buFont typeface="Wingdings" panose="05000000000000000000" pitchFamily="2" charset="2"/>
              <a:buChar char="§"/>
              <a:defRPr/>
            </a:pPr>
            <a:r>
              <a:rPr lang="en-GB" sz="1700" kern="0">
                <a:solidFill>
                  <a:srgbClr val="000000"/>
                </a:solidFill>
                <a:latin typeface="Aptos" panose="020B0004020202020204" pitchFamily="34" charset="0"/>
                <a:cs typeface="Calibri" panose="020F0502020204030204" pitchFamily="34" charset="0"/>
              </a:rPr>
              <a:t>flinching, shrinking away</a:t>
            </a:r>
          </a:p>
          <a:p>
            <a:pPr marL="1257300" lvl="2" indent="-342900" fontAlgn="base">
              <a:spcBef>
                <a:spcPct val="20000"/>
              </a:spcBef>
              <a:spcAft>
                <a:spcPct val="0"/>
              </a:spcAft>
              <a:buFont typeface="Wingdings" panose="05000000000000000000" pitchFamily="2" charset="2"/>
              <a:buChar char="§"/>
              <a:defRPr/>
            </a:pPr>
            <a:r>
              <a:rPr lang="en-GB" sz="1700" kern="0">
                <a:solidFill>
                  <a:srgbClr val="000000"/>
                </a:solidFill>
                <a:latin typeface="Aptos" panose="020B0004020202020204" pitchFamily="34" charset="0"/>
                <a:cs typeface="Calibri" panose="020F0502020204030204" pitchFamily="34" charset="0"/>
              </a:rPr>
              <a:t>aggression</a:t>
            </a:r>
          </a:p>
          <a:p>
            <a:pPr marL="1257300" lvl="2" indent="-342900" fontAlgn="base">
              <a:spcBef>
                <a:spcPct val="20000"/>
              </a:spcBef>
              <a:spcAft>
                <a:spcPct val="0"/>
              </a:spcAft>
              <a:buFont typeface="Wingdings" panose="05000000000000000000" pitchFamily="2" charset="2"/>
              <a:buChar char="§"/>
              <a:defRPr/>
            </a:pPr>
            <a:r>
              <a:rPr lang="en-GB" sz="1700" kern="0">
                <a:solidFill>
                  <a:srgbClr val="000000"/>
                </a:solidFill>
                <a:latin typeface="Aptos" panose="020B0004020202020204" pitchFamily="34" charset="0"/>
                <a:cs typeface="Calibri" panose="020F0502020204030204" pitchFamily="34" charset="0"/>
              </a:rPr>
              <a:t>hypervigilance </a:t>
            </a:r>
          </a:p>
          <a:p>
            <a:pPr marL="1257300" lvl="2" indent="-342900" fontAlgn="base">
              <a:spcBef>
                <a:spcPct val="20000"/>
              </a:spcBef>
              <a:spcAft>
                <a:spcPct val="0"/>
              </a:spcAft>
              <a:buFont typeface="Wingdings" panose="05000000000000000000" pitchFamily="2" charset="2"/>
              <a:buChar char="§"/>
              <a:defRPr/>
            </a:pPr>
            <a:r>
              <a:rPr lang="en-GB" sz="1700" kern="0">
                <a:solidFill>
                  <a:srgbClr val="000000"/>
                </a:solidFill>
                <a:latin typeface="Aptos"/>
                <a:cs typeface="Calibri"/>
              </a:rPr>
              <a:t>fear of particular adults </a:t>
            </a:r>
          </a:p>
          <a:p>
            <a:pPr marL="1257300" lvl="2" indent="-342900" fontAlgn="base">
              <a:spcBef>
                <a:spcPct val="20000"/>
              </a:spcBef>
              <a:spcAft>
                <a:spcPct val="0"/>
              </a:spcAft>
              <a:buFont typeface="Wingdings" panose="05000000000000000000" pitchFamily="2" charset="2"/>
              <a:buChar char="§"/>
              <a:defRPr/>
            </a:pPr>
            <a:r>
              <a:rPr lang="en-GB" sz="1700" kern="0">
                <a:solidFill>
                  <a:srgbClr val="000000"/>
                </a:solidFill>
                <a:latin typeface="Aptos"/>
                <a:cs typeface="Calibri"/>
              </a:rPr>
              <a:t>self harm / risky behaviours </a:t>
            </a:r>
          </a:p>
          <a:p>
            <a:pPr marL="342900" indent="-342900" fontAlgn="base">
              <a:spcBef>
                <a:spcPct val="20000"/>
              </a:spcBef>
              <a:spcAft>
                <a:spcPct val="0"/>
              </a:spcAft>
              <a:buFont typeface="Wingdings" panose="05000000000000000000" pitchFamily="2" charset="2"/>
              <a:buChar char="Ø"/>
              <a:defRPr/>
            </a:pPr>
            <a:r>
              <a:rPr lang="en-GB" sz="1700" kern="0">
                <a:solidFill>
                  <a:srgbClr val="000000"/>
                </a:solidFill>
                <a:latin typeface="Aptos" panose="020B0004020202020204" pitchFamily="34" charset="0"/>
                <a:cs typeface="Calibri" panose="020F0502020204030204" pitchFamily="34" charset="0"/>
              </a:rPr>
              <a:t>who change the clothing they are wearing, or clothing inappropriate to the weather </a:t>
            </a:r>
          </a:p>
          <a:p>
            <a:pPr marL="342900" indent="-342900" fontAlgn="base">
              <a:spcBef>
                <a:spcPct val="20000"/>
              </a:spcBef>
              <a:spcAft>
                <a:spcPct val="0"/>
              </a:spcAft>
              <a:buFont typeface="Wingdings" panose="05000000000000000000" pitchFamily="2" charset="2"/>
              <a:buChar char="Ø"/>
              <a:defRPr/>
            </a:pPr>
            <a:r>
              <a:rPr lang="en-GB" sz="1700" kern="0">
                <a:solidFill>
                  <a:srgbClr val="000000"/>
                </a:solidFill>
                <a:latin typeface="Aptos" panose="020B0004020202020204" pitchFamily="34" charset="0"/>
                <a:cs typeface="Calibri" panose="020F0502020204030204" pitchFamily="34" charset="0"/>
              </a:rPr>
              <a:t>who change their explanation, explanations do not match</a:t>
            </a:r>
          </a:p>
          <a:p>
            <a:pPr marL="342900" indent="-342900" fontAlgn="base">
              <a:spcBef>
                <a:spcPct val="20000"/>
              </a:spcBef>
              <a:spcAft>
                <a:spcPct val="0"/>
              </a:spcAft>
              <a:buFont typeface="Arial" panose="05000000000000000000" pitchFamily="2" charset="2"/>
              <a:buChar char="•"/>
              <a:defRPr/>
            </a:pPr>
            <a:endParaRPr lang="en-GB" sz="1600" b="1" kern="0">
              <a:solidFill>
                <a:srgbClr val="000000"/>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83914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 calcmode="lin" valueType="num">
                                      <p:cBhvr additive="base">
                                        <p:cTn id="22"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0">
                                            <p:txEl>
                                              <p:pRg st="1" end="1"/>
                                            </p:txEl>
                                          </p:spTgt>
                                        </p:tgtEl>
                                        <p:attrNameLst>
                                          <p:attrName>style.visibility</p:attrName>
                                        </p:attrNameLst>
                                      </p:cBhvr>
                                      <p:to>
                                        <p:strVal val="visible"/>
                                      </p:to>
                                    </p:set>
                                    <p:anim calcmode="lin" valueType="num">
                                      <p:cBhvr additive="base">
                                        <p:cTn id="28"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0">
                                            <p:txEl>
                                              <p:pRg st="2" end="2"/>
                                            </p:txEl>
                                          </p:spTgt>
                                        </p:tgtEl>
                                        <p:attrNameLst>
                                          <p:attrName>style.visibility</p:attrName>
                                        </p:attrNameLst>
                                      </p:cBhvr>
                                      <p:to>
                                        <p:strVal val="visible"/>
                                      </p:to>
                                    </p:set>
                                    <p:anim calcmode="lin" valueType="num">
                                      <p:cBhvr additive="base">
                                        <p:cTn id="34"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0">
                                            <p:txEl>
                                              <p:pRg st="3" end="3"/>
                                            </p:txEl>
                                          </p:spTgt>
                                        </p:tgtEl>
                                        <p:attrNameLst>
                                          <p:attrName>style.visibility</p:attrName>
                                        </p:attrNameLst>
                                      </p:cBhvr>
                                      <p:to>
                                        <p:strVal val="visible"/>
                                      </p:to>
                                    </p:set>
                                    <p:anim calcmode="lin" valueType="num">
                                      <p:cBhvr additive="base">
                                        <p:cTn id="40"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10">
                                            <p:txEl>
                                              <p:pRg st="4" end="4"/>
                                            </p:txEl>
                                          </p:spTgt>
                                        </p:tgtEl>
                                        <p:attrNameLst>
                                          <p:attrName>style.visibility</p:attrName>
                                        </p:attrNameLst>
                                      </p:cBhvr>
                                      <p:to>
                                        <p:strVal val="visible"/>
                                      </p:to>
                                    </p:set>
                                    <p:anim calcmode="lin" valueType="num">
                                      <p:cBhvr additive="base">
                                        <p:cTn id="44"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0">
                                            <p:txEl>
                                              <p:pRg st="4" end="4"/>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0">
                                            <p:txEl>
                                              <p:pRg st="5" end="5"/>
                                            </p:txEl>
                                          </p:spTgt>
                                        </p:tgtEl>
                                        <p:attrNameLst>
                                          <p:attrName>style.visibility</p:attrName>
                                        </p:attrNameLst>
                                      </p:cBhvr>
                                      <p:to>
                                        <p:strVal val="visible"/>
                                      </p:to>
                                    </p:set>
                                    <p:anim calcmode="lin" valueType="num">
                                      <p:cBhvr additive="base">
                                        <p:cTn id="48"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10">
                                            <p:txEl>
                                              <p:pRg st="6" end="6"/>
                                            </p:txEl>
                                          </p:spTgt>
                                        </p:tgtEl>
                                        <p:attrNameLst>
                                          <p:attrName>style.visibility</p:attrName>
                                        </p:attrNameLst>
                                      </p:cBhvr>
                                      <p:to>
                                        <p:strVal val="visible"/>
                                      </p:to>
                                    </p:set>
                                    <p:anim calcmode="lin" valueType="num">
                                      <p:cBhvr additive="base">
                                        <p:cTn id="52"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10">
                                            <p:txEl>
                                              <p:pRg st="7" end="7"/>
                                            </p:txEl>
                                          </p:spTgt>
                                        </p:tgtEl>
                                        <p:attrNameLst>
                                          <p:attrName>style.visibility</p:attrName>
                                        </p:attrNameLst>
                                      </p:cBhvr>
                                      <p:to>
                                        <p:strVal val="visible"/>
                                      </p:to>
                                    </p:set>
                                    <p:anim calcmode="lin" valueType="num">
                                      <p:cBhvr additive="base">
                                        <p:cTn id="58" dur="500" fill="hold"/>
                                        <p:tgtEl>
                                          <p:spTgt spid="10">
                                            <p:txEl>
                                              <p:pRg st="7" end="7"/>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0">
                                            <p:txEl>
                                              <p:pRg st="7" end="7"/>
                                            </p:txEl>
                                          </p:spTgt>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10">
                                            <p:txEl>
                                              <p:pRg st="8" end="8"/>
                                            </p:txEl>
                                          </p:spTgt>
                                        </p:tgtEl>
                                        <p:attrNameLst>
                                          <p:attrName>style.visibility</p:attrName>
                                        </p:attrNameLst>
                                      </p:cBhvr>
                                      <p:to>
                                        <p:strVal val="visible"/>
                                      </p:to>
                                    </p:set>
                                    <p:anim calcmode="lin" valueType="num">
                                      <p:cBhvr additive="base">
                                        <p:cTn id="62"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10">
                                            <p:txEl>
                                              <p:pRg st="8" end="8"/>
                                            </p:txEl>
                                          </p:spTgt>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10">
                                            <p:txEl>
                                              <p:pRg st="9" end="9"/>
                                            </p:txEl>
                                          </p:spTgt>
                                        </p:tgtEl>
                                        <p:attrNameLst>
                                          <p:attrName>style.visibility</p:attrName>
                                        </p:attrNameLst>
                                      </p:cBhvr>
                                      <p:to>
                                        <p:strVal val="visible"/>
                                      </p:to>
                                    </p:set>
                                    <p:anim calcmode="lin" valueType="num">
                                      <p:cBhvr additive="base">
                                        <p:cTn id="66" dur="500" fill="hold"/>
                                        <p:tgtEl>
                                          <p:spTgt spid="10">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10">
                                            <p:txEl>
                                              <p:pRg st="9" end="9"/>
                                            </p:txEl>
                                          </p:spTgt>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10">
                                            <p:txEl>
                                              <p:pRg st="10" end="10"/>
                                            </p:txEl>
                                          </p:spTgt>
                                        </p:tgtEl>
                                        <p:attrNameLst>
                                          <p:attrName>style.visibility</p:attrName>
                                        </p:attrNameLst>
                                      </p:cBhvr>
                                      <p:to>
                                        <p:strVal val="visible"/>
                                      </p:to>
                                    </p:set>
                                    <p:anim calcmode="lin" valueType="num">
                                      <p:cBhvr additive="base">
                                        <p:cTn id="70" dur="500" fill="hold"/>
                                        <p:tgtEl>
                                          <p:spTgt spid="10">
                                            <p:txEl>
                                              <p:pRg st="10" end="1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10">
                                            <p:txEl>
                                              <p:pRg st="10" end="10"/>
                                            </p:txEl>
                                          </p:spTgt>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10">
                                            <p:txEl>
                                              <p:pRg st="11" end="11"/>
                                            </p:txEl>
                                          </p:spTgt>
                                        </p:tgtEl>
                                        <p:attrNameLst>
                                          <p:attrName>style.visibility</p:attrName>
                                        </p:attrNameLst>
                                      </p:cBhvr>
                                      <p:to>
                                        <p:strVal val="visible"/>
                                      </p:to>
                                    </p:set>
                                    <p:anim calcmode="lin" valueType="num">
                                      <p:cBhvr additive="base">
                                        <p:cTn id="74" dur="500" fill="hold"/>
                                        <p:tgtEl>
                                          <p:spTgt spid="10">
                                            <p:txEl>
                                              <p:pRg st="11" end="11"/>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10">
                                            <p:txEl>
                                              <p:pRg st="11" end="11"/>
                                            </p:txEl>
                                          </p:spTgt>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10">
                                            <p:txEl>
                                              <p:pRg st="12" end="12"/>
                                            </p:txEl>
                                          </p:spTgt>
                                        </p:tgtEl>
                                        <p:attrNameLst>
                                          <p:attrName>style.visibility</p:attrName>
                                        </p:attrNameLst>
                                      </p:cBhvr>
                                      <p:to>
                                        <p:strVal val="visible"/>
                                      </p:to>
                                    </p:set>
                                    <p:anim calcmode="lin" valueType="num">
                                      <p:cBhvr additive="base">
                                        <p:cTn id="78" dur="500" fill="hold"/>
                                        <p:tgtEl>
                                          <p:spTgt spid="10">
                                            <p:txEl>
                                              <p:pRg st="12" end="12"/>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10">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10">
                                            <p:txEl>
                                              <p:pRg st="13" end="13"/>
                                            </p:txEl>
                                          </p:spTgt>
                                        </p:tgtEl>
                                        <p:attrNameLst>
                                          <p:attrName>style.visibility</p:attrName>
                                        </p:attrNameLst>
                                      </p:cBhvr>
                                      <p:to>
                                        <p:strVal val="visible"/>
                                      </p:to>
                                    </p:set>
                                    <p:anim calcmode="lin" valueType="num">
                                      <p:cBhvr additive="base">
                                        <p:cTn id="84" dur="500" fill="hold"/>
                                        <p:tgtEl>
                                          <p:spTgt spid="10">
                                            <p:txEl>
                                              <p:pRg st="13" end="13"/>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10">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nodeType="clickEffect">
                                  <p:stCondLst>
                                    <p:cond delay="0"/>
                                  </p:stCondLst>
                                  <p:childTnLst>
                                    <p:set>
                                      <p:cBhvr>
                                        <p:cTn id="89" dur="1" fill="hold">
                                          <p:stCondLst>
                                            <p:cond delay="0"/>
                                          </p:stCondLst>
                                        </p:cTn>
                                        <p:tgtEl>
                                          <p:spTgt spid="10">
                                            <p:txEl>
                                              <p:pRg st="14" end="14"/>
                                            </p:txEl>
                                          </p:spTgt>
                                        </p:tgtEl>
                                        <p:attrNameLst>
                                          <p:attrName>style.visibility</p:attrName>
                                        </p:attrNameLst>
                                      </p:cBhvr>
                                      <p:to>
                                        <p:strVal val="visible"/>
                                      </p:to>
                                    </p:set>
                                    <p:anim calcmode="lin" valueType="num">
                                      <p:cBhvr additive="base">
                                        <p:cTn id="90" dur="500" fill="hold"/>
                                        <p:tgtEl>
                                          <p:spTgt spid="10">
                                            <p:txEl>
                                              <p:pRg st="14" end="14"/>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10">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2">
            <a:extLst>
              <a:ext uri="{FF2B5EF4-FFF2-40B4-BE49-F238E27FC236}">
                <a16:creationId xmlns:a16="http://schemas.microsoft.com/office/drawing/2014/main" id="{74B88B88-C893-CD69-6F9C-9B74F1A85981}"/>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bwMode="auto">
          <a:xfrm>
            <a:off x="4436187" y="1620234"/>
            <a:ext cx="3000526" cy="4236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sp>
        <p:nvSpPr>
          <p:cNvPr id="3" name="Rectangle 3">
            <a:extLst>
              <a:ext uri="{FF2B5EF4-FFF2-40B4-BE49-F238E27FC236}">
                <a16:creationId xmlns:a16="http://schemas.microsoft.com/office/drawing/2014/main" id="{01F327C8-9C3D-EA0F-7052-907C0469B082}"/>
              </a:ext>
              <a:ext uri="{C183D7F6-B498-43B3-948B-1728B52AA6E4}">
                <adec:decorative xmlns:adec="http://schemas.microsoft.com/office/drawing/2017/decorative" val="1"/>
              </a:ext>
            </a:extLst>
          </p:cNvPr>
          <p:cNvSpPr txBox="1">
            <a:spLocks noGrp="1" noChangeArrowheads="1"/>
          </p:cNvSpPr>
          <p:nvPr>
            <p:ph type="title" idx="4294967295"/>
          </p:nvPr>
        </p:nvSpPr>
        <p:spPr bwMode="auto">
          <a:xfrm>
            <a:off x="2157745" y="317376"/>
            <a:ext cx="7876510" cy="438954"/>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500">
                <a:solidFill>
                  <a:schemeClr val="tx1"/>
                </a:solidFill>
                <a:latin typeface="+mj-lt"/>
                <a:ea typeface="MS PGothic" pitchFamily="34" charset="-128"/>
                <a:cs typeface="+mj-cs"/>
              </a:defRPr>
            </a:lvl1pPr>
            <a:lvl2pPr algn="l" rtl="0" eaLnBrk="1" fontAlgn="base" hangingPunct="1">
              <a:spcBef>
                <a:spcPct val="0"/>
              </a:spcBef>
              <a:spcAft>
                <a:spcPct val="0"/>
              </a:spcAft>
              <a:defRPr sz="3500">
                <a:solidFill>
                  <a:schemeClr val="tx1"/>
                </a:solidFill>
                <a:latin typeface="Arial" charset="0"/>
                <a:ea typeface="MS PGothic" pitchFamily="34" charset="-128"/>
              </a:defRPr>
            </a:lvl2pPr>
            <a:lvl3pPr algn="l" rtl="0" eaLnBrk="1" fontAlgn="base" hangingPunct="1">
              <a:spcBef>
                <a:spcPct val="0"/>
              </a:spcBef>
              <a:spcAft>
                <a:spcPct val="0"/>
              </a:spcAft>
              <a:defRPr sz="3500">
                <a:solidFill>
                  <a:schemeClr val="tx1"/>
                </a:solidFill>
                <a:latin typeface="Arial" charset="0"/>
                <a:ea typeface="MS PGothic" pitchFamily="34" charset="-128"/>
              </a:defRPr>
            </a:lvl3pPr>
            <a:lvl4pPr algn="l" rtl="0" eaLnBrk="1" fontAlgn="base" hangingPunct="1">
              <a:spcBef>
                <a:spcPct val="0"/>
              </a:spcBef>
              <a:spcAft>
                <a:spcPct val="0"/>
              </a:spcAft>
              <a:defRPr sz="3500">
                <a:solidFill>
                  <a:schemeClr val="tx1"/>
                </a:solidFill>
                <a:latin typeface="Arial" charset="0"/>
                <a:ea typeface="MS PGothic" pitchFamily="34" charset="-128"/>
              </a:defRPr>
            </a:lvl4pPr>
            <a:lvl5pPr algn="l" rtl="0" eaLnBrk="1" fontAlgn="base" hangingPunct="1">
              <a:spcBef>
                <a:spcPct val="0"/>
              </a:spcBef>
              <a:spcAft>
                <a:spcPct val="0"/>
              </a:spcAft>
              <a:defRPr sz="3500">
                <a:solidFill>
                  <a:schemeClr val="tx1"/>
                </a:solidFill>
                <a:latin typeface="Arial" charset="0"/>
                <a:ea typeface="MS PGothic" pitchFamily="34" charset="-128"/>
              </a:defRPr>
            </a:lvl5pPr>
            <a:lvl6pPr marL="457200" algn="l" rtl="0" eaLnBrk="1" fontAlgn="base" hangingPunct="1">
              <a:spcBef>
                <a:spcPct val="0"/>
              </a:spcBef>
              <a:spcAft>
                <a:spcPct val="0"/>
              </a:spcAft>
              <a:defRPr sz="3500">
                <a:solidFill>
                  <a:schemeClr val="tx1"/>
                </a:solidFill>
                <a:latin typeface="Arial" charset="0"/>
                <a:ea typeface="ＭＳ Ｐゴシック" charset="0"/>
              </a:defRPr>
            </a:lvl6pPr>
            <a:lvl7pPr marL="914400" algn="l" rtl="0" eaLnBrk="1" fontAlgn="base" hangingPunct="1">
              <a:spcBef>
                <a:spcPct val="0"/>
              </a:spcBef>
              <a:spcAft>
                <a:spcPct val="0"/>
              </a:spcAft>
              <a:defRPr sz="3500">
                <a:solidFill>
                  <a:schemeClr val="tx1"/>
                </a:solidFill>
                <a:latin typeface="Arial" charset="0"/>
                <a:ea typeface="ＭＳ Ｐゴシック" charset="0"/>
              </a:defRPr>
            </a:lvl7pPr>
            <a:lvl8pPr marL="1371600" algn="l" rtl="0" eaLnBrk="1" fontAlgn="base" hangingPunct="1">
              <a:spcBef>
                <a:spcPct val="0"/>
              </a:spcBef>
              <a:spcAft>
                <a:spcPct val="0"/>
              </a:spcAft>
              <a:defRPr sz="3500">
                <a:solidFill>
                  <a:schemeClr val="tx1"/>
                </a:solidFill>
                <a:latin typeface="Arial" charset="0"/>
                <a:ea typeface="ＭＳ Ｐゴシック" charset="0"/>
              </a:defRPr>
            </a:lvl8pPr>
            <a:lvl9pPr marL="1828800" algn="l" rtl="0" eaLnBrk="1" fontAlgn="base" hangingPunct="1">
              <a:spcBef>
                <a:spcPct val="0"/>
              </a:spcBef>
              <a:spcAft>
                <a:spcPct val="0"/>
              </a:spcAft>
              <a:defRPr sz="35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3600" b="1" i="0" u="none" strike="noStrike" kern="0" cap="none" spc="0" normalizeH="0" baseline="0" noProof="0" dirty="0">
                <a:ln>
                  <a:noFill/>
                </a:ln>
                <a:solidFill>
                  <a:srgbClr val="E40037"/>
                </a:solidFill>
                <a:effectLst/>
                <a:uLnTx/>
                <a:uFillTx/>
                <a:latin typeface="Aptos" panose="020B0004020202020204" pitchFamily="34" charset="0"/>
                <a:ea typeface="MS PGothic" pitchFamily="34" charset="-128"/>
                <a:cs typeface="Calibri" panose="020F0502020204030204" pitchFamily="34" charset="0"/>
              </a:rPr>
              <a:t>Common sites for accidental injury</a:t>
            </a:r>
          </a:p>
        </p:txBody>
      </p:sp>
      <p:cxnSp>
        <p:nvCxnSpPr>
          <p:cNvPr id="7" name="Straight Arrow Connector 6">
            <a:extLst>
              <a:ext uri="{FF2B5EF4-FFF2-40B4-BE49-F238E27FC236}">
                <a16:creationId xmlns:a16="http://schemas.microsoft.com/office/drawing/2014/main" id="{3F2125B6-F773-83D1-CCAC-B9175720C065}"/>
              </a:ext>
              <a:ext uri="{C183D7F6-B498-43B3-948B-1728B52AA6E4}">
                <adec:decorative xmlns:adec="http://schemas.microsoft.com/office/drawing/2017/decorative" val="1"/>
              </a:ext>
            </a:extLst>
          </p:cNvPr>
          <p:cNvCxnSpPr/>
          <p:nvPr/>
        </p:nvCxnSpPr>
        <p:spPr>
          <a:xfrm flipH="1">
            <a:off x="5959011" y="2239766"/>
            <a:ext cx="1808252" cy="3595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4376B67-6162-BC3D-2A75-2AA4824CF824}"/>
              </a:ext>
              <a:ext uri="{C183D7F6-B498-43B3-948B-1728B52AA6E4}">
                <adec:decorative xmlns:adec="http://schemas.microsoft.com/office/drawing/2017/decorative" val="1"/>
              </a:ext>
            </a:extLst>
          </p:cNvPr>
          <p:cNvCxnSpPr/>
          <p:nvPr/>
        </p:nvCxnSpPr>
        <p:spPr>
          <a:xfrm flipH="1">
            <a:off x="6667928" y="3195263"/>
            <a:ext cx="1592494" cy="2337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CE42D34-E61F-27BF-7FF4-065E41C36649}"/>
              </a:ext>
              <a:ext uri="{C183D7F6-B498-43B3-948B-1728B52AA6E4}">
                <adec:decorative xmlns:adec="http://schemas.microsoft.com/office/drawing/2017/decorative" val="1"/>
              </a:ext>
            </a:extLst>
          </p:cNvPr>
          <p:cNvCxnSpPr>
            <a:cxnSpLocks/>
          </p:cNvCxnSpPr>
          <p:nvPr/>
        </p:nvCxnSpPr>
        <p:spPr>
          <a:xfrm flipH="1" flipV="1">
            <a:off x="6671955" y="3960690"/>
            <a:ext cx="1670661" cy="62159"/>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B4263F4-97BA-F9F2-545E-8A18A91E5112}"/>
              </a:ext>
              <a:ext uri="{C183D7F6-B498-43B3-948B-1728B52AA6E4}">
                <adec:decorative xmlns:adec="http://schemas.microsoft.com/office/drawing/2017/decorative" val="1"/>
              </a:ext>
            </a:extLst>
          </p:cNvPr>
          <p:cNvCxnSpPr/>
          <p:nvPr/>
        </p:nvCxnSpPr>
        <p:spPr>
          <a:xfrm flipH="1">
            <a:off x="6096000" y="5237766"/>
            <a:ext cx="22466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A402ED0-96DA-B3A8-6CBE-8BD97D83B2D3}"/>
              </a:ext>
              <a:ext uri="{C183D7F6-B498-43B3-948B-1728B52AA6E4}">
                <adec:decorative xmlns:adec="http://schemas.microsoft.com/office/drawing/2017/decorative" val="1"/>
              </a:ext>
            </a:extLst>
          </p:cNvPr>
          <p:cNvCxnSpPr/>
          <p:nvPr/>
        </p:nvCxnSpPr>
        <p:spPr>
          <a:xfrm flipH="1" flipV="1">
            <a:off x="6096000" y="5445303"/>
            <a:ext cx="2030858" cy="523982"/>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91FD0AD-2651-C21A-6501-5A85B53ADB64}"/>
              </a:ext>
              <a:ext uri="{C183D7F6-B498-43B3-948B-1728B52AA6E4}">
                <adec:decorative xmlns:adec="http://schemas.microsoft.com/office/drawing/2017/decorative" val="1"/>
              </a:ext>
            </a:extLst>
          </p:cNvPr>
          <p:cNvCxnSpPr>
            <a:cxnSpLocks/>
          </p:cNvCxnSpPr>
          <p:nvPr/>
        </p:nvCxnSpPr>
        <p:spPr>
          <a:xfrm flipV="1">
            <a:off x="3626778" y="2835667"/>
            <a:ext cx="2105614" cy="3873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ACD6926-CABF-9325-A8CE-83088974BAEF}"/>
              </a:ext>
              <a:ext uri="{C183D7F6-B498-43B3-948B-1728B52AA6E4}">
                <adec:decorative xmlns:adec="http://schemas.microsoft.com/office/drawing/2017/decorative" val="1"/>
              </a:ext>
            </a:extLst>
          </p:cNvPr>
          <p:cNvCxnSpPr/>
          <p:nvPr/>
        </p:nvCxnSpPr>
        <p:spPr>
          <a:xfrm>
            <a:off x="3976099" y="1469204"/>
            <a:ext cx="1982912" cy="7705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8FAD1AB-3BCA-9940-EB1B-1303F28F50E2}"/>
              </a:ext>
              <a:ext uri="{C183D7F6-B498-43B3-948B-1728B52AA6E4}">
                <adec:decorative xmlns:adec="http://schemas.microsoft.com/office/drawing/2017/decorative" val="1"/>
              </a:ext>
            </a:extLst>
          </p:cNvPr>
          <p:cNvSpPr txBox="1"/>
          <p:nvPr/>
        </p:nvSpPr>
        <p:spPr>
          <a:xfrm>
            <a:off x="7802111" y="1982912"/>
            <a:ext cx="1157425" cy="464392"/>
          </a:xfrm>
          <a:prstGeom prst="rect">
            <a:avLst/>
          </a:prstGeom>
          <a:noFill/>
        </p:spPr>
        <p:txBody>
          <a:bodyPr wrap="square" lIns="0" tIns="0" rIns="0" bIns="0" rtlCol="0">
            <a:noAutofit/>
          </a:bodyPr>
          <a:lstStyle/>
          <a:p>
            <a:pPr algn="l">
              <a:spcAft>
                <a:spcPts val="1134"/>
              </a:spcAft>
            </a:pPr>
            <a:r>
              <a:rPr lang="en-GB" sz="3600">
                <a:latin typeface="Aptos" panose="020B0004020202020204" pitchFamily="34" charset="0"/>
              </a:rPr>
              <a:t>nose</a:t>
            </a:r>
            <a:r>
              <a:rPr lang="en-GB" sz="2800">
                <a:latin typeface="Aptos" panose="020B0004020202020204" pitchFamily="34" charset="0"/>
              </a:rPr>
              <a:t> </a:t>
            </a:r>
          </a:p>
        </p:txBody>
      </p:sp>
      <p:sp>
        <p:nvSpPr>
          <p:cNvPr id="21" name="TextBox 20">
            <a:extLst>
              <a:ext uri="{FF2B5EF4-FFF2-40B4-BE49-F238E27FC236}">
                <a16:creationId xmlns:a16="http://schemas.microsoft.com/office/drawing/2014/main" id="{73C936A6-E77B-B1A5-3E4F-71DFCEDBE949}"/>
              </a:ext>
              <a:ext uri="{C183D7F6-B498-43B3-948B-1728B52AA6E4}">
                <adec:decorative xmlns:adec="http://schemas.microsoft.com/office/drawing/2017/decorative" val="1"/>
              </a:ext>
            </a:extLst>
          </p:cNvPr>
          <p:cNvSpPr txBox="1"/>
          <p:nvPr/>
        </p:nvSpPr>
        <p:spPr>
          <a:xfrm>
            <a:off x="8420783" y="2955877"/>
            <a:ext cx="1664414" cy="534254"/>
          </a:xfrm>
          <a:prstGeom prst="rect">
            <a:avLst/>
          </a:prstGeom>
          <a:noFill/>
        </p:spPr>
        <p:txBody>
          <a:bodyPr wrap="square" lIns="0" tIns="0" rIns="0" bIns="0" rtlCol="0">
            <a:noAutofit/>
          </a:bodyPr>
          <a:lstStyle/>
          <a:p>
            <a:pPr algn="l">
              <a:spcAft>
                <a:spcPts val="1134"/>
              </a:spcAft>
            </a:pPr>
            <a:r>
              <a:rPr lang="en-GB" sz="3600">
                <a:latin typeface="Aptos" panose="020B0004020202020204" pitchFamily="34" charset="0"/>
              </a:rPr>
              <a:t>elbow</a:t>
            </a:r>
            <a:endParaRPr lang="en-GB" sz="2000">
              <a:latin typeface="Aptos" panose="020B0004020202020204" pitchFamily="34" charset="0"/>
            </a:endParaRPr>
          </a:p>
        </p:txBody>
      </p:sp>
      <p:sp>
        <p:nvSpPr>
          <p:cNvPr id="22" name="TextBox 21">
            <a:extLst>
              <a:ext uri="{FF2B5EF4-FFF2-40B4-BE49-F238E27FC236}">
                <a16:creationId xmlns:a16="http://schemas.microsoft.com/office/drawing/2014/main" id="{DD6EE1AB-5DD3-03C7-7A62-9645115C5EAA}"/>
              </a:ext>
              <a:ext uri="{C183D7F6-B498-43B3-948B-1728B52AA6E4}">
                <adec:decorative xmlns:adec="http://schemas.microsoft.com/office/drawing/2017/decorative" val="1"/>
              </a:ext>
            </a:extLst>
          </p:cNvPr>
          <p:cNvSpPr txBox="1"/>
          <p:nvPr/>
        </p:nvSpPr>
        <p:spPr>
          <a:xfrm>
            <a:off x="8420783" y="3738252"/>
            <a:ext cx="2531469" cy="534254"/>
          </a:xfrm>
          <a:prstGeom prst="rect">
            <a:avLst/>
          </a:prstGeom>
          <a:noFill/>
        </p:spPr>
        <p:txBody>
          <a:bodyPr wrap="square" lIns="0" tIns="0" rIns="0" bIns="0" rtlCol="0">
            <a:noAutofit/>
          </a:bodyPr>
          <a:lstStyle/>
          <a:p>
            <a:pPr algn="l">
              <a:spcAft>
                <a:spcPts val="1134"/>
              </a:spcAft>
            </a:pPr>
            <a:r>
              <a:rPr lang="en-GB" sz="3600">
                <a:latin typeface="Aptos" panose="020B0004020202020204" pitchFamily="34" charset="0"/>
              </a:rPr>
              <a:t>bony spine</a:t>
            </a:r>
            <a:endParaRPr lang="en-GB" sz="2800">
              <a:latin typeface="Aptos" panose="020B0004020202020204" pitchFamily="34" charset="0"/>
            </a:endParaRPr>
          </a:p>
        </p:txBody>
      </p:sp>
      <p:sp>
        <p:nvSpPr>
          <p:cNvPr id="24" name="TextBox 23">
            <a:extLst>
              <a:ext uri="{FF2B5EF4-FFF2-40B4-BE49-F238E27FC236}">
                <a16:creationId xmlns:a16="http://schemas.microsoft.com/office/drawing/2014/main" id="{72AD7903-7BC1-87C6-DDE4-4A10992244C6}"/>
              </a:ext>
              <a:ext uri="{C183D7F6-B498-43B3-948B-1728B52AA6E4}">
                <adec:decorative xmlns:adec="http://schemas.microsoft.com/office/drawing/2017/decorative" val="1"/>
              </a:ext>
            </a:extLst>
          </p:cNvPr>
          <p:cNvSpPr txBox="1"/>
          <p:nvPr/>
        </p:nvSpPr>
        <p:spPr>
          <a:xfrm>
            <a:off x="8511538" y="4970639"/>
            <a:ext cx="1664414" cy="534254"/>
          </a:xfrm>
          <a:prstGeom prst="rect">
            <a:avLst/>
          </a:prstGeom>
          <a:noFill/>
        </p:spPr>
        <p:txBody>
          <a:bodyPr wrap="square" lIns="0" tIns="0" rIns="0" bIns="0" rtlCol="0">
            <a:noAutofit/>
          </a:bodyPr>
          <a:lstStyle/>
          <a:p>
            <a:pPr algn="l">
              <a:spcAft>
                <a:spcPts val="1134"/>
              </a:spcAft>
            </a:pPr>
            <a:r>
              <a:rPr lang="en-GB" sz="3600">
                <a:latin typeface="Aptos" panose="020B0004020202020204" pitchFamily="34" charset="0"/>
              </a:rPr>
              <a:t>knee</a:t>
            </a:r>
            <a:endParaRPr lang="en-GB" sz="2800">
              <a:latin typeface="Aptos" panose="020B0004020202020204" pitchFamily="34" charset="0"/>
            </a:endParaRPr>
          </a:p>
        </p:txBody>
      </p:sp>
      <p:cxnSp>
        <p:nvCxnSpPr>
          <p:cNvPr id="28" name="Straight Arrow Connector 27">
            <a:extLst>
              <a:ext uri="{FF2B5EF4-FFF2-40B4-BE49-F238E27FC236}">
                <a16:creationId xmlns:a16="http://schemas.microsoft.com/office/drawing/2014/main" id="{C10970EF-4142-5505-0B98-E0D395CE8078}"/>
              </a:ext>
              <a:ext uri="{C183D7F6-B498-43B3-948B-1728B52AA6E4}">
                <adec:decorative xmlns:adec="http://schemas.microsoft.com/office/drawing/2017/decorative" val="1"/>
              </a:ext>
            </a:extLst>
          </p:cNvPr>
          <p:cNvCxnSpPr/>
          <p:nvPr/>
        </p:nvCxnSpPr>
        <p:spPr>
          <a:xfrm flipV="1">
            <a:off x="3626778" y="4428162"/>
            <a:ext cx="1664413" cy="809604"/>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1E2ECA2-FC2E-D225-C858-DA1A783109B5}"/>
              </a:ext>
              <a:ext uri="{C183D7F6-B498-43B3-948B-1728B52AA6E4}">
                <adec:decorative xmlns:adec="http://schemas.microsoft.com/office/drawing/2017/decorative" val="1"/>
              </a:ext>
            </a:extLst>
          </p:cNvPr>
          <p:cNvSpPr txBox="1"/>
          <p:nvPr/>
        </p:nvSpPr>
        <p:spPr>
          <a:xfrm>
            <a:off x="8291244" y="5831616"/>
            <a:ext cx="1157425" cy="534254"/>
          </a:xfrm>
          <a:prstGeom prst="rect">
            <a:avLst/>
          </a:prstGeom>
          <a:noFill/>
        </p:spPr>
        <p:txBody>
          <a:bodyPr wrap="square" lIns="0" tIns="0" rIns="0" bIns="0" rtlCol="0">
            <a:noAutofit/>
          </a:bodyPr>
          <a:lstStyle/>
          <a:p>
            <a:pPr algn="l">
              <a:spcAft>
                <a:spcPts val="1134"/>
              </a:spcAft>
            </a:pPr>
            <a:r>
              <a:rPr lang="en-GB" sz="3600">
                <a:latin typeface="Aptos" panose="020B0004020202020204" pitchFamily="34" charset="0"/>
              </a:rPr>
              <a:t>shin</a:t>
            </a:r>
            <a:endParaRPr lang="en-GB" sz="2800">
              <a:latin typeface="Aptos" panose="020B0004020202020204" pitchFamily="34" charset="0"/>
            </a:endParaRPr>
          </a:p>
        </p:txBody>
      </p:sp>
      <p:sp>
        <p:nvSpPr>
          <p:cNvPr id="30" name="TextBox 29">
            <a:extLst>
              <a:ext uri="{FF2B5EF4-FFF2-40B4-BE49-F238E27FC236}">
                <a16:creationId xmlns:a16="http://schemas.microsoft.com/office/drawing/2014/main" id="{F939509E-23B2-68EE-4CFD-024A6BD46D12}"/>
              </a:ext>
              <a:ext uri="{C183D7F6-B498-43B3-948B-1728B52AA6E4}">
                <adec:decorative xmlns:adec="http://schemas.microsoft.com/office/drawing/2017/decorative" val="1"/>
              </a:ext>
            </a:extLst>
          </p:cNvPr>
          <p:cNvSpPr txBox="1"/>
          <p:nvPr/>
        </p:nvSpPr>
        <p:spPr>
          <a:xfrm>
            <a:off x="3031788" y="5141633"/>
            <a:ext cx="659148" cy="534254"/>
          </a:xfrm>
          <a:prstGeom prst="rect">
            <a:avLst/>
          </a:prstGeom>
          <a:noFill/>
        </p:spPr>
        <p:txBody>
          <a:bodyPr wrap="square" lIns="0" tIns="0" rIns="0" bIns="0" rtlCol="0">
            <a:noAutofit/>
          </a:bodyPr>
          <a:lstStyle/>
          <a:p>
            <a:pPr algn="l">
              <a:spcAft>
                <a:spcPts val="1134"/>
              </a:spcAft>
            </a:pPr>
            <a:r>
              <a:rPr lang="en-GB" sz="3600">
                <a:latin typeface="Aptos" panose="020B0004020202020204" pitchFamily="34" charset="0"/>
              </a:rPr>
              <a:t>hip</a:t>
            </a:r>
            <a:endParaRPr lang="en-GB" sz="2800">
              <a:latin typeface="Aptos" panose="020B0004020202020204" pitchFamily="34" charset="0"/>
            </a:endParaRPr>
          </a:p>
        </p:txBody>
      </p:sp>
      <p:sp>
        <p:nvSpPr>
          <p:cNvPr id="32" name="TextBox 31">
            <a:extLst>
              <a:ext uri="{FF2B5EF4-FFF2-40B4-BE49-F238E27FC236}">
                <a16:creationId xmlns:a16="http://schemas.microsoft.com/office/drawing/2014/main" id="{80728508-8CBD-527F-A8C6-6246DB068D2E}"/>
              </a:ext>
              <a:ext uri="{C183D7F6-B498-43B3-948B-1728B52AA6E4}">
                <adec:decorative xmlns:adec="http://schemas.microsoft.com/office/drawing/2017/decorative" val="1"/>
              </a:ext>
            </a:extLst>
          </p:cNvPr>
          <p:cNvSpPr txBox="1"/>
          <p:nvPr/>
        </p:nvSpPr>
        <p:spPr>
          <a:xfrm>
            <a:off x="2611412" y="3029335"/>
            <a:ext cx="1015366" cy="534254"/>
          </a:xfrm>
          <a:prstGeom prst="rect">
            <a:avLst/>
          </a:prstGeom>
          <a:noFill/>
        </p:spPr>
        <p:txBody>
          <a:bodyPr wrap="square" lIns="0" tIns="0" rIns="0" bIns="0" rtlCol="0">
            <a:noAutofit/>
          </a:bodyPr>
          <a:lstStyle/>
          <a:p>
            <a:pPr algn="l">
              <a:spcAft>
                <a:spcPts val="1134"/>
              </a:spcAft>
            </a:pPr>
            <a:r>
              <a:rPr lang="en-GB" sz="3600">
                <a:latin typeface="Aptos" panose="020B0004020202020204" pitchFamily="34" charset="0"/>
              </a:rPr>
              <a:t>chin</a:t>
            </a:r>
            <a:endParaRPr lang="en-GB" sz="2800">
              <a:latin typeface="Aptos" panose="020B0004020202020204" pitchFamily="34" charset="0"/>
            </a:endParaRPr>
          </a:p>
        </p:txBody>
      </p:sp>
      <p:sp>
        <p:nvSpPr>
          <p:cNvPr id="33" name="TextBox 32">
            <a:extLst>
              <a:ext uri="{FF2B5EF4-FFF2-40B4-BE49-F238E27FC236}">
                <a16:creationId xmlns:a16="http://schemas.microsoft.com/office/drawing/2014/main" id="{B3D9C4A5-2578-B5C6-9C3A-134A1C0F70D4}"/>
              </a:ext>
              <a:ext uri="{C183D7F6-B498-43B3-948B-1728B52AA6E4}">
                <adec:decorative xmlns:adec="http://schemas.microsoft.com/office/drawing/2017/decorative" val="1"/>
              </a:ext>
            </a:extLst>
          </p:cNvPr>
          <p:cNvSpPr txBox="1"/>
          <p:nvPr/>
        </p:nvSpPr>
        <p:spPr>
          <a:xfrm>
            <a:off x="1839192" y="1181948"/>
            <a:ext cx="2224370" cy="534254"/>
          </a:xfrm>
          <a:prstGeom prst="rect">
            <a:avLst/>
          </a:prstGeom>
          <a:noFill/>
        </p:spPr>
        <p:txBody>
          <a:bodyPr wrap="square" lIns="0" tIns="0" rIns="0" bIns="0" rtlCol="0">
            <a:noAutofit/>
          </a:bodyPr>
          <a:lstStyle/>
          <a:p>
            <a:pPr algn="l">
              <a:spcAft>
                <a:spcPts val="1134"/>
              </a:spcAft>
            </a:pPr>
            <a:r>
              <a:rPr lang="en-GB" sz="3600">
                <a:latin typeface="Aptos" panose="020B0004020202020204" pitchFamily="34" charset="0"/>
              </a:rPr>
              <a:t>forehead</a:t>
            </a:r>
            <a:endParaRPr lang="en-GB" sz="2800">
              <a:latin typeface="Aptos" panose="020B0004020202020204" pitchFamily="34" charset="0"/>
            </a:endParaRPr>
          </a:p>
        </p:txBody>
      </p:sp>
    </p:spTree>
    <p:extLst>
      <p:ext uri="{BB962C8B-B14F-4D97-AF65-F5344CB8AC3E}">
        <p14:creationId xmlns:p14="http://schemas.microsoft.com/office/powerpoint/2010/main" val="222269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randombar(horizont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randombar(horizontal)">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randombar(horizontal)">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3">
                                            <p:txEl>
                                              <p:pRg st="0" end="0"/>
                                            </p:txEl>
                                          </p:spTgt>
                                        </p:tgtEl>
                                        <p:attrNameLst>
                                          <p:attrName>style.visibility</p:attrName>
                                        </p:attrNameLst>
                                      </p:cBhvr>
                                      <p:to>
                                        <p:strVal val="visible"/>
                                      </p:to>
                                    </p:set>
                                    <p:animEffect transition="in" filter="randombar(horizontal)">
                                      <p:cBhvr>
                                        <p:cTn id="42"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4" grpId="0"/>
      <p:bldP spid="29" grpId="0"/>
      <p:bldP spid="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B35E62F1-0747-1526-20AD-15FD2B72FC9D}"/>
              </a:ext>
              <a:ext uri="{C183D7F6-B498-43B3-948B-1728B52AA6E4}">
                <adec:decorative xmlns:adec="http://schemas.microsoft.com/office/drawing/2017/decorative" val="1"/>
              </a:ext>
            </a:extLst>
          </p:cNvPr>
          <p:cNvGrpSpPr>
            <a:grpSpLocks/>
          </p:cNvGrpSpPr>
          <p:nvPr/>
        </p:nvGrpSpPr>
        <p:grpSpPr bwMode="auto">
          <a:xfrm>
            <a:off x="1431924" y="1341438"/>
            <a:ext cx="9328151" cy="5087938"/>
            <a:chOff x="93" y="845"/>
            <a:chExt cx="5876" cy="3205"/>
          </a:xfrm>
        </p:grpSpPr>
        <p:sp>
          <p:nvSpPr>
            <p:cNvPr id="3" name="Rectangle 5">
              <a:extLst>
                <a:ext uri="{FF2B5EF4-FFF2-40B4-BE49-F238E27FC236}">
                  <a16:creationId xmlns:a16="http://schemas.microsoft.com/office/drawing/2014/main" id="{038D33D3-804D-BF38-FFC9-B0C4CD8FFC42}"/>
                </a:ext>
              </a:extLst>
            </p:cNvPr>
            <p:cNvSpPr>
              <a:spLocks noChangeArrowheads="1"/>
            </p:cNvSpPr>
            <p:nvPr/>
          </p:nvSpPr>
          <p:spPr bwMode="auto">
            <a:xfrm>
              <a:off x="93" y="1750"/>
              <a:ext cx="1361"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CHEEK/SIDE OF FACE - </a:t>
              </a:r>
              <a:r>
                <a:rPr kumimoji="0" lang="en-GB" altLang="en-US"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bruising, finger marks</a:t>
              </a:r>
            </a:p>
          </p:txBody>
        </p:sp>
        <p:sp>
          <p:nvSpPr>
            <p:cNvPr id="4" name="Rectangle 6">
              <a:extLst>
                <a:ext uri="{FF2B5EF4-FFF2-40B4-BE49-F238E27FC236}">
                  <a16:creationId xmlns:a16="http://schemas.microsoft.com/office/drawing/2014/main" id="{333B8F82-64BC-404E-F5D9-B3ECA6F446FD}"/>
                </a:ext>
              </a:extLst>
            </p:cNvPr>
            <p:cNvSpPr>
              <a:spLocks noChangeArrowheads="1"/>
            </p:cNvSpPr>
            <p:nvPr/>
          </p:nvSpPr>
          <p:spPr bwMode="auto">
            <a:xfrm>
              <a:off x="774" y="992"/>
              <a:ext cx="105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EYES - </a:t>
              </a:r>
              <a:r>
                <a:rPr kumimoji="0" lang="en-GB" altLang="en-US"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bruising, (particularly both eyes)</a:t>
              </a:r>
            </a:p>
          </p:txBody>
        </p:sp>
        <p:sp>
          <p:nvSpPr>
            <p:cNvPr id="5" name="Rectangle 7">
              <a:extLst>
                <a:ext uri="{FF2B5EF4-FFF2-40B4-BE49-F238E27FC236}">
                  <a16:creationId xmlns:a16="http://schemas.microsoft.com/office/drawing/2014/main" id="{059A49D9-1FE2-416F-CF66-F074CACAA50C}"/>
                </a:ext>
              </a:extLst>
            </p:cNvPr>
            <p:cNvSpPr>
              <a:spLocks noChangeArrowheads="1"/>
            </p:cNvSpPr>
            <p:nvPr/>
          </p:nvSpPr>
          <p:spPr bwMode="auto">
            <a:xfrm>
              <a:off x="405" y="2278"/>
              <a:ext cx="112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MOUTH - </a:t>
              </a:r>
              <a:r>
                <a:rPr kumimoji="0" lang="en-GB" altLang="en-US"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torn frenulum</a:t>
              </a:r>
            </a:p>
          </p:txBody>
        </p:sp>
        <p:sp>
          <p:nvSpPr>
            <p:cNvPr id="6" name="Rectangle 8">
              <a:extLst>
                <a:ext uri="{FF2B5EF4-FFF2-40B4-BE49-F238E27FC236}">
                  <a16:creationId xmlns:a16="http://schemas.microsoft.com/office/drawing/2014/main" id="{DF12CC74-652C-2E78-799E-2562AE262730}"/>
                </a:ext>
              </a:extLst>
            </p:cNvPr>
            <p:cNvSpPr>
              <a:spLocks noChangeArrowheads="1"/>
            </p:cNvSpPr>
            <p:nvPr/>
          </p:nvSpPr>
          <p:spPr bwMode="auto">
            <a:xfrm>
              <a:off x="200" y="2754"/>
              <a:ext cx="1975"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SHOULDERS - </a:t>
              </a:r>
              <a:r>
                <a:rPr kumimoji="0" lang="en-GB" altLang="en-US"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bruising, grasp marks</a:t>
              </a:r>
            </a:p>
          </p:txBody>
        </p:sp>
        <p:sp>
          <p:nvSpPr>
            <p:cNvPr id="7" name="Rectangle 9">
              <a:extLst>
                <a:ext uri="{FF2B5EF4-FFF2-40B4-BE49-F238E27FC236}">
                  <a16:creationId xmlns:a16="http://schemas.microsoft.com/office/drawing/2014/main" id="{1F4431BE-AA8B-5D2C-A936-1DCB2ABF1687}"/>
                </a:ext>
              </a:extLst>
            </p:cNvPr>
            <p:cNvSpPr>
              <a:spLocks noChangeArrowheads="1"/>
            </p:cNvSpPr>
            <p:nvPr/>
          </p:nvSpPr>
          <p:spPr bwMode="auto">
            <a:xfrm>
              <a:off x="200" y="3327"/>
              <a:ext cx="125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GENITALS</a:t>
              </a:r>
              <a:r>
                <a:rPr kumimoji="0" lang="en-GB" altLang="en-US"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 - bruising</a:t>
              </a:r>
            </a:p>
          </p:txBody>
        </p:sp>
        <p:sp>
          <p:nvSpPr>
            <p:cNvPr id="8" name="Rectangle 10">
              <a:extLst>
                <a:ext uri="{FF2B5EF4-FFF2-40B4-BE49-F238E27FC236}">
                  <a16:creationId xmlns:a16="http://schemas.microsoft.com/office/drawing/2014/main" id="{F2422754-7FDF-80BB-BFF0-AC31CB62DB78}"/>
                </a:ext>
              </a:extLst>
            </p:cNvPr>
            <p:cNvSpPr>
              <a:spLocks noChangeArrowheads="1"/>
            </p:cNvSpPr>
            <p:nvPr/>
          </p:nvSpPr>
          <p:spPr bwMode="auto">
            <a:xfrm>
              <a:off x="2618" y="3339"/>
              <a:ext cx="1085"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BACK	  }  </a:t>
              </a:r>
            </a:p>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BUTTOCKS  }</a:t>
              </a:r>
            </a:p>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THIGHS        }</a:t>
              </a:r>
            </a:p>
          </p:txBody>
        </p:sp>
        <p:sp>
          <p:nvSpPr>
            <p:cNvPr id="9" name="Rectangle 11">
              <a:extLst>
                <a:ext uri="{FF2B5EF4-FFF2-40B4-BE49-F238E27FC236}">
                  <a16:creationId xmlns:a16="http://schemas.microsoft.com/office/drawing/2014/main" id="{C73FCA7A-5334-0A84-2466-612BB563BF61}"/>
                </a:ext>
              </a:extLst>
            </p:cNvPr>
            <p:cNvSpPr>
              <a:spLocks noChangeArrowheads="1"/>
            </p:cNvSpPr>
            <p:nvPr/>
          </p:nvSpPr>
          <p:spPr bwMode="auto">
            <a:xfrm>
              <a:off x="3456" y="3527"/>
              <a:ext cx="1542" cy="523"/>
            </a:xfrm>
            <a:prstGeom prst="rect">
              <a:avLst/>
            </a:prstGeom>
            <a:noFill/>
            <a:ln w="9525">
              <a:noFill/>
              <a:miter lim="800000"/>
              <a:headEnd/>
              <a:tailEnd/>
            </a:ln>
          </p:spPr>
          <p:txBody>
            <a:bodyPr wrap="square">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Linear bruising (outline of belt/buckles, scalds/burns</a:t>
              </a:r>
            </a:p>
          </p:txBody>
        </p:sp>
        <p:sp>
          <p:nvSpPr>
            <p:cNvPr id="10" name="Rectangle 12">
              <a:extLst>
                <a:ext uri="{FF2B5EF4-FFF2-40B4-BE49-F238E27FC236}">
                  <a16:creationId xmlns:a16="http://schemas.microsoft.com/office/drawing/2014/main" id="{08B01C46-0073-BEC6-A477-B4EB2FD4E531}"/>
                </a:ext>
              </a:extLst>
            </p:cNvPr>
            <p:cNvSpPr>
              <a:spLocks noChangeArrowheads="1"/>
            </p:cNvSpPr>
            <p:nvPr/>
          </p:nvSpPr>
          <p:spPr bwMode="auto">
            <a:xfrm>
              <a:off x="3721" y="2795"/>
              <a:ext cx="1811" cy="213"/>
            </a:xfrm>
            <a:prstGeom prst="rect">
              <a:avLst/>
            </a:prstGeom>
            <a:noFill/>
            <a:ln w="9525">
              <a:noFill/>
              <a:miter lim="800000"/>
              <a:headEnd/>
              <a:tailEnd/>
            </a:ln>
          </p:spPr>
          <p:txBody>
            <a:bodyPr wrap="none">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CHEST - </a:t>
              </a:r>
              <a:r>
                <a:rPr kumimoji="0" lang="en-GB"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bruising, grasp marks</a:t>
              </a:r>
            </a:p>
          </p:txBody>
        </p:sp>
        <p:sp>
          <p:nvSpPr>
            <p:cNvPr id="11" name="Rectangle 13">
              <a:extLst>
                <a:ext uri="{FF2B5EF4-FFF2-40B4-BE49-F238E27FC236}">
                  <a16:creationId xmlns:a16="http://schemas.microsoft.com/office/drawing/2014/main" id="{E0001DEC-5024-DF99-870B-35588E2CF4E3}"/>
                </a:ext>
              </a:extLst>
            </p:cNvPr>
            <p:cNvSpPr>
              <a:spLocks noChangeArrowheads="1"/>
            </p:cNvSpPr>
            <p:nvPr/>
          </p:nvSpPr>
          <p:spPr bwMode="auto">
            <a:xfrm>
              <a:off x="4027" y="2297"/>
              <a:ext cx="194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UPPER &amp; INNER ARM - </a:t>
              </a:r>
              <a:r>
                <a:rPr kumimoji="0" lang="en-GB" altLang="en-US"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bruising, grasp marks</a:t>
              </a:r>
            </a:p>
          </p:txBody>
        </p:sp>
        <p:sp>
          <p:nvSpPr>
            <p:cNvPr id="12" name="Rectangle 14">
              <a:extLst>
                <a:ext uri="{FF2B5EF4-FFF2-40B4-BE49-F238E27FC236}">
                  <a16:creationId xmlns:a16="http://schemas.microsoft.com/office/drawing/2014/main" id="{1E1ED44A-98D8-35CF-34A3-F23BA1401A1E}"/>
                </a:ext>
              </a:extLst>
            </p:cNvPr>
            <p:cNvSpPr>
              <a:spLocks noChangeArrowheads="1"/>
            </p:cNvSpPr>
            <p:nvPr/>
          </p:nvSpPr>
          <p:spPr bwMode="auto">
            <a:xfrm>
              <a:off x="3606" y="1888"/>
              <a:ext cx="193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NECK -</a:t>
              </a:r>
              <a:r>
                <a:rPr kumimoji="0" lang="en-GB" altLang="en-US"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bruising, grasp marks</a:t>
              </a:r>
            </a:p>
          </p:txBody>
        </p:sp>
        <p:sp>
          <p:nvSpPr>
            <p:cNvPr id="13" name="Rectangle 15">
              <a:extLst>
                <a:ext uri="{FF2B5EF4-FFF2-40B4-BE49-F238E27FC236}">
                  <a16:creationId xmlns:a16="http://schemas.microsoft.com/office/drawing/2014/main" id="{1F6BAEA3-EC27-6027-6107-130AB4D545C6}"/>
                </a:ext>
              </a:extLst>
            </p:cNvPr>
            <p:cNvSpPr>
              <a:spLocks noChangeArrowheads="1"/>
            </p:cNvSpPr>
            <p:nvPr/>
          </p:nvSpPr>
          <p:spPr bwMode="auto">
            <a:xfrm>
              <a:off x="4152" y="1388"/>
              <a:ext cx="1455" cy="368"/>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EARS - </a:t>
              </a:r>
              <a:r>
                <a:rPr kumimoji="0" lang="en-GB"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Pinch or slap marks, bruising</a:t>
              </a:r>
            </a:p>
          </p:txBody>
        </p:sp>
        <p:sp>
          <p:nvSpPr>
            <p:cNvPr id="14" name="Rectangle 16">
              <a:extLst>
                <a:ext uri="{FF2B5EF4-FFF2-40B4-BE49-F238E27FC236}">
                  <a16:creationId xmlns:a16="http://schemas.microsoft.com/office/drawing/2014/main" id="{6000A093-541C-1001-D9C8-0A2BAC1B5B9E}"/>
                </a:ext>
              </a:extLst>
            </p:cNvPr>
            <p:cNvSpPr>
              <a:spLocks noChangeArrowheads="1"/>
            </p:cNvSpPr>
            <p:nvPr/>
          </p:nvSpPr>
          <p:spPr bwMode="auto">
            <a:xfrm>
              <a:off x="1156" y="3558"/>
              <a:ext cx="129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KNEES - </a:t>
              </a:r>
              <a:r>
                <a:rPr kumimoji="0" lang="en-GB" altLang="en-US"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grasp marks</a:t>
              </a:r>
            </a:p>
          </p:txBody>
        </p:sp>
        <p:sp>
          <p:nvSpPr>
            <p:cNvPr id="15" name="Line 17">
              <a:extLst>
                <a:ext uri="{FF2B5EF4-FFF2-40B4-BE49-F238E27FC236}">
                  <a16:creationId xmlns:a16="http://schemas.microsoft.com/office/drawing/2014/main" id="{9D81A31D-1769-A9C7-24A3-6F28C8EE5797}"/>
                </a:ext>
              </a:extLst>
            </p:cNvPr>
            <p:cNvSpPr>
              <a:spLocks noChangeShapeType="1"/>
            </p:cNvSpPr>
            <p:nvPr/>
          </p:nvSpPr>
          <p:spPr bwMode="auto">
            <a:xfrm>
              <a:off x="1473" y="1253"/>
              <a:ext cx="869" cy="39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16" name="Rectangle 18">
              <a:extLst>
                <a:ext uri="{FF2B5EF4-FFF2-40B4-BE49-F238E27FC236}">
                  <a16:creationId xmlns:a16="http://schemas.microsoft.com/office/drawing/2014/main" id="{E6597104-29EB-AF55-742D-96CB212C15DB}"/>
                </a:ext>
              </a:extLst>
            </p:cNvPr>
            <p:cNvSpPr>
              <a:spLocks noChangeArrowheads="1"/>
            </p:cNvSpPr>
            <p:nvPr/>
          </p:nvSpPr>
          <p:spPr bwMode="auto">
            <a:xfrm>
              <a:off x="3606" y="845"/>
              <a:ext cx="194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6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SKULL</a:t>
              </a:r>
              <a:r>
                <a:rPr kumimoji="0" lang="en-GB" altLang="en-US" sz="1600" b="0"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 – fracture, bruising  or bleeding under skull</a:t>
              </a:r>
            </a:p>
          </p:txBody>
        </p:sp>
        <p:sp>
          <p:nvSpPr>
            <p:cNvPr id="17" name="Line 19">
              <a:extLst>
                <a:ext uri="{FF2B5EF4-FFF2-40B4-BE49-F238E27FC236}">
                  <a16:creationId xmlns:a16="http://schemas.microsoft.com/office/drawing/2014/main" id="{0DC00009-0BE3-F2D0-6C0E-611B19749D0E}"/>
                </a:ext>
              </a:extLst>
            </p:cNvPr>
            <p:cNvSpPr>
              <a:spLocks noChangeShapeType="1"/>
            </p:cNvSpPr>
            <p:nvPr/>
          </p:nvSpPr>
          <p:spPr bwMode="auto">
            <a:xfrm flipH="1">
              <a:off x="2789" y="1071"/>
              <a:ext cx="777" cy="31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18" name="Line 20">
              <a:extLst>
                <a:ext uri="{FF2B5EF4-FFF2-40B4-BE49-F238E27FC236}">
                  <a16:creationId xmlns:a16="http://schemas.microsoft.com/office/drawing/2014/main" id="{EF65AB8E-218D-B516-ED73-F911FCCD066D}"/>
                </a:ext>
              </a:extLst>
            </p:cNvPr>
            <p:cNvSpPr>
              <a:spLocks noChangeShapeType="1"/>
            </p:cNvSpPr>
            <p:nvPr/>
          </p:nvSpPr>
          <p:spPr bwMode="auto">
            <a:xfrm flipH="1">
              <a:off x="3196" y="1572"/>
              <a:ext cx="869" cy="9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19" name="Line 21">
              <a:extLst>
                <a:ext uri="{FF2B5EF4-FFF2-40B4-BE49-F238E27FC236}">
                  <a16:creationId xmlns:a16="http://schemas.microsoft.com/office/drawing/2014/main" id="{7B283059-3849-9ED5-D707-9FA9529112D0}"/>
                </a:ext>
              </a:extLst>
            </p:cNvPr>
            <p:cNvSpPr>
              <a:spLocks noChangeShapeType="1"/>
            </p:cNvSpPr>
            <p:nvPr/>
          </p:nvSpPr>
          <p:spPr bwMode="auto">
            <a:xfrm flipH="1" flipV="1">
              <a:off x="2789" y="1752"/>
              <a:ext cx="1049" cy="13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20" name="Line 22">
              <a:extLst>
                <a:ext uri="{FF2B5EF4-FFF2-40B4-BE49-F238E27FC236}">
                  <a16:creationId xmlns:a16="http://schemas.microsoft.com/office/drawing/2014/main" id="{AAC8C0A4-982C-C362-4827-78971A795E90}"/>
                </a:ext>
              </a:extLst>
            </p:cNvPr>
            <p:cNvSpPr>
              <a:spLocks noChangeShapeType="1"/>
            </p:cNvSpPr>
            <p:nvPr/>
          </p:nvSpPr>
          <p:spPr bwMode="auto">
            <a:xfrm flipH="1" flipV="1">
              <a:off x="3242" y="1979"/>
              <a:ext cx="820" cy="40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21" name="Line 24">
              <a:extLst>
                <a:ext uri="{FF2B5EF4-FFF2-40B4-BE49-F238E27FC236}">
                  <a16:creationId xmlns:a16="http://schemas.microsoft.com/office/drawing/2014/main" id="{215BBEFA-4D51-A5FE-025B-3EC404180853}"/>
                </a:ext>
              </a:extLst>
            </p:cNvPr>
            <p:cNvSpPr>
              <a:spLocks noChangeShapeType="1"/>
            </p:cNvSpPr>
            <p:nvPr/>
          </p:nvSpPr>
          <p:spPr bwMode="auto">
            <a:xfrm flipV="1">
              <a:off x="1882" y="2696"/>
              <a:ext cx="1019" cy="87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22" name="Line 25">
              <a:extLst>
                <a:ext uri="{FF2B5EF4-FFF2-40B4-BE49-F238E27FC236}">
                  <a16:creationId xmlns:a16="http://schemas.microsoft.com/office/drawing/2014/main" id="{9F8E4900-9457-DF2B-6EF1-FB1C801EA9BA}"/>
                </a:ext>
              </a:extLst>
            </p:cNvPr>
            <p:cNvSpPr>
              <a:spLocks noChangeShapeType="1"/>
            </p:cNvSpPr>
            <p:nvPr/>
          </p:nvSpPr>
          <p:spPr bwMode="auto">
            <a:xfrm flipV="1">
              <a:off x="1383" y="2424"/>
              <a:ext cx="1357" cy="87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23" name="Line 26">
              <a:extLst>
                <a:ext uri="{FF2B5EF4-FFF2-40B4-BE49-F238E27FC236}">
                  <a16:creationId xmlns:a16="http://schemas.microsoft.com/office/drawing/2014/main" id="{BDBBC7BF-1243-42A1-0745-C604D369B4EC}"/>
                </a:ext>
              </a:extLst>
            </p:cNvPr>
            <p:cNvSpPr>
              <a:spLocks noChangeShapeType="1"/>
            </p:cNvSpPr>
            <p:nvPr/>
          </p:nvSpPr>
          <p:spPr bwMode="auto">
            <a:xfrm flipV="1">
              <a:off x="1292" y="1957"/>
              <a:ext cx="1180" cy="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24" name="Line 27">
              <a:extLst>
                <a:ext uri="{FF2B5EF4-FFF2-40B4-BE49-F238E27FC236}">
                  <a16:creationId xmlns:a16="http://schemas.microsoft.com/office/drawing/2014/main" id="{5CB34EAF-3B1C-5D30-BEE1-9177A60AA6FB}"/>
                </a:ext>
              </a:extLst>
            </p:cNvPr>
            <p:cNvSpPr>
              <a:spLocks noChangeShapeType="1"/>
            </p:cNvSpPr>
            <p:nvPr/>
          </p:nvSpPr>
          <p:spPr bwMode="auto">
            <a:xfrm flipV="1">
              <a:off x="1111" y="1836"/>
              <a:ext cx="1342" cy="37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25" name="Line 28">
              <a:extLst>
                <a:ext uri="{FF2B5EF4-FFF2-40B4-BE49-F238E27FC236}">
                  <a16:creationId xmlns:a16="http://schemas.microsoft.com/office/drawing/2014/main" id="{9C0F4BB9-9BFE-AA8C-A759-B3BBD2E75B4B}"/>
                </a:ext>
              </a:extLst>
            </p:cNvPr>
            <p:cNvSpPr>
              <a:spLocks noChangeShapeType="1"/>
            </p:cNvSpPr>
            <p:nvPr/>
          </p:nvSpPr>
          <p:spPr bwMode="auto">
            <a:xfrm flipV="1">
              <a:off x="1247" y="1783"/>
              <a:ext cx="1166" cy="1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sp>
          <p:nvSpPr>
            <p:cNvPr id="26" name="Line 23">
              <a:extLst>
                <a:ext uri="{FF2B5EF4-FFF2-40B4-BE49-F238E27FC236}">
                  <a16:creationId xmlns:a16="http://schemas.microsoft.com/office/drawing/2014/main" id="{C13B4443-C262-16EA-BD38-71A0446CED6D}"/>
                </a:ext>
              </a:extLst>
            </p:cNvPr>
            <p:cNvSpPr>
              <a:spLocks noChangeShapeType="1"/>
            </p:cNvSpPr>
            <p:nvPr/>
          </p:nvSpPr>
          <p:spPr bwMode="auto">
            <a:xfrm flipH="1" flipV="1">
              <a:off x="2835" y="2024"/>
              <a:ext cx="914" cy="82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ptos" panose="020B0004020202020204" pitchFamily="34" charset="0"/>
                <a:ea typeface="ＭＳ Ｐゴシック"/>
              </a:endParaRPr>
            </a:p>
          </p:txBody>
        </p:sp>
      </p:grpSp>
      <p:pic>
        <p:nvPicPr>
          <p:cNvPr id="27" name="Content Placeholder 4">
            <a:extLst>
              <a:ext uri="{FF2B5EF4-FFF2-40B4-BE49-F238E27FC236}">
                <a16:creationId xmlns:a16="http://schemas.microsoft.com/office/drawing/2014/main" id="{534097AA-A821-957E-98F7-D60072165EB4}"/>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bwMode="auto">
          <a:xfrm>
            <a:off x="4825152" y="1555750"/>
            <a:ext cx="1697146"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sp>
        <p:nvSpPr>
          <p:cNvPr id="29" name="Title 28">
            <a:extLst>
              <a:ext uri="{FF2B5EF4-FFF2-40B4-BE49-F238E27FC236}">
                <a16:creationId xmlns:a16="http://schemas.microsoft.com/office/drawing/2014/main" id="{705E32DD-AA17-4ED9-F13A-475B77A04964}"/>
              </a:ext>
              <a:ext uri="{C183D7F6-B498-43B3-948B-1728B52AA6E4}">
                <adec:decorative xmlns:adec="http://schemas.microsoft.com/office/drawing/2017/decorative" val="1"/>
              </a:ext>
            </a:extLst>
          </p:cNvPr>
          <p:cNvSpPr txBox="1">
            <a:spLocks noGrp="1"/>
          </p:cNvSpPr>
          <p:nvPr>
            <p:ph type="title" idx="4294967295"/>
          </p:nvPr>
        </p:nvSpPr>
        <p:spPr>
          <a:xfrm>
            <a:off x="859596" y="333515"/>
            <a:ext cx="1047280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3600" b="1" i="0" u="none" strike="noStrike" kern="0" cap="none" spc="0" normalizeH="0" baseline="0" noProof="0" dirty="0">
                <a:ln>
                  <a:noFill/>
                </a:ln>
                <a:solidFill>
                  <a:srgbClr val="E40037"/>
                </a:solidFill>
                <a:effectLst/>
                <a:uLnTx/>
                <a:uFillTx/>
                <a:latin typeface="Aptos" panose="020B0004020202020204" pitchFamily="34" charset="0"/>
                <a:ea typeface="MS PGothic" pitchFamily="34" charset="-128"/>
                <a:cs typeface="Calibri" panose="020F0502020204030204" pitchFamily="34" charset="0"/>
              </a:rPr>
              <a:t>Common sites for non-accidental physical injury</a:t>
            </a:r>
            <a:endParaRPr kumimoji="0" lang="en-GB" sz="3600" b="0" i="0" u="none" strike="noStrike" kern="1200" cap="none" spc="0" normalizeH="0" baseline="0" noProof="0" dirty="0">
              <a:ln>
                <a:noFill/>
              </a:ln>
              <a:solidFill>
                <a:srgbClr val="E40037"/>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66803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0B1CD-3D76-1C68-6A8C-E8CDD966F7EE}"/>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B1CAFA09-98D8-1E7C-2198-24986AACB2DF}"/>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alphaModFix amt="85000"/>
            <a:extLst>
              <a:ext uri="{28A0092B-C50C-407E-A947-70E740481C1C}">
                <a14:useLocalDpi xmlns:a14="http://schemas.microsoft.com/office/drawing/2010/main" val="0"/>
              </a:ext>
            </a:extLst>
          </a:blip>
          <a:srcRect/>
          <a:stretch/>
        </p:blipFill>
        <p:spPr>
          <a:xfrm>
            <a:off x="6523886" y="10"/>
            <a:ext cx="5668115" cy="6857990"/>
          </a:xfrm>
          <a:noFill/>
          <a:ln>
            <a:solidFill>
              <a:srgbClr val="002060"/>
            </a:solidFill>
          </a:ln>
        </p:spPr>
      </p:pic>
      <p:sp>
        <p:nvSpPr>
          <p:cNvPr id="7" name="Title 2">
            <a:extLst>
              <a:ext uri="{FF2B5EF4-FFF2-40B4-BE49-F238E27FC236}">
                <a16:creationId xmlns:a16="http://schemas.microsoft.com/office/drawing/2014/main" id="{678FF9C6-3F74-F2D4-46F5-0C9C97B317C9}"/>
              </a:ext>
              <a:ext uri="{C183D7F6-B498-43B3-948B-1728B52AA6E4}">
                <adec:decorative xmlns:adec="http://schemas.microsoft.com/office/drawing/2017/decorative" val="1"/>
              </a:ext>
            </a:extLst>
          </p:cNvPr>
          <p:cNvSpPr>
            <a:spLocks noGrp="1"/>
          </p:cNvSpPr>
          <p:nvPr>
            <p:ph type="title"/>
          </p:nvPr>
        </p:nvSpPr>
        <p:spPr>
          <a:xfrm>
            <a:off x="155448" y="158692"/>
            <a:ext cx="6281927" cy="1234689"/>
          </a:xfrm>
        </p:spPr>
        <p:txBody>
          <a:bodyPr anchor="t">
            <a:normAutofit fontScale="90000"/>
          </a:bodyPr>
          <a:lstStyle/>
          <a:p>
            <a:pPr>
              <a:lnSpc>
                <a:spcPct val="90000"/>
              </a:lnSpc>
            </a:pPr>
            <a:r>
              <a:rPr lang="en-US" dirty="0">
                <a:latin typeface="Aptos" panose="020B0004020202020204" pitchFamily="34" charset="0"/>
              </a:rPr>
              <a:t>Emotional abuse</a:t>
            </a:r>
            <a:br>
              <a:rPr lang="en-US" sz="3600" dirty="0">
                <a:latin typeface="Aptos" panose="020B0004020202020204" pitchFamily="34" charset="0"/>
              </a:rPr>
            </a:br>
            <a:r>
              <a:rPr lang="en-US" sz="2000" i="1" dirty="0">
                <a:solidFill>
                  <a:srgbClr val="4179AA"/>
                </a:solidFill>
                <a:latin typeface="Aptos" panose="020B0004020202020204" pitchFamily="34" charset="0"/>
                <a:cs typeface="Calibri" panose="020F0502020204030204" pitchFamily="34" charset="0"/>
              </a:rPr>
              <a:t>The persistent emotional maltreatment of a child such as to cause severe and adverse effects on the child’s emotional development. It may involve:</a:t>
            </a:r>
            <a:br>
              <a:rPr lang="en-US" sz="2000" b="0" i="1" dirty="0">
                <a:latin typeface="Aptos" panose="020B0004020202020204" pitchFamily="34" charset="0"/>
              </a:rPr>
            </a:br>
            <a:r>
              <a:rPr lang="en-US" sz="3600" dirty="0">
                <a:latin typeface="Aptos" panose="020B0004020202020204" pitchFamily="34" charset="0"/>
              </a:rPr>
              <a:t> </a:t>
            </a:r>
          </a:p>
        </p:txBody>
      </p:sp>
      <p:sp>
        <p:nvSpPr>
          <p:cNvPr id="18" name="TextBox 17">
            <a:extLst>
              <a:ext uri="{FF2B5EF4-FFF2-40B4-BE49-F238E27FC236}">
                <a16:creationId xmlns:a16="http://schemas.microsoft.com/office/drawing/2014/main" id="{C04FF072-169C-089C-FFCB-BC316120D1F3}"/>
              </a:ext>
              <a:ext uri="{C183D7F6-B498-43B3-948B-1728B52AA6E4}">
                <adec:decorative xmlns:adec="http://schemas.microsoft.com/office/drawing/2017/decorative" val="1"/>
              </a:ext>
            </a:extLst>
          </p:cNvPr>
          <p:cNvSpPr txBox="1"/>
          <p:nvPr/>
        </p:nvSpPr>
        <p:spPr>
          <a:xfrm>
            <a:off x="7223760" y="158692"/>
            <a:ext cx="4419647" cy="1562537"/>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oAutofit/>
          </a:bodyPr>
          <a:lstStyle/>
          <a:p>
            <a:pPr marL="0" marR="0" lvl="0" indent="0" algn="ctr"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ea typeface="MS PGothic" pitchFamily="34" charset="-128"/>
                <a:cs typeface="Calibri" panose="020F0502020204030204" pitchFamily="34" charset="0"/>
              </a:rPr>
              <a:t>Some level of emotional abuse is involved in all types of maltreatment of a child, although it may occur in isolation</a:t>
            </a:r>
          </a:p>
        </p:txBody>
      </p:sp>
      <p:pic>
        <p:nvPicPr>
          <p:cNvPr id="6" name="Picture 5">
            <a:extLst>
              <a:ext uri="{FF2B5EF4-FFF2-40B4-BE49-F238E27FC236}">
                <a16:creationId xmlns:a16="http://schemas.microsoft.com/office/drawing/2014/main" id="{8AFF08CB-4AC8-13EA-4DDF-8236D6B4A8C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65127" y="1646020"/>
            <a:ext cx="1146147" cy="1146147"/>
          </a:xfrm>
          <a:prstGeom prst="rect">
            <a:avLst/>
          </a:prstGeom>
        </p:spPr>
      </p:pic>
      <p:pic>
        <p:nvPicPr>
          <p:cNvPr id="9" name="Picture 8">
            <a:extLst>
              <a:ext uri="{FF2B5EF4-FFF2-40B4-BE49-F238E27FC236}">
                <a16:creationId xmlns:a16="http://schemas.microsoft.com/office/drawing/2014/main" id="{2BC465DB-3983-7FF6-99DD-A91D2DB6878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01705" y="2974552"/>
            <a:ext cx="1127858" cy="1127858"/>
          </a:xfrm>
          <a:prstGeom prst="rect">
            <a:avLst/>
          </a:prstGeom>
        </p:spPr>
      </p:pic>
      <p:pic>
        <p:nvPicPr>
          <p:cNvPr id="11" name="Picture 10">
            <a:extLst>
              <a:ext uri="{FF2B5EF4-FFF2-40B4-BE49-F238E27FC236}">
                <a16:creationId xmlns:a16="http://schemas.microsoft.com/office/drawing/2014/main" id="{F847C77E-7D47-A870-4D95-605AF9EDA63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83416" y="4267403"/>
            <a:ext cx="1127858" cy="1127858"/>
          </a:xfrm>
          <a:prstGeom prst="rect">
            <a:avLst/>
          </a:prstGeom>
        </p:spPr>
      </p:pic>
      <p:pic>
        <p:nvPicPr>
          <p:cNvPr id="14" name="Picture 13">
            <a:extLst>
              <a:ext uri="{FF2B5EF4-FFF2-40B4-BE49-F238E27FC236}">
                <a16:creationId xmlns:a16="http://schemas.microsoft.com/office/drawing/2014/main" id="{6CC23328-FDB3-04E9-D652-BB25B1463CC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83416" y="5553161"/>
            <a:ext cx="1146147" cy="1146147"/>
          </a:xfrm>
          <a:prstGeom prst="rect">
            <a:avLst/>
          </a:prstGeom>
        </p:spPr>
      </p:pic>
      <p:sp>
        <p:nvSpPr>
          <p:cNvPr id="15" name="TextBox 14">
            <a:extLst>
              <a:ext uri="{FF2B5EF4-FFF2-40B4-BE49-F238E27FC236}">
                <a16:creationId xmlns:a16="http://schemas.microsoft.com/office/drawing/2014/main" id="{96EE28CB-CA07-912E-ED73-D73C7A021424}"/>
              </a:ext>
              <a:ext uri="{C183D7F6-B498-43B3-948B-1728B52AA6E4}">
                <adec:decorative xmlns:adec="http://schemas.microsoft.com/office/drawing/2017/decorative" val="1"/>
              </a:ext>
            </a:extLst>
          </p:cNvPr>
          <p:cNvSpPr txBox="1"/>
          <p:nvPr/>
        </p:nvSpPr>
        <p:spPr>
          <a:xfrm>
            <a:off x="1618488" y="1810512"/>
            <a:ext cx="4887109" cy="749808"/>
          </a:xfrm>
          <a:prstGeom prst="rect">
            <a:avLst/>
          </a:prstGeom>
          <a:noFill/>
        </p:spPr>
        <p:txBody>
          <a:bodyPr wrap="square" lIns="0" tIns="0" rIns="0" bIns="0" rtlCol="0">
            <a:noAutofit/>
          </a:bodyPr>
          <a:lstStyle/>
          <a:p>
            <a:pPr algn="ctr"/>
            <a:r>
              <a:rPr lang="en-US">
                <a:latin typeface="Aptos" panose="020B0004020202020204" pitchFamily="34" charset="0"/>
                <a:cs typeface="Calibri" panose="020F0502020204030204" pitchFamily="34" charset="0"/>
              </a:rPr>
              <a:t>conveying to a child that they are worthless or unloved, inadequate, or valued only insofar as they meet the needs of another person</a:t>
            </a:r>
          </a:p>
        </p:txBody>
      </p:sp>
      <p:sp>
        <p:nvSpPr>
          <p:cNvPr id="17" name="TextBox 16">
            <a:extLst>
              <a:ext uri="{FF2B5EF4-FFF2-40B4-BE49-F238E27FC236}">
                <a16:creationId xmlns:a16="http://schemas.microsoft.com/office/drawing/2014/main" id="{2AC829FD-68B7-62E5-0EE4-F46852E8706F}"/>
              </a:ext>
              <a:ext uri="{C183D7F6-B498-43B3-948B-1728B52AA6E4}">
                <adec:decorative xmlns:adec="http://schemas.microsoft.com/office/drawing/2017/decorative" val="1"/>
              </a:ext>
            </a:extLst>
          </p:cNvPr>
          <p:cNvSpPr txBox="1"/>
          <p:nvPr/>
        </p:nvSpPr>
        <p:spPr>
          <a:xfrm>
            <a:off x="1636777" y="3016441"/>
            <a:ext cx="4905398" cy="1093063"/>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seeing or hearing the ill-treatment of another, serious bullying (including cyberbullying), causing children frequently to feel frightened or in danger, or the exploitation or corruption of children</a:t>
            </a:r>
            <a:endPar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endParaRPr>
          </a:p>
        </p:txBody>
      </p:sp>
      <p:sp>
        <p:nvSpPr>
          <p:cNvPr id="19" name="TextBox 18">
            <a:extLst>
              <a:ext uri="{FF2B5EF4-FFF2-40B4-BE49-F238E27FC236}">
                <a16:creationId xmlns:a16="http://schemas.microsoft.com/office/drawing/2014/main" id="{41D6F559-2CF6-6B4C-A18F-7BDF6528A39E}"/>
              </a:ext>
              <a:ext uri="{C183D7F6-B498-43B3-948B-1728B52AA6E4}">
                <adec:decorative xmlns:adec="http://schemas.microsoft.com/office/drawing/2017/decorative" val="1"/>
              </a:ext>
            </a:extLst>
          </p:cNvPr>
          <p:cNvSpPr txBox="1"/>
          <p:nvPr/>
        </p:nvSpPr>
        <p:spPr>
          <a:xfrm>
            <a:off x="1709928" y="4498848"/>
            <a:ext cx="4905398" cy="557784"/>
          </a:xfrm>
          <a:prstGeom prst="rect">
            <a:avLst/>
          </a:prstGeom>
          <a:noFill/>
        </p:spPr>
        <p:txBody>
          <a:bodyPr wrap="square" lIns="0" tIns="0" rIns="0" bIns="0" rtlCol="0">
            <a:noAutofit/>
          </a:bodyPr>
          <a:lstStyle/>
          <a:p>
            <a:pPr algn="ctr"/>
            <a:r>
              <a:rPr lang="en-US">
                <a:latin typeface="Aptos" panose="020B0004020202020204" pitchFamily="34" charset="0"/>
              </a:rPr>
              <a:t>not giving the child opportunities to express their views, deliberately silencing them or ‘making fun’ of what they say or how they communicate</a:t>
            </a:r>
          </a:p>
        </p:txBody>
      </p:sp>
      <p:sp>
        <p:nvSpPr>
          <p:cNvPr id="20" name="TextBox 19">
            <a:extLst>
              <a:ext uri="{FF2B5EF4-FFF2-40B4-BE49-F238E27FC236}">
                <a16:creationId xmlns:a16="http://schemas.microsoft.com/office/drawing/2014/main" id="{A89C2177-8D0C-4C80-7E50-A9B3ED0A81E2}"/>
              </a:ext>
            </a:extLst>
          </p:cNvPr>
          <p:cNvSpPr txBox="1"/>
          <p:nvPr/>
        </p:nvSpPr>
        <p:spPr>
          <a:xfrm>
            <a:off x="1741932" y="5847342"/>
            <a:ext cx="4841390" cy="557784"/>
          </a:xfrm>
          <a:prstGeom prst="rect">
            <a:avLst/>
          </a:prstGeom>
          <a:noFill/>
        </p:spPr>
        <p:txBody>
          <a:bodyPr wrap="square" lIns="0" tIns="0" rIns="0" bIns="0" rtlCol="0">
            <a:noAutofit/>
          </a:bodyPr>
          <a:lstStyle/>
          <a:p>
            <a:pPr algn="ctr"/>
            <a:r>
              <a:rPr lang="en-US">
                <a:latin typeface="Aptos" panose="020B0004020202020204" pitchFamily="34" charset="0"/>
              </a:rPr>
              <a:t>age or developmentally inappropriate expectations being imposed on children</a:t>
            </a:r>
            <a:endParaRPr lang="en-GB">
              <a:latin typeface="Aptos" panose="020B0004020202020204" pitchFamily="34" charset="0"/>
            </a:endParaRPr>
          </a:p>
        </p:txBody>
      </p:sp>
    </p:spTree>
    <p:extLst>
      <p:ext uri="{BB962C8B-B14F-4D97-AF65-F5344CB8AC3E}">
        <p14:creationId xmlns:p14="http://schemas.microsoft.com/office/powerpoint/2010/main" val="370127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anim calcmode="lin" valueType="num">
                                      <p:cBhvr>
                                        <p:cTn id="49" dur="1000" fill="hold"/>
                                        <p:tgtEl>
                                          <p:spTgt spid="20"/>
                                        </p:tgtEl>
                                        <p:attrNameLst>
                                          <p:attrName>ppt_x</p:attrName>
                                        </p:attrNameLst>
                                      </p:cBhvr>
                                      <p:tavLst>
                                        <p:tav tm="0">
                                          <p:val>
                                            <p:strVal val="#ppt_x"/>
                                          </p:val>
                                        </p:tav>
                                        <p:tav tm="100000">
                                          <p:val>
                                            <p:strVal val="#ppt_x"/>
                                          </p:val>
                                        </p:tav>
                                      </p:tavLst>
                                    </p:anim>
                                    <p:anim calcmode="lin" valueType="num">
                                      <p:cBhvr>
                                        <p:cTn id="5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5" grpId="0"/>
      <p:bldP spid="17" grpId="0"/>
      <p:bldP spid="19"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4CAB0-76A9-5BAA-B5CC-A86C1BA4595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EB37E3C-001A-1739-3935-15DE2A076DB1}"/>
              </a:ext>
            </a:extLst>
          </p:cNvPr>
          <p:cNvSpPr txBox="1">
            <a:spLocks noGrp="1"/>
          </p:cNvSpPr>
          <p:nvPr>
            <p:ph type="title" idx="4294967295"/>
          </p:nvPr>
        </p:nvSpPr>
        <p:spPr>
          <a:xfrm>
            <a:off x="362346" y="112075"/>
            <a:ext cx="11239231"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Discuss</a:t>
            </a:r>
            <a:r>
              <a:rPr kumimoji="0" lang="en-GB" sz="2800" b="0"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 </a:t>
            </a:r>
            <a:r>
              <a:rPr kumimoji="0" lang="en-GB" sz="2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what might you consider to be indicators of </a:t>
            </a:r>
            <a:r>
              <a:rPr kumimoji="0" lang="en-GB" sz="2800" b="1"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emotional abuse?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t>These may include but are not exclusive to</a:t>
            </a:r>
            <a:r>
              <a:rPr kumimoji="0" lang="en-GB" sz="6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t> </a:t>
            </a:r>
            <a:r>
              <a:rPr kumimoji="0" lang="en-GB" sz="20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t>:</a:t>
            </a:r>
            <a:endParaRPr kumimoji="0" lang="en-GB" sz="6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endParaRPr>
          </a:p>
        </p:txBody>
      </p:sp>
      <p:grpSp>
        <p:nvGrpSpPr>
          <p:cNvPr id="2" name="Group 1" descr="indicators&#10;">
            <a:extLst>
              <a:ext uri="{FF2B5EF4-FFF2-40B4-BE49-F238E27FC236}">
                <a16:creationId xmlns:a16="http://schemas.microsoft.com/office/drawing/2014/main" id="{E3073552-DE7D-CFAE-B96B-45DC1FD9F409}"/>
              </a:ext>
            </a:extLst>
          </p:cNvPr>
          <p:cNvGrpSpPr/>
          <p:nvPr/>
        </p:nvGrpSpPr>
        <p:grpSpPr>
          <a:xfrm>
            <a:off x="704352" y="960121"/>
            <a:ext cx="5277612" cy="1607568"/>
            <a:chOff x="-1" y="-154953"/>
            <a:chExt cx="5277612" cy="1607568"/>
          </a:xfrm>
        </p:grpSpPr>
        <p:sp>
          <p:nvSpPr>
            <p:cNvPr id="3" name="Call-out: Up Arrow 2">
              <a:extLst>
                <a:ext uri="{FF2B5EF4-FFF2-40B4-BE49-F238E27FC236}">
                  <a16:creationId xmlns:a16="http://schemas.microsoft.com/office/drawing/2014/main" id="{7C77CE08-DF87-50BA-5BC0-59D0EDCA0B5E}"/>
                </a:ext>
              </a:extLst>
            </p:cNvPr>
            <p:cNvSpPr/>
            <p:nvPr/>
          </p:nvSpPr>
          <p:spPr>
            <a:xfrm rot="10800000">
              <a:off x="0" y="1787"/>
              <a:ext cx="5277611" cy="1450828"/>
            </a:xfrm>
            <a:prstGeom prst="upArrowCallout">
              <a:avLst/>
            </a:prstGeom>
            <a:solidFill>
              <a:srgbClr val="4179AA"/>
            </a:solidFill>
            <a:ln w="25400" cap="flat" cmpd="sng" algn="ctr">
              <a:solidFill>
                <a:srgbClr val="FFFFFF">
                  <a:hueOff val="0"/>
                  <a:satOff val="0"/>
                  <a:lumOff val="0"/>
                  <a:alphaOff val="0"/>
                </a:srgbClr>
              </a:solidFill>
              <a:prstDash val="solid"/>
            </a:ln>
            <a:effectLst/>
          </p:spPr>
          <p:txBody>
            <a:bodyPr/>
            <a:lstStyle/>
            <a:p>
              <a:endParaRPr lang="en-GB"/>
            </a:p>
          </p:txBody>
        </p:sp>
        <p:sp>
          <p:nvSpPr>
            <p:cNvPr id="5" name="Call-out: Up Arrow 4">
              <a:extLst>
                <a:ext uri="{FF2B5EF4-FFF2-40B4-BE49-F238E27FC236}">
                  <a16:creationId xmlns:a16="http://schemas.microsoft.com/office/drawing/2014/main" id="{353E2808-BC5D-8A67-11D9-4C66174653B6}"/>
                </a:ext>
              </a:extLst>
            </p:cNvPr>
            <p:cNvSpPr txBox="1"/>
            <p:nvPr/>
          </p:nvSpPr>
          <p:spPr>
            <a:xfrm>
              <a:off x="-1" y="-154953"/>
              <a:ext cx="5277611" cy="1008006"/>
            </a:xfrm>
            <a:prstGeom prst="rect">
              <a:avLst/>
            </a:prstGeom>
            <a:noFill/>
            <a:ln>
              <a:noFill/>
            </a:ln>
            <a:effectLst>
              <a:glow rad="101600">
                <a:schemeClr val="accent4">
                  <a:satMod val="175000"/>
                  <a:alpha val="40000"/>
                </a:schemeClr>
              </a:glow>
            </a:effectLst>
          </p:spPr>
          <p:txBody>
            <a:bodyPr spcFirstLastPara="0" vert="horz" wrap="square" lIns="135128" tIns="135128" rIns="135128" bIns="135128" numCol="1" spcCol="1270" anchor="ctr" anchorCtr="0">
              <a:noAutofit/>
            </a:bodyPr>
            <a:lstStyle/>
            <a:p>
              <a:pPr marL="0" marR="0" lvl="0" indent="0" algn="ctr" defTabSz="844550" eaLnBrk="1" fontAlgn="auto" latinLnBrk="0" hangingPunct="1">
                <a:lnSpc>
                  <a:spcPct val="90000"/>
                </a:lnSpc>
                <a:spcBef>
                  <a:spcPct val="0"/>
                </a:spcBef>
                <a:spcAft>
                  <a:spcPct val="35000"/>
                </a:spcAft>
                <a:buClrTx/>
                <a:buSzTx/>
                <a:buFontTx/>
                <a:buNone/>
                <a:tabLst/>
                <a:defRPr/>
              </a:pPr>
              <a:endParaRPr kumimoji="0" lang="en-US" sz="1900" b="0" i="0" u="none" strike="noStrike" kern="1200" cap="none" spc="0" normalizeH="0" baseline="0" noProof="0">
                <a:ln>
                  <a:noFill/>
                </a:ln>
                <a:solidFill>
                  <a:srgbClr val="FFFFFF"/>
                </a:solidFill>
                <a:effectLst/>
                <a:uLnTx/>
                <a:uFillTx/>
                <a:latin typeface="Aptos" panose="020B0004020202020204" pitchFamily="34" charset="0"/>
                <a:ea typeface="ＭＳ Ｐゴシック"/>
                <a:cs typeface="+mn-cs"/>
              </a:endParaRPr>
            </a:p>
            <a:p>
              <a:pPr marL="0" marR="0" lvl="0" indent="0" algn="ctr" defTabSz="844550" eaLnBrk="1" fontAlgn="auto" latinLnBrk="0" hangingPunct="1">
                <a:lnSpc>
                  <a:spcPct val="90000"/>
                </a:lnSpc>
                <a:spcBef>
                  <a:spcPct val="0"/>
                </a:spcBef>
                <a:spcAft>
                  <a:spcPct val="35000"/>
                </a:spcAft>
                <a:buClrTx/>
                <a:buSzTx/>
                <a:buFontTx/>
                <a:buNone/>
                <a:tabLst/>
                <a:defRPr/>
              </a:pPr>
              <a:r>
                <a:rPr kumimoji="0" lang="en-US" sz="1900" b="0" i="0" u="none" strike="noStrike" kern="1200" cap="none" spc="0" normalizeH="0" baseline="0" noProof="0">
                  <a:ln>
                    <a:noFill/>
                  </a:ln>
                  <a:solidFill>
                    <a:srgbClr val="FFFFFF"/>
                  </a:solidFill>
                  <a:effectLst/>
                  <a:uLnTx/>
                  <a:uFillTx/>
                  <a:latin typeface="Aptos" panose="020B0004020202020204" pitchFamily="34" charset="0"/>
                  <a:ea typeface="ＭＳ Ｐゴシック"/>
                  <a:cs typeface="+mn-cs"/>
                </a:rPr>
                <a:t>Children who present as tired or lacking in self care, eating difficulties or significant changes in appetite </a:t>
              </a:r>
            </a:p>
          </p:txBody>
        </p:sp>
      </p:grpSp>
      <p:grpSp>
        <p:nvGrpSpPr>
          <p:cNvPr id="6" name="Group 5" descr="indicators ">
            <a:extLst>
              <a:ext uri="{FF2B5EF4-FFF2-40B4-BE49-F238E27FC236}">
                <a16:creationId xmlns:a16="http://schemas.microsoft.com/office/drawing/2014/main" id="{6894E231-F65E-CF40-9BDF-F2F3F64DB799}"/>
              </a:ext>
            </a:extLst>
          </p:cNvPr>
          <p:cNvGrpSpPr/>
          <p:nvPr/>
        </p:nvGrpSpPr>
        <p:grpSpPr>
          <a:xfrm>
            <a:off x="704352" y="2592703"/>
            <a:ext cx="5277611" cy="1562644"/>
            <a:chOff x="0" y="1438465"/>
            <a:chExt cx="5277611" cy="1450828"/>
          </a:xfrm>
        </p:grpSpPr>
        <p:sp>
          <p:nvSpPr>
            <p:cNvPr id="7" name="Call-out: Up Arrow 6">
              <a:extLst>
                <a:ext uri="{FF2B5EF4-FFF2-40B4-BE49-F238E27FC236}">
                  <a16:creationId xmlns:a16="http://schemas.microsoft.com/office/drawing/2014/main" id="{3E375ACE-9277-B3EB-DC6E-C795FF6767B1}"/>
                </a:ext>
              </a:extLst>
            </p:cNvPr>
            <p:cNvSpPr/>
            <p:nvPr/>
          </p:nvSpPr>
          <p:spPr>
            <a:xfrm rot="10800000">
              <a:off x="0" y="1438465"/>
              <a:ext cx="5277611" cy="1450828"/>
            </a:xfrm>
            <a:prstGeom prst="upArrowCallout">
              <a:avLst/>
            </a:prstGeom>
            <a:solidFill>
              <a:srgbClr val="4179A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9" name="Call-out: Up Arrow 4">
              <a:extLst>
                <a:ext uri="{FF2B5EF4-FFF2-40B4-BE49-F238E27FC236}">
                  <a16:creationId xmlns:a16="http://schemas.microsoft.com/office/drawing/2014/main" id="{A5949089-8BA9-653E-88D1-3B2FFD3F78EE}"/>
                </a:ext>
              </a:extLst>
            </p:cNvPr>
            <p:cNvSpPr txBox="1"/>
            <p:nvPr/>
          </p:nvSpPr>
          <p:spPr>
            <a:xfrm>
              <a:off x="0" y="1438466"/>
              <a:ext cx="5277611" cy="9427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a:latin typeface="Aptos" panose="020B0004020202020204" pitchFamily="34" charset="0"/>
                </a:rPr>
                <a:t>Children who have declining attendance and developmental progress </a:t>
              </a:r>
              <a:r>
                <a:rPr lang="en-GB" sz="1900" kern="1200"/>
                <a:t> </a:t>
              </a:r>
              <a:endParaRPr lang="en-US" sz="1900" kern="1200"/>
            </a:p>
          </p:txBody>
        </p:sp>
      </p:grpSp>
      <p:grpSp>
        <p:nvGrpSpPr>
          <p:cNvPr id="11" name="Group 10" descr="indicators ">
            <a:extLst>
              <a:ext uri="{FF2B5EF4-FFF2-40B4-BE49-F238E27FC236}">
                <a16:creationId xmlns:a16="http://schemas.microsoft.com/office/drawing/2014/main" id="{F810AC61-F6D2-301B-8E7E-64F4F7FB2C81}"/>
              </a:ext>
            </a:extLst>
          </p:cNvPr>
          <p:cNvGrpSpPr/>
          <p:nvPr/>
        </p:nvGrpSpPr>
        <p:grpSpPr>
          <a:xfrm>
            <a:off x="704351" y="4090905"/>
            <a:ext cx="5277611" cy="1495781"/>
            <a:chOff x="0" y="2895020"/>
            <a:chExt cx="5277611" cy="1450828"/>
          </a:xfrm>
        </p:grpSpPr>
        <p:sp>
          <p:nvSpPr>
            <p:cNvPr id="12" name="Call-out: Up Arrow 11">
              <a:extLst>
                <a:ext uri="{FF2B5EF4-FFF2-40B4-BE49-F238E27FC236}">
                  <a16:creationId xmlns:a16="http://schemas.microsoft.com/office/drawing/2014/main" id="{059ABB8C-CD32-DFBF-EF76-272CB300B7A3}"/>
                </a:ext>
              </a:extLst>
            </p:cNvPr>
            <p:cNvSpPr/>
            <p:nvPr/>
          </p:nvSpPr>
          <p:spPr>
            <a:xfrm rot="10800000">
              <a:off x="0" y="2895020"/>
              <a:ext cx="5277611" cy="1450828"/>
            </a:xfrm>
            <a:prstGeom prst="upArrowCallout">
              <a:avLst/>
            </a:prstGeom>
            <a:solidFill>
              <a:srgbClr val="4179AA"/>
            </a:solidFill>
            <a:ln w="25400" cap="flat" cmpd="sng" algn="ctr">
              <a:solidFill>
                <a:srgbClr val="FFFFFF">
                  <a:hueOff val="0"/>
                  <a:satOff val="0"/>
                  <a:lumOff val="0"/>
                  <a:alphaOff val="0"/>
                </a:srgbClr>
              </a:solidFill>
              <a:prstDash val="solid"/>
            </a:ln>
            <a:effectLst/>
          </p:spPr>
          <p:txBody>
            <a:bodyPr/>
            <a:lstStyle/>
            <a:p>
              <a:endParaRPr lang="en-GB"/>
            </a:p>
          </p:txBody>
        </p:sp>
        <p:sp>
          <p:nvSpPr>
            <p:cNvPr id="13" name="Call-out: Up Arrow 4">
              <a:extLst>
                <a:ext uri="{FF2B5EF4-FFF2-40B4-BE49-F238E27FC236}">
                  <a16:creationId xmlns:a16="http://schemas.microsoft.com/office/drawing/2014/main" id="{BEC61226-A6B7-68DD-507B-474BB4ADBAA1}"/>
                </a:ext>
              </a:extLst>
            </p:cNvPr>
            <p:cNvSpPr txBox="1"/>
            <p:nvPr/>
          </p:nvSpPr>
          <p:spPr>
            <a:xfrm rot="21600000">
              <a:off x="0" y="2895020"/>
              <a:ext cx="5277611" cy="942705"/>
            </a:xfrm>
            <a:prstGeom prst="rect">
              <a:avLst/>
            </a:prstGeom>
            <a:noFill/>
            <a:ln>
              <a:noFill/>
            </a:ln>
            <a:effectLst/>
          </p:spPr>
          <p:txBody>
            <a:bodyPr spcFirstLastPara="0" vert="horz" wrap="square" lIns="135128" tIns="135128" rIns="135128" bIns="135128" numCol="1" spcCol="1270" anchor="ctr" anchorCtr="0">
              <a:noAutofit/>
            </a:bodyPr>
            <a:lstStyle/>
            <a:p>
              <a:pPr marL="0" marR="0" lvl="0" indent="0" algn="ctr" defTabSz="844550" eaLnBrk="1" fontAlgn="auto" latinLnBrk="0" hangingPunct="1">
                <a:lnSpc>
                  <a:spcPct val="90000"/>
                </a:lnSpc>
                <a:spcBef>
                  <a:spcPct val="0"/>
                </a:spcBef>
                <a:spcAft>
                  <a:spcPct val="35000"/>
                </a:spcAft>
                <a:buClrTx/>
                <a:buSzTx/>
                <a:buFontTx/>
                <a:buNone/>
                <a:tabLst/>
                <a:defRPr/>
              </a:pPr>
              <a:r>
                <a:rPr kumimoji="0" lang="en-US" sz="1900" b="0" i="0" u="none" strike="noStrike" kern="1200" cap="none" spc="0" normalizeH="0" baseline="0" noProof="0">
                  <a:ln>
                    <a:noFill/>
                  </a:ln>
                  <a:solidFill>
                    <a:srgbClr val="FFFFFF"/>
                  </a:solidFill>
                  <a:effectLst/>
                  <a:uLnTx/>
                  <a:uFillTx/>
                  <a:latin typeface="Aptos" panose="020B0004020202020204" pitchFamily="34" charset="0"/>
                  <a:ea typeface="ＭＳ Ｐゴシック"/>
                  <a:cs typeface="+mn-cs"/>
                </a:rPr>
                <a:t>Childre who have difficulty making and maintaining relationships </a:t>
              </a:r>
            </a:p>
          </p:txBody>
        </p:sp>
      </p:grpSp>
      <p:grpSp>
        <p:nvGrpSpPr>
          <p:cNvPr id="14" name="Group 13" descr="indicators ">
            <a:extLst>
              <a:ext uri="{FF2B5EF4-FFF2-40B4-BE49-F238E27FC236}">
                <a16:creationId xmlns:a16="http://schemas.microsoft.com/office/drawing/2014/main" id="{BBAF3E84-1A87-E7E3-11DE-4C830E735A6A}"/>
              </a:ext>
            </a:extLst>
          </p:cNvPr>
          <p:cNvGrpSpPr/>
          <p:nvPr/>
        </p:nvGrpSpPr>
        <p:grpSpPr>
          <a:xfrm>
            <a:off x="704353" y="5569569"/>
            <a:ext cx="5277611" cy="943321"/>
            <a:chOff x="0" y="4311822"/>
            <a:chExt cx="5277611" cy="943321"/>
          </a:xfrm>
        </p:grpSpPr>
        <p:sp>
          <p:nvSpPr>
            <p:cNvPr id="15" name="Rectangle 14">
              <a:extLst>
                <a:ext uri="{FF2B5EF4-FFF2-40B4-BE49-F238E27FC236}">
                  <a16:creationId xmlns:a16="http://schemas.microsoft.com/office/drawing/2014/main" id="{BDD2C100-78AE-8A81-2319-437596E2780F}"/>
                </a:ext>
              </a:extLst>
            </p:cNvPr>
            <p:cNvSpPr/>
            <p:nvPr/>
          </p:nvSpPr>
          <p:spPr>
            <a:xfrm>
              <a:off x="0" y="4311822"/>
              <a:ext cx="5277611" cy="943321"/>
            </a:xfrm>
            <a:prstGeom prst="rect">
              <a:avLst/>
            </a:prstGeom>
            <a:solidFill>
              <a:srgbClr val="4179A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6" name="TextBox 15">
              <a:extLst>
                <a:ext uri="{FF2B5EF4-FFF2-40B4-BE49-F238E27FC236}">
                  <a16:creationId xmlns:a16="http://schemas.microsoft.com/office/drawing/2014/main" id="{EFF16668-4FE0-DF2A-B620-CF8BBD6AA1E3}"/>
                </a:ext>
              </a:extLst>
            </p:cNvPr>
            <p:cNvSpPr txBox="1"/>
            <p:nvPr/>
          </p:nvSpPr>
          <p:spPr>
            <a:xfrm>
              <a:off x="0" y="4311822"/>
              <a:ext cx="5277611" cy="943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latin typeface="Aptos" panose="020B0004020202020204" pitchFamily="34" charset="0"/>
                </a:rPr>
                <a:t>Children who display emotional volatility or have difficulty regulating emotions </a:t>
              </a:r>
            </a:p>
          </p:txBody>
        </p:sp>
      </p:grpSp>
      <p:sp>
        <p:nvSpPr>
          <p:cNvPr id="22" name="Call-out: Down Arrow 21">
            <a:extLst>
              <a:ext uri="{FF2B5EF4-FFF2-40B4-BE49-F238E27FC236}">
                <a16:creationId xmlns:a16="http://schemas.microsoft.com/office/drawing/2014/main" id="{662F2B5A-D173-B5A4-CB44-76D94BE5BD98}"/>
              </a:ext>
            </a:extLst>
          </p:cNvPr>
          <p:cNvSpPr/>
          <p:nvPr/>
        </p:nvSpPr>
        <p:spPr>
          <a:xfrm>
            <a:off x="6739128" y="1134545"/>
            <a:ext cx="5038344" cy="1495782"/>
          </a:xfrm>
          <a:prstGeom prst="downArrowCallout">
            <a:avLst/>
          </a:prstGeom>
          <a:solidFill>
            <a:srgbClr val="417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Aptos" panose="020B0004020202020204" pitchFamily="34" charset="0"/>
              </a:rPr>
              <a:t>Children with low self esteem or lacking confidence or who show extreme compliance or eagerness to please  </a:t>
            </a:r>
          </a:p>
        </p:txBody>
      </p:sp>
      <p:sp>
        <p:nvSpPr>
          <p:cNvPr id="24" name="Call-out: Down Arrow 23">
            <a:extLst>
              <a:ext uri="{FF2B5EF4-FFF2-40B4-BE49-F238E27FC236}">
                <a16:creationId xmlns:a16="http://schemas.microsoft.com/office/drawing/2014/main" id="{9F5BE2AA-F627-5A28-A917-7FD291E0DB1E}"/>
              </a:ext>
            </a:extLst>
          </p:cNvPr>
          <p:cNvSpPr/>
          <p:nvPr/>
        </p:nvSpPr>
        <p:spPr>
          <a:xfrm>
            <a:off x="6739128" y="2659566"/>
            <a:ext cx="5038344" cy="1495781"/>
          </a:xfrm>
          <a:prstGeom prst="downArrowCallout">
            <a:avLst/>
          </a:prstGeom>
          <a:solidFill>
            <a:srgbClr val="417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455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Aptos" panose="020B0004020202020204" pitchFamily="34" charset="0"/>
                <a:ea typeface="ＭＳ Ｐゴシック"/>
                <a:cs typeface="+mn-cs"/>
              </a:rPr>
              <a:t>Children who are excessively withdrawn, fearful, or anxious about doing something wrong </a:t>
            </a:r>
            <a:endParaRPr kumimoji="0" lang="en-US" b="0" i="0" u="none" strike="noStrike" kern="1200" cap="none" spc="0" normalizeH="0" baseline="0" noProof="0">
              <a:ln>
                <a:noFill/>
              </a:ln>
              <a:solidFill>
                <a:srgbClr val="FFFFFF"/>
              </a:solidFill>
              <a:effectLst/>
              <a:uLnTx/>
              <a:uFillTx/>
              <a:latin typeface="Aptos" panose="020B0004020202020204" pitchFamily="34" charset="0"/>
              <a:ea typeface="ＭＳ Ｐゴシック"/>
              <a:cs typeface="+mn-cs"/>
            </a:endParaRPr>
          </a:p>
        </p:txBody>
      </p:sp>
      <p:sp>
        <p:nvSpPr>
          <p:cNvPr id="26" name="Call-out: Down Arrow 25">
            <a:extLst>
              <a:ext uri="{FF2B5EF4-FFF2-40B4-BE49-F238E27FC236}">
                <a16:creationId xmlns:a16="http://schemas.microsoft.com/office/drawing/2014/main" id="{2D9A060A-A4A1-C98A-2ECB-4F296DEFA518}"/>
              </a:ext>
            </a:extLst>
          </p:cNvPr>
          <p:cNvSpPr/>
          <p:nvPr/>
        </p:nvSpPr>
        <p:spPr>
          <a:xfrm>
            <a:off x="6806184" y="4205405"/>
            <a:ext cx="5038344" cy="1338447"/>
          </a:xfrm>
          <a:prstGeom prst="downArrowCallout">
            <a:avLst/>
          </a:prstGeom>
          <a:solidFill>
            <a:srgbClr val="417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Aptos" panose="020B0004020202020204" pitchFamily="34" charset="0"/>
              </a:rPr>
              <a:t>Children who withdraw from social situations, are unhappy, show emotional distress or self- blame </a:t>
            </a:r>
          </a:p>
        </p:txBody>
      </p:sp>
      <p:sp>
        <p:nvSpPr>
          <p:cNvPr id="29" name="TextBox 28">
            <a:extLst>
              <a:ext uri="{FF2B5EF4-FFF2-40B4-BE49-F238E27FC236}">
                <a16:creationId xmlns:a16="http://schemas.microsoft.com/office/drawing/2014/main" id="{D0B70D7C-A2F3-A482-4BA2-7EA1C08CC96B}"/>
              </a:ext>
            </a:extLst>
          </p:cNvPr>
          <p:cNvSpPr txBox="1"/>
          <p:nvPr/>
        </p:nvSpPr>
        <p:spPr>
          <a:xfrm>
            <a:off x="6806184" y="5593911"/>
            <a:ext cx="5181600" cy="918979"/>
          </a:xfrm>
          <a:prstGeom prst="rect">
            <a:avLst/>
          </a:prstGeom>
          <a:solidFill>
            <a:srgbClr val="4179AA"/>
          </a:solidFill>
        </p:spPr>
        <p:txBody>
          <a:bodyPr wrap="square" lIns="0" tIns="0" rIns="0" bIns="0" rtlCol="0">
            <a:noAutofit/>
          </a:bodyPr>
          <a:lstStyle/>
          <a:p>
            <a:pPr algn="ctr">
              <a:spcAft>
                <a:spcPts val="1134"/>
              </a:spcAft>
            </a:pPr>
            <a:r>
              <a:rPr lang="en-GB" sz="1900">
                <a:solidFill>
                  <a:schemeClr val="bg1"/>
                </a:solidFill>
                <a:latin typeface="Aptos" panose="020B0004020202020204" pitchFamily="34" charset="0"/>
              </a:rPr>
              <a:t>Children who show delayed emotional and social development </a:t>
            </a:r>
          </a:p>
          <a:p>
            <a:pPr algn="l">
              <a:spcAft>
                <a:spcPts val="1134"/>
              </a:spcAft>
            </a:pPr>
            <a:endParaRPr lang="en-GB" sz="1500"/>
          </a:p>
        </p:txBody>
      </p:sp>
    </p:spTree>
    <p:extLst>
      <p:ext uri="{BB962C8B-B14F-4D97-AF65-F5344CB8AC3E}">
        <p14:creationId xmlns:p14="http://schemas.microsoft.com/office/powerpoint/2010/main" val="2310882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1000"/>
                                        <p:tgtEl>
                                          <p:spTgt spid="24"/>
                                        </p:tgtEl>
                                      </p:cBhvr>
                                    </p:animEffect>
                                    <p:anim calcmode="lin" valueType="num">
                                      <p:cBhvr>
                                        <p:cTn id="55" dur="1000" fill="hold"/>
                                        <p:tgtEl>
                                          <p:spTgt spid="24"/>
                                        </p:tgtEl>
                                        <p:attrNameLst>
                                          <p:attrName>ppt_x</p:attrName>
                                        </p:attrNameLst>
                                      </p:cBhvr>
                                      <p:tavLst>
                                        <p:tav tm="0">
                                          <p:val>
                                            <p:strVal val="#ppt_x"/>
                                          </p:val>
                                        </p:tav>
                                        <p:tav tm="100000">
                                          <p:val>
                                            <p:strVal val="#ppt_x"/>
                                          </p:val>
                                        </p:tav>
                                      </p:tavLst>
                                    </p:anim>
                                    <p:anim calcmode="lin" valueType="num">
                                      <p:cBhvr>
                                        <p:cTn id="5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1000"/>
                                        <p:tgtEl>
                                          <p:spTgt spid="26"/>
                                        </p:tgtEl>
                                      </p:cBhvr>
                                    </p:animEffect>
                                    <p:anim calcmode="lin" valueType="num">
                                      <p:cBhvr>
                                        <p:cTn id="62" dur="1000" fill="hold"/>
                                        <p:tgtEl>
                                          <p:spTgt spid="26"/>
                                        </p:tgtEl>
                                        <p:attrNameLst>
                                          <p:attrName>ppt_x</p:attrName>
                                        </p:attrNameLst>
                                      </p:cBhvr>
                                      <p:tavLst>
                                        <p:tav tm="0">
                                          <p:val>
                                            <p:strVal val="#ppt_x"/>
                                          </p:val>
                                        </p:tav>
                                        <p:tav tm="100000">
                                          <p:val>
                                            <p:strVal val="#ppt_x"/>
                                          </p:val>
                                        </p:tav>
                                      </p:tavLst>
                                    </p:anim>
                                    <p:anim calcmode="lin" valueType="num">
                                      <p:cBhvr>
                                        <p:cTn id="6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1000"/>
                                        <p:tgtEl>
                                          <p:spTgt spid="29"/>
                                        </p:tgtEl>
                                      </p:cBhvr>
                                    </p:animEffect>
                                    <p:anim calcmode="lin" valueType="num">
                                      <p:cBhvr>
                                        <p:cTn id="69" dur="1000" fill="hold"/>
                                        <p:tgtEl>
                                          <p:spTgt spid="29"/>
                                        </p:tgtEl>
                                        <p:attrNameLst>
                                          <p:attrName>ppt_x</p:attrName>
                                        </p:attrNameLst>
                                      </p:cBhvr>
                                      <p:tavLst>
                                        <p:tav tm="0">
                                          <p:val>
                                            <p:strVal val="#ppt_x"/>
                                          </p:val>
                                        </p:tav>
                                        <p:tav tm="100000">
                                          <p:val>
                                            <p:strVal val="#ppt_x"/>
                                          </p:val>
                                        </p:tav>
                                      </p:tavLst>
                                    </p:anim>
                                    <p:anim calcmode="lin" valueType="num">
                                      <p:cBhvr>
                                        <p:cTn id="7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allAtOnce"/>
      <p:bldP spid="22" grpId="0" animBg="1"/>
      <p:bldP spid="24" grpId="0" animBg="1"/>
      <p:bldP spid="26" grpId="0" animBg="1"/>
      <p:bldP spid="2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819AF-8CA9-C4B7-BD2D-A522B6248ECF}"/>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BB40C70-C6D7-1B77-D9FA-93016D9C940E}"/>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alphaModFix amt="70000"/>
            <a:extLst>
              <a:ext uri="{28A0092B-C50C-407E-A947-70E740481C1C}">
                <a14:useLocalDpi xmlns:a14="http://schemas.microsoft.com/office/drawing/2010/main" val="0"/>
              </a:ext>
            </a:extLst>
          </a:blip>
          <a:srcRect/>
          <a:stretch/>
        </p:blipFill>
        <p:spPr>
          <a:xfrm>
            <a:off x="6523886" y="10"/>
            <a:ext cx="5668115" cy="6857990"/>
          </a:xfrm>
          <a:noFill/>
          <a:ln>
            <a:solidFill>
              <a:srgbClr val="002060"/>
            </a:solidFill>
          </a:ln>
        </p:spPr>
      </p:pic>
      <p:sp>
        <p:nvSpPr>
          <p:cNvPr id="15" name="Title 14">
            <a:extLst>
              <a:ext uri="{FF2B5EF4-FFF2-40B4-BE49-F238E27FC236}">
                <a16:creationId xmlns:a16="http://schemas.microsoft.com/office/drawing/2014/main" id="{1E475089-6EAE-0229-6D98-025F9E6F2C6C}"/>
              </a:ext>
              <a:ext uri="{C183D7F6-B498-43B3-948B-1728B52AA6E4}">
                <adec:decorative xmlns:adec="http://schemas.microsoft.com/office/drawing/2017/decorative" val="1"/>
              </a:ext>
            </a:extLst>
          </p:cNvPr>
          <p:cNvSpPr txBox="1">
            <a:spLocks noGrp="1"/>
          </p:cNvSpPr>
          <p:nvPr>
            <p:ph type="title" idx="4294967295"/>
          </p:nvPr>
        </p:nvSpPr>
        <p:spPr>
          <a:xfrm>
            <a:off x="0" y="222567"/>
            <a:ext cx="3568700" cy="7138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40037"/>
                </a:solidFill>
                <a:effectLst/>
                <a:uLnTx/>
                <a:uFillTx/>
                <a:latin typeface="Aptos" panose="020B0004020202020204" pitchFamily="34" charset="0"/>
                <a:ea typeface="+mj-ea"/>
                <a:cs typeface="+mj-cs"/>
              </a:rPr>
              <a:t>Sexual Abuse</a:t>
            </a:r>
            <a:endParaRPr kumimoji="0" lang="en-US" sz="3600" b="0" i="0" u="none" strike="noStrike" kern="1200" cap="none" spc="0" normalizeH="0" baseline="0" noProof="0" dirty="0">
              <a:ln>
                <a:noFill/>
              </a:ln>
              <a:solidFill>
                <a:schemeClr val="tx1"/>
              </a:solidFill>
              <a:effectLst/>
              <a:uLnTx/>
              <a:uFillTx/>
              <a:latin typeface="Aptos" panose="020B0004020202020204" pitchFamily="34" charset="0"/>
              <a:ea typeface="+mn-ea"/>
              <a:cs typeface="Calibri" panose="020F0502020204030204" pitchFamily="34" charset="0"/>
            </a:endParaRPr>
          </a:p>
        </p:txBody>
      </p:sp>
      <p:sp>
        <p:nvSpPr>
          <p:cNvPr id="17" name="TextBox 16">
            <a:extLst>
              <a:ext uri="{FF2B5EF4-FFF2-40B4-BE49-F238E27FC236}">
                <a16:creationId xmlns:a16="http://schemas.microsoft.com/office/drawing/2014/main" id="{57399DCC-0EB0-B043-5D50-E02537334A11}"/>
              </a:ext>
              <a:ext uri="{C183D7F6-B498-43B3-948B-1728B52AA6E4}">
                <adec:decorative xmlns:adec="http://schemas.microsoft.com/office/drawing/2017/decorative" val="1"/>
              </a:ext>
            </a:extLst>
          </p:cNvPr>
          <p:cNvSpPr txBox="1"/>
          <p:nvPr/>
        </p:nvSpPr>
        <p:spPr>
          <a:xfrm>
            <a:off x="155448" y="2363321"/>
            <a:ext cx="6491882" cy="4190738"/>
          </a:xfrm>
          <a:prstGeom prst="rect">
            <a:avLst/>
          </a:prstGeom>
          <a:noFill/>
        </p:spPr>
        <p:txBody>
          <a:bodyPr wrap="square" lIns="0" tIns="0" rIns="0" bIns="0" rtlCol="0">
            <a:noAutofit/>
          </a:bodyPr>
          <a:lstStyle/>
          <a:p>
            <a:pPr marL="342900" marR="0" lvl="0" indent="-342900" defTabSz="711200" rtl="0" eaLnBrk="1" fontAlgn="auto" latinLnBrk="0" hangingPunct="1">
              <a:lnSpc>
                <a:spcPct val="90000"/>
              </a:lnSpc>
              <a:spcBef>
                <a:spcPct val="0"/>
              </a:spcBef>
              <a:spcAft>
                <a:spcPct val="35000"/>
              </a:spcAft>
              <a:buClrTx/>
              <a:buSzTx/>
              <a:buFont typeface="Wingdings" panose="05000000000000000000" pitchFamily="2" charset="2"/>
              <a:buChar char="q"/>
              <a:tabLst/>
              <a:defRPr/>
            </a:pPr>
            <a:r>
              <a:rPr lang="en-US" sz="2000">
                <a:solidFill>
                  <a:srgbClr val="000000"/>
                </a:solidFill>
                <a:latin typeface="Aptos" panose="020B0004020202020204" pitchFamily="34" charset="0"/>
                <a:cs typeface="Calibri" panose="020F0502020204030204" pitchFamily="34" charset="0"/>
              </a:rPr>
              <a:t>M</a:t>
            </a:r>
            <a:r>
              <a:rPr kumimoji="0" lang="en-US" sz="200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ay involve physical contact, including assault by penetration </a:t>
            </a:r>
            <a:r>
              <a:rPr kumimoji="0" lang="en-US" sz="2000" b="1"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(for example rape or penetration with an object)</a:t>
            </a:r>
            <a:r>
              <a:rPr kumimoji="0" lang="en-US" sz="200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 or non-penetrative acts such as masturbation, kissing, rubbing and touching outside of clothing </a:t>
            </a:r>
            <a:endParaRPr lang="en-US" sz="2000">
              <a:solidFill>
                <a:srgbClr val="000000"/>
              </a:solidFill>
              <a:latin typeface="Aptos" panose="020B0004020202020204" pitchFamily="34" charset="0"/>
              <a:cs typeface="Calibri" panose="020F0502020204030204" pitchFamily="34" charset="0"/>
            </a:endParaRPr>
          </a:p>
          <a:p>
            <a:pPr marL="342900" marR="0" lvl="0" indent="-342900" defTabSz="711200" rtl="0" eaLnBrk="1" fontAlgn="auto" latinLnBrk="0" hangingPunct="1">
              <a:lnSpc>
                <a:spcPct val="90000"/>
              </a:lnSpc>
              <a:spcBef>
                <a:spcPct val="0"/>
              </a:spcBef>
              <a:spcAft>
                <a:spcPct val="35000"/>
              </a:spcAft>
              <a:buClrTx/>
              <a:buSzTx/>
              <a:buFont typeface="Wingdings" panose="05000000000000000000" pitchFamily="2" charset="2"/>
              <a:buChar char="q"/>
              <a:tabLst/>
              <a:defRPr/>
            </a:pPr>
            <a:r>
              <a:rPr lang="en-US" sz="2000">
                <a:solidFill>
                  <a:srgbClr val="000000"/>
                </a:solidFill>
                <a:latin typeface="Aptos" panose="020B0004020202020204" pitchFamily="34" charset="0"/>
                <a:cs typeface="Calibri" panose="020F0502020204030204" pitchFamily="34" charset="0"/>
              </a:rPr>
              <a:t>M</a:t>
            </a:r>
            <a:r>
              <a:rPr kumimoji="0" lang="en-US" sz="200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ay also include non-contact activities, such as involving children in looking at, or in the production of, sexual images, watching sexual activities, encouraging children to behave in sexually inappropriate ways, or grooming a child in preparation for abuse (including via the internet)</a:t>
            </a:r>
          </a:p>
          <a:p>
            <a:pPr marL="342900" marR="0" lvl="0" indent="-342900" defTabSz="711200" rtl="0" eaLnBrk="1" fontAlgn="auto" latinLnBrk="0" hangingPunct="1">
              <a:lnSpc>
                <a:spcPct val="90000"/>
              </a:lnSpc>
              <a:spcBef>
                <a:spcPct val="0"/>
              </a:spcBef>
              <a:spcAft>
                <a:spcPct val="35000"/>
              </a:spcAft>
              <a:buClrTx/>
              <a:buSzTx/>
              <a:buFont typeface="Wingdings" panose="05000000000000000000" pitchFamily="2" charset="2"/>
              <a:buChar char="q"/>
              <a:tabLst/>
              <a:defRPr/>
            </a:pPr>
            <a:r>
              <a:rPr kumimoji="0" lang="en-US" sz="200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Sexual abuse is not solely perpetrated by adult males - women can also commit acts of sexual abuse, as can other children </a:t>
            </a:r>
          </a:p>
        </p:txBody>
      </p:sp>
      <p:sp>
        <p:nvSpPr>
          <p:cNvPr id="28" name="TextBox 27">
            <a:extLst>
              <a:ext uri="{FF2B5EF4-FFF2-40B4-BE49-F238E27FC236}">
                <a16:creationId xmlns:a16="http://schemas.microsoft.com/office/drawing/2014/main" id="{8E3E2287-6151-DD60-430C-4CD314744104}"/>
              </a:ext>
            </a:extLst>
          </p:cNvPr>
          <p:cNvSpPr txBox="1"/>
          <p:nvPr/>
        </p:nvSpPr>
        <p:spPr>
          <a:xfrm>
            <a:off x="244601" y="787813"/>
            <a:ext cx="6279285" cy="1271567"/>
          </a:xfrm>
          <a:prstGeom prst="rect">
            <a:avLst/>
          </a:prstGeom>
          <a:noFill/>
        </p:spPr>
        <p:txBody>
          <a:bodyPr wrap="square">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2100" b="1" i="1"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Involves forcing or enticing a child or young person to take part in sexual activities, not necessarily involving a high level of violence, whether or not the child is aware of what is happening</a:t>
            </a:r>
            <a:r>
              <a:rPr kumimoji="0" lang="en-US" sz="2200" b="1" i="1"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 </a:t>
            </a:r>
            <a:endParaRPr kumimoji="0" lang="en-US" sz="2200" b="0" i="1"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endParaRPr>
          </a:p>
        </p:txBody>
      </p:sp>
    </p:spTree>
    <p:extLst>
      <p:ext uri="{BB962C8B-B14F-4D97-AF65-F5344CB8AC3E}">
        <p14:creationId xmlns:p14="http://schemas.microsoft.com/office/powerpoint/2010/main" val="270754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wipe(down)">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wipe(down)">
                                      <p:cBhvr>
                                        <p:cTn id="12" dur="500"/>
                                        <p:tgtEl>
                                          <p:spTgt spid="17">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animEffect transition="in" filter="wipe(down)">
                                      <p:cBhvr>
                                        <p:cTn id="15" dur="500"/>
                                        <p:tgtEl>
                                          <p:spTgt spid="17">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17">
                                            <p:txEl>
                                              <p:pRg st="2" end="2"/>
                                            </p:txEl>
                                          </p:spTgt>
                                        </p:tgtEl>
                                        <p:attrNameLst>
                                          <p:attrName>style.visibility</p:attrName>
                                        </p:attrNameLst>
                                      </p:cBhvr>
                                      <p:to>
                                        <p:strVal val="visible"/>
                                      </p:to>
                                    </p:set>
                                    <p:animEffect transition="in" filter="wipe(down)">
                                      <p:cBhvr>
                                        <p:cTn id="18"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95691A8-F70B-E67F-3434-4B54D397512F}"/>
              </a:ext>
            </a:extLst>
          </p:cNvPr>
          <p:cNvSpPr>
            <a:spLocks noGrp="1"/>
          </p:cNvSpPr>
          <p:nvPr>
            <p:ph type="pic" sz="quarter" idx="10"/>
          </p:nvPr>
        </p:nvSpPr>
        <p:spPr>
          <a:xfrm>
            <a:off x="6523885" y="0"/>
            <a:ext cx="5668115" cy="6858000"/>
          </a:xfrm>
          <a:solidFill>
            <a:srgbClr val="4179AA"/>
          </a:solidFill>
          <a:ln>
            <a:solidFill>
              <a:srgbClr val="002060"/>
            </a:solidFill>
          </a:ln>
        </p:spPr>
        <p:txBody>
          <a:bodyPr/>
          <a:lstStyle/>
          <a:p>
            <a:endParaRPr lang="en-GB">
              <a:solidFill>
                <a:srgbClr val="4179AA"/>
              </a:solidFill>
            </a:endParaRPr>
          </a:p>
        </p:txBody>
      </p:sp>
      <p:sp>
        <p:nvSpPr>
          <p:cNvPr id="6" name="Title 5">
            <a:extLst>
              <a:ext uri="{FF2B5EF4-FFF2-40B4-BE49-F238E27FC236}">
                <a16:creationId xmlns:a16="http://schemas.microsoft.com/office/drawing/2014/main" id="{48A08138-787B-6A9A-FAF9-BAFB1D4577D0}"/>
              </a:ext>
            </a:extLst>
          </p:cNvPr>
          <p:cNvSpPr txBox="1">
            <a:spLocks noGrp="1"/>
          </p:cNvSpPr>
          <p:nvPr>
            <p:ph type="title" idx="4294967295"/>
          </p:nvPr>
        </p:nvSpPr>
        <p:spPr>
          <a:xfrm>
            <a:off x="7266363" y="935484"/>
            <a:ext cx="4500675" cy="4062651"/>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spcBef>
                <a:spcPts val="0"/>
              </a:spcBef>
              <a:defRPr/>
            </a:pPr>
            <a:r>
              <a:rPr kumimoji="0" lang="en-GB" sz="3200" b="0" i="0" u="none" strike="noStrike" kern="1200" cap="none" spc="0" normalizeH="0" baseline="0" noProof="0">
                <a:ln>
                  <a:noFill/>
                </a:ln>
                <a:solidFill>
                  <a:schemeClr val="bg2"/>
                </a:solidFill>
                <a:effectLst/>
                <a:uLnTx/>
                <a:uFillTx/>
                <a:latin typeface="Aptos" panose="020B000402020202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educationsafeguarding@essex.gov.uk</a:t>
            </a:r>
            <a:r>
              <a:rPr kumimoji="0" lang="en-GB" sz="3200" b="0" i="0" u="none" strike="noStrike" kern="1200" cap="none" spc="0" normalizeH="0" baseline="0" noProof="0">
                <a:ln>
                  <a:noFill/>
                </a:ln>
                <a:solidFill>
                  <a:schemeClr val="bg2"/>
                </a:solidFill>
                <a:effectLst/>
                <a:uLnTx/>
                <a:uFillTx/>
                <a:latin typeface="Aptos" panose="020B0004020202020204" pitchFamily="34" charset="0"/>
                <a:ea typeface="+mn-ea"/>
                <a:cs typeface="Calibri" panose="020F0502020204030204" pitchFamily="34" charset="0"/>
              </a:rPr>
              <a:t> </a:t>
            </a:r>
            <a:br>
              <a:rPr kumimoji="0" lang="en-GB" sz="3200" b="0" i="0" u="none" strike="noStrike" kern="1200" cap="none" spc="0" normalizeH="0" baseline="0" noProof="0">
                <a:ln>
                  <a:noFill/>
                </a:ln>
                <a:solidFill>
                  <a:schemeClr val="bg2"/>
                </a:solidFill>
                <a:effectLst/>
                <a:uLnTx/>
                <a:uFillTx/>
                <a:latin typeface="Aptos" panose="020B0004020202020204" pitchFamily="34" charset="0"/>
                <a:ea typeface="+mn-ea"/>
                <a:cs typeface="Calibri" panose="020F0502020204030204" pitchFamily="34" charset="0"/>
              </a:rPr>
            </a:br>
            <a:br>
              <a:rPr lang="en-GB" sz="3200" b="0">
                <a:solidFill>
                  <a:schemeClr val="bg2"/>
                </a:solidFill>
                <a:latin typeface="Aptos" panose="020B0004020202020204" pitchFamily="34" charset="0"/>
                <a:ea typeface="+mn-ea"/>
                <a:cs typeface="Calibri" panose="020F0502020204030204" pitchFamily="34" charset="0"/>
              </a:rPr>
            </a:br>
            <a:br>
              <a:rPr kumimoji="0" lang="en-GB" sz="3200" b="1" i="0" u="none" strike="noStrike" kern="1200" cap="none" spc="0" normalizeH="0" baseline="0" noProof="0">
                <a:ln>
                  <a:noFill/>
                </a:ln>
                <a:solidFill>
                  <a:schemeClr val="bg2"/>
                </a:solidFill>
                <a:effectLst/>
                <a:uLnTx/>
                <a:uFillTx/>
                <a:latin typeface="Aptos" panose="020B0004020202020204" pitchFamily="34" charset="0"/>
                <a:ea typeface="+mn-ea"/>
                <a:cs typeface="Calibri" panose="020F0502020204030204" pitchFamily="34" charset="0"/>
              </a:rPr>
            </a:br>
            <a:r>
              <a:rPr kumimoji="0" lang="en-GB" sz="2800" b="1" i="0" u="none" strike="noStrike" kern="1200" cap="none" spc="0" normalizeH="0" baseline="0" noProof="0">
                <a:ln>
                  <a:noFill/>
                </a:ln>
                <a:solidFill>
                  <a:schemeClr val="bg2"/>
                </a:solidFill>
                <a:effectLst/>
                <a:uLnTx/>
                <a:uFillTx/>
                <a:latin typeface="Aptos" panose="020B000402020202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EY website: safeguarding</a:t>
            </a:r>
            <a:r>
              <a:rPr kumimoji="0" lang="en-GB" sz="2800" b="1" i="0" u="none" strike="noStrike" kern="1200" cap="none" spc="0" normalizeH="0" baseline="0" noProof="0">
                <a:ln>
                  <a:noFill/>
                </a:ln>
                <a:solidFill>
                  <a:schemeClr val="bg2"/>
                </a:solidFill>
                <a:effectLst/>
                <a:uLnTx/>
                <a:uFillTx/>
                <a:latin typeface="Aptos" panose="020B0004020202020204" pitchFamily="34" charset="0"/>
                <a:ea typeface="+mn-ea"/>
                <a:cs typeface="Calibri" panose="020F0502020204030204" pitchFamily="34" charset="0"/>
              </a:rPr>
              <a:t> </a:t>
            </a:r>
            <a:br>
              <a:rPr kumimoji="0" lang="en-GB" sz="3200" b="0" i="0" u="none" strike="noStrike" kern="1200" cap="none" spc="0" normalizeH="0" baseline="0" noProof="0">
                <a:ln>
                  <a:noFill/>
                </a:ln>
                <a:solidFill>
                  <a:schemeClr val="bg2"/>
                </a:solidFill>
                <a:effectLst/>
                <a:uLnTx/>
                <a:uFillTx/>
                <a:latin typeface="Aptos" panose="020B0004020202020204" pitchFamily="34" charset="0"/>
                <a:ea typeface="+mn-ea"/>
                <a:cs typeface="Calibri" panose="020F0502020204030204" pitchFamily="34" charset="0"/>
              </a:rPr>
            </a:br>
            <a:br>
              <a:rPr kumimoji="0" lang="en-GB" sz="2800" b="1" i="0" u="none" strike="noStrike" kern="1200" cap="none" spc="0" normalizeH="0" baseline="0" noProof="0">
                <a:ln>
                  <a:noFill/>
                </a:ln>
                <a:solidFill>
                  <a:schemeClr val="bg2"/>
                </a:solidFill>
                <a:effectLst/>
                <a:uLnTx/>
                <a:uFillTx/>
                <a:latin typeface="Calibri"/>
                <a:ea typeface="+mn-ea"/>
                <a:cs typeface="+mn-cs"/>
              </a:rPr>
            </a:br>
            <a:r>
              <a:rPr lang="en-GB" sz="1800">
                <a:solidFill>
                  <a:schemeClr val="bg2"/>
                </a:solidFill>
                <a:hlinkClick r:id="rId5">
                  <a:extLst>
                    <a:ext uri="{A12FA001-AC4F-418D-AE19-62706E023703}">
                      <ahyp:hlinkClr xmlns:ahyp="http://schemas.microsoft.com/office/drawing/2018/hyperlinkcolor" val="tx"/>
                    </a:ext>
                  </a:extLst>
                </a:hlinkClick>
              </a:rPr>
              <a:t>Welcome to the Essex Safeguarding Childre </a:t>
            </a:r>
            <a:r>
              <a:rPr lang="en-GB" sz="2800">
                <a:solidFill>
                  <a:schemeClr val="bg2"/>
                </a:solidFill>
                <a:latin typeface="Aptos" panose="020B0004020202020204" pitchFamily="34" charset="0"/>
                <a:hlinkClick r:id="rId5">
                  <a:extLst>
                    <a:ext uri="{A12FA001-AC4F-418D-AE19-62706E023703}">
                      <ahyp:hlinkClr xmlns:ahyp="http://schemas.microsoft.com/office/drawing/2018/hyperlinkcolor" val="tx"/>
                    </a:ext>
                  </a:extLst>
                </a:hlinkClick>
              </a:rPr>
              <a:t>Essex Safeguarding Children Board</a:t>
            </a:r>
            <a:endParaRPr kumimoji="0" lang="en-GB" sz="1800" b="0" i="0" u="none" strike="noStrike" kern="1200" cap="none" spc="0" normalizeH="0" baseline="0" noProof="0">
              <a:ln>
                <a:noFill/>
              </a:ln>
              <a:solidFill>
                <a:schemeClr val="bg2"/>
              </a:solidFill>
              <a:effectLst/>
              <a:uLnTx/>
              <a:uFillTx/>
              <a:latin typeface="Aptos" panose="020B0004020202020204" pitchFamily="34" charset="0"/>
              <a:ea typeface="+mn-ea"/>
              <a:cs typeface="+mn-cs"/>
            </a:endParaRPr>
          </a:p>
        </p:txBody>
      </p:sp>
      <p:sp>
        <p:nvSpPr>
          <p:cNvPr id="8" name="TextBox 7">
            <a:extLst>
              <a:ext uri="{FF2B5EF4-FFF2-40B4-BE49-F238E27FC236}">
                <a16:creationId xmlns:a16="http://schemas.microsoft.com/office/drawing/2014/main" id="{9A079407-F25B-50CD-1C42-9FA1F4586FF8}"/>
              </a:ext>
            </a:extLst>
          </p:cNvPr>
          <p:cNvSpPr txBox="1"/>
          <p:nvPr/>
        </p:nvSpPr>
        <p:spPr>
          <a:xfrm>
            <a:off x="420835" y="586039"/>
            <a:ext cx="6420566" cy="594008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Head of Education Safeguarding and Wellbeing: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Jo Barclay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0000"/>
              </a:solidFill>
              <a:effectLst/>
              <a:highlight>
                <a:srgbClr val="FFFF00"/>
              </a:highlight>
              <a:uLnTx/>
              <a:uFillTx/>
              <a:latin typeface="Aptos" panose="020B000402020202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Senior Education Safeguarding Adviser (Strategic Support and Review)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Matthew Lewis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Senior Education Safeguarding Adviser (Strategic Support and Training and Development Lead)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Alex Darvill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0000"/>
              </a:solidFill>
              <a:effectLst/>
              <a:highlight>
                <a:srgbClr val="FFFF00"/>
              </a:highlight>
              <a:uLnTx/>
              <a:uFillTx/>
              <a:latin typeface="Aptos" panose="020B000402020202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Education Safeguarding Advisers (Quadrants):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Derai Lewis-Jones (Northeast)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Samantha Stevens (Mid)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Emma Roles (South)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Jo Sullivan (West)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179AA"/>
                </a:solidFill>
                <a:effectLst/>
                <a:uLnTx/>
                <a:uFillTx/>
                <a:latin typeface="Aptos" panose="020B0004020202020204" pitchFamily="34" charset="0"/>
                <a:ea typeface="+mn-ea"/>
                <a:cs typeface="Calibri" panose="020F0502020204030204" pitchFamily="34" charset="0"/>
              </a:rPr>
              <a:t>Education Safeguarding Officer (Domestic Abuse)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Gemma Harris</a:t>
            </a:r>
          </a:p>
        </p:txBody>
      </p:sp>
    </p:spTree>
    <p:extLst>
      <p:ext uri="{BB962C8B-B14F-4D97-AF65-F5344CB8AC3E}">
        <p14:creationId xmlns:p14="http://schemas.microsoft.com/office/powerpoint/2010/main" val="36293894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85FCD-345C-B85D-5BB8-C096D516A938}"/>
            </a:ext>
          </a:extLst>
        </p:cNvPr>
        <p:cNvGrpSpPr/>
        <p:nvPr/>
      </p:nvGrpSpPr>
      <p:grpSpPr>
        <a:xfrm>
          <a:off x="0" y="0"/>
          <a:ext cx="0" cy="0"/>
          <a:chOff x="0" y="0"/>
          <a:chExt cx="0" cy="0"/>
        </a:xfrm>
      </p:grpSpPr>
      <p:pic>
        <p:nvPicPr>
          <p:cNvPr id="4" name="Picture Placeholder 3" descr="Kids playing and drawing on the earth">
            <a:extLst>
              <a:ext uri="{FF2B5EF4-FFF2-40B4-BE49-F238E27FC236}">
                <a16:creationId xmlns:a16="http://schemas.microsoft.com/office/drawing/2014/main" id="{1F7D2F77-338D-DE40-397E-372DA500B2B2}"/>
              </a:ext>
            </a:extLst>
          </p:cNvPr>
          <p:cNvPicPr>
            <a:picLocks noGrp="1" noChangeAspect="1"/>
          </p:cNvPicPr>
          <p:nvPr>
            <p:ph type="pic" sz="quarter" idx="10"/>
          </p:nvPr>
        </p:nvPicPr>
        <p:blipFill>
          <a:blip r:embed="rId3" cstate="email">
            <a:alphaModFix amt="70000"/>
            <a:extLst>
              <a:ext uri="{28A0092B-C50C-407E-A947-70E740481C1C}">
                <a14:useLocalDpi xmlns:a14="http://schemas.microsoft.com/office/drawing/2010/main" val="0"/>
              </a:ext>
            </a:extLst>
          </a:blip>
          <a:srcRect/>
          <a:stretch/>
        </p:blipFill>
        <p:spPr>
          <a:xfrm>
            <a:off x="6523886" y="10"/>
            <a:ext cx="5668115" cy="6857990"/>
          </a:xfrm>
          <a:noFill/>
          <a:ln>
            <a:solidFill>
              <a:srgbClr val="002060"/>
            </a:solidFill>
          </a:ln>
        </p:spPr>
      </p:pic>
      <p:sp>
        <p:nvSpPr>
          <p:cNvPr id="8" name="Title 7">
            <a:extLst>
              <a:ext uri="{FF2B5EF4-FFF2-40B4-BE49-F238E27FC236}">
                <a16:creationId xmlns:a16="http://schemas.microsoft.com/office/drawing/2014/main" id="{9E6DE7E7-8427-2991-25FD-CD2935B99E8F}"/>
              </a:ext>
            </a:extLst>
          </p:cNvPr>
          <p:cNvSpPr txBox="1">
            <a:spLocks noGrp="1"/>
          </p:cNvSpPr>
          <p:nvPr>
            <p:ph type="title" idx="4294967295"/>
          </p:nvPr>
        </p:nvSpPr>
        <p:spPr>
          <a:xfrm>
            <a:off x="420266" y="219926"/>
            <a:ext cx="6103620" cy="126188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Discuss</a:t>
            </a:r>
            <a:r>
              <a:rPr kumimoji="0" lang="en-GB" sz="2800" b="0"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 </a:t>
            </a:r>
            <a:r>
              <a:rPr kumimoji="0" lang="en-GB" sz="2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what might you consider to be indicators of </a:t>
            </a:r>
            <a:r>
              <a:rPr kumimoji="0" lang="en-GB" sz="2800" b="1"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sexual abuse?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t>These may include but are not exclusive to:</a:t>
            </a:r>
            <a:r>
              <a:rPr kumimoji="0" lang="en-GB" sz="9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t> </a:t>
            </a:r>
          </a:p>
        </p:txBody>
      </p:sp>
      <p:sp>
        <p:nvSpPr>
          <p:cNvPr id="10" name="TextBox 9">
            <a:extLst>
              <a:ext uri="{FF2B5EF4-FFF2-40B4-BE49-F238E27FC236}">
                <a16:creationId xmlns:a16="http://schemas.microsoft.com/office/drawing/2014/main" id="{D2298028-589E-DB96-B15E-5FBBDBEE4102}"/>
              </a:ext>
            </a:extLst>
          </p:cNvPr>
          <p:cNvSpPr txBox="1"/>
          <p:nvPr/>
        </p:nvSpPr>
        <p:spPr>
          <a:xfrm>
            <a:off x="190500" y="1571625"/>
            <a:ext cx="6364224" cy="4893647"/>
          </a:xfrm>
          <a:prstGeom prst="rect">
            <a:avLst/>
          </a:prstGeom>
          <a:noFill/>
        </p:spPr>
        <p:txBody>
          <a:bodyPr wrap="square">
            <a:spAutoFit/>
          </a:bodyPr>
          <a:lstStyle/>
          <a:p>
            <a:pPr marL="342900" indent="-342900" fontAlgn="base">
              <a:spcBef>
                <a:spcPct val="20000"/>
              </a:spcBef>
              <a:spcAft>
                <a:spcPct val="0"/>
              </a:spcAft>
              <a:buFont typeface="Wingdings" panose="05000000000000000000" pitchFamily="2" charset="2"/>
              <a:buChar char="v"/>
              <a:defRPr/>
            </a:pPr>
            <a:r>
              <a:rPr lang="en-GB" sz="2000" b="1" kern="0">
                <a:latin typeface="Aptos" panose="020B0004020202020204" pitchFamily="34" charset="0"/>
                <a:cs typeface="Calibri" panose="020F0502020204030204" pitchFamily="34" charset="0"/>
              </a:rPr>
              <a:t>Physical indicators: </a:t>
            </a:r>
            <a:r>
              <a:rPr lang="en-GB" sz="2000" kern="0">
                <a:solidFill>
                  <a:srgbClr val="000000"/>
                </a:solidFill>
                <a:latin typeface="Aptos" panose="020B0004020202020204" pitchFamily="34" charset="0"/>
                <a:cs typeface="Calibri" panose="020F0502020204030204" pitchFamily="34" charset="0"/>
              </a:rPr>
              <a:t>including discomfort, pain, itching, bleeding, sexually transmitted STI’s, pregnancy, recurrent UTI’s </a:t>
            </a:r>
          </a:p>
          <a:p>
            <a:pPr marL="342900" indent="-342900" fontAlgn="base">
              <a:spcBef>
                <a:spcPct val="20000"/>
              </a:spcBef>
              <a:spcAft>
                <a:spcPct val="0"/>
              </a:spcAft>
              <a:buFont typeface="Wingdings" panose="05000000000000000000" pitchFamily="2" charset="2"/>
              <a:buChar char="v"/>
              <a:defRPr/>
            </a:pPr>
            <a:r>
              <a:rPr lang="en-GB" sz="2000" b="1" kern="0">
                <a:latin typeface="Aptos" panose="020B0004020202020204" pitchFamily="34" charset="0"/>
                <a:cs typeface="Calibri" panose="020F0502020204030204" pitchFamily="34" charset="0"/>
              </a:rPr>
              <a:t>Behavioural indicators: </a:t>
            </a:r>
            <a:r>
              <a:rPr lang="en-GB" sz="2000" kern="0">
                <a:solidFill>
                  <a:srgbClr val="000000"/>
                </a:solidFill>
                <a:latin typeface="Aptos" panose="020B0004020202020204" pitchFamily="34" charset="0"/>
                <a:cs typeface="Calibri" panose="020F0502020204030204" pitchFamily="34" charset="0"/>
              </a:rPr>
              <a:t>sexualised language behaviour and knowledge that is not developmentally appropriate. Inappropriate masturbation, sudden changes in behaviour, withdrawal, isolation, anxiety, depressions, low self esteem, fear </a:t>
            </a:r>
          </a:p>
          <a:p>
            <a:pPr marL="342900" indent="-342900" fontAlgn="base">
              <a:spcBef>
                <a:spcPct val="20000"/>
              </a:spcBef>
              <a:spcAft>
                <a:spcPct val="0"/>
              </a:spcAft>
              <a:buFont typeface="Wingdings" panose="05000000000000000000" pitchFamily="2" charset="2"/>
              <a:buChar char="v"/>
              <a:defRPr/>
            </a:pPr>
            <a:r>
              <a:rPr lang="en-GB" sz="2000" b="1" kern="0">
                <a:latin typeface="Aptos" panose="020B0004020202020204" pitchFamily="34" charset="0"/>
                <a:cs typeface="Calibri" panose="020F0502020204030204" pitchFamily="34" charset="0"/>
              </a:rPr>
              <a:t>Emotional indicators: </a:t>
            </a:r>
            <a:r>
              <a:rPr lang="en-GB" sz="2000" kern="0">
                <a:solidFill>
                  <a:srgbClr val="000000"/>
                </a:solidFill>
                <a:latin typeface="Aptos" panose="020B0004020202020204" pitchFamily="34" charset="0"/>
                <a:cs typeface="Calibri" panose="020F0502020204030204" pitchFamily="34" charset="0"/>
              </a:rPr>
              <a:t>feelings of shame, guilt or self-blame, emotional distress, sleep difficulties, increased secrecy, difficulty trusting others, emotional outbursts </a:t>
            </a:r>
          </a:p>
          <a:p>
            <a:pPr marL="342900" indent="-342900" fontAlgn="base">
              <a:spcBef>
                <a:spcPct val="20000"/>
              </a:spcBef>
              <a:spcAft>
                <a:spcPct val="0"/>
              </a:spcAft>
              <a:buFont typeface="Wingdings" panose="05000000000000000000" pitchFamily="2" charset="2"/>
              <a:buChar char="v"/>
              <a:defRPr/>
            </a:pPr>
            <a:r>
              <a:rPr lang="en-GB" sz="2000" b="1" kern="0">
                <a:latin typeface="Aptos" panose="020B0004020202020204" pitchFamily="34" charset="0"/>
                <a:cs typeface="Calibri" panose="020F0502020204030204" pitchFamily="34" charset="0"/>
              </a:rPr>
              <a:t>Educational indicators: </a:t>
            </a:r>
            <a:r>
              <a:rPr lang="en-GB" sz="2000" kern="0">
                <a:solidFill>
                  <a:srgbClr val="000000"/>
                </a:solidFill>
                <a:latin typeface="Aptos" panose="020B0004020202020204" pitchFamily="34" charset="0"/>
                <a:cs typeface="Calibri" panose="020F0502020204030204" pitchFamily="34" charset="0"/>
              </a:rPr>
              <a:t>reduced concentration and engagements, decline in achievement, poor attendance, reluctance to change for PE </a:t>
            </a:r>
          </a:p>
        </p:txBody>
      </p:sp>
    </p:spTree>
    <p:extLst>
      <p:ext uri="{BB962C8B-B14F-4D97-AF65-F5344CB8AC3E}">
        <p14:creationId xmlns:p14="http://schemas.microsoft.com/office/powerpoint/2010/main" val="206342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1" end="1"/>
                                            </p:txEl>
                                          </p:spTgt>
                                        </p:tgtEl>
                                        <p:attrNameLst>
                                          <p:attrName>style.visibility</p:attrName>
                                        </p:attrNameLst>
                                      </p:cBhvr>
                                      <p:to>
                                        <p:strVal val="visible"/>
                                      </p:to>
                                    </p:set>
                                    <p:animEffect transition="in" filter="fade">
                                      <p:cBhvr>
                                        <p:cTn id="28" dur="1000"/>
                                        <p:tgtEl>
                                          <p:spTgt spid="10">
                                            <p:txEl>
                                              <p:pRg st="1" end="1"/>
                                            </p:txEl>
                                          </p:spTgt>
                                        </p:tgtEl>
                                      </p:cBhvr>
                                    </p:animEffect>
                                    <p:anim calcmode="lin" valueType="num">
                                      <p:cBhvr>
                                        <p:cTn id="29"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animEffect transition="in" filter="fade">
                                      <p:cBhvr>
                                        <p:cTn id="35" dur="1000"/>
                                        <p:tgtEl>
                                          <p:spTgt spid="10">
                                            <p:txEl>
                                              <p:pRg st="2" end="2"/>
                                            </p:txEl>
                                          </p:spTgt>
                                        </p:tgtEl>
                                      </p:cBhvr>
                                    </p:animEffect>
                                    <p:anim calcmode="lin" valueType="num">
                                      <p:cBhvr>
                                        <p:cTn id="36"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3" end="3"/>
                                            </p:txEl>
                                          </p:spTgt>
                                        </p:tgtEl>
                                        <p:attrNameLst>
                                          <p:attrName>style.visibility</p:attrName>
                                        </p:attrNameLst>
                                      </p:cBhvr>
                                      <p:to>
                                        <p:strVal val="visible"/>
                                      </p:to>
                                    </p:set>
                                    <p:animEffect transition="in" filter="fade">
                                      <p:cBhvr>
                                        <p:cTn id="42" dur="1000"/>
                                        <p:tgtEl>
                                          <p:spTgt spid="10">
                                            <p:txEl>
                                              <p:pRg st="3" end="3"/>
                                            </p:txEl>
                                          </p:spTgt>
                                        </p:tgtEl>
                                      </p:cBhvr>
                                    </p:animEffect>
                                    <p:anim calcmode="lin" valueType="num">
                                      <p:cBhvr>
                                        <p:cTn id="43"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7C87A-5671-38E9-2B97-73ACF8E2FCA3}"/>
            </a:ext>
          </a:extLst>
        </p:cNvPr>
        <p:cNvGrpSpPr/>
        <p:nvPr/>
      </p:nvGrpSpPr>
      <p:grpSpPr>
        <a:xfrm>
          <a:off x="0" y="0"/>
          <a:ext cx="0" cy="0"/>
          <a:chOff x="0" y="0"/>
          <a:chExt cx="0" cy="0"/>
        </a:xfrm>
      </p:grpSpPr>
      <p:pic>
        <p:nvPicPr>
          <p:cNvPr id="4" name="Picture Placeholder 3" descr="Kids playing and drawing on the earth">
            <a:extLst>
              <a:ext uri="{FF2B5EF4-FFF2-40B4-BE49-F238E27FC236}">
                <a16:creationId xmlns:a16="http://schemas.microsoft.com/office/drawing/2014/main" id="{58072A50-6986-254E-EBA1-BEFC272A706D}"/>
              </a:ext>
            </a:extLst>
          </p:cNvPr>
          <p:cNvPicPr>
            <a:picLocks noGrp="1" noChangeAspect="1"/>
          </p:cNvPicPr>
          <p:nvPr>
            <p:ph type="pic" sz="quarter" idx="10"/>
          </p:nvPr>
        </p:nvPicPr>
        <p:blipFill>
          <a:blip r:embed="rId3" cstate="email">
            <a:alphaModFix amt="85000"/>
            <a:extLst>
              <a:ext uri="{28A0092B-C50C-407E-A947-70E740481C1C}">
                <a14:useLocalDpi xmlns:a14="http://schemas.microsoft.com/office/drawing/2010/main" val="0"/>
              </a:ext>
            </a:extLst>
          </a:blip>
          <a:srcRect/>
          <a:stretch/>
        </p:blipFill>
        <p:spPr>
          <a:xfrm>
            <a:off x="6523886" y="10"/>
            <a:ext cx="5668115" cy="6857990"/>
          </a:xfrm>
          <a:noFill/>
          <a:ln>
            <a:solidFill>
              <a:srgbClr val="002060"/>
            </a:solidFill>
          </a:ln>
        </p:spPr>
      </p:pic>
      <p:sp>
        <p:nvSpPr>
          <p:cNvPr id="7" name="Title 2">
            <a:extLst>
              <a:ext uri="{FF2B5EF4-FFF2-40B4-BE49-F238E27FC236}">
                <a16:creationId xmlns:a16="http://schemas.microsoft.com/office/drawing/2014/main" id="{ACCC3BAB-DF11-02A3-C68F-99E31D372397}"/>
              </a:ext>
            </a:extLst>
          </p:cNvPr>
          <p:cNvSpPr>
            <a:spLocks noGrp="1"/>
          </p:cNvSpPr>
          <p:nvPr>
            <p:ph type="title"/>
          </p:nvPr>
        </p:nvSpPr>
        <p:spPr>
          <a:xfrm>
            <a:off x="155448" y="158692"/>
            <a:ext cx="6519718" cy="1234689"/>
          </a:xfrm>
        </p:spPr>
        <p:txBody>
          <a:bodyPr anchor="t">
            <a:normAutofit fontScale="90000"/>
          </a:bodyPr>
          <a:lstStyle/>
          <a:p>
            <a:pPr>
              <a:lnSpc>
                <a:spcPct val="90000"/>
              </a:lnSpc>
            </a:pPr>
            <a:r>
              <a:rPr lang="en-US" sz="3600" dirty="0">
                <a:latin typeface="Aptos" panose="020B0004020202020204" pitchFamily="34" charset="0"/>
              </a:rPr>
              <a:t>Neglect</a:t>
            </a:r>
            <a:br>
              <a:rPr lang="en-US" sz="3600" dirty="0">
                <a:latin typeface="Aptos" panose="020B0004020202020204" pitchFamily="34" charset="0"/>
              </a:rPr>
            </a:br>
            <a:r>
              <a:rPr lang="en-US" sz="2200" i="1" dirty="0">
                <a:solidFill>
                  <a:srgbClr val="4179AA"/>
                </a:solidFill>
                <a:latin typeface="Aptos" panose="020B0004020202020204" pitchFamily="34" charset="0"/>
                <a:ea typeface="ＭＳ Ｐゴシック"/>
                <a:cs typeface="Calibri" panose="020F0502020204030204" pitchFamily="34" charset="0"/>
              </a:rPr>
              <a:t>Persistent failure to meet a child’s basic physical and/or psychological needs, likely to result in the serious impairment of the child’s health or development</a:t>
            </a:r>
            <a:endParaRPr lang="en-US" sz="3600" dirty="0">
              <a:latin typeface="Aptos" panose="020B0004020202020204" pitchFamily="34" charset="0"/>
            </a:endParaRPr>
          </a:p>
        </p:txBody>
      </p:sp>
      <p:sp>
        <p:nvSpPr>
          <p:cNvPr id="3" name="TextBox 2">
            <a:extLst>
              <a:ext uri="{FF2B5EF4-FFF2-40B4-BE49-F238E27FC236}">
                <a16:creationId xmlns:a16="http://schemas.microsoft.com/office/drawing/2014/main" id="{67F93E6E-DB65-0AE4-1E8C-9966DCD7EC71}"/>
              </a:ext>
            </a:extLst>
          </p:cNvPr>
          <p:cNvSpPr txBox="1"/>
          <p:nvPr/>
        </p:nvSpPr>
        <p:spPr>
          <a:xfrm>
            <a:off x="218362" y="1652421"/>
            <a:ext cx="6149340" cy="4914166"/>
          </a:xfrm>
          <a:prstGeom prst="rect">
            <a:avLst/>
          </a:prstGeom>
          <a:noFill/>
        </p:spPr>
        <p:txBody>
          <a:bodyPr wrap="square">
            <a:spAutoFit/>
          </a:bodyPr>
          <a:lstStyle/>
          <a:p>
            <a:pPr marL="342900" marR="0" lvl="0" indent="-342900" algn="ctr" defTabSz="914400" rtl="0" eaLnBrk="1" fontAlgn="auto" latinLnBrk="0" hangingPunct="1">
              <a:lnSpc>
                <a:spcPct val="100000"/>
              </a:lnSpc>
              <a:spcBef>
                <a:spcPts val="1134"/>
              </a:spcBef>
              <a:spcAft>
                <a:spcPts val="1134"/>
              </a:spcAft>
              <a:buClrTx/>
              <a:buSzTx/>
              <a:buFont typeface="Wingdings" panose="05000000000000000000" pitchFamily="2" charset="2"/>
              <a:buChar char="v"/>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Failure to provide adequate food, clothing and shelter</a:t>
            </a:r>
          </a:p>
          <a:p>
            <a:pPr marL="342900" marR="0" lvl="0" indent="-342900" algn="ctr" defTabSz="914400" rtl="0" eaLnBrk="1" fontAlgn="auto" latinLnBrk="0" hangingPunct="1">
              <a:lnSpc>
                <a:spcPct val="100000"/>
              </a:lnSpc>
              <a:spcBef>
                <a:spcPts val="1134"/>
              </a:spcBef>
              <a:spcAft>
                <a:spcPts val="1134"/>
              </a:spcAft>
              <a:buClrTx/>
              <a:buSzTx/>
              <a:buFont typeface="Wingdings" panose="05000000000000000000" pitchFamily="2" charset="2"/>
              <a:buChar char="v"/>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Failure to ensure access to appropriate medical care or treatment.</a:t>
            </a:r>
          </a:p>
          <a:p>
            <a:pPr marL="342900" marR="0" lvl="0" indent="-342900" algn="ctr" defTabSz="914400" rtl="0" eaLnBrk="1" fontAlgn="auto" latinLnBrk="0" hangingPunct="1">
              <a:lnSpc>
                <a:spcPct val="100000"/>
              </a:lnSpc>
              <a:spcBef>
                <a:spcPts val="1134"/>
              </a:spcBef>
              <a:spcAft>
                <a:spcPts val="1134"/>
              </a:spcAft>
              <a:buClrTx/>
              <a:buSzTx/>
              <a:buFont typeface="Wingdings" panose="05000000000000000000" pitchFamily="2" charset="2"/>
              <a:buChar char="v"/>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Failure to protect a child from physical and emotional harm or danger; ensure adequate supervision (including the use of inadequate caregivers)</a:t>
            </a:r>
          </a:p>
          <a:p>
            <a:pPr marL="342900" marR="0" lvl="0" indent="-342900" algn="ctr" defTabSz="914400" rtl="0" eaLnBrk="1" fontAlgn="auto" latinLnBrk="0" hangingPunct="1">
              <a:lnSpc>
                <a:spcPct val="100000"/>
              </a:lnSpc>
              <a:spcBef>
                <a:spcPts val="1134"/>
              </a:spcBef>
              <a:spcAft>
                <a:spcPts val="1134"/>
              </a:spcAft>
              <a:buClrTx/>
              <a:buSzTx/>
              <a:buFont typeface="Wingdings" panose="05000000000000000000" pitchFamily="2" charset="2"/>
              <a:buChar char="v"/>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Neglect may occur </a:t>
            </a:r>
            <a:r>
              <a:rPr kumimoji="0" lang="en-GB" sz="2000" b="1" i="0" u="none" strike="noStrike" kern="120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during pregnancy </a:t>
            </a: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for example through substance mis-use </a:t>
            </a:r>
          </a:p>
          <a:p>
            <a:pPr marL="342900" marR="0" lvl="0" indent="-342900" algn="ctr" defTabSz="914400" rtl="0" eaLnBrk="1" fontAlgn="auto" latinLnBrk="0" hangingPunct="1">
              <a:lnSpc>
                <a:spcPct val="100000"/>
              </a:lnSpc>
              <a:spcBef>
                <a:spcPts val="1134"/>
              </a:spcBef>
              <a:spcAft>
                <a:spcPts val="1134"/>
              </a:spcAft>
              <a:buClrTx/>
              <a:buSzTx/>
              <a:buFont typeface="Wingdings" panose="05000000000000000000" pitchFamily="2" charset="2"/>
              <a:buChar char="v"/>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It may also include neglect of, or unresponsiveness to, a child’s basic emotional needs. </a:t>
            </a:r>
          </a:p>
        </p:txBody>
      </p:sp>
    </p:spTree>
    <p:extLst>
      <p:ext uri="{BB962C8B-B14F-4D97-AF65-F5344CB8AC3E}">
        <p14:creationId xmlns:p14="http://schemas.microsoft.com/office/powerpoint/2010/main" val="155629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806FC-93BD-11BD-F9B3-3964E884918C}"/>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6F2A887-8E0B-EEB0-EFE3-BA6645F7BAC7}"/>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alphaModFix amt="70000"/>
            <a:extLst>
              <a:ext uri="{28A0092B-C50C-407E-A947-70E740481C1C}">
                <a14:useLocalDpi xmlns:a14="http://schemas.microsoft.com/office/drawing/2010/main" val="0"/>
              </a:ext>
            </a:extLst>
          </a:blip>
          <a:srcRect/>
          <a:stretch/>
        </p:blipFill>
        <p:spPr>
          <a:xfrm>
            <a:off x="6523886" y="10"/>
            <a:ext cx="5668115" cy="6857990"/>
          </a:xfrm>
          <a:noFill/>
          <a:ln>
            <a:solidFill>
              <a:srgbClr val="002060"/>
            </a:solidFill>
          </a:ln>
        </p:spPr>
      </p:pic>
      <p:sp>
        <p:nvSpPr>
          <p:cNvPr id="8" name="Title 7">
            <a:extLst>
              <a:ext uri="{FF2B5EF4-FFF2-40B4-BE49-F238E27FC236}">
                <a16:creationId xmlns:a16="http://schemas.microsoft.com/office/drawing/2014/main" id="{93FAA6E7-2525-42EB-F19B-0CA20C8967AF}"/>
              </a:ext>
              <a:ext uri="{C183D7F6-B498-43B3-948B-1728B52AA6E4}">
                <adec:decorative xmlns:adec="http://schemas.microsoft.com/office/drawing/2017/decorative" val="1"/>
              </a:ext>
            </a:extLst>
          </p:cNvPr>
          <p:cNvSpPr txBox="1">
            <a:spLocks noGrp="1"/>
          </p:cNvSpPr>
          <p:nvPr>
            <p:ph type="title" idx="4294967295"/>
          </p:nvPr>
        </p:nvSpPr>
        <p:spPr>
          <a:xfrm>
            <a:off x="420266" y="219926"/>
            <a:ext cx="610362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Discuss</a:t>
            </a:r>
            <a:r>
              <a:rPr kumimoji="0" lang="en-GB" sz="2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what might you consider to be indicators of neglect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t>These may include but are not exclusive to children:</a:t>
            </a:r>
            <a:r>
              <a:rPr kumimoji="0" lang="en-GB" sz="700" b="1" i="0" u="none" strike="noStrike" kern="1200" cap="none" spc="0" normalizeH="0" baseline="0" noProof="0" dirty="0">
                <a:ln>
                  <a:noFill/>
                </a:ln>
                <a:solidFill>
                  <a:srgbClr val="E40037"/>
                </a:solidFill>
                <a:effectLst/>
                <a:uLnTx/>
                <a:uFillTx/>
                <a:latin typeface="Aptos" panose="020B0004020202020204" pitchFamily="34" charset="0"/>
                <a:ea typeface="+mn-ea"/>
                <a:cs typeface="+mn-cs"/>
              </a:rPr>
              <a:t> </a:t>
            </a:r>
          </a:p>
        </p:txBody>
      </p:sp>
      <p:sp>
        <p:nvSpPr>
          <p:cNvPr id="3" name="TextBox 2">
            <a:extLst>
              <a:ext uri="{FF2B5EF4-FFF2-40B4-BE49-F238E27FC236}">
                <a16:creationId xmlns:a16="http://schemas.microsoft.com/office/drawing/2014/main" id="{917DC944-F051-BC16-A590-96ACEB52AC21}"/>
              </a:ext>
              <a:ext uri="{C183D7F6-B498-43B3-948B-1728B52AA6E4}">
                <adec:decorative xmlns:adec="http://schemas.microsoft.com/office/drawing/2017/decorative" val="1"/>
              </a:ext>
            </a:extLst>
          </p:cNvPr>
          <p:cNvSpPr txBox="1"/>
          <p:nvPr/>
        </p:nvSpPr>
        <p:spPr>
          <a:xfrm>
            <a:off x="420266" y="1448961"/>
            <a:ext cx="6103620" cy="5656933"/>
          </a:xfrm>
          <a:prstGeom prst="rect">
            <a:avLst/>
          </a:prstGeom>
          <a:noFill/>
        </p:spPr>
        <p:txBody>
          <a:bodyPr wrap="square">
            <a:spAutoFit/>
          </a:bodyPr>
          <a:lstStyle/>
          <a:p>
            <a:pPr marL="0" marR="0" lvl="0" indent="0" algn="ctr"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0" lang="en-GB" sz="1800" b="1" i="0" u="none" strike="noStrike" kern="0" cap="none" spc="0" normalizeH="0" baseline="0" noProof="0">
              <a:ln>
                <a:noFill/>
              </a:ln>
              <a:solidFill>
                <a:srgbClr val="4179AA"/>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living in a home that is indisputably dirty or unsafe</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who are dirty with poor hygiene</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with dirty, inadequate and unsuitable clothing</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lang="en-GB" sz="2000" kern="0">
                <a:solidFill>
                  <a:srgbClr val="000000"/>
                </a:solidFill>
                <a:latin typeface="Aptos" panose="020B0004020202020204" pitchFamily="34" charset="0"/>
                <a:cs typeface="Calibri" panose="020F0502020204030204" pitchFamily="34" charset="0"/>
              </a:rPr>
              <a:t>with nutrition, hunger, frequent request for food</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lang="en-GB" sz="2000" kern="0">
                <a:solidFill>
                  <a:srgbClr val="000000"/>
                </a:solidFill>
                <a:latin typeface="Aptos" panose="020B0004020202020204" pitchFamily="34" charset="0"/>
                <a:cs typeface="Calibri" panose="020F0502020204030204" pitchFamily="34" charset="0"/>
              </a:rPr>
              <a:t>faltering growth, weight loss or obesity </a:t>
            </a:r>
            <a:endPar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living in dangerous conditions (</a:t>
            </a:r>
            <a:r>
              <a:rPr kumimoji="0" lang="en-GB" sz="2000" b="0" i="0" u="none" strike="noStrike" kern="0" cap="none" spc="0" normalizeH="0" baseline="0" noProof="0" err="1">
                <a:ln>
                  <a:noFill/>
                </a:ln>
                <a:solidFill>
                  <a:srgbClr val="000000"/>
                </a:solidFill>
                <a:effectLst/>
                <a:uLnTx/>
                <a:uFillTx/>
                <a:latin typeface="Aptos" panose="020B0004020202020204" pitchFamily="34" charset="0"/>
                <a:ea typeface="+mn-ea"/>
                <a:cs typeface="Calibri" panose="020F0502020204030204" pitchFamily="34" charset="0"/>
              </a:rPr>
              <a:t>eg</a:t>
            </a: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 around drugs, alcohol or violence)</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who are often angry, aggressive or self-harm </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who fail to receive basic health care </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lang="en-GB" sz="2000" kern="0">
                <a:solidFill>
                  <a:srgbClr val="000000"/>
                </a:solidFill>
                <a:latin typeface="Aptos" panose="020B0004020202020204" pitchFamily="34" charset="0"/>
                <a:cs typeface="Calibri" panose="020F0502020204030204" pitchFamily="34" charset="0"/>
              </a:rPr>
              <a:t>w</a:t>
            </a:r>
            <a:r>
              <a:rPr kumimoji="0" lang="en-GB" sz="2000" b="0" i="0" u="none" strike="noStrike" kern="0" cap="none" spc="0" normalizeH="0" baseline="0" noProof="0" err="1">
                <a:ln>
                  <a:noFill/>
                </a:ln>
                <a:solidFill>
                  <a:srgbClr val="000000"/>
                </a:solidFill>
                <a:effectLst/>
                <a:uLnTx/>
                <a:uFillTx/>
                <a:latin typeface="Aptos" panose="020B0004020202020204" pitchFamily="34" charset="0"/>
                <a:ea typeface="+mn-ea"/>
                <a:cs typeface="Calibri" panose="020F0502020204030204" pitchFamily="34" charset="0"/>
              </a:rPr>
              <a:t>ho</a:t>
            </a: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 are not taken for medical treatment when their children are ill or are injured</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lang="en-GB" sz="2000" kern="0">
                <a:solidFill>
                  <a:srgbClr val="000000"/>
                </a:solidFill>
                <a:latin typeface="Aptos" panose="020B0004020202020204" pitchFamily="34" charset="0"/>
                <a:cs typeface="Calibri" panose="020F0502020204030204" pitchFamily="34" charset="0"/>
              </a:rPr>
              <a:t>who are tiredness, lethargy</a:t>
            </a:r>
            <a:endPar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v"/>
              <a:tabLst/>
              <a:defRPr/>
            </a:pPr>
            <a:r>
              <a:rPr lang="en-GB" sz="2000" kern="0">
                <a:solidFill>
                  <a:srgbClr val="000000"/>
                </a:solidFill>
                <a:latin typeface="Aptos" panose="020B0004020202020204" pitchFamily="34" charset="0"/>
                <a:cs typeface="Calibri" panose="020F0502020204030204" pitchFamily="34" charset="0"/>
              </a:rPr>
              <a:t>with p</a:t>
            </a:r>
            <a:r>
              <a:rPr kumimoji="0" lang="en-GB" sz="2000" b="0" i="0" u="none" strike="noStrike" kern="0" cap="none" spc="0" normalizeH="0" baseline="0" noProof="0" err="1">
                <a:ln>
                  <a:noFill/>
                </a:ln>
                <a:solidFill>
                  <a:srgbClr val="000000"/>
                </a:solidFill>
                <a:effectLst/>
                <a:uLnTx/>
                <a:uFillTx/>
                <a:latin typeface="Aptos" panose="020B0004020202020204" pitchFamily="34" charset="0"/>
                <a:ea typeface="+mn-ea"/>
                <a:cs typeface="Calibri" panose="020F0502020204030204" pitchFamily="34" charset="0"/>
              </a:rPr>
              <a:t>oor</a:t>
            </a: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 attendance </a:t>
            </a:r>
            <a:r>
              <a:rPr lang="en-GB" sz="2000" kern="0">
                <a:solidFill>
                  <a:srgbClr val="000000"/>
                </a:solidFill>
                <a:latin typeface="Aptos" panose="020B0004020202020204" pitchFamily="34" charset="0"/>
                <a:cs typeface="Calibri" panose="020F0502020204030204" pitchFamily="34" charset="0"/>
              </a:rPr>
              <a:t>or frequent lateness</a:t>
            </a: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 </a:t>
            </a:r>
            <a:r>
              <a:rPr lang="en-GB" sz="2000" kern="0">
                <a:solidFill>
                  <a:srgbClr val="000000"/>
                </a:solidFill>
                <a:latin typeface="Aptos" panose="020B0004020202020204" pitchFamily="34" charset="0"/>
                <a:cs typeface="Calibri" panose="020F0502020204030204" pitchFamily="34" charset="0"/>
              </a:rPr>
              <a:t>to </a:t>
            </a: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n-ea"/>
                <a:cs typeface="Calibri" panose="020F0502020204030204" pitchFamily="34" charset="0"/>
              </a:rPr>
              <a:t>setting</a:t>
            </a:r>
            <a:r>
              <a:rPr kumimoji="0" lang="en-GB" sz="1800" b="0" i="0" u="none" strike="noStrike" kern="0" cap="none" spc="0" normalizeH="0" baseline="0" noProof="0">
                <a:ln>
                  <a:noFill/>
                </a:ln>
                <a:solidFill>
                  <a:srgbClr val="000000"/>
                </a:solidFill>
                <a:effectLst/>
                <a:uLnTx/>
                <a:uFillTx/>
                <a:latin typeface="Aptos" panose="020B0004020202020204" pitchFamily="34" charset="0"/>
                <a:ea typeface="+mn-ea"/>
                <a:cs typeface="+mn-cs"/>
              </a:rPr>
              <a:t>	</a:t>
            </a:r>
            <a:endParaRPr kumimoji="0" lang="en-GB" sz="1600" b="0" i="0" u="none" strike="noStrike" kern="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GB" sz="1800" b="0" i="0" u="none" strike="noStrike" kern="0" cap="none" spc="0" normalizeH="0" baseline="0" noProof="0">
                <a:ln>
                  <a:noFill/>
                </a:ln>
                <a:solidFill>
                  <a:srgbClr val="000000"/>
                </a:solidFill>
                <a:effectLst/>
                <a:uLnTx/>
                <a:uFillTx/>
                <a:latin typeface="Lexend" pitchFamily="2" charset="0"/>
                <a:ea typeface="MS PGothic" pitchFamily="34" charset="-128"/>
                <a:cs typeface="+mn-cs"/>
              </a:rPr>
              <a:t> </a:t>
            </a:r>
            <a:endParaRPr kumimoji="0" lang="en-US" sz="1800" b="0" i="0" u="none" strike="noStrike" kern="0" cap="none" spc="0" normalizeH="0" baseline="0" noProof="0">
              <a:ln>
                <a:noFill/>
              </a:ln>
              <a:solidFill>
                <a:srgbClr val="000000"/>
              </a:solidFill>
              <a:effectLst/>
              <a:uLnTx/>
              <a:uFillTx/>
              <a:latin typeface="Arial"/>
              <a:ea typeface="MS PGothic" pitchFamily="34" charset="-128"/>
              <a:cs typeface="+mn-cs"/>
            </a:endParaRPr>
          </a:p>
        </p:txBody>
      </p:sp>
    </p:spTree>
    <p:extLst>
      <p:ext uri="{BB962C8B-B14F-4D97-AF65-F5344CB8AC3E}">
        <p14:creationId xmlns:p14="http://schemas.microsoft.com/office/powerpoint/2010/main" val="48926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p:cTn id="2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p:cTn id="47"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p:cTn id="55"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8" end="8"/>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3">
                                            <p:txEl>
                                              <p:pRg st="9" end="9"/>
                                            </p:txEl>
                                          </p:spTgt>
                                        </p:tgtEl>
                                        <p:attrNameLst>
                                          <p:attrName>style.visibility</p:attrName>
                                        </p:attrNameLst>
                                      </p:cBhvr>
                                      <p:to>
                                        <p:strVal val="visible"/>
                                      </p:to>
                                    </p:set>
                                    <p:anim calcmode="lin" valueType="num">
                                      <p:cBhvr>
                                        <p:cTn id="7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9" end="9"/>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3">
                                            <p:txEl>
                                              <p:pRg st="10" end="10"/>
                                            </p:txEl>
                                          </p:spTgt>
                                        </p:tgtEl>
                                        <p:attrNameLst>
                                          <p:attrName>style.visibility</p:attrName>
                                        </p:attrNameLst>
                                      </p:cBhvr>
                                      <p:to>
                                        <p:strVal val="visible"/>
                                      </p:to>
                                    </p:set>
                                    <p:anim calcmode="lin" valueType="num">
                                      <p:cBhvr>
                                        <p:cTn id="79"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10" end="1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3">
                                            <p:txEl>
                                              <p:pRg st="11" end="11"/>
                                            </p:txEl>
                                          </p:spTgt>
                                        </p:tgtEl>
                                        <p:attrNameLst>
                                          <p:attrName>style.visibility</p:attrName>
                                        </p:attrNameLst>
                                      </p:cBhvr>
                                      <p:to>
                                        <p:strVal val="visible"/>
                                      </p:to>
                                    </p:set>
                                    <p:anim calcmode="lin" valueType="num">
                                      <p:cBhvr>
                                        <p:cTn id="87"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88"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89"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90"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2000"/>
              </a:srgbClr>
            </a:gs>
            <a:gs pos="97000">
              <a:srgbClr val="E40037"/>
            </a:gs>
          </a:gsLst>
          <a:lin ang="5400000" scaled="1"/>
        </a:gradFill>
        <a:effectLst/>
      </p:bgPr>
    </p:bg>
    <p:spTree>
      <p:nvGrpSpPr>
        <p:cNvPr id="1" name="">
          <a:extLst>
            <a:ext uri="{FF2B5EF4-FFF2-40B4-BE49-F238E27FC236}">
              <a16:creationId xmlns:a16="http://schemas.microsoft.com/office/drawing/2014/main" id="{BDA639B1-1715-D6B9-FAEE-F68F891030A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B842E44-5DED-99AA-7B8D-000EF0F52AE7}"/>
              </a:ext>
            </a:extLst>
          </p:cNvPr>
          <p:cNvSpPr txBox="1">
            <a:spLocks noGrp="1"/>
          </p:cNvSpPr>
          <p:nvPr>
            <p:ph type="title" idx="4294967295"/>
          </p:nvPr>
        </p:nvSpPr>
        <p:spPr>
          <a:xfrm>
            <a:off x="2575817" y="1501909"/>
            <a:ext cx="7040366" cy="31393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What staff should do – reporting and recording</a:t>
            </a:r>
            <a:endParaRPr kumimoji="0" lang="en-GB"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117344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nds on ears">
            <a:extLst>
              <a:ext uri="{FF2B5EF4-FFF2-40B4-BE49-F238E27FC236}">
                <a16:creationId xmlns:a16="http://schemas.microsoft.com/office/drawing/2014/main" id="{D505961A-487D-CEA8-4CA8-2D307F1C71B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a:stretch>
            <a:fillRect/>
          </a:stretch>
        </p:blipFill>
        <p:spPr/>
      </p:pic>
      <p:sp>
        <p:nvSpPr>
          <p:cNvPr id="4" name="Content Placeholder 3">
            <a:extLst>
              <a:ext uri="{FF2B5EF4-FFF2-40B4-BE49-F238E27FC236}">
                <a16:creationId xmlns:a16="http://schemas.microsoft.com/office/drawing/2014/main" id="{623F6F77-FAA1-9B34-2046-52D4054EDA2F}"/>
              </a:ext>
            </a:extLst>
          </p:cNvPr>
          <p:cNvSpPr>
            <a:spLocks noGrp="1"/>
          </p:cNvSpPr>
          <p:nvPr>
            <p:ph type="title" idx="4294967295"/>
          </p:nvPr>
        </p:nvSpPr>
        <p:spPr>
          <a:xfrm>
            <a:off x="430213" y="1358900"/>
            <a:ext cx="6169025" cy="41402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6000" b="1" i="0" u="sng" strike="noStrike" kern="1200" cap="none" spc="0" normalizeH="0" baseline="0" noProof="0" dirty="0">
                <a:ln>
                  <a:noFill/>
                </a:ln>
                <a:solidFill>
                  <a:schemeClr val="tx1"/>
                </a:solidFill>
                <a:effectLst/>
                <a:uLnTx/>
                <a:uFillTx/>
                <a:latin typeface="Aptos" panose="020B0004020202020204" pitchFamily="34" charset="0"/>
                <a:ea typeface="Calibri" panose="020F0502020204030204" pitchFamily="34" charset="0"/>
                <a:cs typeface="+mj-cs"/>
                <a:hlinkClick r:id="rId4">
                  <a:extLst>
                    <a:ext uri="{A12FA001-AC4F-418D-AE19-62706E023703}">
                      <ahyp:hlinkClr xmlns:ahyp="http://schemas.microsoft.com/office/drawing/2018/hyperlinkcolor" val="tx"/>
                    </a:ext>
                  </a:extLst>
                </a:hlinkClick>
              </a:rPr>
              <a:t>Let children know you're listening</a:t>
            </a:r>
            <a:r>
              <a:rPr kumimoji="0" lang="en-GB" sz="6000" b="1" i="0" u="sng" strike="noStrike" kern="1200" cap="none" spc="0" normalizeH="0" baseline="0" noProof="0" dirty="0">
                <a:ln>
                  <a:noFill/>
                </a:ln>
                <a:solidFill>
                  <a:schemeClr val="tx1"/>
                </a:solidFill>
                <a:effectLst/>
                <a:uLnTx/>
                <a:uFillTx/>
                <a:latin typeface="Aptos" panose="020B0004020202020204" pitchFamily="34" charset="0"/>
                <a:ea typeface="Calibri" panose="020F0502020204030204" pitchFamily="34" charset="0"/>
                <a:cs typeface="+mj-cs"/>
              </a:rPr>
              <a:t>:</a:t>
            </a:r>
          </a:p>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6000" b="1" i="0" u="none" strike="noStrike" kern="1200" cap="none" spc="0" normalizeH="0" baseline="0" noProof="0" dirty="0">
                <a:ln>
                  <a:noFill/>
                </a:ln>
                <a:solidFill>
                  <a:schemeClr val="tx1"/>
                </a:solidFill>
                <a:effectLst/>
                <a:uLnTx/>
                <a:uFillTx/>
                <a:latin typeface="+mn-lt"/>
                <a:ea typeface="+mn-ea"/>
                <a:cs typeface="+mn-cs"/>
                <a:hlinkClick r:id="rId5"/>
              </a:rPr>
              <a:t>Responding to a child’s disclosure </a:t>
            </a:r>
            <a:br>
              <a:rPr kumimoji="0" lang="en-GB" sz="6000" b="1" i="0" u="sng" strike="noStrike" kern="1200" cap="none" spc="0" normalizeH="0" baseline="0" noProof="0" dirty="0">
                <a:ln>
                  <a:noFill/>
                </a:ln>
                <a:solidFill>
                  <a:srgbClr val="4179AA"/>
                </a:solidFill>
                <a:effectLst/>
                <a:uLnTx/>
                <a:uFillTx/>
                <a:latin typeface="Aptos" panose="020B0004020202020204" pitchFamily="34" charset="0"/>
                <a:ea typeface="Calibri" panose="020F0502020204030204" pitchFamily="34" charset="0"/>
                <a:cs typeface="+mj-cs"/>
              </a:rPr>
            </a:br>
            <a:endParaRPr kumimoji="0" lang="en-GB" sz="1700" b="1"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304966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BE131-1DC7-2B4C-FA4F-802A9202E7E5}"/>
            </a:ext>
          </a:extLst>
        </p:cNvPr>
        <p:cNvGrpSpPr/>
        <p:nvPr/>
      </p:nvGrpSpPr>
      <p:grpSpPr>
        <a:xfrm>
          <a:off x="0" y="0"/>
          <a:ext cx="0" cy="0"/>
          <a:chOff x="0" y="0"/>
          <a:chExt cx="0" cy="0"/>
        </a:xfrm>
      </p:grpSpPr>
      <p:pic>
        <p:nvPicPr>
          <p:cNvPr id="6" name="Picture Placeholder 5" descr="Stack of folders">
            <a:extLst>
              <a:ext uri="{FF2B5EF4-FFF2-40B4-BE49-F238E27FC236}">
                <a16:creationId xmlns:a16="http://schemas.microsoft.com/office/drawing/2014/main" id="{5A2DC906-E4A2-0C5C-F0B0-E20D8F016F76}"/>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a:stretch>
            <a:fillRect/>
          </a:stretch>
        </p:blipFill>
        <p:spPr>
          <a:blipFill>
            <a:blip r:embed="rId4" cstate="email">
              <a:extLst>
                <a:ext uri="{28A0092B-C50C-407E-A947-70E740481C1C}">
                  <a14:useLocalDpi xmlns:a14="http://schemas.microsoft.com/office/drawing/2010/main" val="0"/>
                </a:ext>
              </a:extLst>
            </a:blip>
            <a:stretch>
              <a:fillRect/>
            </a:stretch>
          </a:blipFill>
        </p:spPr>
      </p:pic>
      <p:sp>
        <p:nvSpPr>
          <p:cNvPr id="3" name="Title 2">
            <a:extLst>
              <a:ext uri="{FF2B5EF4-FFF2-40B4-BE49-F238E27FC236}">
                <a16:creationId xmlns:a16="http://schemas.microsoft.com/office/drawing/2014/main" id="{0ECD129F-73AA-945B-C399-9390B9016795}"/>
              </a:ext>
            </a:extLst>
          </p:cNvPr>
          <p:cNvSpPr>
            <a:spLocks noGrp="1"/>
          </p:cNvSpPr>
          <p:nvPr>
            <p:ph type="title"/>
          </p:nvPr>
        </p:nvSpPr>
        <p:spPr>
          <a:xfrm>
            <a:off x="225826" y="228524"/>
            <a:ext cx="6891070" cy="1067221"/>
          </a:xfrm>
        </p:spPr>
        <p:txBody>
          <a:bodyPr/>
          <a:lstStyle/>
          <a:p>
            <a:r>
              <a:rPr lang="en-GB" sz="3200">
                <a:solidFill>
                  <a:srgbClr val="E40037"/>
                </a:solidFill>
                <a:latin typeface="Aptos" panose="020B0004020202020204" pitchFamily="34" charset="0"/>
              </a:rPr>
              <a:t>If a child makes a </a:t>
            </a:r>
            <a:r>
              <a:rPr lang="en-GB" sz="3200">
                <a:solidFill>
                  <a:srgbClr val="000000"/>
                </a:solidFill>
                <a:latin typeface="Aptos" panose="020B0004020202020204" pitchFamily="34" charset="0"/>
              </a:rPr>
              <a:t>disclosure </a:t>
            </a:r>
            <a:r>
              <a:rPr lang="en-GB" sz="3200">
                <a:solidFill>
                  <a:srgbClr val="E40037"/>
                </a:solidFill>
                <a:latin typeface="Aptos" panose="020B0004020202020204" pitchFamily="34" charset="0"/>
              </a:rPr>
              <a:t>or you have a safeguarding </a:t>
            </a:r>
            <a:r>
              <a:rPr lang="en-GB" sz="3200">
                <a:solidFill>
                  <a:srgbClr val="000000"/>
                </a:solidFill>
                <a:latin typeface="Aptos" panose="020B0004020202020204" pitchFamily="34" charset="0"/>
              </a:rPr>
              <a:t>concern</a:t>
            </a:r>
            <a:r>
              <a:rPr lang="en-GB" sz="3200">
                <a:solidFill>
                  <a:srgbClr val="E40037"/>
                </a:solidFill>
                <a:latin typeface="Aptos" panose="020B0004020202020204" pitchFamily="34" charset="0"/>
              </a:rPr>
              <a:t>: </a:t>
            </a:r>
          </a:p>
        </p:txBody>
      </p:sp>
      <p:sp>
        <p:nvSpPr>
          <p:cNvPr id="4" name="Content Placeholder 3">
            <a:extLst>
              <a:ext uri="{FF2B5EF4-FFF2-40B4-BE49-F238E27FC236}">
                <a16:creationId xmlns:a16="http://schemas.microsoft.com/office/drawing/2014/main" id="{0C87884B-BF72-E1A0-5682-7832A7180256}"/>
              </a:ext>
            </a:extLst>
          </p:cNvPr>
          <p:cNvSpPr>
            <a:spLocks noGrp="1"/>
          </p:cNvSpPr>
          <p:nvPr>
            <p:ph idx="1"/>
          </p:nvPr>
        </p:nvSpPr>
        <p:spPr>
          <a:xfrm>
            <a:off x="225826" y="1524268"/>
            <a:ext cx="6298059" cy="4788397"/>
          </a:xfrm>
        </p:spPr>
        <p:txBody>
          <a:bodyPr/>
          <a:lstStyle/>
          <a:p>
            <a:pPr marL="457200" marR="0" lvl="0" indent="-457200" algn="l" defTabSz="914400" rtl="0" eaLnBrk="1" fontAlgn="auto" latinLnBrk="0" hangingPunct="1">
              <a:lnSpc>
                <a:spcPct val="100000"/>
              </a:lnSpc>
              <a:spcBef>
                <a:spcPts val="0"/>
              </a:spcBef>
              <a:spcAft>
                <a:spcPts val="1134"/>
              </a:spcAft>
              <a:buClrTx/>
              <a:buSzTx/>
              <a:buFont typeface="Wingdings" panose="05000000000000000000" pitchFamily="2" charset="2"/>
              <a:buChar char="v"/>
              <a:tabLst/>
              <a:defRPr/>
            </a:pPr>
            <a:r>
              <a:rPr kumimoji="0" lang="en-GB" sz="2800" b="1" i="0" u="none" strike="noStrike" kern="1200" cap="none" spc="0" normalizeH="0" baseline="0" noProof="0">
                <a:ln>
                  <a:noFill/>
                </a:ln>
                <a:solidFill>
                  <a:srgbClr val="4179AA"/>
                </a:solidFill>
                <a:effectLst/>
                <a:uLnTx/>
                <a:uFillTx/>
                <a:latin typeface="Aptos" panose="020B0004020202020204" pitchFamily="34" charset="0"/>
              </a:rPr>
              <a:t>ACT ON IT IMMEDIATELY </a:t>
            </a:r>
            <a:r>
              <a:rPr kumimoji="0" lang="en-GB" sz="2800" b="1" i="0" u="none" strike="noStrike" kern="1200" cap="none" spc="0" normalizeH="0" baseline="0" noProof="0">
                <a:ln>
                  <a:noFill/>
                </a:ln>
                <a:solidFill>
                  <a:srgbClr val="000000"/>
                </a:solidFill>
                <a:effectLst/>
                <a:uLnTx/>
                <a:uFillTx/>
                <a:latin typeface="Aptos" panose="020B0004020202020204" pitchFamily="34" charset="0"/>
              </a:rPr>
              <a:t>– </a:t>
            </a:r>
            <a:r>
              <a:rPr kumimoji="0" lang="en-GB" sz="2600" b="0" i="0" u="none" strike="noStrike" kern="1200" cap="none" spc="0" normalizeH="0" baseline="0" noProof="0">
                <a:ln>
                  <a:noFill/>
                </a:ln>
                <a:solidFill>
                  <a:srgbClr val="000000"/>
                </a:solidFill>
                <a:effectLst/>
                <a:uLnTx/>
                <a:uFillTx/>
                <a:latin typeface="Aptos" panose="020B0004020202020204" pitchFamily="34" charset="0"/>
              </a:rPr>
              <a:t>do not assume colleagues have already done so</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v"/>
              <a:tabLst/>
              <a:defRPr/>
            </a:pPr>
            <a:r>
              <a:rPr kumimoji="0" lang="en-GB" sz="2800" b="1" i="0" u="none" strike="noStrike" kern="1200" cap="none" spc="0" normalizeH="0" baseline="0" noProof="0">
                <a:ln>
                  <a:noFill/>
                </a:ln>
                <a:solidFill>
                  <a:srgbClr val="4179AA"/>
                </a:solidFill>
                <a:effectLst/>
                <a:uLnTx/>
                <a:uFillTx/>
                <a:latin typeface="Aptos" panose="020B0004020202020204" pitchFamily="34" charset="0"/>
              </a:rPr>
              <a:t>Speak with the Designated Safeguarding Lead </a:t>
            </a:r>
            <a:r>
              <a:rPr kumimoji="0" lang="en-GB" sz="2600" b="0" i="0" u="none" strike="noStrike" kern="1200" cap="none" spc="0" normalizeH="0" baseline="0" noProof="0">
                <a:ln>
                  <a:noFill/>
                </a:ln>
                <a:solidFill>
                  <a:srgbClr val="000000"/>
                </a:solidFill>
                <a:effectLst/>
                <a:uLnTx/>
                <a:uFillTx/>
                <a:latin typeface="Aptos" panose="020B0004020202020204" pitchFamily="34" charset="0"/>
              </a:rPr>
              <a:t>– non-availability should not delay appropriate action being taken  </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v"/>
              <a:tabLst/>
              <a:defRPr/>
            </a:pPr>
            <a:r>
              <a:rPr kumimoji="0" lang="en-GB" sz="2800" b="1" i="0" u="none" strike="noStrike" kern="1200" cap="none" spc="0" normalizeH="0" baseline="0" noProof="0">
                <a:ln>
                  <a:noFill/>
                </a:ln>
                <a:solidFill>
                  <a:srgbClr val="4179AA"/>
                </a:solidFill>
                <a:effectLst/>
                <a:uLnTx/>
                <a:uFillTx/>
                <a:latin typeface="Aptos" panose="020B0004020202020204" pitchFamily="34" charset="0"/>
              </a:rPr>
              <a:t>Do not assume other professionals will share critical information </a:t>
            </a:r>
            <a:r>
              <a:rPr kumimoji="0" lang="en-GB" sz="2600" b="0" i="0" u="none" strike="noStrike" kern="1200" cap="none" spc="0" normalizeH="0" baseline="0" noProof="0">
                <a:ln>
                  <a:noFill/>
                </a:ln>
                <a:solidFill>
                  <a:srgbClr val="000000"/>
                </a:solidFill>
                <a:effectLst/>
                <a:uLnTx/>
                <a:uFillTx/>
                <a:latin typeface="Aptos" panose="020B0004020202020204" pitchFamily="34" charset="0"/>
              </a:rPr>
              <a:t>- early information sharing is vital for effective identification, assessment and allocation of appropriate service provision</a:t>
            </a:r>
          </a:p>
          <a:p>
            <a:endParaRPr lang="en-GB"/>
          </a:p>
        </p:txBody>
      </p:sp>
    </p:spTree>
    <p:extLst>
      <p:ext uri="{BB962C8B-B14F-4D97-AF65-F5344CB8AC3E}">
        <p14:creationId xmlns:p14="http://schemas.microsoft.com/office/powerpoint/2010/main" val="31761615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A9D17-DE3A-0F4E-511C-1FE4CF1471AA}"/>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CA58BF0-4698-F64E-9929-8C8670A4B56D}"/>
              </a:ext>
              <a:ext uri="{C183D7F6-B498-43B3-948B-1728B52AA6E4}">
                <adec:decorative xmlns:adec="http://schemas.microsoft.com/office/drawing/2017/decorative" val="1"/>
              </a:ext>
            </a:extLst>
          </p:cNvPr>
          <p:cNvSpPr/>
          <p:nvPr/>
        </p:nvSpPr>
        <p:spPr>
          <a:xfrm>
            <a:off x="1282700" y="1069848"/>
            <a:ext cx="3505200" cy="784352"/>
          </a:xfrm>
          <a:prstGeom prst="roundRect">
            <a:avLst/>
          </a:prstGeom>
          <a:solidFill>
            <a:srgbClr val="F0E3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Placeholder 5">
            <a:extLst>
              <a:ext uri="{FF2B5EF4-FFF2-40B4-BE49-F238E27FC236}">
                <a16:creationId xmlns:a16="http://schemas.microsoft.com/office/drawing/2014/main" id="{C30C3AF4-7F4D-6738-B94A-A736EEE713B6}"/>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a:stretch>
            <a:fillRect/>
          </a:stretch>
        </p:blipFill>
        <p:spPr>
          <a:blipFill>
            <a:blip r:embed="rId4" cstate="email">
              <a:extLst>
                <a:ext uri="{28A0092B-C50C-407E-A947-70E740481C1C}">
                  <a14:useLocalDpi xmlns:a14="http://schemas.microsoft.com/office/drawing/2010/main" val="0"/>
                </a:ext>
              </a:extLst>
            </a:blip>
            <a:stretch>
              <a:fillRect/>
            </a:stretch>
          </a:blipFill>
        </p:spPr>
      </p:pic>
      <p:sp>
        <p:nvSpPr>
          <p:cNvPr id="3" name="Title 2">
            <a:extLst>
              <a:ext uri="{FF2B5EF4-FFF2-40B4-BE49-F238E27FC236}">
                <a16:creationId xmlns:a16="http://schemas.microsoft.com/office/drawing/2014/main" id="{57A297E0-4813-A70A-5443-2968D8B0B54C}"/>
              </a:ext>
            </a:extLst>
          </p:cNvPr>
          <p:cNvSpPr>
            <a:spLocks noGrp="1"/>
          </p:cNvSpPr>
          <p:nvPr>
            <p:ph type="title"/>
          </p:nvPr>
        </p:nvSpPr>
        <p:spPr>
          <a:xfrm>
            <a:off x="225826" y="100566"/>
            <a:ext cx="6298060" cy="969282"/>
          </a:xfrm>
        </p:spPr>
        <p:txBody>
          <a:bodyPr/>
          <a:lstStyle/>
          <a:p>
            <a:r>
              <a:rPr lang="en-GB" sz="2800" dirty="0">
                <a:solidFill>
                  <a:srgbClr val="E40037"/>
                </a:solidFill>
                <a:latin typeface="Aptos" panose="020B0004020202020204" pitchFamily="34" charset="0"/>
              </a:rPr>
              <a:t>If you have a safeguarding </a:t>
            </a:r>
            <a:r>
              <a:rPr lang="en-GB" sz="2800" dirty="0">
                <a:solidFill>
                  <a:srgbClr val="000000"/>
                </a:solidFill>
                <a:latin typeface="Aptos" panose="020B0004020202020204" pitchFamily="34" charset="0"/>
              </a:rPr>
              <a:t>concern</a:t>
            </a:r>
            <a:r>
              <a:rPr lang="en-GB" sz="2800" dirty="0">
                <a:solidFill>
                  <a:srgbClr val="E40037"/>
                </a:solidFill>
                <a:latin typeface="Aptos" panose="020B0004020202020204" pitchFamily="34" charset="0"/>
              </a:rPr>
              <a:t> -  for example, the child’s presentation: </a:t>
            </a:r>
          </a:p>
        </p:txBody>
      </p:sp>
      <p:sp>
        <p:nvSpPr>
          <p:cNvPr id="4" name="Content Placeholder 3">
            <a:extLst>
              <a:ext uri="{FF2B5EF4-FFF2-40B4-BE49-F238E27FC236}">
                <a16:creationId xmlns:a16="http://schemas.microsoft.com/office/drawing/2014/main" id="{5F5BA4DB-C3AB-A7E4-1240-9D7336F12E8E}"/>
              </a:ext>
            </a:extLst>
          </p:cNvPr>
          <p:cNvSpPr>
            <a:spLocks noGrp="1"/>
          </p:cNvSpPr>
          <p:nvPr>
            <p:ph idx="1"/>
          </p:nvPr>
        </p:nvSpPr>
        <p:spPr>
          <a:xfrm>
            <a:off x="90774" y="1955800"/>
            <a:ext cx="6538625" cy="4689949"/>
          </a:xfrm>
        </p:spPr>
        <p:txBody>
          <a:bodyPr/>
          <a:lstStyle/>
          <a:p>
            <a:pPr marL="457200" indent="-457200">
              <a:spcBef>
                <a:spcPts val="0"/>
              </a:spcBef>
              <a:buFont typeface="Wingdings" panose="05000000000000000000" pitchFamily="2" charset="2"/>
              <a:buChar char="v"/>
              <a:defRPr/>
            </a:pPr>
            <a:r>
              <a:rPr lang="en-GB" sz="2400">
                <a:solidFill>
                  <a:srgbClr val="4179AA"/>
                </a:solidFill>
                <a:latin typeface="Aptos" panose="020B0004020202020204" pitchFamily="34" charset="0"/>
              </a:rPr>
              <a:t>INSTEAD - describe</a:t>
            </a:r>
            <a:r>
              <a:rPr lang="en-GB" sz="2800">
                <a:solidFill>
                  <a:srgbClr val="4179AA"/>
                </a:solidFill>
                <a:latin typeface="Aptos" panose="020B0004020202020204" pitchFamily="34" charset="0"/>
              </a:rPr>
              <a:t> </a:t>
            </a:r>
            <a:r>
              <a:rPr lang="en-GB" sz="2400">
                <a:solidFill>
                  <a:srgbClr val="4179AA"/>
                </a:solidFill>
                <a:latin typeface="Aptos" panose="020B0004020202020204" pitchFamily="34" charset="0"/>
              </a:rPr>
              <a:t>what this looks like </a:t>
            </a:r>
          </a:p>
          <a:p>
            <a:pPr marL="687600" lvl="2" indent="-457200">
              <a:buFont typeface="Wingdings" panose="05000000000000000000" pitchFamily="2" charset="2"/>
              <a:buChar char="ü"/>
              <a:defRPr/>
            </a:pPr>
            <a:r>
              <a:rPr lang="en-GB" sz="2400">
                <a:solidFill>
                  <a:srgbClr val="000000"/>
                </a:solidFill>
                <a:latin typeface="Aptos" panose="020B0004020202020204" pitchFamily="34" charset="0"/>
              </a:rPr>
              <a:t>food down the front of the jumper, </a:t>
            </a:r>
          </a:p>
          <a:p>
            <a:pPr marL="687600" lvl="2" indent="-457200">
              <a:buFont typeface="Wingdings" panose="05000000000000000000" pitchFamily="2" charset="2"/>
              <a:buChar char="ü"/>
              <a:defRPr/>
            </a:pPr>
            <a:r>
              <a:rPr lang="en-GB" sz="2400">
                <a:solidFill>
                  <a:srgbClr val="000000"/>
                </a:solidFill>
                <a:latin typeface="Aptos" panose="020B0004020202020204" pitchFamily="34" charset="0"/>
              </a:rPr>
              <a:t>hair unbrushed, nits in the hair, </a:t>
            </a:r>
          </a:p>
          <a:p>
            <a:pPr marL="687600" lvl="2" indent="-457200">
              <a:buFont typeface="Wingdings" panose="05000000000000000000" pitchFamily="2" charset="2"/>
              <a:buChar char="ü"/>
              <a:defRPr/>
            </a:pPr>
            <a:r>
              <a:rPr lang="en-GB" sz="2400">
                <a:solidFill>
                  <a:srgbClr val="000000"/>
                </a:solidFill>
                <a:latin typeface="Aptos" panose="020B0004020202020204" pitchFamily="34" charset="0"/>
              </a:rPr>
              <a:t>the sole is falling off the shoe that is too small </a:t>
            </a:r>
          </a:p>
          <a:p>
            <a:pPr marL="285750" lvl="0" indent="-285750">
              <a:spcBef>
                <a:spcPts val="0"/>
              </a:spcBef>
              <a:buClr>
                <a:srgbClr val="4179AA"/>
              </a:buClr>
              <a:buFont typeface="Wingdings" panose="05000000000000000000" pitchFamily="2" charset="2"/>
              <a:buChar char="v"/>
              <a:defRPr/>
            </a:pPr>
            <a:r>
              <a:rPr lang="en-GB" sz="2800">
                <a:solidFill>
                  <a:srgbClr val="000000"/>
                </a:solidFill>
                <a:latin typeface="Aptos" panose="020B0004020202020204" pitchFamily="34" charset="0"/>
              </a:rPr>
              <a:t> </a:t>
            </a:r>
            <a:r>
              <a:rPr lang="en-GB" sz="2400">
                <a:solidFill>
                  <a:srgbClr val="4179AA"/>
                </a:solidFill>
                <a:latin typeface="Aptos" panose="020B0004020202020204" pitchFamily="34" charset="0"/>
              </a:rPr>
              <a:t>INSTEAD - describe</a:t>
            </a:r>
            <a:r>
              <a:rPr lang="en-GB" sz="2800">
                <a:solidFill>
                  <a:srgbClr val="4179AA"/>
                </a:solidFill>
                <a:latin typeface="Aptos" panose="020B0004020202020204" pitchFamily="34" charset="0"/>
              </a:rPr>
              <a:t> </a:t>
            </a:r>
            <a:r>
              <a:rPr lang="en-GB" sz="2400">
                <a:solidFill>
                  <a:srgbClr val="4179AA"/>
                </a:solidFill>
                <a:latin typeface="Aptos" panose="020B0004020202020204" pitchFamily="34" charset="0"/>
              </a:rPr>
              <a:t>the impact on the child</a:t>
            </a:r>
          </a:p>
          <a:p>
            <a:pPr marL="687600" lvl="2" indent="-457200">
              <a:buClr>
                <a:srgbClr val="E40037"/>
              </a:buClr>
              <a:buFont typeface="Wingdings" panose="05000000000000000000" pitchFamily="2" charset="2"/>
              <a:buChar char="ü"/>
              <a:defRPr/>
            </a:pPr>
            <a:r>
              <a:rPr lang="en-GB" sz="2400" b="0">
                <a:latin typeface="Aptos" panose="020B0004020202020204" pitchFamily="34" charset="0"/>
              </a:rPr>
              <a:t>becoming isolated because they smell dirty</a:t>
            </a:r>
          </a:p>
          <a:p>
            <a:pPr marL="687600" lvl="2" indent="-457200">
              <a:buClr>
                <a:srgbClr val="E40037"/>
              </a:buClr>
              <a:buFont typeface="Wingdings" panose="05000000000000000000" pitchFamily="2" charset="2"/>
              <a:buChar char="ü"/>
              <a:defRPr/>
            </a:pPr>
            <a:r>
              <a:rPr lang="en-GB" sz="2400">
                <a:latin typeface="Aptos" panose="020B0004020202020204" pitchFamily="34" charset="0"/>
              </a:rPr>
              <a:t>blisters on their feet</a:t>
            </a:r>
            <a:endParaRPr lang="en-GB" sz="2400" b="0">
              <a:latin typeface="Aptos" panose="020B0004020202020204" pitchFamily="34" charset="0"/>
            </a:endParaRPr>
          </a:p>
          <a:p>
            <a:pPr lvl="0">
              <a:spcBef>
                <a:spcPts val="0"/>
              </a:spcBef>
              <a:defRPr/>
            </a:pPr>
            <a:endParaRPr lang="en-GB" sz="2800">
              <a:solidFill>
                <a:srgbClr val="4179AA"/>
              </a:solidFill>
              <a:latin typeface="Aptos" panose="020B0004020202020204" pitchFamily="34" charset="0"/>
            </a:endParaRPr>
          </a:p>
          <a:p>
            <a:pPr marL="687600" lvl="2" indent="-457200">
              <a:buFont typeface="Wingdings" panose="05000000000000000000" pitchFamily="2" charset="2"/>
              <a:buChar char="ü"/>
              <a:defRPr/>
            </a:pPr>
            <a:endParaRPr lang="en-GB"/>
          </a:p>
        </p:txBody>
      </p:sp>
      <p:sp>
        <p:nvSpPr>
          <p:cNvPr id="2" name="TextBox 1">
            <a:extLst>
              <a:ext uri="{FF2B5EF4-FFF2-40B4-BE49-F238E27FC236}">
                <a16:creationId xmlns:a16="http://schemas.microsoft.com/office/drawing/2014/main" id="{0CE4C761-8612-632F-B2EA-1F2D264A9476}"/>
              </a:ext>
            </a:extLst>
          </p:cNvPr>
          <p:cNvSpPr txBox="1"/>
          <p:nvPr/>
        </p:nvSpPr>
        <p:spPr>
          <a:xfrm>
            <a:off x="1282700" y="1170414"/>
            <a:ext cx="3409012" cy="569486"/>
          </a:xfrm>
          <a:prstGeom prst="rect">
            <a:avLst/>
          </a:prstGeom>
          <a:noFill/>
        </p:spPr>
        <p:txBody>
          <a:bodyPr wrap="square" lIns="0" tIns="0" rIns="0" bIns="0" rtlCol="0">
            <a:noAutofit/>
          </a:bodyPr>
          <a:lstStyle/>
          <a:p>
            <a:pPr lvl="0" algn="ctr">
              <a:spcAft>
                <a:spcPts val="1134"/>
              </a:spcAft>
              <a:defRPr/>
            </a:pPr>
            <a:r>
              <a:rPr lang="en-GB" sz="2100" b="1" i="1">
                <a:latin typeface="Aptos" panose="020B0004020202020204" pitchFamily="34" charset="0"/>
              </a:rPr>
              <a:t>“They are messy  or unkempt”</a:t>
            </a:r>
          </a:p>
        </p:txBody>
      </p:sp>
    </p:spTree>
    <p:extLst>
      <p:ext uri="{BB962C8B-B14F-4D97-AF65-F5344CB8AC3E}">
        <p14:creationId xmlns:p14="http://schemas.microsoft.com/office/powerpoint/2010/main" val="906799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120" y="332655"/>
            <a:ext cx="8893879" cy="552219"/>
          </a:xfrm>
        </p:spPr>
        <p:txBody>
          <a:bodyPr wrap="square" anchor="ctr">
            <a:noAutofit/>
          </a:bodyPr>
          <a:lstStyle/>
          <a:p>
            <a:pPr>
              <a:lnSpc>
                <a:spcPct val="90000"/>
              </a:lnSpc>
              <a:spcBef>
                <a:spcPct val="20000"/>
              </a:spcBef>
              <a:defRPr/>
            </a:pPr>
            <a:r>
              <a:rPr lang="en-GB" sz="3600">
                <a:solidFill>
                  <a:srgbClr val="E40037"/>
                </a:solidFill>
                <a:latin typeface="Aptos" panose="020B0004020202020204" pitchFamily="34" charset="0"/>
                <a:cs typeface="Calibri" panose="020F0502020204030204" pitchFamily="34" charset="0"/>
              </a:rPr>
              <a:t>What to do if a child </a:t>
            </a:r>
            <a:r>
              <a:rPr lang="en-GB" sz="3600">
                <a:solidFill>
                  <a:srgbClr val="000000"/>
                </a:solidFill>
                <a:latin typeface="Aptos" panose="020B0004020202020204" pitchFamily="34" charset="0"/>
                <a:cs typeface="Calibri" panose="020F0502020204030204" pitchFamily="34" charset="0"/>
              </a:rPr>
              <a:t>discloses</a:t>
            </a:r>
            <a:r>
              <a:rPr lang="en-GB" sz="3600">
                <a:solidFill>
                  <a:srgbClr val="E40037"/>
                </a:solidFill>
                <a:latin typeface="Aptos" panose="020B0004020202020204" pitchFamily="34" charset="0"/>
                <a:cs typeface="Calibri" panose="020F0502020204030204" pitchFamily="34" charset="0"/>
              </a:rPr>
              <a:t> to you:</a:t>
            </a:r>
          </a:p>
        </p:txBody>
      </p:sp>
      <p:sp>
        <p:nvSpPr>
          <p:cNvPr id="9" name="Content Placeholder 1">
            <a:extLst>
              <a:ext uri="{FF2B5EF4-FFF2-40B4-BE49-F238E27FC236}">
                <a16:creationId xmlns:a16="http://schemas.microsoft.com/office/drawing/2014/main" id="{BD22CC95-DA3F-9D9A-296E-895F9E3EF95E}"/>
              </a:ext>
            </a:extLst>
          </p:cNvPr>
          <p:cNvSpPr>
            <a:spLocks noGrp="1"/>
          </p:cNvSpPr>
          <p:nvPr>
            <p:ph sz="quarter" idx="10"/>
          </p:nvPr>
        </p:nvSpPr>
        <p:spPr>
          <a:xfrm>
            <a:off x="504121" y="1222625"/>
            <a:ext cx="5277611" cy="5302719"/>
          </a:xfrm>
        </p:spPr>
        <p:txBody>
          <a:bodyPr/>
          <a:lstStyle/>
          <a:p>
            <a:pPr marL="0" indent="0" algn="ctr">
              <a:buNone/>
            </a:pPr>
            <a:r>
              <a:rPr lang="en-GB" sz="3600">
                <a:solidFill>
                  <a:srgbClr val="4179AA"/>
                </a:solidFill>
                <a:latin typeface="Aptos" panose="020B0004020202020204" pitchFamily="34" charset="0"/>
                <a:cs typeface="Calibri" panose="020F0502020204030204" pitchFamily="34" charset="0"/>
              </a:rPr>
              <a:t>DO</a:t>
            </a:r>
          </a:p>
          <a:p>
            <a:pPr>
              <a:buClr>
                <a:srgbClr val="E40037"/>
              </a:buClr>
              <a:buFont typeface="Wingdings" panose="05000000000000000000" pitchFamily="2" charset="2"/>
              <a:buChar char="ü"/>
            </a:pPr>
            <a:r>
              <a:rPr lang="en-GB" sz="2400" b="0">
                <a:latin typeface="Aptos" panose="020B0004020202020204" pitchFamily="34" charset="0"/>
                <a:cs typeface="Calibri" panose="020F0502020204030204" pitchFamily="34" charset="0"/>
              </a:rPr>
              <a:t>Listen carefully</a:t>
            </a:r>
          </a:p>
          <a:p>
            <a:pPr>
              <a:buClr>
                <a:srgbClr val="E40037"/>
              </a:buClr>
              <a:buFont typeface="Wingdings" panose="05000000000000000000" pitchFamily="2" charset="2"/>
              <a:buChar char="ü"/>
            </a:pPr>
            <a:r>
              <a:rPr lang="en-GB" sz="2400" b="0">
                <a:latin typeface="Aptos" panose="020B0004020202020204" pitchFamily="34" charset="0"/>
                <a:cs typeface="Calibri" panose="020F0502020204030204" pitchFamily="34" charset="0"/>
              </a:rPr>
              <a:t>Establish the facts</a:t>
            </a:r>
          </a:p>
          <a:p>
            <a:pPr>
              <a:buClr>
                <a:srgbClr val="E40037"/>
              </a:buClr>
              <a:buFont typeface="Wingdings" panose="05000000000000000000" pitchFamily="2" charset="2"/>
              <a:buChar char="ü"/>
            </a:pPr>
            <a:r>
              <a:rPr lang="en-GB" sz="2400" b="0">
                <a:latin typeface="Aptos" panose="020B0004020202020204" pitchFamily="34" charset="0"/>
                <a:cs typeface="Calibri" panose="020F0502020204030204" pitchFamily="34" charset="0"/>
              </a:rPr>
              <a:t>Make accurate notes (using the child’s words)- date and sign these</a:t>
            </a:r>
          </a:p>
          <a:p>
            <a:pPr>
              <a:buClr>
                <a:srgbClr val="E40037"/>
              </a:buClr>
              <a:buFont typeface="Wingdings" panose="05000000000000000000" pitchFamily="2" charset="2"/>
              <a:buChar char="ü"/>
            </a:pPr>
            <a:r>
              <a:rPr lang="en-GB" sz="2400" b="0">
                <a:latin typeface="Aptos" panose="020B0004020202020204" pitchFamily="34" charset="0"/>
                <a:cs typeface="Calibri" panose="020F0502020204030204" pitchFamily="34" charset="0"/>
              </a:rPr>
              <a:t>Reassure the child they have done the correct thing by telling you</a:t>
            </a:r>
          </a:p>
          <a:p>
            <a:pPr>
              <a:buClr>
                <a:srgbClr val="E40037"/>
              </a:buClr>
              <a:buFont typeface="Wingdings" panose="05000000000000000000" pitchFamily="2" charset="2"/>
              <a:buChar char="ü"/>
            </a:pPr>
            <a:r>
              <a:rPr lang="en-GB" sz="2400" b="0">
                <a:latin typeface="Aptos" panose="020B0004020202020204" pitchFamily="34" charset="0"/>
                <a:cs typeface="Calibri" panose="020F0502020204030204" pitchFamily="34" charset="0"/>
              </a:rPr>
              <a:t>INFORM THE DSL OR DEPUTY</a:t>
            </a:r>
          </a:p>
          <a:p>
            <a:endParaRPr lang="en-US"/>
          </a:p>
        </p:txBody>
      </p:sp>
      <p:sp>
        <p:nvSpPr>
          <p:cNvPr id="4" name="Content Placeholder 3">
            <a:extLst>
              <a:ext uri="{FF2B5EF4-FFF2-40B4-BE49-F238E27FC236}">
                <a16:creationId xmlns:a16="http://schemas.microsoft.com/office/drawing/2014/main" id="{7760A79F-B6A1-378E-5990-5F896AF6BC87}"/>
              </a:ext>
            </a:extLst>
          </p:cNvPr>
          <p:cNvSpPr>
            <a:spLocks noGrp="1"/>
          </p:cNvSpPr>
          <p:nvPr>
            <p:ph sz="quarter" idx="13"/>
          </p:nvPr>
        </p:nvSpPr>
        <p:spPr>
          <a:xfrm>
            <a:off x="6288021" y="1202077"/>
            <a:ext cx="5277611" cy="5302719"/>
          </a:xfrm>
        </p:spPr>
        <p:txBody>
          <a:bodyPr/>
          <a:lstStyle/>
          <a:p>
            <a:pPr marL="0" indent="0" algn="ctr">
              <a:buNone/>
            </a:pPr>
            <a:r>
              <a:rPr lang="en-GB" sz="3600">
                <a:solidFill>
                  <a:srgbClr val="4179AA"/>
                </a:solidFill>
                <a:latin typeface="Aptos" panose="020B0004020202020204" pitchFamily="34" charset="0"/>
                <a:cs typeface="Calibri" panose="020F0502020204030204" pitchFamily="34" charset="0"/>
              </a:rPr>
              <a:t>DO NOT</a:t>
            </a:r>
          </a:p>
          <a:p>
            <a:pPr>
              <a:buClr>
                <a:srgbClr val="E40037"/>
              </a:buClr>
              <a:buFont typeface="Lexend" pitchFamily="2" charset="0"/>
              <a:buChar char="X"/>
            </a:pPr>
            <a:r>
              <a:rPr lang="en-GB" sz="2400" b="0">
                <a:latin typeface="Aptos" panose="020B0004020202020204" pitchFamily="34" charset="0"/>
                <a:cs typeface="Calibri" panose="020F0502020204030204" pitchFamily="34" charset="0"/>
              </a:rPr>
              <a:t>Promise confidentiality</a:t>
            </a:r>
          </a:p>
          <a:p>
            <a:pPr>
              <a:buClr>
                <a:srgbClr val="E40037"/>
              </a:buClr>
              <a:buFont typeface="Lexend" pitchFamily="2" charset="0"/>
              <a:buChar char="X"/>
            </a:pPr>
            <a:r>
              <a:rPr lang="en-GB" sz="2400" b="0">
                <a:latin typeface="Aptos" panose="020B0004020202020204" pitchFamily="34" charset="0"/>
                <a:cs typeface="Calibri" panose="020F0502020204030204" pitchFamily="34" charset="0"/>
              </a:rPr>
              <a:t>Ask leading questions</a:t>
            </a:r>
          </a:p>
          <a:p>
            <a:pPr>
              <a:buClr>
                <a:srgbClr val="E40037"/>
              </a:buClr>
              <a:buFont typeface="Lexend" pitchFamily="2" charset="0"/>
              <a:buChar char="X"/>
            </a:pPr>
            <a:r>
              <a:rPr lang="en-GB" sz="2400" b="0">
                <a:latin typeface="Aptos" panose="020B0004020202020204" pitchFamily="34" charset="0"/>
                <a:cs typeface="Calibri" panose="020F0502020204030204" pitchFamily="34" charset="0"/>
              </a:rPr>
              <a:t>Use your own words to describe something</a:t>
            </a:r>
          </a:p>
          <a:p>
            <a:pPr>
              <a:buClr>
                <a:srgbClr val="E40037"/>
              </a:buClr>
              <a:buFont typeface="Lexend" pitchFamily="2" charset="0"/>
              <a:buChar char="X"/>
            </a:pPr>
            <a:r>
              <a:rPr lang="en-GB" sz="2400" b="0">
                <a:latin typeface="Aptos" panose="020B0004020202020204" pitchFamily="34" charset="0"/>
                <a:cs typeface="Calibri" panose="020F0502020204030204" pitchFamily="34" charset="0"/>
              </a:rPr>
              <a:t>Investigate</a:t>
            </a:r>
          </a:p>
          <a:p>
            <a:pPr>
              <a:buClr>
                <a:srgbClr val="E40037"/>
              </a:buClr>
              <a:buFont typeface="Lexend" pitchFamily="2" charset="0"/>
              <a:buChar char="X"/>
            </a:pPr>
            <a:r>
              <a:rPr lang="en-GB" sz="2400" b="0">
                <a:latin typeface="Aptos" panose="020B0004020202020204" pitchFamily="34" charset="0"/>
                <a:cs typeface="Calibri" panose="020F0502020204030204" pitchFamily="34" charset="0"/>
              </a:rPr>
              <a:t>Make the child feel they are creating a problem or feel ashamed for reporting abuse</a:t>
            </a:r>
          </a:p>
          <a:p>
            <a:pPr marL="0" indent="0">
              <a:buNone/>
            </a:pPr>
            <a:endParaRPr lang="en-GB"/>
          </a:p>
        </p:txBody>
      </p:sp>
    </p:spTree>
    <p:extLst>
      <p:ext uri="{BB962C8B-B14F-4D97-AF65-F5344CB8AC3E}">
        <p14:creationId xmlns:p14="http://schemas.microsoft.com/office/powerpoint/2010/main" val="875504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F82E6-37A1-B4A7-B74A-E7F1A17BF78F}"/>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54714EC-F986-8933-86B3-654766C9AB5C}"/>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a:stretch>
            <a:fillRect/>
          </a:stretch>
        </p:blipFill>
        <p:spPr>
          <a:blipFill>
            <a:blip r:embed="rId4" cstate="email">
              <a:extLst>
                <a:ext uri="{28A0092B-C50C-407E-A947-70E740481C1C}">
                  <a14:useLocalDpi xmlns:a14="http://schemas.microsoft.com/office/drawing/2010/main" val="0"/>
                </a:ext>
              </a:extLst>
            </a:blip>
            <a:stretch>
              <a:fillRect/>
            </a:stretch>
          </a:blipFill>
        </p:spPr>
      </p:pic>
      <p:sp>
        <p:nvSpPr>
          <p:cNvPr id="4" name="Content Placeholder 3">
            <a:extLst>
              <a:ext uri="{FF2B5EF4-FFF2-40B4-BE49-F238E27FC236}">
                <a16:creationId xmlns:a16="http://schemas.microsoft.com/office/drawing/2014/main" id="{4BAD9FE0-A77E-2F0A-904E-59E03F7A7DF9}"/>
              </a:ext>
              <a:ext uri="{C183D7F6-B498-43B3-948B-1728B52AA6E4}">
                <adec:decorative xmlns:adec="http://schemas.microsoft.com/office/drawing/2017/decorative" val="1"/>
              </a:ext>
            </a:extLst>
          </p:cNvPr>
          <p:cNvSpPr>
            <a:spLocks noGrp="1"/>
          </p:cNvSpPr>
          <p:nvPr>
            <p:ph idx="1"/>
          </p:nvPr>
        </p:nvSpPr>
        <p:spPr>
          <a:xfrm>
            <a:off x="316118" y="1278349"/>
            <a:ext cx="6298059" cy="5177781"/>
          </a:xfrm>
        </p:spPr>
        <p:txBody>
          <a:bodyPr/>
          <a:lstStyle/>
          <a:p>
            <a:pPr marL="0" marR="0" lvl="0" indent="0" algn="just"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2400" b="1"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All</a:t>
            </a:r>
            <a:r>
              <a:rPr kumimoji="0" lang="en-GB" sz="24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 concerns, discussions and reasons for decisions should be recorded in writing and include:</a:t>
            </a:r>
          </a:p>
          <a:p>
            <a:pPr marL="342900" marR="0" lvl="0" indent="-342900" algn="just" defTabSz="914400" rtl="0" eaLnBrk="1" fontAlgn="auto" latinLnBrk="0" hangingPunct="1">
              <a:lnSpc>
                <a:spcPct val="100000"/>
              </a:lnSpc>
              <a:spcBef>
                <a:spcPts val="1134"/>
              </a:spcBef>
              <a:spcAft>
                <a:spcPts val="1134"/>
              </a:spcAft>
              <a:buClr>
                <a:srgbClr val="E40037"/>
              </a:buClr>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a clear and comprehensive summary of the concern that is factual and contains no personal opinions</a:t>
            </a:r>
          </a:p>
          <a:p>
            <a:pPr marL="342900" marR="0" lvl="0" indent="-342900" algn="just" defTabSz="914400" rtl="0" eaLnBrk="1" fontAlgn="auto" latinLnBrk="0" hangingPunct="1">
              <a:lnSpc>
                <a:spcPct val="100000"/>
              </a:lnSpc>
              <a:spcBef>
                <a:spcPts val="1134"/>
              </a:spcBef>
              <a:spcAft>
                <a:spcPts val="1134"/>
              </a:spcAft>
              <a:buClr>
                <a:srgbClr val="E40037"/>
              </a:buClr>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details of how the concern was followed up and resolved</a:t>
            </a:r>
          </a:p>
          <a:p>
            <a:pPr marL="342900" marR="0" lvl="0" indent="-342900" algn="just" defTabSz="914400" rtl="0" eaLnBrk="1" fontAlgn="auto" latinLnBrk="0" hangingPunct="1">
              <a:lnSpc>
                <a:spcPct val="100000"/>
              </a:lnSpc>
              <a:spcBef>
                <a:spcPts val="1134"/>
              </a:spcBef>
              <a:spcAft>
                <a:spcPts val="1134"/>
              </a:spcAft>
              <a:buClr>
                <a:srgbClr val="E40037"/>
              </a:buClr>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a note of any action taken, decisions reached (including rationale) and the outcome</a:t>
            </a:r>
          </a:p>
          <a:p>
            <a:pPr marL="342900" marR="0" lvl="0" indent="-342900" algn="just" defTabSz="914400" rtl="0" eaLnBrk="1" fontAlgn="auto" latinLnBrk="0" hangingPunct="1">
              <a:lnSpc>
                <a:spcPct val="100000"/>
              </a:lnSpc>
              <a:spcBef>
                <a:spcPts val="1134"/>
              </a:spcBef>
              <a:spcAft>
                <a:spcPts val="1134"/>
              </a:spcAft>
              <a:buClr>
                <a:srgbClr val="E40037"/>
              </a:buClr>
              <a:buSzTx/>
              <a:buFont typeface="Wingdings" panose="05000000000000000000" pitchFamily="2" charset="2"/>
              <a:buChar char="ü"/>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use initials of other children involved </a:t>
            </a:r>
          </a:p>
          <a:p>
            <a:pPr marL="342900" marR="0" lvl="0" indent="-342900" algn="just" defTabSz="914400" rtl="0" eaLnBrk="1" fontAlgn="auto" latinLnBrk="0" hangingPunct="1">
              <a:lnSpc>
                <a:spcPct val="100000"/>
              </a:lnSpc>
              <a:spcBef>
                <a:spcPts val="1134"/>
              </a:spcBef>
              <a:spcAft>
                <a:spcPts val="1134"/>
              </a:spcAft>
              <a:buClrTx/>
              <a:buSzTx/>
              <a:buFont typeface="Wingdings" panose="05000000000000000000" pitchFamily="2" charset="2"/>
              <a:buChar char="ü"/>
              <a:tabLst/>
              <a:defRPr/>
            </a:pPr>
            <a:endParaRPr kumimoji="0" lang="en-GB"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GB"/>
          </a:p>
        </p:txBody>
      </p:sp>
      <p:sp>
        <p:nvSpPr>
          <p:cNvPr id="5" name="Title 4">
            <a:extLst>
              <a:ext uri="{FF2B5EF4-FFF2-40B4-BE49-F238E27FC236}">
                <a16:creationId xmlns:a16="http://schemas.microsoft.com/office/drawing/2014/main" id="{07B5B5FC-6AA4-B683-3876-8C466D23D97B}"/>
              </a:ext>
              <a:ext uri="{C183D7F6-B498-43B3-948B-1728B52AA6E4}">
                <adec:decorative xmlns:adec="http://schemas.microsoft.com/office/drawing/2017/decorative" val="1"/>
              </a:ext>
            </a:extLst>
          </p:cNvPr>
          <p:cNvSpPr txBox="1">
            <a:spLocks noGrp="1"/>
          </p:cNvSpPr>
          <p:nvPr>
            <p:ph type="title" idx="4294967295"/>
          </p:nvPr>
        </p:nvSpPr>
        <p:spPr>
          <a:xfrm>
            <a:off x="-103946" y="39010"/>
            <a:ext cx="566811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E40037"/>
                </a:solidFill>
                <a:effectLst/>
                <a:uLnTx/>
                <a:uFillTx/>
                <a:latin typeface="Aptos" panose="020B0004020202020204" pitchFamily="34" charset="0"/>
                <a:ea typeface="+mn-ea"/>
                <a:cs typeface="Calibri" panose="020F0502020204030204" pitchFamily="34" charset="0"/>
              </a:rPr>
              <a:t>Record keeping is vitally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E40037"/>
                </a:solidFill>
                <a:effectLst/>
                <a:uLnTx/>
                <a:uFillTx/>
                <a:latin typeface="Aptos" panose="020B0004020202020204" pitchFamily="34" charset="0"/>
                <a:ea typeface="+mn-ea"/>
                <a:cs typeface="Calibri" panose="020F0502020204030204" pitchFamily="34" charset="0"/>
              </a:rPr>
              <a:t>important</a:t>
            </a:r>
            <a:endParaRPr kumimoji="0" lang="en-GB" sz="1600" b="0" i="0" u="none" strike="noStrike" kern="1200" cap="none" spc="0" normalizeH="0" baseline="0" noProof="0" dirty="0">
              <a:ln>
                <a:noFill/>
              </a:ln>
              <a:solidFill>
                <a:srgbClr val="E40037"/>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9334125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D8B3A-6A87-104C-55B4-FD11CC7CC146}"/>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C63A6DA-F76F-A679-9F73-A8B6E0E33036}"/>
              </a:ext>
              <a:ext uri="{C183D7F6-B498-43B3-948B-1728B52AA6E4}">
                <adec:decorative xmlns:adec="http://schemas.microsoft.com/office/drawing/2017/decorative" val="1"/>
              </a:ext>
            </a:extLst>
          </p:cNvPr>
          <p:cNvSpPr>
            <a:spLocks noGrp="1"/>
          </p:cNvSpPr>
          <p:nvPr>
            <p:ph type="pic" sz="quarter" idx="10"/>
          </p:nvPr>
        </p:nvSpPr>
        <p:spPr>
          <a:solidFill>
            <a:srgbClr val="4179AA"/>
          </a:solidFill>
          <a:ln>
            <a:solidFill>
              <a:schemeClr val="bg1"/>
            </a:solidFill>
          </a:ln>
        </p:spPr>
        <p:txBody>
          <a:bodyPr/>
          <a:lstStyle/>
          <a:p>
            <a:endParaRPr lang="en-GB">
              <a:solidFill>
                <a:srgbClr val="4179AA"/>
              </a:solidFill>
            </a:endParaRPr>
          </a:p>
        </p:txBody>
      </p:sp>
      <p:sp>
        <p:nvSpPr>
          <p:cNvPr id="6" name="TextBox 5">
            <a:extLst>
              <a:ext uri="{FF2B5EF4-FFF2-40B4-BE49-F238E27FC236}">
                <a16:creationId xmlns:a16="http://schemas.microsoft.com/office/drawing/2014/main" id="{4DE8929E-4DEB-A4BF-043D-1F6053401EA5}"/>
              </a:ext>
              <a:ext uri="{C183D7F6-B498-43B3-948B-1728B52AA6E4}">
                <adec:decorative xmlns:adec="http://schemas.microsoft.com/office/drawing/2017/decorative" val="1"/>
              </a:ext>
            </a:extLst>
          </p:cNvPr>
          <p:cNvSpPr txBox="1"/>
          <p:nvPr/>
        </p:nvSpPr>
        <p:spPr>
          <a:xfrm>
            <a:off x="7511915" y="941648"/>
            <a:ext cx="4330557" cy="4526111"/>
          </a:xfrm>
          <a:prstGeom prst="rect">
            <a:avLst/>
          </a:prstGeom>
          <a:solidFill>
            <a:srgbClr val="4179AA"/>
          </a:solidFill>
        </p:spPr>
        <p:txBody>
          <a:bodyPr wrap="square">
            <a:spAutoFit/>
          </a:bodyPr>
          <a:lstStyle/>
          <a:p>
            <a:pPr>
              <a:lnSpc>
                <a:spcPct val="90000"/>
              </a:lnSpc>
            </a:pPr>
            <a:r>
              <a:rPr lang="en-GB" sz="2000">
                <a:solidFill>
                  <a:schemeClr val="bg1"/>
                </a:solidFill>
                <a:latin typeface="Aptos" panose="020B0004020202020204" pitchFamily="34" charset="0"/>
                <a:cs typeface="Calibri" panose="020F0502020204030204" pitchFamily="34" charset="0"/>
              </a:rPr>
              <a:t>Other potential barriers to consider when working with families:</a:t>
            </a:r>
          </a:p>
          <a:p>
            <a:pPr>
              <a:lnSpc>
                <a:spcPct val="90000"/>
              </a:lnSpc>
              <a:buFont typeface="Wingdings" panose="05000000000000000000" pitchFamily="2" charset="2"/>
              <a:buChar char="q"/>
            </a:pPr>
            <a:endParaRPr lang="en-GB" sz="2000">
              <a:solidFill>
                <a:schemeClr val="bg1"/>
              </a:solidFill>
              <a:latin typeface="Aptos" panose="020B0004020202020204" pitchFamily="34" charset="0"/>
              <a:cs typeface="Calibri" panose="020F0502020204030204" pitchFamily="34" charset="0"/>
            </a:endParaRPr>
          </a:p>
          <a:p>
            <a:pPr marL="342900" indent="-342900">
              <a:lnSpc>
                <a:spcPct val="90000"/>
              </a:lnSpc>
              <a:buFont typeface="Wingdings" panose="05000000000000000000" pitchFamily="2" charset="2"/>
              <a:buChar char="ü"/>
            </a:pPr>
            <a:r>
              <a:rPr lang="en-GB" sz="2000">
                <a:solidFill>
                  <a:schemeClr val="bg1"/>
                </a:solidFill>
                <a:latin typeface="Aptos" panose="020B0004020202020204" pitchFamily="34" charset="0"/>
                <a:cs typeface="Calibri" panose="020F0502020204030204" pitchFamily="34" charset="0"/>
              </a:rPr>
              <a:t>mental health </a:t>
            </a:r>
            <a:endParaRPr lang="en-US" sz="2000">
              <a:solidFill>
                <a:schemeClr val="bg1"/>
              </a:solidFill>
              <a:latin typeface="Aptos" panose="020B0004020202020204" pitchFamily="34" charset="0"/>
              <a:cs typeface="Calibri" panose="020F0502020204030204" pitchFamily="34" charset="0"/>
            </a:endParaRPr>
          </a:p>
          <a:p>
            <a:pPr marL="342900" indent="-342900">
              <a:lnSpc>
                <a:spcPct val="90000"/>
              </a:lnSpc>
              <a:buFont typeface="Wingdings" panose="05000000000000000000" pitchFamily="2" charset="2"/>
              <a:buChar char="ü"/>
            </a:pPr>
            <a:r>
              <a:rPr lang="en-GB" sz="2000">
                <a:solidFill>
                  <a:schemeClr val="bg1"/>
                </a:solidFill>
                <a:latin typeface="Aptos" panose="020B0004020202020204" pitchFamily="34" charset="0"/>
                <a:cs typeface="Calibri" panose="020F0502020204030204" pitchFamily="34" charset="0"/>
              </a:rPr>
              <a:t>learning disability</a:t>
            </a:r>
            <a:endParaRPr lang="en-US" sz="2000">
              <a:solidFill>
                <a:schemeClr val="bg1"/>
              </a:solidFill>
              <a:latin typeface="Aptos" panose="020B0004020202020204" pitchFamily="34" charset="0"/>
              <a:cs typeface="Calibri" panose="020F0502020204030204" pitchFamily="34" charset="0"/>
            </a:endParaRPr>
          </a:p>
          <a:p>
            <a:pPr marL="342900" indent="-342900">
              <a:lnSpc>
                <a:spcPct val="90000"/>
              </a:lnSpc>
              <a:buFont typeface="Wingdings" panose="05000000000000000000" pitchFamily="2" charset="2"/>
              <a:buChar char="ü"/>
            </a:pPr>
            <a:r>
              <a:rPr lang="en-GB" sz="2000">
                <a:solidFill>
                  <a:schemeClr val="bg1"/>
                </a:solidFill>
                <a:latin typeface="Aptos" panose="020B0004020202020204" pitchFamily="34" charset="0"/>
                <a:cs typeface="Calibri" panose="020F0502020204030204" pitchFamily="34" charset="0"/>
              </a:rPr>
              <a:t>homelessness </a:t>
            </a:r>
            <a:endParaRPr lang="en-US" sz="2000">
              <a:solidFill>
                <a:schemeClr val="bg1"/>
              </a:solidFill>
              <a:latin typeface="Aptos" panose="020B0004020202020204" pitchFamily="34" charset="0"/>
              <a:cs typeface="Calibri" panose="020F0502020204030204" pitchFamily="34" charset="0"/>
            </a:endParaRPr>
          </a:p>
          <a:p>
            <a:pPr marL="342900" indent="-342900">
              <a:lnSpc>
                <a:spcPct val="90000"/>
              </a:lnSpc>
              <a:buFont typeface="Wingdings" panose="05000000000000000000" pitchFamily="2" charset="2"/>
              <a:buChar char="ü"/>
            </a:pPr>
            <a:r>
              <a:rPr lang="en-GB" sz="2000">
                <a:solidFill>
                  <a:schemeClr val="bg1"/>
                </a:solidFill>
                <a:latin typeface="Aptos" panose="020B0004020202020204" pitchFamily="34" charset="0"/>
                <a:cs typeface="Calibri" panose="020F0502020204030204" pitchFamily="34" charset="0"/>
              </a:rPr>
              <a:t>financial difficulties</a:t>
            </a:r>
          </a:p>
          <a:p>
            <a:pPr marL="342900" indent="-342900">
              <a:lnSpc>
                <a:spcPct val="90000"/>
              </a:lnSpc>
              <a:buFont typeface="Wingdings" panose="05000000000000000000" pitchFamily="2" charset="2"/>
              <a:buChar char="ü"/>
            </a:pPr>
            <a:r>
              <a:rPr lang="en-GB" sz="2000">
                <a:solidFill>
                  <a:schemeClr val="bg1"/>
                </a:solidFill>
                <a:latin typeface="Aptos" panose="020B0004020202020204" pitchFamily="34" charset="0"/>
                <a:cs typeface="Calibri" panose="020F0502020204030204" pitchFamily="34" charset="0"/>
              </a:rPr>
              <a:t>cultural differences</a:t>
            </a:r>
            <a:endParaRPr lang="en-US" sz="2000">
              <a:solidFill>
                <a:schemeClr val="bg1"/>
              </a:solidFill>
              <a:latin typeface="Aptos" panose="020B0004020202020204" pitchFamily="34" charset="0"/>
              <a:cs typeface="Calibri" panose="020F0502020204030204" pitchFamily="34" charset="0"/>
            </a:endParaRPr>
          </a:p>
          <a:p>
            <a:pPr marL="342900" indent="-342900">
              <a:lnSpc>
                <a:spcPct val="90000"/>
              </a:lnSpc>
              <a:buFont typeface="Wingdings" panose="05000000000000000000" pitchFamily="2" charset="2"/>
              <a:buChar char="ü"/>
            </a:pPr>
            <a:r>
              <a:rPr lang="en-GB" sz="2000">
                <a:solidFill>
                  <a:schemeClr val="bg1"/>
                </a:solidFill>
                <a:latin typeface="Aptos" panose="020B0004020202020204" pitchFamily="34" charset="0"/>
                <a:cs typeface="Calibri" panose="020F0502020204030204" pitchFamily="34" charset="0"/>
              </a:rPr>
              <a:t>family history</a:t>
            </a:r>
          </a:p>
          <a:p>
            <a:pPr marL="342900" indent="-342900">
              <a:lnSpc>
                <a:spcPct val="90000"/>
              </a:lnSpc>
              <a:buFont typeface="Wingdings" panose="05000000000000000000" pitchFamily="2" charset="2"/>
              <a:buChar char="ü"/>
            </a:pPr>
            <a:r>
              <a:rPr lang="en-GB" sz="2000">
                <a:solidFill>
                  <a:schemeClr val="bg1"/>
                </a:solidFill>
                <a:latin typeface="Aptos" panose="020B0004020202020204" pitchFamily="34" charset="0"/>
                <a:cs typeface="Calibri" panose="020F0502020204030204" pitchFamily="34" charset="0"/>
              </a:rPr>
              <a:t>substance misuse </a:t>
            </a:r>
          </a:p>
          <a:p>
            <a:pPr marL="342900" indent="-342900">
              <a:lnSpc>
                <a:spcPct val="90000"/>
              </a:lnSpc>
              <a:buFont typeface="Wingdings" panose="05000000000000000000" pitchFamily="2" charset="2"/>
              <a:buChar char="ü"/>
            </a:pPr>
            <a:r>
              <a:rPr lang="en-GB" sz="2000">
                <a:solidFill>
                  <a:schemeClr val="bg1"/>
                </a:solidFill>
                <a:latin typeface="Aptos" panose="020B0004020202020204" pitchFamily="34" charset="0"/>
                <a:cs typeface="Calibri" panose="020F0502020204030204" pitchFamily="34" charset="0"/>
              </a:rPr>
              <a:t>large sibling groups</a:t>
            </a:r>
          </a:p>
          <a:p>
            <a:pPr>
              <a:lnSpc>
                <a:spcPct val="90000"/>
              </a:lnSpc>
              <a:buFont typeface="Wingdings" panose="05000000000000000000" pitchFamily="2" charset="2"/>
              <a:buChar char="§"/>
            </a:pPr>
            <a:endParaRPr lang="en-GB" sz="2000">
              <a:solidFill>
                <a:schemeClr val="bg1"/>
              </a:solidFill>
              <a:latin typeface="Aptos" panose="020B0004020202020204" pitchFamily="34" charset="0"/>
              <a:cs typeface="Calibri" panose="020F0502020204030204" pitchFamily="34" charset="0"/>
            </a:endParaRPr>
          </a:p>
          <a:p>
            <a:pPr>
              <a:lnSpc>
                <a:spcPct val="90000"/>
              </a:lnSpc>
            </a:pPr>
            <a:r>
              <a:rPr lang="en-GB" sz="2000">
                <a:solidFill>
                  <a:schemeClr val="bg1"/>
                </a:solidFill>
                <a:latin typeface="Aptos" panose="020B0004020202020204" pitchFamily="34" charset="0"/>
                <a:cs typeface="Calibri" panose="020F0502020204030204" pitchFamily="34" charset="0"/>
              </a:rPr>
              <a:t>It’s important to </a:t>
            </a:r>
            <a:r>
              <a:rPr lang="en-GB" sz="2000" b="1">
                <a:solidFill>
                  <a:schemeClr val="bg1"/>
                </a:solidFill>
                <a:latin typeface="Aptos" panose="020B00040202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'think family</a:t>
            </a:r>
            <a:r>
              <a:rPr lang="en-GB" sz="2000">
                <a:solidFill>
                  <a:schemeClr val="bg1"/>
                </a:solidFill>
                <a:latin typeface="Aptos" panose="020B00040202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GB" sz="2000">
                <a:solidFill>
                  <a:schemeClr val="bg1"/>
                </a:solidFill>
                <a:latin typeface="Aptos" panose="020B0004020202020204" pitchFamily="34" charset="0"/>
                <a:cs typeface="Calibri" panose="020F0502020204030204" pitchFamily="34" charset="0"/>
              </a:rPr>
              <a:t> when working with families</a:t>
            </a:r>
          </a:p>
          <a:p>
            <a:pPr>
              <a:lnSpc>
                <a:spcPct val="90000"/>
              </a:lnSpc>
            </a:pPr>
            <a:endParaRPr lang="en-GB" sz="2000">
              <a:solidFill>
                <a:schemeClr val="bg1"/>
              </a:solidFill>
              <a:latin typeface="Aptos" panose="020B0004020202020204" pitchFamily="34" charset="0"/>
              <a:cs typeface="Calibri" panose="020F0502020204030204" pitchFamily="34" charset="0"/>
            </a:endParaRPr>
          </a:p>
          <a:p>
            <a:pPr>
              <a:lnSpc>
                <a:spcPct val="90000"/>
              </a:lnSpc>
            </a:pPr>
            <a:endParaRPr lang="en-GB" sz="2000">
              <a:solidFill>
                <a:schemeClr val="bg1"/>
              </a:solidFill>
              <a:latin typeface="Aptos" panose="020B0004020202020204" pitchFamily="34" charset="0"/>
              <a:cs typeface="Calibri" panose="020F0502020204030204" pitchFamily="34" charset="0"/>
            </a:endParaRPr>
          </a:p>
        </p:txBody>
      </p:sp>
      <p:sp>
        <p:nvSpPr>
          <p:cNvPr id="8" name="Title 7">
            <a:extLst>
              <a:ext uri="{FF2B5EF4-FFF2-40B4-BE49-F238E27FC236}">
                <a16:creationId xmlns:a16="http://schemas.microsoft.com/office/drawing/2014/main" id="{BB0C6EF7-F8ED-4C00-9AF9-972E939FB789}"/>
              </a:ext>
              <a:ext uri="{C183D7F6-B498-43B3-948B-1728B52AA6E4}">
                <adec:decorative xmlns:adec="http://schemas.microsoft.com/office/drawing/2017/decorative" val="1"/>
              </a:ext>
            </a:extLst>
          </p:cNvPr>
          <p:cNvSpPr txBox="1">
            <a:spLocks noGrp="1"/>
          </p:cNvSpPr>
          <p:nvPr>
            <p:ph type="title" idx="4294967295"/>
          </p:nvPr>
        </p:nvSpPr>
        <p:spPr>
          <a:xfrm>
            <a:off x="190501" y="30912"/>
            <a:ext cx="478278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ct val="20000"/>
              </a:spcBef>
              <a:spcAft>
                <a:spcPts val="1134"/>
              </a:spcAft>
              <a:buClrTx/>
              <a:buSzTx/>
              <a:buFontTx/>
              <a:buNone/>
              <a:tabLst/>
              <a:defRPr/>
            </a:pPr>
            <a:r>
              <a:rPr kumimoji="0" lang="en-US" sz="3600" b="1" i="0" u="none" strike="noStrike" kern="1200" cap="none" spc="0" normalizeH="0" baseline="0" noProof="0">
                <a:ln>
                  <a:noFill/>
                </a:ln>
                <a:solidFill>
                  <a:srgbClr val="E40037"/>
                </a:solidFill>
                <a:effectLst/>
                <a:uLnTx/>
                <a:uFillTx/>
                <a:latin typeface="Aptos" panose="020B0004020202020204" pitchFamily="34" charset="0"/>
                <a:ea typeface="+mn-ea"/>
                <a:cs typeface="Calibri" panose="020F0502020204030204" pitchFamily="34" charset="0"/>
              </a:rPr>
              <a:t>Parental engagement</a:t>
            </a:r>
            <a:endParaRPr kumimoji="0" lang="en-US" sz="3600" b="0" i="0" u="none" strike="noStrike" kern="1200" cap="none" spc="0" normalizeH="0" baseline="0" noProof="0">
              <a:ln>
                <a:noFill/>
              </a:ln>
              <a:solidFill>
                <a:srgbClr val="E40037"/>
              </a:solidFill>
              <a:effectLst/>
              <a:uLnTx/>
              <a:uFillTx/>
              <a:latin typeface="Aptos" panose="020B0004020202020204" pitchFamily="34" charset="0"/>
              <a:ea typeface="+mn-ea"/>
              <a:cs typeface="+mn-cs"/>
            </a:endParaRPr>
          </a:p>
        </p:txBody>
      </p:sp>
      <p:sp>
        <p:nvSpPr>
          <p:cNvPr id="4" name="TextBox 3">
            <a:extLst>
              <a:ext uri="{FF2B5EF4-FFF2-40B4-BE49-F238E27FC236}">
                <a16:creationId xmlns:a16="http://schemas.microsoft.com/office/drawing/2014/main" id="{6DFF8D50-3811-B4BA-ACC7-7DD3200D4427}"/>
              </a:ext>
              <a:ext uri="{C183D7F6-B498-43B3-948B-1728B52AA6E4}">
                <adec:decorative xmlns:adec="http://schemas.microsoft.com/office/drawing/2017/decorative" val="1"/>
              </a:ext>
            </a:extLst>
          </p:cNvPr>
          <p:cNvSpPr txBox="1"/>
          <p:nvPr/>
        </p:nvSpPr>
        <p:spPr>
          <a:xfrm>
            <a:off x="190501" y="677243"/>
            <a:ext cx="6333385" cy="5786199"/>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Staff should feel safe in reporting and recording their concerns regardless of the response of the parent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2000" b="1">
              <a:solidFill>
                <a:srgbClr val="000000"/>
              </a:solidFill>
              <a:latin typeface="Aptos" panose="020B000402020202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They should consider the reasons and barriers as to why the parent may be difficult to engage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b="1">
              <a:solidFill>
                <a:srgbClr val="000000"/>
              </a:solidFill>
              <a:latin typeface="Aptos" panose="020B000402020202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These may include behaviours such as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800100" marR="0" lvl="1"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FR" b="1" i="1" u="none" strike="noStrike" kern="1200" cap="none" spc="0" normalizeH="0" baseline="0" noProof="0">
                <a:ln>
                  <a:noFill/>
                </a:ln>
                <a:solidFill>
                  <a:srgbClr val="4179AA"/>
                </a:solidFill>
                <a:effectLst/>
                <a:uLnTx/>
                <a:uFillTx/>
                <a:latin typeface="Aptos" panose="020B0004020202020204" pitchFamily="34" charset="0"/>
                <a:cs typeface="Calibri" panose="020F0502020204030204" pitchFamily="34" charset="0"/>
              </a:rPr>
              <a:t>Ambivalence</a:t>
            </a:r>
          </a:p>
          <a:p>
            <a:pPr marL="800100" marR="0" lvl="1"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FR" b="1" i="1" u="none" strike="noStrike" kern="1200" cap="none" spc="0" normalizeH="0" baseline="0" noProof="0" err="1">
                <a:ln>
                  <a:noFill/>
                </a:ln>
                <a:solidFill>
                  <a:srgbClr val="4179AA"/>
                </a:solidFill>
                <a:effectLst/>
                <a:uLnTx/>
                <a:uFillTx/>
                <a:latin typeface="Aptos" panose="020B0004020202020204" pitchFamily="34" charset="0"/>
                <a:cs typeface="Calibri" panose="020F0502020204030204" pitchFamily="34" charset="0"/>
              </a:rPr>
              <a:t>Avoidance</a:t>
            </a:r>
            <a:endParaRPr kumimoji="0" lang="fr-FR" b="1" i="1" u="none" strike="noStrike" kern="1200" cap="none" spc="0" normalizeH="0" baseline="0" noProof="0">
              <a:ln>
                <a:noFill/>
              </a:ln>
              <a:solidFill>
                <a:srgbClr val="4179AA"/>
              </a:solidFill>
              <a:effectLst/>
              <a:uLnTx/>
              <a:uFillTx/>
              <a:latin typeface="Aptos" panose="020B0004020202020204" pitchFamily="34" charset="0"/>
              <a:cs typeface="Calibri" panose="020F0502020204030204" pitchFamily="34" charset="0"/>
            </a:endParaRPr>
          </a:p>
          <a:p>
            <a:pPr marL="800100" marR="0" lvl="1"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FR" b="1" i="1" u="none" strike="noStrike" kern="1200" cap="none" spc="0" normalizeH="0" baseline="0" noProof="0">
                <a:ln>
                  <a:noFill/>
                </a:ln>
                <a:solidFill>
                  <a:srgbClr val="4179AA"/>
                </a:solidFill>
                <a:effectLst/>
                <a:uLnTx/>
                <a:uFillTx/>
                <a:latin typeface="Aptos" panose="020B0004020202020204" pitchFamily="34" charset="0"/>
                <a:cs typeface="Calibri" panose="020F0502020204030204" pitchFamily="34" charset="0"/>
              </a:rPr>
              <a:t>Confrontation</a:t>
            </a:r>
          </a:p>
          <a:p>
            <a:pPr marL="800100" marR="0" lvl="1"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FR" b="1" i="1" u="none" strike="noStrike" kern="1200" cap="none" spc="0" normalizeH="0" baseline="0" noProof="0">
                <a:ln>
                  <a:noFill/>
                </a:ln>
                <a:solidFill>
                  <a:srgbClr val="4179AA"/>
                </a:solidFill>
                <a:effectLst/>
                <a:uLnTx/>
                <a:uFillTx/>
                <a:latin typeface="Aptos" panose="020B0004020202020204" pitchFamily="34" charset="0"/>
                <a:cs typeface="Calibri" panose="020F0502020204030204" pitchFamily="34" charset="0"/>
              </a:rPr>
              <a:t>Violence</a:t>
            </a:r>
          </a:p>
          <a:p>
            <a:pPr marL="800100" marR="0" lvl="1"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FR" b="1" i="1" u="none" strike="noStrike" kern="1200" cap="none" spc="0" normalizeH="0" baseline="0" noProof="0" err="1">
                <a:ln>
                  <a:noFill/>
                </a:ln>
                <a:solidFill>
                  <a:srgbClr val="4179AA"/>
                </a:solidFill>
                <a:effectLst/>
                <a:uLnTx/>
                <a:uFillTx/>
                <a:latin typeface="Aptos"/>
                <a:cs typeface="Calibri"/>
              </a:rPr>
              <a:t>Disguised</a:t>
            </a:r>
            <a:r>
              <a:rPr kumimoji="0" lang="fr-FR" b="1" i="1" u="none" strike="noStrike" kern="1200" cap="none" spc="0" normalizeH="0" baseline="0" noProof="0">
                <a:ln>
                  <a:noFill/>
                </a:ln>
                <a:solidFill>
                  <a:srgbClr val="4179AA"/>
                </a:solidFill>
                <a:effectLst/>
                <a:uLnTx/>
                <a:uFillTx/>
                <a:latin typeface="Aptos"/>
                <a:cs typeface="Calibri"/>
              </a:rPr>
              <a:t> compliance</a:t>
            </a:r>
            <a:endParaRPr lang="fr-FR" b="1" i="1" u="none" strike="noStrike" kern="1200" cap="none" spc="0" normalizeH="0" baseline="0" noProof="0">
              <a:ln>
                <a:noFill/>
              </a:ln>
              <a:solidFill>
                <a:srgbClr val="4179AA"/>
              </a:solidFill>
              <a:effectLst/>
              <a:uLnTx/>
              <a:uFillTx/>
              <a:latin typeface="Aptos"/>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Professional curiosity should be maintained when working with families, with a focus on the child’s lived experience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000000"/>
                </a:solidFill>
                <a:effectLst/>
                <a:uLnTx/>
                <a:uFillTx/>
                <a:latin typeface="Aptos"/>
                <a:cs typeface="Calibri"/>
              </a:rPr>
              <a:t>Professionals should seek advice to gain better understanding, where there is a possibility of cultural factors  making a family resistant to having professionals involved</a:t>
            </a:r>
            <a:endParaRPr lang="en-GB" b="0" i="0" u="none" strike="noStrike" kern="1200" cap="none" spc="0" normalizeH="0" baseline="0" noProof="0">
              <a:ln>
                <a:noFill/>
              </a:ln>
              <a:solidFill>
                <a:srgbClr val="000000"/>
              </a:solidFill>
              <a:effectLst/>
              <a:uLnTx/>
              <a:uFillTx/>
              <a:latin typeface="Aptos"/>
              <a:cs typeface="Calibri"/>
            </a:endParaRPr>
          </a:p>
        </p:txBody>
      </p:sp>
    </p:spTree>
    <p:extLst>
      <p:ext uri="{BB962C8B-B14F-4D97-AF65-F5344CB8AC3E}">
        <p14:creationId xmlns:p14="http://schemas.microsoft.com/office/powerpoint/2010/main" val="1931926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FA808D-E9EA-1C8C-850C-39DB8F110DAC}"/>
              </a:ext>
              <a:ext uri="{C183D7F6-B498-43B3-948B-1728B52AA6E4}">
                <adec:decorative xmlns:adec="http://schemas.microsoft.com/office/drawing/2017/decorative" val="1"/>
              </a:ext>
            </a:extLst>
          </p:cNvPr>
          <p:cNvSpPr>
            <a:spLocks noGrp="1"/>
          </p:cNvSpPr>
          <p:nvPr>
            <p:ph type="title"/>
          </p:nvPr>
        </p:nvSpPr>
        <p:spPr/>
        <p:txBody>
          <a:bodyPr/>
          <a:lstStyle/>
          <a:p>
            <a:r>
              <a:rPr lang="en-GB" dirty="0">
                <a:solidFill>
                  <a:srgbClr val="4179AA"/>
                </a:solidFill>
              </a:rPr>
              <a:t>Contents</a:t>
            </a:r>
          </a:p>
        </p:txBody>
      </p:sp>
      <p:sp>
        <p:nvSpPr>
          <p:cNvPr id="4" name="Text Placeholder 3">
            <a:extLst>
              <a:ext uri="{FF2B5EF4-FFF2-40B4-BE49-F238E27FC236}">
                <a16:creationId xmlns:a16="http://schemas.microsoft.com/office/drawing/2014/main" id="{C068235A-1F5F-24EA-9A3C-AA6C9D4A4E9A}"/>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a:t>1</a:t>
            </a:r>
          </a:p>
        </p:txBody>
      </p:sp>
      <p:sp>
        <p:nvSpPr>
          <p:cNvPr id="2" name="Text Placeholder 1">
            <a:extLst>
              <a:ext uri="{FF2B5EF4-FFF2-40B4-BE49-F238E27FC236}">
                <a16:creationId xmlns:a16="http://schemas.microsoft.com/office/drawing/2014/main" id="{DB36B888-612E-97AF-EA74-8682A675D2DA}"/>
              </a:ext>
              <a:ext uri="{C183D7F6-B498-43B3-948B-1728B52AA6E4}">
                <adec:decorative xmlns:adec="http://schemas.microsoft.com/office/drawing/2017/decorative" val="1"/>
              </a:ext>
            </a:extLst>
          </p:cNvPr>
          <p:cNvSpPr>
            <a:spLocks noGrp="1"/>
          </p:cNvSpPr>
          <p:nvPr>
            <p:ph type="body" sz="quarter" idx="10"/>
          </p:nvPr>
        </p:nvSpPr>
        <p:spPr>
          <a:xfrm>
            <a:off x="1101352" y="1837922"/>
            <a:ext cx="3718305" cy="492610"/>
          </a:xfrm>
        </p:spPr>
        <p:txBody>
          <a:bodyPr/>
          <a:lstStyle/>
          <a:p>
            <a:r>
              <a:rPr lang="en-GB">
                <a:latin typeface="Aptos"/>
              </a:rPr>
              <a:t>What is Safeguarding?</a:t>
            </a:r>
          </a:p>
        </p:txBody>
      </p:sp>
      <p:sp>
        <p:nvSpPr>
          <p:cNvPr id="6" name="Text Placeholder 5">
            <a:extLst>
              <a:ext uri="{FF2B5EF4-FFF2-40B4-BE49-F238E27FC236}">
                <a16:creationId xmlns:a16="http://schemas.microsoft.com/office/drawing/2014/main" id="{8B0AA866-BF83-4D03-1F8F-DC72695632ED}"/>
              </a:ext>
              <a:ext uri="{C183D7F6-B498-43B3-948B-1728B52AA6E4}">
                <adec:decorative xmlns:adec="http://schemas.microsoft.com/office/drawing/2017/decorative" val="1"/>
              </a:ext>
            </a:extLst>
          </p:cNvPr>
          <p:cNvSpPr>
            <a:spLocks noGrp="1"/>
          </p:cNvSpPr>
          <p:nvPr>
            <p:ph type="body" sz="quarter" idx="13"/>
          </p:nvPr>
        </p:nvSpPr>
        <p:spPr/>
        <p:txBody>
          <a:bodyPr/>
          <a:lstStyle/>
          <a:p>
            <a:r>
              <a:rPr lang="en-GB"/>
              <a:t>2</a:t>
            </a:r>
          </a:p>
        </p:txBody>
      </p:sp>
      <p:sp>
        <p:nvSpPr>
          <p:cNvPr id="5" name="Text Placeholder 4">
            <a:extLst>
              <a:ext uri="{FF2B5EF4-FFF2-40B4-BE49-F238E27FC236}">
                <a16:creationId xmlns:a16="http://schemas.microsoft.com/office/drawing/2014/main" id="{964E634C-6CD8-C406-D9F8-8B13BB82F3ED}"/>
              </a:ext>
              <a:ext uri="{C183D7F6-B498-43B3-948B-1728B52AA6E4}">
                <adec:decorative xmlns:adec="http://schemas.microsoft.com/office/drawing/2017/decorative" val="1"/>
              </a:ext>
            </a:extLst>
          </p:cNvPr>
          <p:cNvSpPr>
            <a:spLocks noGrp="1"/>
          </p:cNvSpPr>
          <p:nvPr>
            <p:ph type="body" sz="quarter" idx="12"/>
          </p:nvPr>
        </p:nvSpPr>
        <p:spPr>
          <a:xfrm>
            <a:off x="1101352" y="2771973"/>
            <a:ext cx="3672000" cy="492610"/>
          </a:xfrm>
        </p:spPr>
        <p:txBody>
          <a:bodyPr/>
          <a:lstStyle/>
          <a:p>
            <a:r>
              <a:rPr lang="en-GB">
                <a:latin typeface="Aptos"/>
              </a:rPr>
              <a:t>Key documents</a:t>
            </a:r>
          </a:p>
        </p:txBody>
      </p:sp>
      <p:sp>
        <p:nvSpPr>
          <p:cNvPr id="8" name="Text Placeholder 7">
            <a:extLst>
              <a:ext uri="{FF2B5EF4-FFF2-40B4-BE49-F238E27FC236}">
                <a16:creationId xmlns:a16="http://schemas.microsoft.com/office/drawing/2014/main" id="{5715CF89-929C-B560-E8E5-0DF743F5E399}"/>
              </a:ext>
              <a:ext uri="{C183D7F6-B498-43B3-948B-1728B52AA6E4}">
                <adec:decorative xmlns:adec="http://schemas.microsoft.com/office/drawing/2017/decorative" val="1"/>
              </a:ext>
            </a:extLst>
          </p:cNvPr>
          <p:cNvSpPr>
            <a:spLocks noGrp="1"/>
          </p:cNvSpPr>
          <p:nvPr>
            <p:ph type="body" sz="quarter" idx="15"/>
          </p:nvPr>
        </p:nvSpPr>
        <p:spPr/>
        <p:txBody>
          <a:bodyPr/>
          <a:lstStyle/>
          <a:p>
            <a:r>
              <a:rPr lang="en-GB"/>
              <a:t>3</a:t>
            </a:r>
          </a:p>
        </p:txBody>
      </p:sp>
      <p:sp>
        <p:nvSpPr>
          <p:cNvPr id="7" name="Text Placeholder 6">
            <a:extLst>
              <a:ext uri="{FF2B5EF4-FFF2-40B4-BE49-F238E27FC236}">
                <a16:creationId xmlns:a16="http://schemas.microsoft.com/office/drawing/2014/main" id="{B8F71D81-B35C-B657-CD99-83134C7710D2}"/>
              </a:ext>
              <a:ext uri="{C183D7F6-B498-43B3-948B-1728B52AA6E4}">
                <adec:decorative xmlns:adec="http://schemas.microsoft.com/office/drawing/2017/decorative" val="1"/>
              </a:ext>
            </a:extLst>
          </p:cNvPr>
          <p:cNvSpPr>
            <a:spLocks noGrp="1"/>
          </p:cNvSpPr>
          <p:nvPr>
            <p:ph type="body" sz="quarter" idx="14"/>
          </p:nvPr>
        </p:nvSpPr>
        <p:spPr>
          <a:xfrm>
            <a:off x="1080000" y="3785561"/>
            <a:ext cx="3672000" cy="492610"/>
          </a:xfrm>
        </p:spPr>
        <p:txBody>
          <a:bodyPr/>
          <a:lstStyle/>
          <a:p>
            <a:r>
              <a:rPr lang="en-GB">
                <a:latin typeface="Aptos"/>
              </a:rPr>
              <a:t>What is Abuse?</a:t>
            </a:r>
          </a:p>
        </p:txBody>
      </p:sp>
      <p:sp>
        <p:nvSpPr>
          <p:cNvPr id="10" name="Text Placeholder 9">
            <a:extLst>
              <a:ext uri="{FF2B5EF4-FFF2-40B4-BE49-F238E27FC236}">
                <a16:creationId xmlns:a16="http://schemas.microsoft.com/office/drawing/2014/main" id="{1589DF9C-102E-5C63-AEF9-0F568F374474}"/>
              </a:ext>
              <a:ext uri="{C183D7F6-B498-43B3-948B-1728B52AA6E4}">
                <adec:decorative xmlns:adec="http://schemas.microsoft.com/office/drawing/2017/decorative" val="1"/>
              </a:ext>
            </a:extLst>
          </p:cNvPr>
          <p:cNvSpPr>
            <a:spLocks noGrp="1"/>
          </p:cNvSpPr>
          <p:nvPr>
            <p:ph type="body" sz="quarter" idx="17"/>
          </p:nvPr>
        </p:nvSpPr>
        <p:spPr>
          <a:xfrm>
            <a:off x="540738" y="4713311"/>
            <a:ext cx="539262" cy="621567"/>
          </a:xfrm>
        </p:spPr>
        <p:txBody>
          <a:bodyPr/>
          <a:lstStyle/>
          <a:p>
            <a:r>
              <a:rPr lang="en-GB"/>
              <a:t>4</a:t>
            </a:r>
          </a:p>
        </p:txBody>
      </p:sp>
      <p:sp>
        <p:nvSpPr>
          <p:cNvPr id="9" name="Text Placeholder 8">
            <a:extLst>
              <a:ext uri="{FF2B5EF4-FFF2-40B4-BE49-F238E27FC236}">
                <a16:creationId xmlns:a16="http://schemas.microsoft.com/office/drawing/2014/main" id="{50AFEF9D-F8C1-1591-613A-70CD252F57BA}"/>
              </a:ext>
              <a:ext uri="{C183D7F6-B498-43B3-948B-1728B52AA6E4}">
                <adec:decorative xmlns:adec="http://schemas.microsoft.com/office/drawing/2017/decorative" val="1"/>
              </a:ext>
            </a:extLst>
          </p:cNvPr>
          <p:cNvSpPr>
            <a:spLocks noGrp="1"/>
          </p:cNvSpPr>
          <p:nvPr>
            <p:ph type="body" sz="quarter" idx="16"/>
          </p:nvPr>
        </p:nvSpPr>
        <p:spPr>
          <a:xfrm>
            <a:off x="7152471" y="1764515"/>
            <a:ext cx="3672000" cy="692783"/>
          </a:xfrm>
        </p:spPr>
        <p:txBody>
          <a:bodyPr/>
          <a:lstStyle/>
          <a:p>
            <a:r>
              <a:rPr lang="en-GB">
                <a:latin typeface="Aptos"/>
              </a:rPr>
              <a:t>Some other aspects of safeguarding</a:t>
            </a:r>
          </a:p>
        </p:txBody>
      </p:sp>
      <p:sp>
        <p:nvSpPr>
          <p:cNvPr id="12" name="Text Placeholder 11">
            <a:extLst>
              <a:ext uri="{FF2B5EF4-FFF2-40B4-BE49-F238E27FC236}">
                <a16:creationId xmlns:a16="http://schemas.microsoft.com/office/drawing/2014/main" id="{4C0BFF18-8A6F-526C-ECC0-0ED3CF6E5FDA}"/>
              </a:ext>
              <a:ext uri="{C183D7F6-B498-43B3-948B-1728B52AA6E4}">
                <adec:decorative xmlns:adec="http://schemas.microsoft.com/office/drawing/2017/decorative" val="1"/>
              </a:ext>
            </a:extLst>
          </p:cNvPr>
          <p:cNvSpPr>
            <a:spLocks noGrp="1"/>
          </p:cNvSpPr>
          <p:nvPr>
            <p:ph type="body" sz="quarter" idx="19"/>
          </p:nvPr>
        </p:nvSpPr>
        <p:spPr>
          <a:xfrm>
            <a:off x="6193887" y="1677887"/>
            <a:ext cx="539262" cy="621567"/>
          </a:xfrm>
        </p:spPr>
        <p:txBody>
          <a:bodyPr/>
          <a:lstStyle/>
          <a:p>
            <a:r>
              <a:rPr lang="en-GB"/>
              <a:t>5</a:t>
            </a:r>
          </a:p>
        </p:txBody>
      </p:sp>
      <p:sp>
        <p:nvSpPr>
          <p:cNvPr id="11" name="Text Placeholder 10">
            <a:extLst>
              <a:ext uri="{FF2B5EF4-FFF2-40B4-BE49-F238E27FC236}">
                <a16:creationId xmlns:a16="http://schemas.microsoft.com/office/drawing/2014/main" id="{FEE1D424-48D3-0966-945F-BC87C97C1FA0}"/>
              </a:ext>
              <a:ext uri="{C183D7F6-B498-43B3-948B-1728B52AA6E4}">
                <adec:decorative xmlns:adec="http://schemas.microsoft.com/office/drawing/2017/decorative" val="1"/>
              </a:ext>
            </a:extLst>
          </p:cNvPr>
          <p:cNvSpPr>
            <a:spLocks noGrp="1"/>
          </p:cNvSpPr>
          <p:nvPr>
            <p:ph type="body" sz="quarter" idx="18"/>
          </p:nvPr>
        </p:nvSpPr>
        <p:spPr>
          <a:xfrm>
            <a:off x="7161645" y="2901658"/>
            <a:ext cx="3672000" cy="492610"/>
          </a:xfrm>
        </p:spPr>
        <p:txBody>
          <a:bodyPr/>
          <a:lstStyle/>
          <a:p>
            <a:r>
              <a:rPr lang="en-GB">
                <a:latin typeface="Aptos"/>
              </a:rPr>
              <a:t>PREVENT</a:t>
            </a:r>
          </a:p>
        </p:txBody>
      </p:sp>
      <p:sp>
        <p:nvSpPr>
          <p:cNvPr id="14" name="Text Placeholder 13">
            <a:extLst>
              <a:ext uri="{FF2B5EF4-FFF2-40B4-BE49-F238E27FC236}">
                <a16:creationId xmlns:a16="http://schemas.microsoft.com/office/drawing/2014/main" id="{3824DC8E-44EA-E36D-4A81-330DCA47FFDB}"/>
              </a:ext>
              <a:ext uri="{C183D7F6-B498-43B3-948B-1728B52AA6E4}">
                <adec:decorative xmlns:adec="http://schemas.microsoft.com/office/drawing/2017/decorative" val="1"/>
              </a:ext>
            </a:extLst>
          </p:cNvPr>
          <p:cNvSpPr>
            <a:spLocks noGrp="1"/>
          </p:cNvSpPr>
          <p:nvPr>
            <p:ph type="body" sz="quarter" idx="21"/>
          </p:nvPr>
        </p:nvSpPr>
        <p:spPr>
          <a:xfrm>
            <a:off x="6276231" y="2771973"/>
            <a:ext cx="539262" cy="621567"/>
          </a:xfrm>
        </p:spPr>
        <p:txBody>
          <a:bodyPr/>
          <a:lstStyle/>
          <a:p>
            <a:r>
              <a:rPr lang="en-GB"/>
              <a:t>6</a:t>
            </a:r>
          </a:p>
        </p:txBody>
      </p:sp>
      <p:sp>
        <p:nvSpPr>
          <p:cNvPr id="15" name="Text Placeholder 14">
            <a:extLst>
              <a:ext uri="{FF2B5EF4-FFF2-40B4-BE49-F238E27FC236}">
                <a16:creationId xmlns:a16="http://schemas.microsoft.com/office/drawing/2014/main" id="{B3B4D1BD-E9CD-BF00-F462-8D81C7D57C7F}"/>
              </a:ext>
              <a:ext uri="{C183D7F6-B498-43B3-948B-1728B52AA6E4}">
                <adec:decorative xmlns:adec="http://schemas.microsoft.com/office/drawing/2017/decorative" val="1"/>
              </a:ext>
            </a:extLst>
          </p:cNvPr>
          <p:cNvSpPr>
            <a:spLocks noGrp="1"/>
          </p:cNvSpPr>
          <p:nvPr>
            <p:ph type="body" sz="quarter" idx="22"/>
          </p:nvPr>
        </p:nvSpPr>
        <p:spPr>
          <a:xfrm>
            <a:off x="1080000" y="4762747"/>
            <a:ext cx="5133453" cy="720440"/>
          </a:xfrm>
        </p:spPr>
        <p:txBody>
          <a:bodyPr/>
          <a:lstStyle/>
          <a:p>
            <a:r>
              <a:rPr lang="en-GB">
                <a:latin typeface="Aptos"/>
              </a:rPr>
              <a:t>What staff should do – reporting and recording</a:t>
            </a:r>
          </a:p>
        </p:txBody>
      </p:sp>
      <p:sp>
        <p:nvSpPr>
          <p:cNvPr id="16" name="Text Placeholder 15">
            <a:extLst>
              <a:ext uri="{FF2B5EF4-FFF2-40B4-BE49-F238E27FC236}">
                <a16:creationId xmlns:a16="http://schemas.microsoft.com/office/drawing/2014/main" id="{ABD81B1B-6007-975D-EBC4-3F4AF6CE7BF4}"/>
              </a:ext>
              <a:ext uri="{C183D7F6-B498-43B3-948B-1728B52AA6E4}">
                <adec:decorative xmlns:adec="http://schemas.microsoft.com/office/drawing/2017/decorative" val="1"/>
              </a:ext>
            </a:extLst>
          </p:cNvPr>
          <p:cNvSpPr>
            <a:spLocks noGrp="1"/>
          </p:cNvSpPr>
          <p:nvPr>
            <p:ph type="body" sz="quarter" idx="23"/>
          </p:nvPr>
        </p:nvSpPr>
        <p:spPr>
          <a:xfrm>
            <a:off x="6276231" y="3824336"/>
            <a:ext cx="539262" cy="621567"/>
          </a:xfrm>
        </p:spPr>
        <p:txBody>
          <a:bodyPr/>
          <a:lstStyle/>
          <a:p>
            <a:r>
              <a:rPr lang="en-GB"/>
              <a:t>7</a:t>
            </a:r>
          </a:p>
        </p:txBody>
      </p:sp>
      <p:sp>
        <p:nvSpPr>
          <p:cNvPr id="17" name="Text Placeholder 16">
            <a:extLst>
              <a:ext uri="{FF2B5EF4-FFF2-40B4-BE49-F238E27FC236}">
                <a16:creationId xmlns:a16="http://schemas.microsoft.com/office/drawing/2014/main" id="{60CA1A61-D2E1-9B13-3E16-D6FAB52D34D9}"/>
              </a:ext>
              <a:ext uri="{C183D7F6-B498-43B3-948B-1728B52AA6E4}">
                <adec:decorative xmlns:adec="http://schemas.microsoft.com/office/drawing/2017/decorative" val="1"/>
              </a:ext>
            </a:extLst>
          </p:cNvPr>
          <p:cNvSpPr>
            <a:spLocks noGrp="1"/>
          </p:cNvSpPr>
          <p:nvPr>
            <p:ph type="body" sz="quarter" idx="24"/>
          </p:nvPr>
        </p:nvSpPr>
        <p:spPr>
          <a:xfrm>
            <a:off x="7161645" y="5024094"/>
            <a:ext cx="4846983" cy="351708"/>
          </a:xfrm>
        </p:spPr>
        <p:txBody>
          <a:bodyPr/>
          <a:lstStyle/>
          <a:p>
            <a:r>
              <a:rPr lang="en-GB">
                <a:latin typeface="Aptos"/>
              </a:rPr>
              <a:t>Essex Effective Support </a:t>
            </a:r>
          </a:p>
        </p:txBody>
      </p:sp>
      <p:sp>
        <p:nvSpPr>
          <p:cNvPr id="18" name="Text Placeholder 17">
            <a:extLst>
              <a:ext uri="{FF2B5EF4-FFF2-40B4-BE49-F238E27FC236}">
                <a16:creationId xmlns:a16="http://schemas.microsoft.com/office/drawing/2014/main" id="{927D1FA9-1A39-4D8B-215F-54F7976D7CFF}"/>
              </a:ext>
              <a:ext uri="{C183D7F6-B498-43B3-948B-1728B52AA6E4}">
                <adec:decorative xmlns:adec="http://schemas.microsoft.com/office/drawing/2017/decorative" val="1"/>
              </a:ext>
            </a:extLst>
          </p:cNvPr>
          <p:cNvSpPr>
            <a:spLocks noGrp="1"/>
          </p:cNvSpPr>
          <p:nvPr>
            <p:ph type="body" sz="quarter" idx="25"/>
          </p:nvPr>
        </p:nvSpPr>
        <p:spPr>
          <a:xfrm>
            <a:off x="6276231" y="4812183"/>
            <a:ext cx="539262" cy="621567"/>
          </a:xfrm>
        </p:spPr>
        <p:txBody>
          <a:bodyPr/>
          <a:lstStyle/>
          <a:p>
            <a:r>
              <a:rPr lang="en-GB"/>
              <a:t>8</a:t>
            </a:r>
          </a:p>
        </p:txBody>
      </p:sp>
      <p:sp>
        <p:nvSpPr>
          <p:cNvPr id="21" name="TextBox 20">
            <a:extLst>
              <a:ext uri="{FF2B5EF4-FFF2-40B4-BE49-F238E27FC236}">
                <a16:creationId xmlns:a16="http://schemas.microsoft.com/office/drawing/2014/main" id="{ACF5A6BD-A1BE-E4F0-9214-968C433A57DD}"/>
              </a:ext>
              <a:ext uri="{C183D7F6-B498-43B3-948B-1728B52AA6E4}">
                <adec:decorative xmlns:adec="http://schemas.microsoft.com/office/drawing/2017/decorative" val="1"/>
              </a:ext>
            </a:extLst>
          </p:cNvPr>
          <p:cNvSpPr txBox="1"/>
          <p:nvPr/>
        </p:nvSpPr>
        <p:spPr>
          <a:xfrm>
            <a:off x="7152471" y="3979863"/>
            <a:ext cx="4139818" cy="466040"/>
          </a:xfrm>
          <a:prstGeom prst="rect">
            <a:avLst/>
          </a:prstGeom>
          <a:noFill/>
        </p:spPr>
        <p:txBody>
          <a:bodyPr wrap="square" lIns="0" tIns="0" rIns="0" bIns="0" rtlCol="0">
            <a:noAutofit/>
          </a:bodyPr>
          <a:lstStyle/>
          <a:p>
            <a:pPr algn="l">
              <a:spcAft>
                <a:spcPts val="1134"/>
              </a:spcAft>
            </a:pPr>
            <a:r>
              <a:rPr lang="en-GB" sz="2400" b="1">
                <a:latin typeface="Aptos" panose="020B0004020202020204" pitchFamily="34" charset="0"/>
              </a:rPr>
              <a:t>The LADO / whistleblowing </a:t>
            </a:r>
          </a:p>
        </p:txBody>
      </p:sp>
    </p:spTree>
    <p:extLst>
      <p:ext uri="{BB962C8B-B14F-4D97-AF65-F5344CB8AC3E}">
        <p14:creationId xmlns:p14="http://schemas.microsoft.com/office/powerpoint/2010/main" val="13750081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F3783016-FF82-30CF-F396-08AC97561C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651F72-EDDB-09DB-63BA-F0B366B5545C}"/>
              </a:ext>
            </a:extLst>
          </p:cNvPr>
          <p:cNvSpPr txBox="1">
            <a:spLocks noGrp="1"/>
          </p:cNvSpPr>
          <p:nvPr>
            <p:ph type="title" idx="4294967295"/>
          </p:nvPr>
        </p:nvSpPr>
        <p:spPr>
          <a:xfrm>
            <a:off x="538142" y="373885"/>
            <a:ext cx="11294193"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Key safeguarding topics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600" b="1"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C518190F-56D8-0CFA-0F04-512C51A0A77D}"/>
              </a:ext>
            </a:extLst>
          </p:cNvPr>
          <p:cNvSpPr txBox="1"/>
          <p:nvPr/>
        </p:nvSpPr>
        <p:spPr>
          <a:xfrm>
            <a:off x="640080" y="1728965"/>
            <a:ext cx="1068933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1134"/>
              </a:spcBef>
              <a:spcAft>
                <a:spcPts val="1134"/>
              </a:spcAft>
              <a:buClrTx/>
              <a:buSzTx/>
              <a:buFontTx/>
              <a:buNone/>
              <a:tabLst/>
              <a:defRPr/>
            </a:pPr>
            <a:r>
              <a:rPr kumimoji="0" lang="en-GB" sz="2400" b="1" i="0" u="none" strike="noStrike" kern="1200" cap="none" spc="0" normalizeH="0" baseline="0" noProof="0">
                <a:ln>
                  <a:noFill/>
                </a:ln>
                <a:solidFill>
                  <a:schemeClr val="bg1"/>
                </a:solidFill>
                <a:effectLst/>
                <a:uLnTx/>
                <a:uFillTx/>
                <a:latin typeface="Calibri"/>
                <a:ea typeface="+mn-ea"/>
                <a:cs typeface="+mn-cs"/>
              </a:rPr>
              <a:t>All staff should have an awareness of safeguarding issues that often overlap and can put children at risk of harm</a:t>
            </a:r>
            <a:endParaRPr lang="en-GB">
              <a:solidFill>
                <a:schemeClr val="bg1"/>
              </a:solidFill>
            </a:endParaRPr>
          </a:p>
        </p:txBody>
      </p:sp>
    </p:spTree>
    <p:extLst>
      <p:ext uri="{BB962C8B-B14F-4D97-AF65-F5344CB8AC3E}">
        <p14:creationId xmlns:p14="http://schemas.microsoft.com/office/powerpoint/2010/main" val="8742851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983D6-AC96-0EBD-C40A-C6EF5D434B7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3F63EEB-B592-4107-BC4C-AE3E2B6F0199}"/>
              </a:ext>
              <a:ext uri="{C183D7F6-B498-43B3-948B-1728B52AA6E4}">
                <adec:decorative xmlns:adec="http://schemas.microsoft.com/office/drawing/2017/decorative" val="1"/>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rcRect l="19110" r="14129" b="1"/>
          <a:stretch>
            <a:fillRect/>
          </a:stretch>
        </p:blipFill>
        <p:spPr>
          <a:xfrm>
            <a:off x="623392" y="1268413"/>
            <a:ext cx="5277611" cy="5256931"/>
          </a:xfrm>
          <a:noFill/>
        </p:spPr>
      </p:pic>
      <p:sp>
        <p:nvSpPr>
          <p:cNvPr id="5" name="Title 4">
            <a:extLst>
              <a:ext uri="{FF2B5EF4-FFF2-40B4-BE49-F238E27FC236}">
                <a16:creationId xmlns:a16="http://schemas.microsoft.com/office/drawing/2014/main" id="{37996EA2-CC08-3819-D02A-1C504CB53089}"/>
              </a:ext>
              <a:ext uri="{C183D7F6-B498-43B3-948B-1728B52AA6E4}">
                <adec:decorative xmlns:adec="http://schemas.microsoft.com/office/drawing/2017/decorative" val="1"/>
              </a:ext>
            </a:extLst>
          </p:cNvPr>
          <p:cNvSpPr txBox="1">
            <a:spLocks noGrp="1"/>
          </p:cNvSpPr>
          <p:nvPr>
            <p:ph type="title" idx="4294967295"/>
          </p:nvPr>
        </p:nvSpPr>
        <p:spPr>
          <a:xfrm>
            <a:off x="623392" y="404664"/>
            <a:ext cx="10942240" cy="64807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E40037"/>
                </a:solidFill>
                <a:effectLst/>
                <a:uLnTx/>
                <a:uFillTx/>
                <a:latin typeface="Aptos" panose="020B0004020202020204" pitchFamily="34" charset="0"/>
                <a:ea typeface="+mj-ea"/>
                <a:cs typeface="+mj-cs"/>
              </a:rPr>
              <a:t>Attendance</a:t>
            </a:r>
            <a:r>
              <a:rPr kumimoji="0" lang="en-US" sz="2000" b="1" i="0" u="none" strike="noStrike" kern="1200" cap="none" spc="0" normalizeH="0" baseline="0" noProof="0" dirty="0">
                <a:ln>
                  <a:noFill/>
                </a:ln>
                <a:solidFill>
                  <a:schemeClr val="tx1"/>
                </a:solidFill>
                <a:effectLst/>
                <a:uLnTx/>
                <a:uFillTx/>
                <a:latin typeface="+mj-lt"/>
                <a:ea typeface="+mj-ea"/>
                <a:cs typeface="+mj-cs"/>
              </a:rPr>
              <a:t> </a:t>
            </a:r>
          </a:p>
        </p:txBody>
      </p:sp>
      <p:sp>
        <p:nvSpPr>
          <p:cNvPr id="3" name="Content Placeholder 2">
            <a:extLst>
              <a:ext uri="{FF2B5EF4-FFF2-40B4-BE49-F238E27FC236}">
                <a16:creationId xmlns:a16="http://schemas.microsoft.com/office/drawing/2014/main" id="{793F5359-3CC6-F3D1-6AF1-7A69AA8CB2BE}"/>
              </a:ext>
              <a:ext uri="{C183D7F6-B498-43B3-948B-1728B52AA6E4}">
                <adec:decorative xmlns:adec="http://schemas.microsoft.com/office/drawing/2017/decorative" val="1"/>
              </a:ext>
            </a:extLst>
          </p:cNvPr>
          <p:cNvSpPr>
            <a:spLocks noGrp="1"/>
          </p:cNvSpPr>
          <p:nvPr>
            <p:ph sz="quarter" idx="13"/>
          </p:nvPr>
        </p:nvSpPr>
        <p:spPr>
          <a:xfrm>
            <a:off x="6290999" y="1268412"/>
            <a:ext cx="5472610" cy="5256931"/>
          </a:xfrm>
        </p:spPr>
        <p:txBody>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Settings should:</a:t>
            </a:r>
          </a:p>
          <a:p>
            <a:pPr marL="342900" marR="0" lvl="0" indent="-342900" algn="just" defTabSz="914400" rtl="0" eaLnBrk="1" fontAlgn="auto" latinLnBrk="0" hangingPunct="1">
              <a:lnSpc>
                <a:spcPct val="100000"/>
              </a:lnSpc>
              <a:spcBef>
                <a:spcPts val="0"/>
              </a:spcBef>
              <a:spcAft>
                <a:spcPts val="1134"/>
              </a:spcAft>
              <a:buClr>
                <a:srgbClr val="E40037"/>
              </a:buClr>
              <a:buSzTx/>
              <a:buFont typeface="Wingdings" panose="05000000000000000000" pitchFamily="2" charset="2"/>
              <a:buChar char="ü"/>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Build strong relationships with families – a support first approach</a:t>
            </a:r>
          </a:p>
          <a:p>
            <a:pPr marL="342900" indent="-342900" algn="just">
              <a:spcBef>
                <a:spcPts val="0"/>
              </a:spcBef>
              <a:buClr>
                <a:srgbClr val="E40037"/>
              </a:buClr>
              <a:buFont typeface="Wingdings" panose="05000000000000000000" pitchFamily="2" charset="2"/>
              <a:buChar char="ü"/>
              <a:defRPr/>
            </a:pPr>
            <a:r>
              <a:rPr lang="en-GB" sz="2000" b="0">
                <a:solidFill>
                  <a:srgbClr val="000000"/>
                </a:solidFill>
                <a:latin typeface="Aptos" panose="020B0004020202020204" pitchFamily="34" charset="0"/>
              </a:rPr>
              <a:t>make attempts to contact parents / carers including using emergency contacts i</a:t>
            </a:r>
            <a:r>
              <a:rPr kumimoji="0" lang="en-GB" sz="2000" b="0" i="0" u="none" strike="noStrike" kern="1200" cap="none" spc="0" normalizeH="0" baseline="0" noProof="0">
                <a:ln>
                  <a:noFill/>
                </a:ln>
                <a:solidFill>
                  <a:srgbClr val="000000"/>
                </a:solidFill>
                <a:effectLst/>
                <a:uLnTx/>
                <a:uFillTx/>
                <a:latin typeface="Aptos" panose="020B0004020202020204" pitchFamily="34" charset="0"/>
              </a:rPr>
              <a:t>f a child is absent for a </a:t>
            </a:r>
            <a:r>
              <a:rPr kumimoji="0" lang="en-GB" sz="2000" i="0" u="none" strike="noStrike" kern="1200" cap="none" spc="0" normalizeH="0" baseline="0" noProof="0">
                <a:ln>
                  <a:noFill/>
                </a:ln>
                <a:solidFill>
                  <a:srgbClr val="000000"/>
                </a:solidFill>
                <a:effectLst/>
                <a:uLnTx/>
                <a:uFillTx/>
                <a:latin typeface="Aptos" panose="020B0004020202020204" pitchFamily="34" charset="0"/>
              </a:rPr>
              <a:t>prolonged</a:t>
            </a:r>
            <a:r>
              <a:rPr kumimoji="0" lang="en-GB" sz="2000" b="0" i="0" u="none" strike="noStrike" kern="1200" cap="none" spc="0" normalizeH="0" baseline="0" noProof="0">
                <a:ln>
                  <a:noFill/>
                </a:ln>
                <a:solidFill>
                  <a:srgbClr val="000000"/>
                </a:solidFill>
                <a:effectLst/>
                <a:uLnTx/>
                <a:uFillTx/>
                <a:latin typeface="Aptos" panose="020B0004020202020204" pitchFamily="34" charset="0"/>
              </a:rPr>
              <a:t> period of time, or if a child is absent without notification </a:t>
            </a:r>
          </a:p>
          <a:p>
            <a:pPr marL="342900" indent="-342900" algn="just">
              <a:spcBef>
                <a:spcPts val="0"/>
              </a:spcBef>
              <a:buClr>
                <a:srgbClr val="E40037"/>
              </a:buClr>
              <a:buFont typeface="Wingdings" panose="05000000000000000000" pitchFamily="2" charset="2"/>
              <a:buChar char="ü"/>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rPr>
              <a:t>consider patterns and trends in a child’s absences and their personal circumstances and use their professional judgement when deciding if the child’s absence should be considered as </a:t>
            </a:r>
            <a:r>
              <a:rPr kumimoji="0" lang="en-GB" sz="2000" i="0" u="none" strike="noStrike" kern="1200" cap="none" spc="0" normalizeH="0" baseline="0" noProof="0">
                <a:ln>
                  <a:noFill/>
                </a:ln>
                <a:solidFill>
                  <a:srgbClr val="000000"/>
                </a:solidFill>
                <a:effectLst/>
                <a:uLnTx/>
                <a:uFillTx/>
                <a:latin typeface="Aptos" panose="020B0004020202020204" pitchFamily="34" charset="0"/>
              </a:rPr>
              <a:t>prolonged</a:t>
            </a:r>
            <a:r>
              <a:rPr kumimoji="0" lang="en-GB" sz="2000" b="0" i="0" u="none" strike="noStrike" kern="1200" cap="none" spc="0" normalizeH="0" baseline="0" noProof="0">
                <a:ln>
                  <a:noFill/>
                </a:ln>
                <a:solidFill>
                  <a:srgbClr val="000000"/>
                </a:solidFill>
                <a:effectLst/>
                <a:uLnTx/>
                <a:uFillTx/>
                <a:latin typeface="Aptos" panose="020B0004020202020204" pitchFamily="34" charset="0"/>
              </a:rPr>
              <a:t>. </a:t>
            </a:r>
          </a:p>
          <a:p>
            <a:pPr marL="342900" marR="0" lvl="0" indent="-342900" algn="just" defTabSz="914400" rtl="0" eaLnBrk="1" fontAlgn="auto" latinLnBrk="0" hangingPunct="1">
              <a:lnSpc>
                <a:spcPct val="100000"/>
              </a:lnSpc>
              <a:spcBef>
                <a:spcPts val="0"/>
              </a:spcBef>
              <a:spcAft>
                <a:spcPts val="1134"/>
              </a:spcAft>
              <a:buClr>
                <a:srgbClr val="E40037"/>
              </a:buClr>
              <a:buSzTx/>
              <a:buFont typeface="Wingdings" panose="05000000000000000000" pitchFamily="2" charset="2"/>
              <a:buChar char="ü"/>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rPr>
              <a:t>Consideration must be given to the child’s vulnerability, parent’s / carer’s vulnerability and their home life</a:t>
            </a:r>
            <a:endParaRPr lang="en-GB">
              <a:latin typeface="Aptos" panose="020B0004020202020204" pitchFamily="34" charset="0"/>
            </a:endParaRPr>
          </a:p>
        </p:txBody>
      </p:sp>
    </p:spTree>
    <p:extLst>
      <p:ext uri="{BB962C8B-B14F-4D97-AF65-F5344CB8AC3E}">
        <p14:creationId xmlns:p14="http://schemas.microsoft.com/office/powerpoint/2010/main" val="31314085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BCA95-6036-CD9D-A8D7-EC035EEDEF6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9D8A838-93AF-1CA7-4EFD-63F41A7AFE29}"/>
              </a:ext>
              <a:ext uri="{C183D7F6-B498-43B3-948B-1728B52AA6E4}">
                <adec:decorative xmlns:adec="http://schemas.microsoft.com/office/drawing/2017/decorative" val="1"/>
              </a:ext>
            </a:extLst>
          </p:cNvPr>
          <p:cNvSpPr txBox="1">
            <a:spLocks noGrp="1"/>
          </p:cNvSpPr>
          <p:nvPr>
            <p:ph type="title" idx="4294967295"/>
          </p:nvPr>
        </p:nvSpPr>
        <p:spPr>
          <a:xfrm>
            <a:off x="243247" y="60871"/>
            <a:ext cx="501455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E40037"/>
                </a:solidFill>
                <a:effectLst/>
                <a:uLnTx/>
                <a:uFillTx/>
                <a:latin typeface="Aptos" panose="020B0004020202020204" pitchFamily="34" charset="0"/>
                <a:ea typeface="+mn-ea"/>
                <a:cs typeface="+mn-cs"/>
              </a:rPr>
              <a:t>Child on child abuse</a:t>
            </a:r>
            <a:endParaRPr kumimoji="0" lang="en-GB" sz="1800" b="0" i="0" u="none" strike="noStrike" kern="1200" cap="none" spc="0" normalizeH="0" baseline="0" noProof="0">
              <a:ln>
                <a:noFill/>
              </a:ln>
              <a:solidFill>
                <a:srgbClr val="E40037"/>
              </a:solidFill>
              <a:effectLst/>
              <a:uLnTx/>
              <a:uFillTx/>
              <a:latin typeface="Aptos" panose="020B0004020202020204" pitchFamily="34" charset="0"/>
              <a:ea typeface="+mn-ea"/>
              <a:cs typeface="+mn-cs"/>
            </a:endParaRPr>
          </a:p>
        </p:txBody>
      </p:sp>
      <p:sp>
        <p:nvSpPr>
          <p:cNvPr id="5" name="TextBox 4">
            <a:extLst>
              <a:ext uri="{FF2B5EF4-FFF2-40B4-BE49-F238E27FC236}">
                <a16:creationId xmlns:a16="http://schemas.microsoft.com/office/drawing/2014/main" id="{E0F84C59-3FD9-57EE-BEE9-F6E52A16B8AC}"/>
              </a:ext>
              <a:ext uri="{C183D7F6-B498-43B3-948B-1728B52AA6E4}">
                <adec:decorative xmlns:adec="http://schemas.microsoft.com/office/drawing/2017/decorative" val="1"/>
              </a:ext>
            </a:extLst>
          </p:cNvPr>
          <p:cNvSpPr txBox="1"/>
          <p:nvPr/>
        </p:nvSpPr>
        <p:spPr>
          <a:xfrm>
            <a:off x="136974" y="1435413"/>
            <a:ext cx="5277611" cy="4823628"/>
          </a:xfrm>
          <a:prstGeom prst="rect">
            <a:avLst/>
          </a:prstGeom>
          <a:noFill/>
        </p:spPr>
        <p:txBody>
          <a:bodyPr wrap="square">
            <a:spAutoFit/>
          </a:bodyPr>
          <a:lstStyle/>
          <a:p>
            <a:pPr marL="0" marR="0" lvl="0" indent="0" algn="l" defTabSz="914400" rtl="0" eaLnBrk="1" fontAlgn="auto" latinLnBrk="0" hangingPunct="1">
              <a:lnSpc>
                <a:spcPct val="90000"/>
              </a:lnSpc>
              <a:spcBef>
                <a:spcPts val="1134"/>
              </a:spcBef>
              <a:spcAft>
                <a:spcPts val="1134"/>
              </a:spcAft>
              <a:buClrTx/>
              <a:buSzTx/>
              <a:buFont typeface="Arial" panose="020B0604020202020204" pitchFamily="34" charset="0"/>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All staff should:</a:t>
            </a:r>
          </a:p>
          <a:p>
            <a:pPr marL="0" marR="0" lvl="0" indent="0" algn="just" defTabSz="914400" rtl="0" eaLnBrk="1" fontAlgn="auto" latinLnBrk="0" hangingPunct="1">
              <a:lnSpc>
                <a:spcPct val="90000"/>
              </a:lnSpc>
              <a:spcBef>
                <a:spcPts val="1134"/>
              </a:spcBef>
              <a:spcAft>
                <a:spcPts val="1134"/>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be aware children can abuse other children (inside  and outside of an education setting), for example by bullying them</a:t>
            </a:r>
          </a:p>
          <a:p>
            <a:pPr marL="0" marR="0" lvl="0" indent="0" algn="just" defTabSz="914400" rtl="0" eaLnBrk="1" fontAlgn="auto" latinLnBrk="0" hangingPunct="1">
              <a:lnSpc>
                <a:spcPct val="90000"/>
              </a:lnSpc>
              <a:spcBef>
                <a:spcPts val="1134"/>
              </a:spcBef>
              <a:spcAft>
                <a:spcPts val="1134"/>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be aware this can occur online </a:t>
            </a:r>
          </a:p>
          <a:p>
            <a:pPr marL="0" marR="0" lvl="0" indent="0" algn="just" defTabSz="914400" rtl="0" eaLnBrk="1" fontAlgn="auto" latinLnBrk="0" hangingPunct="1">
              <a:lnSpc>
                <a:spcPct val="90000"/>
              </a:lnSpc>
              <a:spcBef>
                <a:spcPts val="1134"/>
              </a:spcBef>
              <a:spcAft>
                <a:spcPts val="1134"/>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understand that, even where abuse is not being reported, it does not mean it is not happening</a:t>
            </a:r>
          </a:p>
          <a:p>
            <a:pPr marL="0" marR="0" lvl="0" indent="0" algn="l" defTabSz="914400" rtl="0" eaLnBrk="1" fontAlgn="auto" latinLnBrk="0" hangingPunct="1">
              <a:lnSpc>
                <a:spcPct val="90000"/>
              </a:lnSpc>
              <a:spcBef>
                <a:spcPts val="1134"/>
              </a:spcBef>
              <a:spcAft>
                <a:spcPts val="1134"/>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understand the importance of challenging inappropriate behaviours between peers to ensure settings are safe environments and that there is a culture of not tolerating unacceptable behaviour</a:t>
            </a:r>
          </a:p>
        </p:txBody>
      </p:sp>
      <p:sp>
        <p:nvSpPr>
          <p:cNvPr id="7" name="TextBox 6">
            <a:extLst>
              <a:ext uri="{FF2B5EF4-FFF2-40B4-BE49-F238E27FC236}">
                <a16:creationId xmlns:a16="http://schemas.microsoft.com/office/drawing/2014/main" id="{74C3A500-12DD-05ED-7E8D-F9BFC9144D90}"/>
              </a:ext>
              <a:ext uri="{C183D7F6-B498-43B3-948B-1728B52AA6E4}">
                <adec:decorative xmlns:adec="http://schemas.microsoft.com/office/drawing/2017/decorative" val="1"/>
              </a:ext>
            </a:extLst>
          </p:cNvPr>
          <p:cNvSpPr txBox="1"/>
          <p:nvPr/>
        </p:nvSpPr>
        <p:spPr>
          <a:xfrm>
            <a:off x="6096000" y="60871"/>
            <a:ext cx="642403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E40037"/>
                </a:solidFill>
                <a:effectLst/>
                <a:uLnTx/>
                <a:uFillTx/>
                <a:latin typeface="Aptos" panose="020B0004020202020204" pitchFamily="34" charset="0"/>
                <a:ea typeface="+mn-ea"/>
                <a:cs typeface="Calibri" panose="020F0502020204030204" pitchFamily="34" charset="0"/>
              </a:rPr>
              <a:t>Harmful sexual behaviour</a:t>
            </a:r>
            <a:endParaRPr kumimoji="0" lang="en-GB" sz="1800" b="0" i="0" u="none" strike="noStrike" kern="1200" cap="none" spc="0" normalizeH="0" baseline="0" noProof="0">
              <a:ln>
                <a:noFill/>
              </a:ln>
              <a:solidFill>
                <a:srgbClr val="E40037"/>
              </a:solidFill>
              <a:effectLst/>
              <a:uLnTx/>
              <a:uFillTx/>
              <a:latin typeface="Aptos" panose="020B0004020202020204" pitchFamily="34" charset="0"/>
              <a:ea typeface="+mn-ea"/>
              <a:cs typeface="+mn-cs"/>
            </a:endParaRPr>
          </a:p>
        </p:txBody>
      </p:sp>
      <p:cxnSp>
        <p:nvCxnSpPr>
          <p:cNvPr id="11" name="Straight Connector 10">
            <a:extLst>
              <a:ext uri="{FF2B5EF4-FFF2-40B4-BE49-F238E27FC236}">
                <a16:creationId xmlns:a16="http://schemas.microsoft.com/office/drawing/2014/main" id="{64EDE188-AD08-F1A4-82B0-5A1EA2D0C4EE}"/>
              </a:ext>
              <a:ext uri="{C183D7F6-B498-43B3-948B-1728B52AA6E4}">
                <adec:decorative xmlns:adec="http://schemas.microsoft.com/office/drawing/2017/decorative" val="1"/>
              </a:ext>
            </a:extLst>
          </p:cNvPr>
          <p:cNvCxnSpPr/>
          <p:nvPr/>
        </p:nvCxnSpPr>
        <p:spPr>
          <a:xfrm>
            <a:off x="5765180" y="60871"/>
            <a:ext cx="0" cy="6820113"/>
          </a:xfrm>
          <a:prstGeom prst="line">
            <a:avLst/>
          </a:prstGeom>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1B817A2C-F4B3-252A-FAA3-B1AE0350900B}"/>
              </a:ext>
              <a:ext uri="{C183D7F6-B498-43B3-948B-1728B52AA6E4}">
                <adec:decorative xmlns:adec="http://schemas.microsoft.com/office/drawing/2017/decorative" val="1"/>
              </a:ext>
            </a:extLst>
          </p:cNvPr>
          <p:cNvSpPr txBox="1"/>
          <p:nvPr/>
        </p:nvSpPr>
        <p:spPr>
          <a:xfrm>
            <a:off x="6536871" y="1435413"/>
            <a:ext cx="5008756" cy="31700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All staff must be aware that it is normal for some children to display sexualised behaviour towards other children as they develop.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Much of the behaviour displayed by small children will be developmental,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however sexualised behaviour between children must be </a:t>
            </a:r>
            <a:r>
              <a:rPr lang="en-GB" sz="2000">
                <a:solidFill>
                  <a:srgbClr val="000000"/>
                </a:solidFill>
                <a:latin typeface="Aptos" panose="020B0004020202020204" pitchFamily="34" charset="0"/>
              </a:rPr>
              <a:t>reported to the DSL and recorded</a:t>
            </a: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a:t>
            </a:r>
          </a:p>
        </p:txBody>
      </p:sp>
      <p:pic>
        <p:nvPicPr>
          <p:cNvPr id="2" name="Picture 1">
            <a:extLst>
              <a:ext uri="{FF2B5EF4-FFF2-40B4-BE49-F238E27FC236}">
                <a16:creationId xmlns:a16="http://schemas.microsoft.com/office/drawing/2014/main" id="{7556EDA8-847A-B683-D4E8-7639B5A8E0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532358" y="4923741"/>
            <a:ext cx="3017782" cy="1676545"/>
          </a:xfrm>
          <a:prstGeom prst="rect">
            <a:avLst/>
          </a:prstGeom>
        </p:spPr>
      </p:pic>
    </p:spTree>
    <p:extLst>
      <p:ext uri="{BB962C8B-B14F-4D97-AF65-F5344CB8AC3E}">
        <p14:creationId xmlns:p14="http://schemas.microsoft.com/office/powerpoint/2010/main" val="34279861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ED031-65E0-EF15-184E-34D410B9220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F966CBA-A281-7AA0-492E-78C76B7676DE}"/>
              </a:ext>
              <a:ext uri="{C183D7F6-B498-43B3-948B-1728B52AA6E4}">
                <adec:decorative xmlns:adec="http://schemas.microsoft.com/office/drawing/2017/decorative" val="1"/>
              </a:ext>
            </a:extLst>
          </p:cNvPr>
          <p:cNvSpPr txBox="1"/>
          <p:nvPr/>
        </p:nvSpPr>
        <p:spPr>
          <a:xfrm>
            <a:off x="6675845" y="788208"/>
            <a:ext cx="5301380" cy="5940088"/>
          </a:xfrm>
          <a:prstGeom prst="rect">
            <a:avLst/>
          </a:prstGeom>
          <a:noFill/>
          <a:ln>
            <a:noFill/>
          </a:ln>
        </p:spPr>
        <p:txBody>
          <a:bodyPr wrap="square">
            <a:spAutoFit/>
          </a:bodyPr>
          <a:lstStyle/>
          <a:p>
            <a:r>
              <a:rPr lang="en-GB" sz="2000" b="1">
                <a:solidFill>
                  <a:srgbClr val="4179AA"/>
                </a:solidFill>
                <a:latin typeface="Aptos" panose="020B0004020202020204" pitchFamily="34" charset="0"/>
              </a:rPr>
              <a:t>There are a number of indicators, which may signal children are at risk from, or are involved in committing serious violence. </a:t>
            </a:r>
          </a:p>
          <a:p>
            <a:pPr>
              <a:spcBef>
                <a:spcPts val="0"/>
              </a:spcBef>
              <a:spcAft>
                <a:spcPts val="0"/>
              </a:spcAft>
            </a:pPr>
            <a:r>
              <a:rPr lang="en-GB" sz="2000" b="1">
                <a:solidFill>
                  <a:srgbClr val="4179AA"/>
                </a:solidFill>
                <a:latin typeface="Aptos" panose="020B0004020202020204" pitchFamily="34" charset="0"/>
              </a:rPr>
              <a:t>These may include: </a:t>
            </a:r>
          </a:p>
          <a:p>
            <a:pPr>
              <a:spcBef>
                <a:spcPts val="0"/>
              </a:spcBef>
              <a:spcAft>
                <a:spcPts val="0"/>
              </a:spcAft>
            </a:pPr>
            <a:endParaRPr lang="en-GB" sz="2000">
              <a:latin typeface="Aptos" panose="020B0004020202020204" pitchFamily="34" charset="0"/>
            </a:endParaRPr>
          </a:p>
          <a:p>
            <a:pPr marL="342900" indent="-342900">
              <a:spcBef>
                <a:spcPts val="0"/>
              </a:spcBef>
              <a:spcAft>
                <a:spcPts val="0"/>
              </a:spcAft>
              <a:buFont typeface="Wingdings" panose="05000000000000000000" pitchFamily="2" charset="2"/>
              <a:buChar char="§"/>
            </a:pPr>
            <a:r>
              <a:rPr lang="en-GB" sz="2000">
                <a:latin typeface="Aptos" panose="020B0004020202020204" pitchFamily="34" charset="0"/>
              </a:rPr>
              <a:t>increased absence from school or college, </a:t>
            </a:r>
          </a:p>
          <a:p>
            <a:pPr marL="342900" indent="-342900">
              <a:spcBef>
                <a:spcPts val="0"/>
              </a:spcBef>
              <a:spcAft>
                <a:spcPts val="0"/>
              </a:spcAft>
              <a:buFont typeface="Wingdings" panose="05000000000000000000" pitchFamily="2" charset="2"/>
              <a:buChar char="§"/>
            </a:pPr>
            <a:r>
              <a:rPr lang="en-GB" sz="2000">
                <a:latin typeface="Aptos" panose="020B0004020202020204" pitchFamily="34" charset="0"/>
              </a:rPr>
              <a:t>a change in friendships or relationships with older individuals or groups, </a:t>
            </a:r>
          </a:p>
          <a:p>
            <a:pPr marL="342900" indent="-342900">
              <a:spcBef>
                <a:spcPts val="0"/>
              </a:spcBef>
              <a:spcAft>
                <a:spcPts val="0"/>
              </a:spcAft>
              <a:buFont typeface="Wingdings" panose="05000000000000000000" pitchFamily="2" charset="2"/>
              <a:buChar char="§"/>
            </a:pPr>
            <a:r>
              <a:rPr lang="en-GB" sz="2000">
                <a:latin typeface="Aptos" panose="020B0004020202020204" pitchFamily="34" charset="0"/>
              </a:rPr>
              <a:t> a significant decline in educational performance,</a:t>
            </a:r>
          </a:p>
          <a:p>
            <a:pPr marL="342900" indent="-342900">
              <a:spcBef>
                <a:spcPts val="0"/>
              </a:spcBef>
              <a:spcAft>
                <a:spcPts val="0"/>
              </a:spcAft>
              <a:buFont typeface="Wingdings" panose="05000000000000000000" pitchFamily="2" charset="2"/>
              <a:buChar char="§"/>
            </a:pPr>
            <a:r>
              <a:rPr lang="en-GB" sz="2000">
                <a:latin typeface="Aptos" panose="020B0004020202020204" pitchFamily="34" charset="0"/>
              </a:rPr>
              <a:t> signs of self-harm or a significant change in wellbeing, or signs of assault or unexplained injuries, and </a:t>
            </a:r>
          </a:p>
          <a:p>
            <a:pPr marL="342900" indent="-342900">
              <a:spcBef>
                <a:spcPts val="0"/>
              </a:spcBef>
              <a:spcAft>
                <a:spcPts val="0"/>
              </a:spcAft>
              <a:buFont typeface="Wingdings" panose="05000000000000000000" pitchFamily="2" charset="2"/>
              <a:buChar char="§"/>
            </a:pPr>
            <a:r>
              <a:rPr lang="en-GB" sz="2000">
                <a:latin typeface="Aptos" panose="020B0004020202020204" pitchFamily="34" charset="0"/>
              </a:rPr>
              <a:t>unexplained gifts or new possessions could also indicate that children have been approached by, or are involved with, individuals associated with criminal networks or gangs and may be at risk of criminal exploitation.</a:t>
            </a:r>
          </a:p>
        </p:txBody>
      </p:sp>
      <p:sp>
        <p:nvSpPr>
          <p:cNvPr id="7" name="TextBox 6">
            <a:extLst>
              <a:ext uri="{FF2B5EF4-FFF2-40B4-BE49-F238E27FC236}">
                <a16:creationId xmlns:a16="http://schemas.microsoft.com/office/drawing/2014/main" id="{1A8E8E1B-E495-843A-C2FA-905FFEB63950}"/>
              </a:ext>
              <a:ext uri="{C183D7F6-B498-43B3-948B-1728B52AA6E4}">
                <adec:decorative xmlns:adec="http://schemas.microsoft.com/office/drawing/2017/decorative" val="1"/>
              </a:ext>
            </a:extLst>
          </p:cNvPr>
          <p:cNvSpPr txBox="1"/>
          <p:nvPr/>
        </p:nvSpPr>
        <p:spPr>
          <a:xfrm>
            <a:off x="297950" y="141877"/>
            <a:ext cx="3863083" cy="646331"/>
          </a:xfrm>
          <a:prstGeom prst="rect">
            <a:avLst/>
          </a:prstGeom>
          <a:noFill/>
        </p:spPr>
        <p:txBody>
          <a:bodyPr wrap="square">
            <a:spAutoFit/>
          </a:bodyPr>
          <a:lstStyle/>
          <a:p>
            <a:r>
              <a:rPr kumimoji="0" lang="en-GB" sz="3600" b="1" i="0" u="none" strike="noStrike" kern="0" cap="none" spc="0" normalizeH="0" baseline="0" noProof="0">
                <a:ln>
                  <a:noFill/>
                </a:ln>
                <a:solidFill>
                  <a:srgbClr val="E40037"/>
                </a:solidFill>
                <a:effectLst/>
                <a:uLnTx/>
                <a:uFillTx/>
                <a:latin typeface="Aptos" panose="020B0004020202020204" pitchFamily="34" charset="0"/>
                <a:ea typeface="MS PGothic" pitchFamily="34" charset="-128"/>
                <a:cs typeface="+mj-cs"/>
              </a:rPr>
              <a:t>County Lines</a:t>
            </a:r>
            <a:endParaRPr lang="en-GB" sz="3600">
              <a:solidFill>
                <a:srgbClr val="E40037"/>
              </a:solidFill>
              <a:latin typeface="Aptos" panose="020B0004020202020204" pitchFamily="34" charset="0"/>
            </a:endParaRPr>
          </a:p>
        </p:txBody>
      </p:sp>
      <p:sp>
        <p:nvSpPr>
          <p:cNvPr id="10" name="TextBox 9">
            <a:extLst>
              <a:ext uri="{FF2B5EF4-FFF2-40B4-BE49-F238E27FC236}">
                <a16:creationId xmlns:a16="http://schemas.microsoft.com/office/drawing/2014/main" id="{6EF17E7E-38FF-3475-B753-E2CB4941EE3B}"/>
              </a:ext>
              <a:ext uri="{C183D7F6-B498-43B3-948B-1728B52AA6E4}">
                <adec:decorative xmlns:adec="http://schemas.microsoft.com/office/drawing/2017/decorative" val="1"/>
              </a:ext>
            </a:extLst>
          </p:cNvPr>
          <p:cNvSpPr txBox="1"/>
          <p:nvPr/>
        </p:nvSpPr>
        <p:spPr>
          <a:xfrm>
            <a:off x="297950" y="788208"/>
            <a:ext cx="6102848" cy="594008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4179AA"/>
                </a:solidFill>
                <a:effectLst/>
                <a:uLnTx/>
                <a:uFillTx/>
                <a:latin typeface="Aptos" panose="020B0004020202020204" pitchFamily="34" charset="0"/>
                <a:cs typeface="Calibri" panose="020F0502020204030204" pitchFamily="34" charset="0"/>
              </a:rPr>
              <a:t>Gangs / organised criminal networks involved in exporting illegal drugs using dedicated mobile phone lines or other form of ‘deal 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900" b="0" i="1"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9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Offenders exploit children to move and store drugs and money - they will often use coercion, intimidation, violence (including sexual) and weapons to ensure compliance of victims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9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9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Children increasingly being targeted / recruited on social media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9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900" b="0" i="0" u="none" strike="noStrike" kern="1200" cap="none" spc="0" normalizeH="0" baseline="0" noProof="0">
                <a:ln>
                  <a:noFill/>
                </a:ln>
                <a:solidFill>
                  <a:srgbClr val="000000"/>
                </a:solidFill>
                <a:effectLst/>
                <a:uLnTx/>
                <a:uFillTx/>
                <a:latin typeface="Aptos" panose="020B0004020202020204" pitchFamily="34" charset="0"/>
              </a:rPr>
              <a:t>County lines are widespread nationally, in rural and urban areas, they can involve the movement of drugs across county borders, but some lines supply the drugs market locally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900" b="0" i="0" u="none" strike="noStrike" kern="1200" cap="none" spc="0" normalizeH="0" baseline="0" noProof="0">
              <a:ln>
                <a:noFill/>
              </a:ln>
              <a:solidFill>
                <a:srgbClr val="000000"/>
              </a:solidFill>
              <a:effectLst/>
              <a:uLnTx/>
              <a:uFillTx/>
              <a:latin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900" b="0" i="0" u="none" strike="noStrike" kern="1200" cap="none" spc="0" normalizeH="0" baseline="0" noProof="0">
                <a:ln>
                  <a:noFill/>
                </a:ln>
                <a:solidFill>
                  <a:srgbClr val="000000"/>
                </a:solidFill>
                <a:effectLst/>
                <a:uLnTx/>
                <a:uFillTx/>
                <a:latin typeface="Aptos" panose="020B0004020202020204" pitchFamily="34" charset="0"/>
              </a:rPr>
              <a:t>County lines grooming can take place in a range of settings, including in homes, public spaces, schools and universities</a:t>
            </a:r>
          </a:p>
        </p:txBody>
      </p:sp>
      <p:sp>
        <p:nvSpPr>
          <p:cNvPr id="3" name="Title 2">
            <a:extLst>
              <a:ext uri="{FF2B5EF4-FFF2-40B4-BE49-F238E27FC236}">
                <a16:creationId xmlns:a16="http://schemas.microsoft.com/office/drawing/2014/main" id="{F6C00C09-04C3-664E-7E2F-FC5052C178CE}"/>
              </a:ext>
              <a:ext uri="{C183D7F6-B498-43B3-948B-1728B52AA6E4}">
                <adec:decorative xmlns:adec="http://schemas.microsoft.com/office/drawing/2017/decorative" val="1"/>
              </a:ext>
            </a:extLst>
          </p:cNvPr>
          <p:cNvSpPr txBox="1">
            <a:spLocks noGrp="1"/>
          </p:cNvSpPr>
          <p:nvPr>
            <p:ph type="title" idx="4294967295"/>
          </p:nvPr>
        </p:nvSpPr>
        <p:spPr>
          <a:xfrm>
            <a:off x="6675845" y="129704"/>
            <a:ext cx="609407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E40037"/>
                </a:solidFill>
                <a:effectLst/>
                <a:uLnTx/>
                <a:uFillTx/>
                <a:latin typeface="Aptos" panose="020B0004020202020204" pitchFamily="34" charset="0"/>
                <a:ea typeface="+mj-ea"/>
                <a:cs typeface="+mj-cs"/>
              </a:rPr>
              <a:t>Serious violence </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1762222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206796" y="143806"/>
            <a:ext cx="5332476" cy="1213555"/>
          </a:xfrm>
        </p:spPr>
        <p:txBody>
          <a:bodyPr/>
          <a:lstStyle/>
          <a:p>
            <a:pPr algn="ctr"/>
            <a:r>
              <a:rPr lang="en-GB" sz="3600">
                <a:solidFill>
                  <a:srgbClr val="E40037"/>
                </a:solidFill>
                <a:latin typeface="Aptos" panose="020B0004020202020204" pitchFamily="34" charset="0"/>
              </a:rPr>
              <a:t>Emotional wellbeing and mental health</a:t>
            </a: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206796" y="1501166"/>
            <a:ext cx="6440892" cy="5213028"/>
          </a:xfrm>
        </p:spPr>
        <p:txBody>
          <a:bodyPr/>
          <a:lstStyle/>
          <a:p>
            <a:pPr marL="342900" indent="-342900">
              <a:buFont typeface="Wingdings" panose="05000000000000000000" pitchFamily="2" charset="2"/>
              <a:buChar char="§"/>
            </a:pPr>
            <a:r>
              <a:rPr lang="en-GB" sz="2000" b="0">
                <a:latin typeface="Aptos" panose="020B0004020202020204" pitchFamily="34" charset="0"/>
              </a:rPr>
              <a:t>All staff should be aware that emotional wellbeing problems may be an indicator that a child has suffered or is at risk of suffering abuse</a:t>
            </a:r>
            <a:endParaRPr lang="en-GB" sz="2000" b="0">
              <a:solidFill>
                <a:srgbClr val="C00000"/>
              </a:solidFill>
              <a:latin typeface="Aptos" panose="020B0004020202020204" pitchFamily="34" charset="0"/>
            </a:endParaRPr>
          </a:p>
          <a:p>
            <a:pPr marL="342900" indent="-342900">
              <a:buFont typeface="Wingdings" panose="05000000000000000000" pitchFamily="2" charset="2"/>
              <a:buChar char="§"/>
            </a:pPr>
            <a:r>
              <a:rPr lang="en-GB" sz="2000" b="0">
                <a:solidFill>
                  <a:srgbClr val="000000"/>
                </a:solidFill>
                <a:latin typeface="Aptos" panose="020B0004020202020204" pitchFamily="34" charset="0"/>
              </a:rPr>
              <a:t>Only appropriately trained professionals should attempt diagnosis of an emotional wellbeing problem (although education staff are well placed to observe children day-to-day and identify those whose behaviour suggests that they may be experiencing an emotional wellbeing problem, or be at risk of developing one)</a:t>
            </a:r>
          </a:p>
          <a:p>
            <a:pPr marL="342900" indent="-342900">
              <a:buFont typeface="Wingdings" panose="05000000000000000000" pitchFamily="2" charset="2"/>
              <a:buChar char="§"/>
            </a:pPr>
            <a:r>
              <a:rPr lang="en-GB" sz="2000" b="0">
                <a:latin typeface="Aptos" panose="020B0004020202020204" pitchFamily="34" charset="0"/>
              </a:rPr>
              <a:t>It is key that staff are aware of how a child’s previous experience of abuse can impact on their emotional wellbeing, behaviour and education</a:t>
            </a:r>
          </a:p>
          <a:p>
            <a:pPr marL="342900" indent="-342900">
              <a:buFont typeface="Wingdings" panose="05000000000000000000" pitchFamily="2" charset="2"/>
              <a:buChar char="§"/>
              <a:defRPr/>
            </a:pPr>
            <a:r>
              <a:rPr lang="en-GB" sz="2000" b="0">
                <a:solidFill>
                  <a:srgbClr val="000000"/>
                </a:solidFill>
                <a:latin typeface="Aptos" panose="020B0004020202020204" pitchFamily="34" charset="0"/>
              </a:rPr>
              <a:t>Concerns should always be referred to the DSL or DDSL</a:t>
            </a:r>
          </a:p>
          <a:p>
            <a:pPr lvl="1"/>
            <a:endParaRPr lang="en-GB"/>
          </a:p>
        </p:txBody>
      </p:sp>
      <p:pic>
        <p:nvPicPr>
          <p:cNvPr id="6" name="Picture Placeholder 5">
            <a:extLst>
              <a:ext uri="{FF2B5EF4-FFF2-40B4-BE49-F238E27FC236}">
                <a16:creationId xmlns:a16="http://schemas.microsoft.com/office/drawing/2014/main" id="{3C8E33CA-4A85-8CA3-BA84-4EA2E62D329A}"/>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alphaModFix amt="50000"/>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26319188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67029-D3C2-A8CA-3669-248DFF096814}"/>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F7B73BC-6549-CC81-9E71-BDD6A02B4C18}"/>
              </a:ext>
              <a:ext uri="{C183D7F6-B498-43B3-948B-1728B52AA6E4}">
                <adec:decorative xmlns:adec="http://schemas.microsoft.com/office/drawing/2017/decorative" val="1"/>
              </a:ext>
            </a:extLst>
          </p:cNvPr>
          <p:cNvSpPr>
            <a:spLocks noGrp="1"/>
          </p:cNvSpPr>
          <p:nvPr>
            <p:ph type="pic" sz="quarter" idx="10"/>
          </p:nvPr>
        </p:nvSpPr>
        <p:spPr>
          <a:solidFill>
            <a:srgbClr val="4179AA"/>
          </a:solidFill>
          <a:ln>
            <a:solidFill>
              <a:srgbClr val="E40037"/>
            </a:solidFill>
          </a:ln>
        </p:spPr>
        <p:txBody>
          <a:bodyPr/>
          <a:lstStyle/>
          <a:p>
            <a:endParaRPr lang="en-GB">
              <a:solidFill>
                <a:srgbClr val="4179AA"/>
              </a:solidFill>
            </a:endParaRPr>
          </a:p>
        </p:txBody>
      </p:sp>
      <p:sp>
        <p:nvSpPr>
          <p:cNvPr id="4" name="TextBox 3">
            <a:extLst>
              <a:ext uri="{FF2B5EF4-FFF2-40B4-BE49-F238E27FC236}">
                <a16:creationId xmlns:a16="http://schemas.microsoft.com/office/drawing/2014/main" id="{5FF3753A-0B9D-FABB-6D84-D31E3299B50B}"/>
              </a:ext>
              <a:ext uri="{C183D7F6-B498-43B3-948B-1728B52AA6E4}">
                <adec:decorative xmlns:adec="http://schemas.microsoft.com/office/drawing/2017/decorative" val="1"/>
              </a:ext>
            </a:extLst>
          </p:cNvPr>
          <p:cNvSpPr txBox="1"/>
          <p:nvPr/>
        </p:nvSpPr>
        <p:spPr>
          <a:xfrm>
            <a:off x="7238142" y="194418"/>
            <a:ext cx="4546314" cy="6370975"/>
          </a:xfrm>
          <a:prstGeom prst="rect">
            <a:avLst/>
          </a:prstGeom>
          <a:solidFill>
            <a:srgbClr val="4179AA"/>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pitchFamily="34" charset="0"/>
              </a:rPr>
              <a:t>The DA Act  (2021)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pitchFamily="34" charset="0"/>
              </a:rPr>
              <a:t>defines DA as -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Behaviour of a person (A) towards another person (B) is ‘domestic abuse’ if: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(a) A and B are each aged 16 or over and are personally connected to each other,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(b) the behaviour is abusive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FFFFFF"/>
              </a:solidFill>
              <a:effectLst/>
              <a:uLnTx/>
              <a:uFillTx/>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The Act says behaviour is ‘abusive’ if it consists of any of the following: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(a)physical or sexual abuse;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(b)violent or threatening behaviour;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(c)controlling or coercive behaviour;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(d)economic abuse (see subsection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(e)psychological, emotional or other abuse;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Aptos" panose="020B00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ptos" panose="020B0004020202020204" pitchFamily="34" charset="0"/>
              </a:rPr>
              <a:t>It does not matter whether the behaviour consists of a single incident or a course of conduct</a:t>
            </a:r>
          </a:p>
        </p:txBody>
      </p:sp>
      <p:sp>
        <p:nvSpPr>
          <p:cNvPr id="7" name="TextBox 6">
            <a:extLst>
              <a:ext uri="{FF2B5EF4-FFF2-40B4-BE49-F238E27FC236}">
                <a16:creationId xmlns:a16="http://schemas.microsoft.com/office/drawing/2014/main" id="{F00701BC-14BF-775D-5895-670782F59C95}"/>
              </a:ext>
              <a:ext uri="{C183D7F6-B498-43B3-948B-1728B52AA6E4}">
                <adec:decorative xmlns:adec="http://schemas.microsoft.com/office/drawing/2017/decorative" val="1"/>
              </a:ext>
            </a:extLst>
          </p:cNvPr>
          <p:cNvSpPr txBox="1"/>
          <p:nvPr/>
        </p:nvSpPr>
        <p:spPr>
          <a:xfrm>
            <a:off x="152400" y="1046660"/>
            <a:ext cx="6357992" cy="5262979"/>
          </a:xfrm>
          <a:prstGeom prst="rect">
            <a:avLst/>
          </a:prstGeom>
          <a:noFill/>
        </p:spPr>
        <p:txBody>
          <a:bodyPr wrap="square">
            <a:spAutoFit/>
          </a:bodyPr>
          <a:lstStyle/>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S PGothic" pitchFamily="34" charset="-128"/>
              </a:rPr>
              <a:t>can encompass a wide range of behaviours </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S PGothic" pitchFamily="34" charset="-128"/>
              </a:rPr>
              <a:t>may be a single incident or a pattern of incidents (can be, but is not limited to, psychological, physical, sexual, financial or emotional)</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r>
              <a:rPr lang="en-GB" sz="2000" kern="0">
                <a:solidFill>
                  <a:srgbClr val="000000"/>
                </a:solidFill>
                <a:latin typeface="Aptos" panose="020B0004020202020204" pitchFamily="34" charset="0"/>
                <a:ea typeface="MS PGothic" pitchFamily="34" charset="-128"/>
              </a:rPr>
              <a:t>t</a:t>
            </a: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S PGothic" pitchFamily="34" charset="-128"/>
              </a:rPr>
              <a:t>he DA Act recognises that children can be victims of domestic abuse - they may see, hear, or experience the effects of abuse at home and/or suffer domestic abuse in their own intimate relationships (teenage relationship abuse)</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r>
              <a:rPr kumimoji="0" lang="en-GB" sz="2000" b="0" i="0" u="none" strike="noStrike" kern="0" cap="none" spc="0" normalizeH="0" baseline="0" noProof="0">
                <a:ln>
                  <a:noFill/>
                </a:ln>
                <a:solidFill>
                  <a:srgbClr val="000000"/>
                </a:solidFill>
                <a:effectLst/>
                <a:uLnTx/>
                <a:uFillTx/>
                <a:latin typeface="Aptos" panose="020B0004020202020204" pitchFamily="34" charset="0"/>
                <a:ea typeface="MS PGothic" pitchFamily="34" charset="-128"/>
              </a:rPr>
              <a:t>can have a detrimental and long-term impact on a child’s health, wellbeing, development, and ability to learn</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Young people can also experience DA within their own intimate relationships (if under 16, will not be legally recognised as DA, but may constitute a child protection issue and require a response)</a:t>
            </a:r>
          </a:p>
        </p:txBody>
      </p:sp>
      <p:sp>
        <p:nvSpPr>
          <p:cNvPr id="10" name="Title 9">
            <a:extLst>
              <a:ext uri="{FF2B5EF4-FFF2-40B4-BE49-F238E27FC236}">
                <a16:creationId xmlns:a16="http://schemas.microsoft.com/office/drawing/2014/main" id="{2F7FE5C6-352D-7C9A-83DD-361F2A9637E4}"/>
              </a:ext>
              <a:ext uri="{C183D7F6-B498-43B3-948B-1728B52AA6E4}">
                <adec:decorative xmlns:adec="http://schemas.microsoft.com/office/drawing/2017/decorative" val="1"/>
              </a:ext>
            </a:extLst>
          </p:cNvPr>
          <p:cNvSpPr txBox="1">
            <a:spLocks noGrp="1"/>
          </p:cNvSpPr>
          <p:nvPr>
            <p:ph type="title" idx="4294967295"/>
          </p:nvPr>
        </p:nvSpPr>
        <p:spPr>
          <a:xfrm>
            <a:off x="297951" y="194418"/>
            <a:ext cx="610284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E40037"/>
                </a:solidFill>
                <a:effectLst/>
                <a:uLnTx/>
                <a:uFillTx/>
                <a:latin typeface="Aptos" panose="020B0004020202020204" pitchFamily="34" charset="0"/>
                <a:ea typeface="MS PGothic" pitchFamily="34" charset="-128"/>
                <a:cs typeface="+mj-cs"/>
              </a:rPr>
              <a:t>Domestic</a:t>
            </a:r>
            <a:r>
              <a:rPr kumimoji="0" lang="en-GB" sz="3600" b="1" i="0" u="none" strike="noStrike" kern="0" cap="none" spc="0" normalizeH="0" baseline="0" noProof="0" dirty="0">
                <a:ln>
                  <a:noFill/>
                </a:ln>
                <a:solidFill>
                  <a:srgbClr val="E40037"/>
                </a:solidFill>
                <a:effectLst/>
                <a:uLnTx/>
                <a:uFillTx/>
                <a:latin typeface="Calibri"/>
                <a:ea typeface="MS PGothic" pitchFamily="34" charset="-128"/>
                <a:cs typeface="+mj-cs"/>
              </a:rPr>
              <a:t> abuse</a:t>
            </a:r>
            <a:endParaRPr kumimoji="0" lang="en-GB" sz="3600" b="0" i="0" u="none" strike="noStrike" kern="1200" cap="none" spc="0" normalizeH="0" baseline="0" noProof="0" dirty="0">
              <a:ln>
                <a:noFill/>
              </a:ln>
              <a:solidFill>
                <a:srgbClr val="E40037"/>
              </a:solidFill>
              <a:effectLst/>
              <a:uLnTx/>
              <a:uFillTx/>
              <a:latin typeface="+mn-lt"/>
              <a:ea typeface="+mn-ea"/>
              <a:cs typeface="+mn-cs"/>
            </a:endParaRPr>
          </a:p>
        </p:txBody>
      </p:sp>
    </p:spTree>
    <p:extLst>
      <p:ext uri="{BB962C8B-B14F-4D97-AF65-F5344CB8AC3E}">
        <p14:creationId xmlns:p14="http://schemas.microsoft.com/office/powerpoint/2010/main" val="17565140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FC77E-9448-5260-E4E8-39CF99EE32BB}"/>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7B542C3-E4EC-9AC4-DAE1-B443560EB476}"/>
              </a:ext>
              <a:ext uri="{C183D7F6-B498-43B3-948B-1728B52AA6E4}">
                <adec:decorative xmlns:adec="http://schemas.microsoft.com/office/drawing/2017/decorative" val="1"/>
              </a:ext>
            </a:extLst>
          </p:cNvPr>
          <p:cNvSpPr>
            <a:spLocks noGrp="1"/>
          </p:cNvSpPr>
          <p:nvPr>
            <p:ph type="pic" sz="quarter" idx="10"/>
          </p:nvPr>
        </p:nvSpPr>
        <p:spPr>
          <a:solidFill>
            <a:srgbClr val="4179AA"/>
          </a:solidFill>
          <a:ln>
            <a:solidFill>
              <a:srgbClr val="E40037"/>
            </a:solidFill>
          </a:ln>
        </p:spPr>
        <p:txBody>
          <a:bodyPr/>
          <a:lstStyle/>
          <a:p>
            <a:endParaRPr lang="en-GB">
              <a:solidFill>
                <a:srgbClr val="4179AA"/>
              </a:solidFill>
            </a:endParaRPr>
          </a:p>
        </p:txBody>
      </p:sp>
      <p:sp>
        <p:nvSpPr>
          <p:cNvPr id="5" name="TextBox 4">
            <a:extLst>
              <a:ext uri="{FF2B5EF4-FFF2-40B4-BE49-F238E27FC236}">
                <a16:creationId xmlns:a16="http://schemas.microsoft.com/office/drawing/2014/main" id="{254748FD-A46A-E1C6-EB9F-449B98233CAE}"/>
              </a:ext>
              <a:ext uri="{C183D7F6-B498-43B3-948B-1728B52AA6E4}">
                <adec:decorative xmlns:adec="http://schemas.microsoft.com/office/drawing/2017/decorative" val="1"/>
              </a:ext>
            </a:extLst>
          </p:cNvPr>
          <p:cNvSpPr txBox="1"/>
          <p:nvPr/>
        </p:nvSpPr>
        <p:spPr>
          <a:xfrm>
            <a:off x="407544" y="101570"/>
            <a:ext cx="6103916" cy="11387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E40037"/>
                </a:solidFill>
                <a:effectLst/>
                <a:uLnTx/>
                <a:uFillTx/>
                <a:latin typeface="Calibri"/>
                <a:ea typeface="+mn-ea"/>
                <a:cs typeface="+mn-cs"/>
              </a:rPr>
              <a:t>Honour or faith-based abuse</a:t>
            </a:r>
            <a:br>
              <a:rPr kumimoji="0" lang="en-GB" sz="2800" b="1" i="0" u="none" strike="noStrike" kern="1200" cap="none" spc="0" normalizeH="0" baseline="0" noProof="0">
                <a:ln>
                  <a:noFill/>
                </a:ln>
                <a:solidFill>
                  <a:srgbClr val="E40037"/>
                </a:solidFill>
                <a:effectLst/>
                <a:uLnTx/>
                <a:uFillTx/>
                <a:latin typeface="Calibri"/>
                <a:ea typeface="+mn-ea"/>
                <a:cs typeface="+mn-cs"/>
              </a:rPr>
            </a:br>
            <a:r>
              <a:rPr kumimoji="0" lang="en-GB" sz="2000" b="1" i="0" u="none" strike="noStrike" kern="1200" cap="none" spc="0" normalizeH="0" baseline="0" noProof="0">
                <a:ln>
                  <a:noFill/>
                </a:ln>
                <a:solidFill>
                  <a:srgbClr val="E40037"/>
                </a:solidFill>
                <a:effectLst/>
                <a:uLnTx/>
                <a:uFillTx/>
                <a:latin typeface="Calibri"/>
                <a:ea typeface="+mn-ea"/>
                <a:cs typeface="+mn-cs"/>
              </a:rPr>
              <a:t>(including Female Genital Mutilation and forced marriage)</a:t>
            </a:r>
            <a:endParaRPr kumimoji="0" lang="en-GB" sz="1800" b="0" i="0" u="none" strike="noStrike" kern="1200" cap="none" spc="0" normalizeH="0" baseline="0" noProof="0">
              <a:ln>
                <a:noFill/>
              </a:ln>
              <a:solidFill>
                <a:srgbClr val="000000"/>
              </a:solidFill>
              <a:effectLst/>
              <a:uLnTx/>
              <a:uFillTx/>
              <a:latin typeface="Calibri"/>
              <a:ea typeface="+mn-ea"/>
              <a:cs typeface="+mn-cs"/>
            </a:endParaRPr>
          </a:p>
        </p:txBody>
      </p:sp>
      <p:sp>
        <p:nvSpPr>
          <p:cNvPr id="8" name="TextBox 7">
            <a:extLst>
              <a:ext uri="{FF2B5EF4-FFF2-40B4-BE49-F238E27FC236}">
                <a16:creationId xmlns:a16="http://schemas.microsoft.com/office/drawing/2014/main" id="{A75824DA-A7F9-AD46-D2E8-2F6FBAFA344E}"/>
              </a:ext>
              <a:ext uri="{C183D7F6-B498-43B3-948B-1728B52AA6E4}">
                <adec:decorative xmlns:adec="http://schemas.microsoft.com/office/drawing/2017/decorative" val="1"/>
              </a:ext>
            </a:extLst>
          </p:cNvPr>
          <p:cNvSpPr txBox="1"/>
          <p:nvPr/>
        </p:nvSpPr>
        <p:spPr>
          <a:xfrm>
            <a:off x="320634" y="1240343"/>
            <a:ext cx="6103916" cy="483209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a:ln>
                  <a:noFill/>
                </a:ln>
                <a:solidFill>
                  <a:srgbClr val="000000"/>
                </a:solidFill>
                <a:effectLst/>
                <a:uLnTx/>
                <a:uFillTx/>
                <a:latin typeface="Aptos" panose="020B0004020202020204" pitchFamily="34" charset="0"/>
                <a:ea typeface="+mn-ea"/>
                <a:cs typeface="+mn-cs"/>
              </a:rPr>
              <a:t>Honour or faith-based abuse (HBA) </a:t>
            </a:r>
            <a:r>
              <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incidents or crimes which have been committed to protect or defend the honour of the family and/or the community, including: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a:ln>
                  <a:noFill/>
                </a:ln>
                <a:solidFill>
                  <a:srgbClr val="000000"/>
                </a:solidFill>
                <a:effectLst/>
                <a:uLnTx/>
                <a:uFillTx/>
                <a:latin typeface="Aptos"/>
                <a:ea typeface="+mn-ea"/>
                <a:cs typeface="+mn-cs"/>
              </a:rPr>
              <a:t>female genital mutilation (FGM), forced marriage, and practices such as breast ironing</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a:ln>
                  <a:noFill/>
                </a:ln>
                <a:solidFill>
                  <a:srgbClr val="000000"/>
                </a:solidFill>
                <a:effectLst/>
                <a:uLnTx/>
                <a:uFillTx/>
                <a:latin typeface="Aptos"/>
                <a:ea typeface="+mn-ea"/>
                <a:cs typeface="+mn-cs"/>
              </a:rPr>
              <a:t>abuse may involve a network of family or community and can include multiple perpetrators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forced marriage where violence, threats or any other form of coercion is used to cause a person to enter into a marriage. Threats can be physical or emotional and psychological</a:t>
            </a: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
        <p:nvSpPr>
          <p:cNvPr id="11" name="Title 10">
            <a:extLst>
              <a:ext uri="{FF2B5EF4-FFF2-40B4-BE49-F238E27FC236}">
                <a16:creationId xmlns:a16="http://schemas.microsoft.com/office/drawing/2014/main" id="{11408F63-D910-5B5D-D900-6164E144CF5C}"/>
              </a:ext>
              <a:ext uri="{C183D7F6-B498-43B3-948B-1728B52AA6E4}">
                <adec:decorative xmlns:adec="http://schemas.microsoft.com/office/drawing/2017/decorative" val="1"/>
              </a:ext>
            </a:extLst>
          </p:cNvPr>
          <p:cNvSpPr txBox="1">
            <a:spLocks noGrp="1"/>
          </p:cNvSpPr>
          <p:nvPr>
            <p:ph type="title" idx="4294967295"/>
          </p:nvPr>
        </p:nvSpPr>
        <p:spPr>
          <a:xfrm>
            <a:off x="7474680" y="194418"/>
            <a:ext cx="6139542"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3200" b="1" i="0" u="none" strike="noStrike" kern="0" cap="none" spc="0" normalizeH="0" baseline="0" noProof="0">
                <a:ln>
                  <a:noFill/>
                </a:ln>
                <a:solidFill>
                  <a:prstClr val="white"/>
                </a:solidFill>
                <a:effectLst/>
                <a:uLnTx/>
                <a:uFillTx/>
                <a:latin typeface="Aptos" panose="020B0004020202020204" pitchFamily="34" charset="0"/>
                <a:ea typeface="MS PGothic" pitchFamily="34" charset="-128"/>
                <a:cs typeface="Calibri" panose="020F0502020204030204" pitchFamily="34" charset="0"/>
              </a:rPr>
              <a:t>Forced marriage</a:t>
            </a:r>
            <a:endParaRPr kumimoji="0" lang="en-GB" sz="3200" b="0" i="0" u="none" strike="noStrike" kern="1200" cap="none" spc="0" normalizeH="0" baseline="0" noProof="0">
              <a:ln>
                <a:noFill/>
              </a:ln>
              <a:solidFill>
                <a:prstClr val="white"/>
              </a:solidFill>
              <a:effectLst/>
              <a:uLnTx/>
              <a:uFillTx/>
              <a:latin typeface="Aptos" panose="020B0004020202020204" pitchFamily="34" charset="0"/>
              <a:ea typeface="+mn-ea"/>
              <a:cs typeface="+mn-cs"/>
            </a:endParaRPr>
          </a:p>
        </p:txBody>
      </p:sp>
      <p:sp>
        <p:nvSpPr>
          <p:cNvPr id="13" name="TextBox 12">
            <a:extLst>
              <a:ext uri="{FF2B5EF4-FFF2-40B4-BE49-F238E27FC236}">
                <a16:creationId xmlns:a16="http://schemas.microsoft.com/office/drawing/2014/main" id="{94FB9185-D0CF-B602-EADD-A05AFAB03BEA}"/>
              </a:ext>
              <a:ext uri="{C183D7F6-B498-43B3-948B-1728B52AA6E4}">
                <adec:decorative xmlns:adec="http://schemas.microsoft.com/office/drawing/2017/decorative" val="1"/>
              </a:ext>
            </a:extLst>
          </p:cNvPr>
          <p:cNvSpPr txBox="1"/>
          <p:nvPr/>
        </p:nvSpPr>
        <p:spPr>
          <a:xfrm>
            <a:off x="7474680" y="882067"/>
            <a:ext cx="4073237"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Calibri" panose="020F0502020204030204" pitchFamily="34" charset="0"/>
              </a:rPr>
              <a:t>Forced Marriage Unit:  </a:t>
            </a:r>
            <a:r>
              <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fmu@fcdo.gov.uk</a:t>
            </a:r>
            <a:endPar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mn-cs"/>
                <a:hlinkClick r:id="rId4">
                  <a:extLst>
                    <a:ext uri="{A12FA001-AC4F-418D-AE19-62706E023703}">
                      <ahyp:hlinkClr xmlns:ahyp="http://schemas.microsoft.com/office/drawing/2018/hyperlinkcolor" val="tx"/>
                    </a:ext>
                  </a:extLst>
                </a:hlinkClick>
              </a:rPr>
              <a:t>The right to choose: government guidance on forced marriage - GOV.UK</a:t>
            </a:r>
            <a:endPar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Calibri" panose="020F0502020204030204" pitchFamily="34" charset="0"/>
            </a:endParaRPr>
          </a:p>
        </p:txBody>
      </p:sp>
      <p:sp>
        <p:nvSpPr>
          <p:cNvPr id="15" name="TextBox 14">
            <a:extLst>
              <a:ext uri="{FF2B5EF4-FFF2-40B4-BE49-F238E27FC236}">
                <a16:creationId xmlns:a16="http://schemas.microsoft.com/office/drawing/2014/main" id="{02932EC8-3E3D-FB7C-6F6E-63FC7B9928E8}"/>
              </a:ext>
              <a:ext uri="{C183D7F6-B498-43B3-948B-1728B52AA6E4}">
                <adec:decorative xmlns:adec="http://schemas.microsoft.com/office/drawing/2017/decorative" val="1"/>
              </a:ext>
            </a:extLst>
          </p:cNvPr>
          <p:cNvSpPr txBox="1"/>
          <p:nvPr/>
        </p:nvSpPr>
        <p:spPr>
          <a:xfrm>
            <a:off x="7474680" y="3190391"/>
            <a:ext cx="4203028" cy="3231654"/>
          </a:xfrm>
          <a:prstGeom prst="rect">
            <a:avLst/>
          </a:prstGeom>
          <a:solidFill>
            <a:srgbClr val="4179AA"/>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Aptos" panose="020B0004020202020204" pitchFamily="34" charset="0"/>
                <a:ea typeface="+mn-ea"/>
                <a:cs typeface="Aptos Serif" panose="02020604070405020304" pitchFamily="18" charset="0"/>
              </a:rPr>
              <a:t>Female</a:t>
            </a:r>
            <a:r>
              <a:rPr kumimoji="0" lang="en-GB" sz="3200" b="1" i="0" u="none" strike="noStrike" kern="1200" cap="none" spc="0" normalizeH="0" baseline="0" noProof="0">
                <a:ln>
                  <a:noFill/>
                </a:ln>
                <a:solidFill>
                  <a:srgbClr val="E40037"/>
                </a:solidFill>
                <a:effectLst/>
                <a:uLnTx/>
                <a:uFillTx/>
                <a:latin typeface="Aptos" panose="020B0004020202020204" pitchFamily="34" charset="0"/>
                <a:ea typeface="+mn-ea"/>
                <a:cs typeface="Aptos Serif" panose="02020604070405020304" pitchFamily="18" charset="0"/>
              </a:rPr>
              <a:t> </a:t>
            </a:r>
            <a:r>
              <a:rPr kumimoji="0" lang="en-GB" sz="3200" b="1" i="0" u="none" strike="noStrike" kern="1200" cap="none" spc="0" normalizeH="0" baseline="0" noProof="0">
                <a:ln>
                  <a:noFill/>
                </a:ln>
                <a:solidFill>
                  <a:prstClr val="white"/>
                </a:solidFill>
                <a:effectLst/>
                <a:uLnTx/>
                <a:uFillTx/>
                <a:latin typeface="Aptos" panose="020B0004020202020204" pitchFamily="34" charset="0"/>
                <a:ea typeface="+mn-ea"/>
                <a:cs typeface="Aptos Serif" panose="02020604070405020304" pitchFamily="18" charset="0"/>
              </a:rPr>
              <a:t>genital mutilation (FGM)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Aptos Serif" panose="02020604070405020304" pitchFamily="18" charset="0"/>
              <a:hlinkClick r:id="rId5">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Aptos Serif" panose="02020604070405020304" pitchFamily="18" charset="0"/>
                <a:hlinkClick r:id="rId5">
                  <a:extLst>
                    <a:ext uri="{A12FA001-AC4F-418D-AE19-62706E023703}">
                      <ahyp:hlinkClr xmlns:ahyp="http://schemas.microsoft.com/office/drawing/2018/hyperlinkcolor" val="tx"/>
                    </a:ext>
                  </a:extLst>
                </a:hlinkClick>
              </a:rPr>
              <a:t>National FGM Centre</a:t>
            </a:r>
            <a:r>
              <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Aptos Serif" panose="02020604070405020304" pitchFamily="18" charset="0"/>
              </a:rPr>
              <a:t> website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Aptos Serif" panose="0202060407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mn-cs"/>
                <a:hlinkClick r:id="rId6">
                  <a:extLst>
                    <a:ext uri="{A12FA001-AC4F-418D-AE19-62706E023703}">
                      <ahyp:hlinkClr xmlns:ahyp="http://schemas.microsoft.com/office/drawing/2018/hyperlinkcolor" val="tx"/>
                    </a:ext>
                  </a:extLst>
                </a:hlinkClick>
              </a:rPr>
              <a:t>Mandatory reporting of female genital mutilation: procedural information - GOV.UK</a:t>
            </a:r>
            <a:endParaRPr kumimoji="0" lang="en-GB" sz="2400" b="0" i="0" u="none" strike="noStrike" kern="1200" cap="none" spc="0" normalizeH="0" baseline="0" noProof="0">
              <a:ln>
                <a:noFill/>
              </a:ln>
              <a:solidFill>
                <a:prstClr val="white"/>
              </a:solidFill>
              <a:effectLst/>
              <a:uLnTx/>
              <a:uFillTx/>
              <a:latin typeface="Aptos" panose="020B0004020202020204" pitchFamily="34" charset="0"/>
              <a:ea typeface="+mn-ea"/>
              <a:cs typeface="Calibri" panose="020F0502020204030204" pitchFamily="34" charset="0"/>
            </a:endParaRPr>
          </a:p>
        </p:txBody>
      </p:sp>
    </p:spTree>
    <p:extLst>
      <p:ext uri="{BB962C8B-B14F-4D97-AF65-F5344CB8AC3E}">
        <p14:creationId xmlns:p14="http://schemas.microsoft.com/office/powerpoint/2010/main" val="15620448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441789" y="349320"/>
            <a:ext cx="5226326" cy="791111"/>
          </a:xfrm>
        </p:spPr>
        <p:txBody>
          <a:bodyPr/>
          <a:lstStyle/>
          <a:p>
            <a:r>
              <a:rPr lang="en-GB" sz="3600">
                <a:solidFill>
                  <a:srgbClr val="E40037"/>
                </a:solidFill>
                <a:latin typeface="Aptos" panose="020B0004020202020204" pitchFamily="34" charset="0"/>
              </a:rPr>
              <a:t>Homelessness</a:t>
            </a: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338582" y="1253446"/>
            <a:ext cx="6010848" cy="5126805"/>
          </a:xfrm>
        </p:spPr>
        <p:txBody>
          <a:bodyPr/>
          <a:lstStyle/>
          <a:p>
            <a:pPr marL="342900" indent="-342900">
              <a:buFont typeface="Wingdings" panose="05000000000000000000" pitchFamily="2" charset="2"/>
              <a:buChar char="§"/>
            </a:pPr>
            <a:r>
              <a:rPr lang="en-GB" sz="2400" b="0">
                <a:latin typeface="Aptos" panose="020B0004020202020204" pitchFamily="34" charset="0"/>
              </a:rPr>
              <a:t>Being homeless or being at risk of becoming homeless presents a real risk to a child’s welfare</a:t>
            </a:r>
            <a:endParaRPr lang="en-GB" sz="2400" b="0">
              <a:latin typeface="Aptos" panose="020B0004020202020204" pitchFamily="34" charset="0"/>
              <a:cs typeface="Calibri" panose="020F0502020204030204" pitchFamily="34" charset="0"/>
            </a:endParaRPr>
          </a:p>
          <a:p>
            <a:pPr marL="342900" indent="-342900">
              <a:buFont typeface="Wingdings" panose="05000000000000000000" pitchFamily="2" charset="2"/>
              <a:buChar char="§"/>
            </a:pPr>
            <a:r>
              <a:rPr lang="en-GB" sz="2400" b="0">
                <a:latin typeface="Aptos" panose="020B0004020202020204" pitchFamily="34" charset="0"/>
                <a:cs typeface="Calibri" panose="020F0502020204030204" pitchFamily="34" charset="0"/>
              </a:rPr>
              <a:t>Settings can support in raising / progressing concerns with local authority </a:t>
            </a:r>
            <a:r>
              <a:rPr lang="en-GB" sz="2400" i="1">
                <a:solidFill>
                  <a:srgbClr val="C00000"/>
                </a:solidFill>
                <a:latin typeface="Aptos" panose="020B0004020202020204" pitchFamily="34" charset="0"/>
                <a:cs typeface="Calibri" panose="020F0502020204030204" pitchFamily="34" charset="0"/>
              </a:rPr>
              <a:t>-  </a:t>
            </a:r>
            <a:r>
              <a:rPr lang="en-GB" sz="2400" i="1">
                <a:solidFill>
                  <a:srgbClr val="E40037"/>
                </a:solidFill>
                <a:latin typeface="Aptos" panose="020B0004020202020204" pitchFamily="34" charset="0"/>
                <a:cs typeface="Calibri" panose="020F0502020204030204" pitchFamily="34" charset="0"/>
              </a:rPr>
              <a:t>what is the impact on the child?</a:t>
            </a:r>
          </a:p>
          <a:p>
            <a:pPr marL="342900" indent="-342900">
              <a:buFont typeface="Wingdings" panose="05000000000000000000" pitchFamily="2" charset="2"/>
              <a:buChar char="§"/>
            </a:pPr>
            <a:r>
              <a:rPr lang="en-GB" sz="2400" b="0">
                <a:latin typeface="Aptos" panose="020B0004020202020204" pitchFamily="34" charset="0"/>
                <a:cs typeface="Calibri" panose="020F0502020204030204" pitchFamily="34" charset="0"/>
              </a:rPr>
              <a:t>Homeless Reduction Act 2017 – places new duties on local authorities</a:t>
            </a:r>
          </a:p>
          <a:p>
            <a:pPr marL="342900" indent="-342900">
              <a:buFont typeface="Wingdings" panose="05000000000000000000" pitchFamily="2" charset="2"/>
              <a:buChar char="§"/>
            </a:pPr>
            <a:r>
              <a:rPr lang="en-GB" sz="2400" b="0">
                <a:latin typeface="Aptos" panose="020B0004020202020204" pitchFamily="34" charset="0"/>
                <a:cs typeface="Calibri" panose="020F0502020204030204" pitchFamily="34" charset="0"/>
              </a:rPr>
              <a:t>Children may be homeless with their family, but older children may be homeless independently</a:t>
            </a:r>
          </a:p>
          <a:p>
            <a:pPr lvl="1"/>
            <a:endParaRPr lang="en-GB"/>
          </a:p>
        </p:txBody>
      </p:sp>
      <p:pic>
        <p:nvPicPr>
          <p:cNvPr id="6" name="Picture Placeholder 5">
            <a:extLst>
              <a:ext uri="{FF2B5EF4-FFF2-40B4-BE49-F238E27FC236}">
                <a16:creationId xmlns:a16="http://schemas.microsoft.com/office/drawing/2014/main" id="{3C8E33CA-4A85-8CA3-BA84-4EA2E62D329A}"/>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alphaModFix amt="50000"/>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2428994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6CB3D-DF62-7EB0-727D-0C46135186F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8186C3B-35B0-066C-DACD-AB157C7C745B}"/>
              </a:ext>
            </a:extLst>
          </p:cNvPr>
          <p:cNvSpPr txBox="1">
            <a:spLocks noGrp="1"/>
          </p:cNvSpPr>
          <p:nvPr>
            <p:ph type="title" idx="4294967295"/>
          </p:nvPr>
        </p:nvSpPr>
        <p:spPr>
          <a:xfrm>
            <a:off x="0" y="87121"/>
            <a:ext cx="567668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E40037"/>
                </a:solidFill>
                <a:effectLst/>
                <a:uLnTx/>
                <a:uFillTx/>
                <a:latin typeface="Aptos" panose="020B0004020202020204" pitchFamily="34" charset="0"/>
                <a:ea typeface="+mj-ea"/>
                <a:cs typeface="+mj-cs"/>
              </a:rPr>
              <a:t>Children and the Court system</a:t>
            </a:r>
            <a:endParaRPr kumimoji="0" lang="en-GB" sz="1800" b="0" i="0" u="none" strike="noStrike" kern="1200" cap="none" spc="0" normalizeH="0" baseline="0" noProof="0" dirty="0">
              <a:ln>
                <a:noFill/>
              </a:ln>
              <a:solidFill>
                <a:srgbClr val="E40037"/>
              </a:solidFill>
              <a:effectLst/>
              <a:uLnTx/>
              <a:uFillTx/>
              <a:latin typeface="Aptos" panose="020B0004020202020204" pitchFamily="34" charset="0"/>
              <a:ea typeface="+mn-ea"/>
              <a:cs typeface="+mn-cs"/>
            </a:endParaRPr>
          </a:p>
        </p:txBody>
      </p:sp>
      <p:sp>
        <p:nvSpPr>
          <p:cNvPr id="10" name="TextBox 9">
            <a:extLst>
              <a:ext uri="{FF2B5EF4-FFF2-40B4-BE49-F238E27FC236}">
                <a16:creationId xmlns:a16="http://schemas.microsoft.com/office/drawing/2014/main" id="{4B82178B-F1F7-9A9A-FFD1-5BF4719B241A}"/>
              </a:ext>
            </a:extLst>
          </p:cNvPr>
          <p:cNvSpPr txBox="1"/>
          <p:nvPr/>
        </p:nvSpPr>
        <p:spPr>
          <a:xfrm>
            <a:off x="204555" y="1371600"/>
            <a:ext cx="5676688" cy="501675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Children may be called to give evidence in court, either for crimes committed or crimes witnessed</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B0C0C"/>
                </a:solidFill>
                <a:effectLst/>
                <a:uLnTx/>
                <a:uFillTx/>
                <a:latin typeface="Aptos" panose="020B0004020202020204" pitchFamily="34" charset="0"/>
              </a:rPr>
              <a:t>Children under 10 who break the law are treated differently to adults or youths under 18 who commit a criminal offence.  They cannot be charged with committing a criminal offence</a:t>
            </a:r>
          </a:p>
          <a:p>
            <a:pPr marR="0" lvl="0" algn="l" defTabSz="914400" rtl="0" eaLnBrk="1" fontAlgn="auto" latinLnBrk="0" hangingPunct="1">
              <a:lnSpc>
                <a:spcPct val="100000"/>
              </a:lnSpc>
              <a:spcBef>
                <a:spcPts val="0"/>
              </a:spcBef>
              <a:spcAft>
                <a:spcPts val="0"/>
              </a:spcAft>
              <a:buClrTx/>
              <a:buSzTx/>
              <a:tabLst/>
              <a:defRPr/>
            </a:pPr>
            <a:endParaRPr kumimoji="0" lang="en-GB" sz="2000" b="0" i="0" u="none" strike="noStrike" kern="1200" cap="none" spc="0" normalizeH="0" baseline="0" noProof="0">
              <a:ln>
                <a:noFill/>
              </a:ln>
              <a:solidFill>
                <a:srgbClr val="0B0C0C"/>
              </a:solidFill>
              <a:effectLst/>
              <a:uLnTx/>
              <a:uFillTx/>
              <a:latin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B0C0C"/>
                </a:solidFill>
                <a:effectLst/>
                <a:uLnTx/>
                <a:uFillTx/>
                <a:latin typeface="Aptos" panose="020B0004020202020204" pitchFamily="34" charset="0"/>
              </a:rPr>
              <a:t>Children between 10 and 17 can be arrested and taken to court if they commit a crime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rPr>
              <a:t>Making child arrangements via the family courts following separation can be stressful and entrench conflict in families - this can be stressful for children </a:t>
            </a:r>
          </a:p>
        </p:txBody>
      </p:sp>
      <p:sp>
        <p:nvSpPr>
          <p:cNvPr id="5" name="TextBox 4">
            <a:extLst>
              <a:ext uri="{FF2B5EF4-FFF2-40B4-BE49-F238E27FC236}">
                <a16:creationId xmlns:a16="http://schemas.microsoft.com/office/drawing/2014/main" id="{8AA4C08F-F262-17D8-FE78-3C26BDEF0969}"/>
              </a:ext>
            </a:extLst>
          </p:cNvPr>
          <p:cNvSpPr txBox="1"/>
          <p:nvPr/>
        </p:nvSpPr>
        <p:spPr>
          <a:xfrm>
            <a:off x="6816089" y="1371600"/>
            <a:ext cx="4854523" cy="5170646"/>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2000" i="0" u="none" strike="noStrike" kern="1200" cap="none" spc="0" normalizeH="0" baseline="0" noProof="0">
                <a:ln>
                  <a:noFill/>
                </a:ln>
                <a:effectLst/>
                <a:uLnTx/>
                <a:uFillTx/>
                <a:latin typeface="Aptos" panose="020B0004020202020204" pitchFamily="34" charset="0"/>
              </a:rPr>
              <a:t>An estimated 192, 000 children every year have a parent in prison in England and Wales </a:t>
            </a:r>
            <a:r>
              <a:rPr kumimoji="0" lang="en-GB" sz="2000" i="0" u="none" strike="noStrike" kern="1200" cap="none" spc="0" normalizeH="0" baseline="0" noProof="0">
                <a:ln>
                  <a:noFill/>
                </a:ln>
                <a:effectLst/>
                <a:uLnTx/>
                <a:uFillTx/>
                <a:latin typeface="Aptos" panose="020B0004020202020204" pitchFamily="34" charset="0"/>
                <a:cs typeface="Calibri" panose="020F0502020204030204" pitchFamily="34" charset="0"/>
              </a:rPr>
              <a:t>– children at risk of poor outcomes, including poverty, stigma, isolation and poor mental health</a:t>
            </a:r>
          </a:p>
          <a:p>
            <a:pPr marR="0" lvl="0" algn="l" defTabSz="914400" rtl="0" eaLnBrk="1" fontAlgn="auto" latinLnBrk="0" hangingPunct="1">
              <a:lnSpc>
                <a:spcPct val="100000"/>
              </a:lnSpc>
              <a:spcBef>
                <a:spcPts val="0"/>
              </a:spcBef>
              <a:spcAft>
                <a:spcPts val="600"/>
              </a:spcAft>
              <a:buClrTx/>
              <a:buSzTx/>
              <a:tabLst/>
              <a:defRPr/>
            </a:pPr>
            <a:endParaRPr kumimoji="0" lang="en-GB" sz="2000" i="0" u="none" strike="noStrike" kern="1200" cap="none" spc="0" normalizeH="0" baseline="0" noProof="0">
              <a:ln>
                <a:noFill/>
              </a:ln>
              <a:effectLst/>
              <a:uLnTx/>
              <a:uFillTx/>
              <a:latin typeface="Aptos" panose="020B0004020202020204" pitchFamily="34" charset="0"/>
              <a:cs typeface="Calibri" panose="020F0502020204030204" pitchFamily="34" charset="0"/>
            </a:endParaRPr>
          </a:p>
          <a:p>
            <a:pPr marL="342900" lvl="0" indent="-342900">
              <a:spcAft>
                <a:spcPts val="600"/>
              </a:spcAft>
              <a:buFont typeface="Wingdings" panose="05000000000000000000" pitchFamily="2" charset="2"/>
              <a:buChar char="§"/>
              <a:defRPr/>
            </a:pPr>
            <a:r>
              <a:rPr lang="en-GB" sz="2000">
                <a:latin typeface="Aptos" panose="020B0004020202020204" pitchFamily="34" charset="0"/>
                <a:hlinkClick r:id="rId3"/>
              </a:rPr>
              <a:t>NICCO</a:t>
            </a:r>
            <a:r>
              <a:rPr kumimoji="0" lang="en-GB" sz="2000" i="0" u="none" strike="noStrike" kern="1200" cap="none" spc="0" normalizeH="0" baseline="0" noProof="0">
                <a:ln>
                  <a:noFill/>
                </a:ln>
                <a:effectLst/>
                <a:uLnTx/>
                <a:uFillTx/>
                <a:latin typeface="Aptos" panose="020B0004020202020204" pitchFamily="34" charset="0"/>
                <a:cs typeface="Calibri" panose="020F0502020204030204" pitchFamily="34" charset="0"/>
              </a:rPr>
              <a:t> – support for professionals working with offenders and their children</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endParaRPr kumimoji="0" lang="en-GB" sz="2000" i="0" u="none" strike="noStrike" kern="1200" cap="none" spc="0" normalizeH="0" baseline="0" noProof="0">
              <a:ln>
                <a:noFill/>
              </a:ln>
              <a:effectLst/>
              <a:uLnTx/>
              <a:uFillTx/>
              <a:latin typeface="Aptos" panose="020B0004020202020204" pitchFamily="34" charset="0"/>
              <a:cs typeface="Calibri" panose="020F0502020204030204" pitchFamily="34" charset="0"/>
            </a:endParaRPr>
          </a:p>
          <a:p>
            <a:pPr marL="342900" lvl="0" indent="-342900">
              <a:spcAft>
                <a:spcPts val="600"/>
              </a:spcAft>
              <a:buFont typeface="Wingdings" panose="05000000000000000000" pitchFamily="2" charset="2"/>
              <a:buChar char="§"/>
              <a:defRPr/>
            </a:pPr>
            <a:r>
              <a:rPr lang="en-GB" sz="2000">
                <a:latin typeface="Aptos" panose="020B0004020202020204" pitchFamily="34" charset="0"/>
                <a:hlinkClick r:id="rId4"/>
              </a:rPr>
              <a:t>Prisoners' Families Helpline</a:t>
            </a:r>
            <a:r>
              <a:rPr lang="en-GB" sz="2000">
                <a:latin typeface="Aptos" panose="020B0004020202020204" pitchFamily="34" charset="0"/>
              </a:rPr>
              <a:t> offers free confidential advice for families </a:t>
            </a:r>
          </a:p>
          <a:p>
            <a:pPr lvl="0">
              <a:spcAft>
                <a:spcPts val="600"/>
              </a:spcAft>
              <a:defRPr/>
            </a:pPr>
            <a:endParaRPr kumimoji="0" lang="en-GB" sz="2000" i="0" u="none" strike="noStrike" kern="1200" cap="none" spc="0" normalizeH="0" baseline="0" noProof="0">
              <a:ln>
                <a:noFill/>
              </a:ln>
              <a:effectLst/>
              <a:highlight>
                <a:srgbClr val="FFFF00"/>
              </a:highlight>
              <a:uLnTx/>
              <a:uFillTx/>
              <a:latin typeface="Aptos" panose="020B000402020202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2000" i="0" u="none" strike="noStrike" kern="1200" cap="none" spc="0" normalizeH="0" baseline="0" noProof="0">
                <a:ln>
                  <a:noFill/>
                </a:ln>
                <a:solidFill>
                  <a:srgbClr val="4179AA"/>
                </a:solidFill>
                <a:effectLst/>
                <a:uLnTx/>
                <a:uFillTx/>
                <a:latin typeface="Aptos" panose="020B00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Barnardo's - Children with a parent or relative in prison</a:t>
            </a:r>
            <a:endParaRPr kumimoji="0" lang="en-GB" sz="2000" i="0" u="none" strike="noStrike" kern="1200" cap="none" spc="0" normalizeH="0" baseline="0" noProof="0">
              <a:ln>
                <a:noFill/>
              </a:ln>
              <a:effectLst/>
              <a:uLnTx/>
              <a:uFillTx/>
              <a:latin typeface="Aptos" panose="020B00040202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C848F9D-B3BC-F493-A97F-EB20D30FA8BE}"/>
              </a:ext>
            </a:extLst>
          </p:cNvPr>
          <p:cNvSpPr txBox="1"/>
          <p:nvPr/>
        </p:nvSpPr>
        <p:spPr>
          <a:xfrm>
            <a:off x="6294703" y="87121"/>
            <a:ext cx="5897297"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n-ea"/>
                <a:cs typeface="+mn-cs"/>
              </a:rPr>
              <a:t>Children with a family member in prison</a:t>
            </a:r>
            <a:endParaRPr kumimoji="0" lang="en-GB" sz="1800" b="0" i="0" u="none" strike="noStrike" kern="1200" cap="none" spc="0" normalizeH="0" baseline="0" noProof="0">
              <a:ln>
                <a:noFill/>
              </a:ln>
              <a:solidFill>
                <a:srgbClr val="E40037"/>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0324274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328774" y="118862"/>
            <a:ext cx="5302800" cy="1065091"/>
          </a:xfrm>
        </p:spPr>
        <p:txBody>
          <a:bodyPr/>
          <a:lstStyle/>
          <a:p>
            <a:r>
              <a:rPr lang="en-GB">
                <a:solidFill>
                  <a:srgbClr val="E40037"/>
                </a:solidFill>
                <a:latin typeface="Aptos" panose="020B0004020202020204" pitchFamily="34" charset="0"/>
              </a:rPr>
              <a:t>Online safety</a:t>
            </a: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328774" y="844549"/>
            <a:ext cx="6195112" cy="5820310"/>
          </a:xfrm>
        </p:spPr>
        <p:txBody>
          <a:bodyPr/>
          <a:lstStyle/>
          <a:p>
            <a:pPr marL="342900" lvl="0" indent="-342900">
              <a:buFont typeface="Wingdings" panose="05000000000000000000" pitchFamily="2" charset="2"/>
              <a:buChar char="Ø"/>
              <a:defRPr/>
            </a:pPr>
            <a:r>
              <a:rPr lang="en-GB" sz="2000">
                <a:solidFill>
                  <a:srgbClr val="76766B"/>
                </a:solidFill>
                <a:latin typeface="Aptos" panose="020B0004020202020204" pitchFamily="34" charset="0"/>
                <a:ea typeface="ＭＳ Ｐゴシック"/>
                <a:cs typeface="Calibri" panose="020F0502020204030204" pitchFamily="34" charset="0"/>
                <a:hlinkClick r:id="rId3">
                  <a:extLst>
                    <a:ext uri="{A12FA001-AC4F-418D-AE19-62706E023703}">
                      <ahyp:hlinkClr xmlns:ahyp="http://schemas.microsoft.com/office/drawing/2018/hyperlinkcolor" val="tx"/>
                    </a:ext>
                  </a:extLst>
                </a:hlinkClick>
              </a:rPr>
              <a:t>Early years settings online safety </a:t>
            </a:r>
            <a:r>
              <a:rPr lang="en-GB" sz="2000" u="sng">
                <a:solidFill>
                  <a:srgbClr val="4179AA"/>
                </a:solidFill>
                <a:latin typeface="Aptos" panose="020B0004020202020204" pitchFamily="34" charset="0"/>
                <a:ea typeface="ＭＳ Ｐゴシック"/>
                <a:cs typeface="Calibri" panose="020F0502020204030204" pitchFamily="34" charset="0"/>
                <a:hlinkClick r:id="rId3">
                  <a:extLst>
                    <a:ext uri="{A12FA001-AC4F-418D-AE19-62706E023703}">
                      <ahyp:hlinkClr xmlns:ahyp="http://schemas.microsoft.com/office/drawing/2018/hyperlinkcolor" val="tx"/>
                    </a:ext>
                  </a:extLst>
                </a:hlinkClick>
              </a:rPr>
              <a:t>considerations</a:t>
            </a:r>
            <a:r>
              <a:rPr lang="en-GB" sz="2000" u="sng">
                <a:solidFill>
                  <a:srgbClr val="4179AA"/>
                </a:solidFill>
                <a:latin typeface="Aptos" panose="020B0004020202020204" pitchFamily="34" charset="0"/>
                <a:ea typeface="ＭＳ Ｐゴシック"/>
                <a:cs typeface="Calibri" panose="020F0502020204030204" pitchFamily="34" charset="0"/>
              </a:rPr>
              <a:t> 2019 </a:t>
            </a:r>
          </a:p>
          <a:p>
            <a:pPr marL="342900" indent="-342900">
              <a:lnSpc>
                <a:spcPct val="90000"/>
              </a:lnSpc>
              <a:buFont typeface="Wingdings" panose="05000000000000000000" pitchFamily="2" charset="2"/>
              <a:buChar char="§"/>
            </a:pPr>
            <a:r>
              <a:rPr lang="en-GB" sz="2000" b="0">
                <a:latin typeface="Aptos" panose="020B0004020202020204" pitchFamily="34" charset="0"/>
                <a:cs typeface="Calibri" panose="020F0502020204030204" pitchFamily="34" charset="0"/>
              </a:rPr>
              <a:t>Settings should ensure they have considered filtering and monitoring arrangements for online safety</a:t>
            </a:r>
          </a:p>
          <a:p>
            <a:pPr marL="342900" indent="-342900">
              <a:spcAft>
                <a:spcPts val="0"/>
              </a:spcAft>
              <a:buFont typeface="Wingdings" panose="05000000000000000000" pitchFamily="2" charset="2"/>
              <a:buChar char="§"/>
            </a:pPr>
            <a:r>
              <a:rPr lang="en-GB" sz="2000" b="0">
                <a:latin typeface="Aptos" panose="020B0004020202020204" pitchFamily="34" charset="0"/>
                <a:cs typeface="Calibri" panose="020F0502020204030204" pitchFamily="34" charset="0"/>
              </a:rPr>
              <a:t>Technology provides a platform that facilitates harm - four main areas of risk:</a:t>
            </a:r>
          </a:p>
          <a:p>
            <a:pPr>
              <a:spcAft>
                <a:spcPts val="0"/>
              </a:spcAft>
            </a:pPr>
            <a:endParaRPr lang="en-GB" sz="2000" b="0">
              <a:latin typeface="Aptos" panose="020B0004020202020204" pitchFamily="34" charset="0"/>
              <a:cs typeface="Calibri" panose="020F0502020204030204" pitchFamily="34" charset="0"/>
            </a:endParaRPr>
          </a:p>
          <a:p>
            <a:pPr lvl="4">
              <a:spcAft>
                <a:spcPts val="0"/>
              </a:spcAft>
              <a:buFont typeface="Wingdings" panose="05000000000000000000" pitchFamily="2" charset="2"/>
              <a:buChar char="§"/>
            </a:pPr>
            <a:r>
              <a:rPr lang="en-GB" sz="2000" b="1">
                <a:solidFill>
                  <a:srgbClr val="4179AA"/>
                </a:solidFill>
                <a:latin typeface="Aptos" panose="020B0004020202020204" pitchFamily="34" charset="0"/>
                <a:cs typeface="Calibri" panose="020F0502020204030204" pitchFamily="34" charset="0"/>
              </a:rPr>
              <a:t>Content:</a:t>
            </a:r>
            <a:r>
              <a:rPr lang="en-GB" sz="2000">
                <a:latin typeface="Aptos" panose="020B0004020202020204" pitchFamily="34" charset="0"/>
                <a:cs typeface="Calibri" panose="020F0502020204030204" pitchFamily="34" charset="0"/>
              </a:rPr>
              <a:t> exposure to inappropriate / harmful material</a:t>
            </a:r>
          </a:p>
          <a:p>
            <a:pPr lvl="4">
              <a:spcAft>
                <a:spcPts val="0"/>
              </a:spcAft>
              <a:buFont typeface="Wingdings" panose="05000000000000000000" pitchFamily="2" charset="2"/>
              <a:buChar char="§"/>
            </a:pPr>
            <a:r>
              <a:rPr lang="en-GB" sz="2000" b="1">
                <a:solidFill>
                  <a:srgbClr val="4179AA"/>
                </a:solidFill>
                <a:latin typeface="Aptos" panose="020B0004020202020204" pitchFamily="34" charset="0"/>
                <a:cs typeface="Calibri" panose="020F0502020204030204" pitchFamily="34" charset="0"/>
              </a:rPr>
              <a:t>Contact:</a:t>
            </a:r>
            <a:r>
              <a:rPr lang="en-GB" sz="2000" b="1">
                <a:latin typeface="Aptos" panose="020B0004020202020204" pitchFamily="34" charset="0"/>
                <a:cs typeface="Calibri" panose="020F0502020204030204" pitchFamily="34" charset="0"/>
              </a:rPr>
              <a:t>  </a:t>
            </a:r>
            <a:r>
              <a:rPr lang="en-GB" sz="2000"/>
              <a:t>: being subjected to harmful online interaction with other users or </a:t>
            </a:r>
            <a:r>
              <a:rPr lang="en-GB" sz="2000" b="1"/>
              <a:t>generative AI applications that simulate this</a:t>
            </a:r>
            <a:endParaRPr lang="en-GB" sz="2000" b="1">
              <a:latin typeface="Aptos" panose="020B0004020202020204" pitchFamily="34" charset="0"/>
              <a:cs typeface="Calibri" panose="020F0502020204030204" pitchFamily="34" charset="0"/>
            </a:endParaRPr>
          </a:p>
          <a:p>
            <a:pPr lvl="4">
              <a:spcAft>
                <a:spcPts val="0"/>
              </a:spcAft>
              <a:buFont typeface="Wingdings" panose="05000000000000000000" pitchFamily="2" charset="2"/>
              <a:buChar char="§"/>
            </a:pPr>
            <a:r>
              <a:rPr lang="en-GB" sz="2000" b="1">
                <a:solidFill>
                  <a:srgbClr val="4179AA"/>
                </a:solidFill>
                <a:latin typeface="Aptos" panose="020B0004020202020204" pitchFamily="34" charset="0"/>
                <a:cs typeface="Calibri" panose="020F0502020204030204" pitchFamily="34" charset="0"/>
              </a:rPr>
              <a:t>Conduct:</a:t>
            </a:r>
            <a:r>
              <a:rPr lang="en-GB" sz="2000" b="1">
                <a:latin typeface="Aptos" panose="020B0004020202020204" pitchFamily="34" charset="0"/>
                <a:cs typeface="Calibri" panose="020F0502020204030204" pitchFamily="34" charset="0"/>
              </a:rPr>
              <a:t>  </a:t>
            </a:r>
            <a:r>
              <a:rPr lang="en-GB" sz="2000">
                <a:latin typeface="Aptos" panose="020B0004020202020204" pitchFamily="34" charset="0"/>
                <a:cs typeface="Calibri" panose="020F0502020204030204" pitchFamily="34" charset="0"/>
              </a:rPr>
              <a:t>personal online behaviour that increases the likelihood of / causes harm</a:t>
            </a:r>
          </a:p>
          <a:p>
            <a:pPr lvl="4">
              <a:spcAft>
                <a:spcPts val="0"/>
              </a:spcAft>
              <a:buFont typeface="Wingdings" panose="05000000000000000000" pitchFamily="2" charset="2"/>
              <a:buChar char="§"/>
            </a:pPr>
            <a:r>
              <a:rPr lang="en-GB" sz="2000" b="1">
                <a:solidFill>
                  <a:srgbClr val="4179AA"/>
                </a:solidFill>
                <a:latin typeface="Aptos" panose="020B0004020202020204" pitchFamily="34" charset="0"/>
                <a:cs typeface="Calibri" panose="020F0502020204030204" pitchFamily="34" charset="0"/>
              </a:rPr>
              <a:t>Commerce:</a:t>
            </a:r>
            <a:r>
              <a:rPr lang="en-GB" sz="2000">
                <a:latin typeface="Aptos" panose="020B0004020202020204" pitchFamily="34" charset="0"/>
                <a:cs typeface="Calibri" panose="020F0502020204030204" pitchFamily="34" charset="0"/>
              </a:rPr>
              <a:t>  risks such as online gambling, inappropriate advertising, phishing and / or financi</a:t>
            </a:r>
            <a:r>
              <a:rPr lang="en-GB" sz="2000">
                <a:latin typeface="Calibri" panose="020F0502020204030204" pitchFamily="34" charset="0"/>
                <a:cs typeface="Calibri" panose="020F0502020204030204" pitchFamily="34" charset="0"/>
              </a:rPr>
              <a:t>al </a:t>
            </a:r>
            <a:r>
              <a:rPr lang="en-GB" sz="2000">
                <a:latin typeface="Aptos" panose="020B0004020202020204" pitchFamily="34" charset="0"/>
                <a:cs typeface="Calibri" panose="020F0502020204030204" pitchFamily="34" charset="0"/>
              </a:rPr>
              <a:t>scams</a:t>
            </a:r>
          </a:p>
          <a:p>
            <a:pPr lvl="1"/>
            <a:endParaRPr lang="en-GB"/>
          </a:p>
        </p:txBody>
      </p:sp>
      <p:pic>
        <p:nvPicPr>
          <p:cNvPr id="6" name="Picture Placeholder 5">
            <a:extLst>
              <a:ext uri="{FF2B5EF4-FFF2-40B4-BE49-F238E27FC236}">
                <a16:creationId xmlns:a16="http://schemas.microsoft.com/office/drawing/2014/main" id="{3C8E33CA-4A85-8CA3-BA84-4EA2E62D329A}"/>
              </a:ext>
              <a:ext uri="{C183D7F6-B498-43B3-948B-1728B52AA6E4}">
                <adec:decorative xmlns:adec="http://schemas.microsoft.com/office/drawing/2017/decorative" val="1"/>
              </a:ext>
            </a:extLst>
          </p:cNvPr>
          <p:cNvPicPr>
            <a:picLocks noGrp="1" noChangeAspect="1"/>
          </p:cNvPicPr>
          <p:nvPr>
            <p:ph type="pic" sz="quarter" idx="10"/>
          </p:nvPr>
        </p:nvPicPr>
        <p:blipFill>
          <a:blip r:embed="rId4" cstate="email">
            <a:alphaModFix amt="70000"/>
            <a:extLst>
              <a:ext uri="{28A0092B-C50C-407E-A947-70E740481C1C}">
                <a14:useLocalDpi xmlns:a14="http://schemas.microsoft.com/office/drawing/2010/main" val="0"/>
              </a:ext>
            </a:extLst>
          </a:blip>
          <a:srcRect/>
          <a:stretch/>
        </p:blipFill>
        <p:spPr/>
      </p:pic>
      <p:sp>
        <p:nvSpPr>
          <p:cNvPr id="2" name="TextBox 1">
            <a:extLst>
              <a:ext uri="{FF2B5EF4-FFF2-40B4-BE49-F238E27FC236}">
                <a16:creationId xmlns:a16="http://schemas.microsoft.com/office/drawing/2014/main" id="{64276509-ED22-1C1E-41D3-DE870DB211DD}"/>
              </a:ext>
            </a:extLst>
          </p:cNvPr>
          <p:cNvSpPr txBox="1"/>
          <p:nvPr/>
        </p:nvSpPr>
        <p:spPr>
          <a:xfrm>
            <a:off x="9082355" y="4333126"/>
            <a:ext cx="2969232" cy="2345076"/>
          </a:xfrm>
          <a:prstGeom prst="rect">
            <a:avLst/>
          </a:prstGeom>
          <a:solidFill>
            <a:schemeClr val="bg1"/>
          </a:solidFill>
          <a:ln w="19050">
            <a:solidFill>
              <a:schemeClr val="accent1"/>
            </a:solidFill>
          </a:ln>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1134"/>
              </a:spcAft>
              <a:buClrTx/>
              <a:buSzTx/>
              <a:buFontTx/>
              <a:buNone/>
              <a:tabLst/>
              <a:defRPr/>
            </a:pPr>
            <a:r>
              <a:rPr kumimoji="0" lang="en-GB" sz="1500" b="0" i="0" u="none" strike="noStrike" kern="1200" cap="none" spc="0" normalizeH="0" baseline="0" noProof="0">
                <a:ln>
                  <a:noFill/>
                </a:ln>
                <a:solidFill>
                  <a:srgbClr val="000000"/>
                </a:solidFill>
                <a:effectLst/>
                <a:uLnTx/>
                <a:uFillTx/>
                <a:latin typeface="Aptos" panose="020B0004020202020204" pitchFamily="34" charset="0"/>
                <a:ea typeface="+mn-ea"/>
                <a:cs typeface="+mn-cs"/>
              </a:rPr>
              <a:t>Point for discussion </a:t>
            </a:r>
          </a:p>
          <a:p>
            <a:pPr marL="0" marR="0" lvl="0" indent="0" algn="ctr" defTabSz="914400" rtl="0" eaLnBrk="1" fontAlgn="auto" latinLnBrk="0" hangingPunct="1">
              <a:lnSpc>
                <a:spcPct val="100000"/>
              </a:lnSpc>
              <a:spcBef>
                <a:spcPts val="0"/>
              </a:spcBef>
              <a:spcAft>
                <a:spcPts val="1134"/>
              </a:spcAft>
              <a:buClrTx/>
              <a:buSzTx/>
              <a:buFontTx/>
              <a:buNone/>
              <a:tabLst/>
              <a:defRPr/>
            </a:pPr>
            <a:r>
              <a:rPr kumimoji="0" lang="en-GB" sz="2400" b="0" i="1" u="none" strike="noStrike" kern="1200" cap="none" spc="0" normalizeH="0" baseline="0" noProof="0">
                <a:ln>
                  <a:noFill/>
                </a:ln>
                <a:solidFill>
                  <a:srgbClr val="000000"/>
                </a:solidFill>
                <a:effectLst/>
                <a:uLnTx/>
                <a:uFillTx/>
                <a:latin typeface="Aptos" panose="020B0004020202020204" pitchFamily="34" charset="0"/>
                <a:ea typeface="+mn-ea"/>
                <a:cs typeface="+mn-cs"/>
              </a:rPr>
              <a:t>Younger children are more at risk on mobile devices than older children? </a:t>
            </a:r>
            <a:endParaRPr kumimoji="0" lang="en-GB" sz="1500" b="0" i="1"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199655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Child's hands holding traditional camera to face">
            <a:extLst>
              <a:ext uri="{FF2B5EF4-FFF2-40B4-BE49-F238E27FC236}">
                <a16:creationId xmlns:a16="http://schemas.microsoft.com/office/drawing/2014/main" id="{6C58197D-A4EC-6608-E9BA-48D38F5EC4B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6523886" y="10"/>
            <a:ext cx="5668115" cy="685799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a:noFill/>
        </p:spPr>
      </p:pic>
      <p:sp>
        <p:nvSpPr>
          <p:cNvPr id="3" name="Title 2">
            <a:extLst>
              <a:ext uri="{FF2B5EF4-FFF2-40B4-BE49-F238E27FC236}">
                <a16:creationId xmlns:a16="http://schemas.microsoft.com/office/drawing/2014/main" id="{941DC87D-65B0-5DE6-7131-A338C57F76B4}"/>
              </a:ext>
            </a:extLst>
          </p:cNvPr>
          <p:cNvSpPr>
            <a:spLocks noGrp="1"/>
          </p:cNvSpPr>
          <p:nvPr>
            <p:ph type="title"/>
          </p:nvPr>
        </p:nvSpPr>
        <p:spPr>
          <a:xfrm>
            <a:off x="365315" y="1436964"/>
            <a:ext cx="5302800" cy="535881"/>
          </a:xfrm>
        </p:spPr>
        <p:txBody>
          <a:bodyPr vert="horz" lIns="0" tIns="0" rIns="0" bIns="0" rtlCol="0" anchor="t" anchorCtr="0">
            <a:normAutofit fontScale="90000"/>
          </a:bodyPr>
          <a:lstStyle/>
          <a:p>
            <a:pPr>
              <a:lnSpc>
                <a:spcPct val="90000"/>
              </a:lnSpc>
            </a:pPr>
            <a:r>
              <a:rPr lang="en-GB" sz="3700">
                <a:solidFill>
                  <a:srgbClr val="4179AA"/>
                </a:solidFill>
                <a:latin typeface="Aptos" panose="020B0004020202020204" pitchFamily="34" charset="0"/>
              </a:rPr>
              <a:t>What is Safeguarding?</a:t>
            </a:r>
            <a:br>
              <a:rPr lang="en-GB" sz="3700">
                <a:latin typeface="Aptos" panose="020B0004020202020204" pitchFamily="34" charset="0"/>
              </a:rPr>
            </a:br>
            <a:endParaRPr lang="en-GB" sz="3700">
              <a:latin typeface="Aptos" panose="020B0004020202020204" pitchFamily="34" charset="0"/>
            </a:endParaRPr>
          </a:p>
        </p:txBody>
      </p:sp>
      <p:sp>
        <p:nvSpPr>
          <p:cNvPr id="8" name="TextBox 7">
            <a:extLst>
              <a:ext uri="{FF2B5EF4-FFF2-40B4-BE49-F238E27FC236}">
                <a16:creationId xmlns:a16="http://schemas.microsoft.com/office/drawing/2014/main" id="{E8280CAA-4060-B9F1-90FD-9E608B8A33AA}"/>
              </a:ext>
            </a:extLst>
          </p:cNvPr>
          <p:cNvSpPr txBox="1"/>
          <p:nvPr/>
        </p:nvSpPr>
        <p:spPr>
          <a:xfrm>
            <a:off x="510935" y="2244515"/>
            <a:ext cx="5668115" cy="4354140"/>
          </a:xfrm>
          <a:prstGeom prst="rect">
            <a:avLst/>
          </a:prstGeom>
        </p:spPr>
        <p:txBody>
          <a:bodyPr vert="horz" lIns="0" tIns="0" rIns="0" bIns="0" rtlCol="0">
            <a:noAutofit/>
          </a:bodyPr>
          <a:lstStyle/>
          <a:p>
            <a:pPr algn="ctr">
              <a:spcBef>
                <a:spcPts val="1134"/>
              </a:spcBef>
              <a:spcAft>
                <a:spcPts val="1134"/>
              </a:spcAft>
              <a:buFont typeface="Arial" panose="020B0604020202020204" pitchFamily="34" charset="0"/>
            </a:pPr>
            <a:r>
              <a:rPr lang="en-US" sz="2400">
                <a:latin typeface="Aptos" panose="020B0004020202020204" pitchFamily="34" charset="0"/>
              </a:rPr>
              <a:t>Safeguarding is a broad concept that includes all the proactive work that settings do in preventing children / young people from being harmed – it is what we do for all children (and adults).</a:t>
            </a:r>
          </a:p>
          <a:p>
            <a:pPr algn="ctr">
              <a:spcBef>
                <a:spcPts val="1134"/>
              </a:spcBef>
              <a:spcAft>
                <a:spcPts val="1134"/>
              </a:spcAft>
              <a:buFont typeface="Arial" panose="020B0604020202020204" pitchFamily="34" charset="0"/>
            </a:pPr>
            <a:r>
              <a:rPr lang="en-US" sz="2400">
                <a:latin typeface="Aptos" panose="020B0004020202020204" pitchFamily="34" charset="0"/>
              </a:rPr>
              <a:t>Everything we do in settings should be considered through a safeguarding lens. </a:t>
            </a:r>
          </a:p>
          <a:p>
            <a:pPr algn="ctr">
              <a:spcBef>
                <a:spcPts val="1134"/>
              </a:spcBef>
              <a:spcAft>
                <a:spcPts val="1134"/>
              </a:spcAft>
              <a:buFont typeface="Arial" panose="020B0604020202020204" pitchFamily="34" charset="0"/>
            </a:pPr>
            <a:r>
              <a:rPr lang="en-US" sz="2400">
                <a:latin typeface="Aptos" panose="020B0004020202020204" pitchFamily="34" charset="0"/>
              </a:rPr>
              <a:t>So, with that in mind what do you think safeguarding includes in your setting – what are you doing to safeguard children? </a:t>
            </a:r>
          </a:p>
        </p:txBody>
      </p:sp>
      <p:sp>
        <p:nvSpPr>
          <p:cNvPr id="41" name="Thought Bubble: Cloud 40">
            <a:extLst>
              <a:ext uri="{FF2B5EF4-FFF2-40B4-BE49-F238E27FC236}">
                <a16:creationId xmlns:a16="http://schemas.microsoft.com/office/drawing/2014/main" id="{477B2C7F-9319-57B0-794F-ECBC307E01BF}"/>
              </a:ext>
            </a:extLst>
          </p:cNvPr>
          <p:cNvSpPr/>
          <p:nvPr/>
        </p:nvSpPr>
        <p:spPr>
          <a:xfrm>
            <a:off x="3953326" y="100203"/>
            <a:ext cx="2570560" cy="1065091"/>
          </a:xfrm>
          <a:prstGeom prst="cloudCallout">
            <a:avLst/>
          </a:prstGeom>
          <a:solidFill>
            <a:srgbClr val="417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latin typeface="Aptos" panose="020B0004020202020204" pitchFamily="34" charset="0"/>
              </a:rPr>
              <a:t>DISCUSS</a:t>
            </a:r>
          </a:p>
        </p:txBody>
      </p:sp>
    </p:spTree>
    <p:extLst>
      <p:ext uri="{BB962C8B-B14F-4D97-AF65-F5344CB8AC3E}">
        <p14:creationId xmlns:p14="http://schemas.microsoft.com/office/powerpoint/2010/main" val="370515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p:cTn id="19"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8">
                                            <p:txEl>
                                              <p:pRg st="0" end="0"/>
                                            </p:tx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 calcmode="lin" valueType="num">
                                      <p:cBhvr>
                                        <p:cTn id="24"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25"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26" dur="500"/>
                                        <p:tgtEl>
                                          <p:spTgt spid="8">
                                            <p:txEl>
                                              <p:pRg st="1" end="1"/>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anim calcmode="lin" valueType="num">
                                      <p:cBhvr>
                                        <p:cTn id="29"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build="allAtOnce"/>
      <p:bldP spid="4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2196EDBF-8B9A-3463-B548-A82AF4AA818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81D33A2-B310-3F79-FF25-61C5F347347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54112"/>
            <a:ext cx="9524143" cy="1540426"/>
          </a:xfrm>
          <a:prstGeom prst="rect">
            <a:avLst/>
          </a:prstGeom>
        </p:spPr>
      </p:pic>
      <p:pic>
        <p:nvPicPr>
          <p:cNvPr id="3" name="Picture 2">
            <a:extLst>
              <a:ext uri="{FF2B5EF4-FFF2-40B4-BE49-F238E27FC236}">
                <a16:creationId xmlns:a16="http://schemas.microsoft.com/office/drawing/2014/main" id="{0594B580-465E-C0E0-9DF3-9F211F4CDE5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56854" y="1275115"/>
            <a:ext cx="6242155" cy="5307122"/>
          </a:xfrm>
          <a:prstGeom prst="rect">
            <a:avLst/>
          </a:prstGeom>
        </p:spPr>
      </p:pic>
      <p:pic>
        <p:nvPicPr>
          <p:cNvPr id="5" name="Picture 4">
            <a:extLst>
              <a:ext uri="{FF2B5EF4-FFF2-40B4-BE49-F238E27FC236}">
                <a16:creationId xmlns:a16="http://schemas.microsoft.com/office/drawing/2014/main" id="{74B8BFD4-B3C2-E566-E552-8FAB62F52DA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806673" y="595901"/>
            <a:ext cx="4869951" cy="5506948"/>
          </a:xfrm>
          <a:prstGeom prst="ellipse">
            <a:avLst/>
          </a:prstGeom>
          <a:ln>
            <a:noFill/>
          </a:ln>
          <a:effectLst>
            <a:softEdge rad="112500"/>
          </a:effectLst>
        </p:spPr>
      </p:pic>
      <p:sp>
        <p:nvSpPr>
          <p:cNvPr id="4" name="Title 3">
            <a:extLst>
              <a:ext uri="{FF2B5EF4-FFF2-40B4-BE49-F238E27FC236}">
                <a16:creationId xmlns:a16="http://schemas.microsoft.com/office/drawing/2014/main" id="{727F2AA6-1807-B4F6-9D3D-6E87C89A5BB6}"/>
              </a:ext>
              <a:ext uri="{C183D7F6-B498-43B3-948B-1728B52AA6E4}">
                <adec:decorative xmlns:adec="http://schemas.microsoft.com/office/drawing/2017/decorative" val="1"/>
              </a:ext>
            </a:extLst>
          </p:cNvPr>
          <p:cNvSpPr>
            <a:spLocks noGrp="1"/>
          </p:cNvSpPr>
          <p:nvPr>
            <p:ph type="title"/>
          </p:nvPr>
        </p:nvSpPr>
        <p:spPr>
          <a:xfrm>
            <a:off x="540000" y="-1310400"/>
            <a:ext cx="5540400" cy="1310400"/>
          </a:xfrm>
        </p:spPr>
        <p:txBody>
          <a:bodyPr vert="horz" lIns="0" tIns="0" rIns="0" bIns="0" rtlCol="0" anchor="b" anchorCtr="0">
            <a:noAutofit/>
          </a:bodyPr>
          <a:lstStyle/>
          <a:p>
            <a:r>
              <a:rPr lang="en-GB" dirty="0"/>
              <a:t>Prevent </a:t>
            </a:r>
          </a:p>
        </p:txBody>
      </p:sp>
    </p:spTree>
    <p:extLst>
      <p:ext uri="{BB962C8B-B14F-4D97-AF65-F5344CB8AC3E}">
        <p14:creationId xmlns:p14="http://schemas.microsoft.com/office/powerpoint/2010/main" val="8249215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028248CD-7EB8-1683-A871-05DF4AE0F5D3}"/>
              </a:ext>
            </a:extLst>
          </p:cNvPr>
          <p:cNvSpPr>
            <a:spLocks noGrp="1"/>
          </p:cNvSpPr>
          <p:nvPr>
            <p:ph type="title" idx="4294967295"/>
          </p:nvPr>
        </p:nvSpPr>
        <p:spPr>
          <a:xfrm>
            <a:off x="1038225" y="835025"/>
            <a:ext cx="5422900" cy="204787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5400" b="0" i="0" u="none" strike="noStrike" kern="0" cap="none" spc="0" normalizeH="0" baseline="0" noProof="0" dirty="0">
                <a:ln>
                  <a:noFill/>
                </a:ln>
                <a:solidFill>
                  <a:sysClr val="windowText" lastClr="000000"/>
                </a:solidFill>
                <a:effectLst/>
                <a:uLnTx/>
                <a:uFillTx/>
                <a:latin typeface="Aptos" panose="020B0004020202020204" pitchFamily="34" charset="0"/>
                <a:ea typeface="+mn-ea"/>
                <a:cs typeface="+mn-cs"/>
                <a:hlinkClick r:id="rId3"/>
              </a:rPr>
              <a:t>What is Prevent?  Home Office video</a:t>
            </a:r>
            <a:endParaRPr kumimoji="0" lang="en-GB" sz="5400" b="1"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p:txBody>
      </p:sp>
      <p:pic>
        <p:nvPicPr>
          <p:cNvPr id="50" name="Picture 49">
            <a:extLst>
              <a:ext uri="{FF2B5EF4-FFF2-40B4-BE49-F238E27FC236}">
                <a16:creationId xmlns:a16="http://schemas.microsoft.com/office/drawing/2014/main" id="{EA879115-BEEE-1939-8D8D-68316EC910C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469312" y="517524"/>
            <a:ext cx="4041519" cy="5589333"/>
          </a:xfrm>
          <a:prstGeom prst="rect">
            <a:avLst/>
          </a:prstGeom>
          <a:ln w="88900" cap="sq" cmpd="thickThin">
            <a:solidFill>
              <a:srgbClr val="000000"/>
            </a:solidFill>
            <a:prstDash val="solid"/>
            <a:miter lim="800000"/>
          </a:ln>
          <a:effectLst>
            <a:innerShdw blurRad="76200">
              <a:srgbClr val="000000"/>
            </a:innerShdw>
          </a:effectLst>
        </p:spPr>
      </p:pic>
      <p:sp>
        <p:nvSpPr>
          <p:cNvPr id="3" name="TextBox 2">
            <a:extLst>
              <a:ext uri="{FF2B5EF4-FFF2-40B4-BE49-F238E27FC236}">
                <a16:creationId xmlns:a16="http://schemas.microsoft.com/office/drawing/2014/main" id="{00C213C5-AD93-597C-5358-3D8B2007AE1E}"/>
              </a:ext>
            </a:extLst>
          </p:cNvPr>
          <p:cNvSpPr txBox="1"/>
          <p:nvPr/>
        </p:nvSpPr>
        <p:spPr>
          <a:xfrm>
            <a:off x="569214" y="3108960"/>
            <a:ext cx="6094476" cy="1938992"/>
          </a:xfrm>
          <a:prstGeom prst="rect">
            <a:avLst/>
          </a:prstGeom>
          <a:noFill/>
        </p:spPr>
        <p:txBody>
          <a:bodyPr wrap="square">
            <a:spAutoFit/>
          </a:bodyPr>
          <a:lstStyle/>
          <a:p>
            <a:pPr algn="ctr"/>
            <a:endParaRPr lang="en-GB" sz="2400">
              <a:latin typeface="Aptos" panose="020B0004020202020204" pitchFamily="34" charset="0"/>
            </a:endParaRPr>
          </a:p>
          <a:p>
            <a:pPr algn="ctr"/>
            <a:r>
              <a:rPr lang="en-GB" sz="2400" i="1">
                <a:latin typeface="Aptos" panose="020B0004020202020204" pitchFamily="34" charset="0"/>
              </a:rPr>
              <a:t>As with other safeguarding risks, staff should be alert to changes in children’s behaviour, which could indicate that they may be in need of help or protection (</a:t>
            </a:r>
            <a:r>
              <a:rPr lang="en-GB" sz="2400" i="1" err="1">
                <a:latin typeface="Aptos" panose="020B0004020202020204" pitchFamily="34" charset="0"/>
              </a:rPr>
              <a:t>KCSiE</a:t>
            </a:r>
            <a:r>
              <a:rPr lang="en-GB" sz="2400" i="1">
                <a:latin typeface="Aptos" panose="020B0004020202020204" pitchFamily="34" charset="0"/>
              </a:rPr>
              <a:t> 2026)</a:t>
            </a:r>
          </a:p>
        </p:txBody>
      </p:sp>
    </p:spTree>
    <p:extLst>
      <p:ext uri="{BB962C8B-B14F-4D97-AF65-F5344CB8AC3E}">
        <p14:creationId xmlns:p14="http://schemas.microsoft.com/office/powerpoint/2010/main" val="40101076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09CFFB1-D249-B430-855A-540E2AD70CEC}"/>
              </a:ext>
            </a:extLst>
          </p:cNvPr>
          <p:cNvSpPr txBox="1">
            <a:spLocks noGrp="1"/>
          </p:cNvSpPr>
          <p:nvPr>
            <p:ph type="title" idx="4294967295"/>
          </p:nvPr>
        </p:nvSpPr>
        <p:spPr>
          <a:xfrm>
            <a:off x="149582" y="197964"/>
            <a:ext cx="5832406" cy="58011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a:ln>
                  <a:noFill/>
                </a:ln>
                <a:solidFill>
                  <a:srgbClr val="E40037"/>
                </a:solidFill>
                <a:effectLst/>
                <a:uLnTx/>
                <a:uFillTx/>
                <a:latin typeface="Aptos" panose="020B0004020202020204" pitchFamily="34" charset="0"/>
              </a:rPr>
              <a:t>Prevent definitions</a:t>
            </a:r>
          </a:p>
        </p:txBody>
      </p:sp>
      <p:sp>
        <p:nvSpPr>
          <p:cNvPr id="27" name="TextBox 26">
            <a:extLst>
              <a:ext uri="{FF2B5EF4-FFF2-40B4-BE49-F238E27FC236}">
                <a16:creationId xmlns:a16="http://schemas.microsoft.com/office/drawing/2014/main" id="{CD7D8E95-FB5F-DBDE-46DE-645BDB34E84F}"/>
              </a:ext>
            </a:extLst>
          </p:cNvPr>
          <p:cNvSpPr txBox="1"/>
          <p:nvPr/>
        </p:nvSpPr>
        <p:spPr>
          <a:xfrm>
            <a:off x="149582" y="944091"/>
            <a:ext cx="6499510" cy="5621809"/>
          </a:xfrm>
          <a:prstGeom prst="rect">
            <a:avLst/>
          </a:prstGeom>
          <a:noFill/>
          <a:ln>
            <a:solidFill>
              <a:srgbClr val="C00000"/>
            </a:solidFill>
          </a:ln>
        </p:spPr>
        <p:txBody>
          <a:bodyPr wrap="square" lIns="0" tIns="0" rIns="0" bIns="0" rtlCol="0">
            <a:noAutofit/>
          </a:bodyPr>
          <a:lstStyle/>
          <a:p>
            <a:r>
              <a:rPr lang="en-GB" sz="2200" b="1">
                <a:solidFill>
                  <a:srgbClr val="4179AA"/>
                </a:solidFill>
                <a:latin typeface="Aptos" panose="020B00040202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Radicalisation</a:t>
            </a:r>
            <a:r>
              <a:rPr lang="en-GB" sz="2200" b="1">
                <a:solidFill>
                  <a:srgbClr val="4179AA"/>
                </a:solidFill>
                <a:latin typeface="Aptos" panose="020B0004020202020204" pitchFamily="34" charset="0"/>
                <a:cs typeface="Calibri" panose="020F0502020204030204" pitchFamily="34" charset="0"/>
              </a:rPr>
              <a:t> </a:t>
            </a:r>
            <a:r>
              <a:rPr lang="en-GB" sz="2200">
                <a:latin typeface="Aptos" panose="020B0004020202020204" pitchFamily="34" charset="0"/>
                <a:cs typeface="Calibri" panose="020F0502020204030204" pitchFamily="34" charset="0"/>
              </a:rPr>
              <a:t>- i</a:t>
            </a:r>
            <a:r>
              <a:rPr lang="en-GB" sz="2200">
                <a:latin typeface="Aptos" panose="020B0004020202020204" pitchFamily="34" charset="0"/>
              </a:rPr>
              <a:t>s the process of a person legitimising support for, or use of, terrorist violence</a:t>
            </a:r>
          </a:p>
          <a:p>
            <a:endParaRPr lang="en-GB" sz="2200">
              <a:latin typeface="Aptos" panose="020B0004020202020204" pitchFamily="34" charset="0"/>
              <a:cs typeface="Calibri" panose="020F0502020204030204" pitchFamily="34" charset="0"/>
            </a:endParaRPr>
          </a:p>
          <a:p>
            <a:pPr marL="0" indent="0">
              <a:buNone/>
            </a:pPr>
            <a:r>
              <a:rPr lang="en-GB" sz="2200" b="1">
                <a:solidFill>
                  <a:srgbClr val="4179AA"/>
                </a:solidFill>
                <a:latin typeface="Aptos" panose="020B00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Extremism</a:t>
            </a:r>
            <a:r>
              <a:rPr lang="en-GB" sz="2200">
                <a:solidFill>
                  <a:srgbClr val="E40037"/>
                </a:solidFill>
                <a:latin typeface="Aptos" panose="020B0004020202020204" pitchFamily="34" charset="0"/>
                <a:cs typeface="Calibri" panose="020F0502020204030204" pitchFamily="34" charset="0"/>
              </a:rPr>
              <a:t> </a:t>
            </a:r>
            <a:r>
              <a:rPr lang="en-GB" sz="2200">
                <a:latin typeface="Aptos" panose="020B0004020202020204" pitchFamily="34" charset="0"/>
                <a:cs typeface="Calibri" panose="020F0502020204030204" pitchFamily="34" charset="0"/>
              </a:rPr>
              <a:t>- the vocal or active opposition to our fundamental British values, including democracy, the rule of law, individual liberty and the mutual respect and tolerance of different faiths and beliefs</a:t>
            </a:r>
          </a:p>
          <a:p>
            <a:pPr marL="0" indent="0">
              <a:buNone/>
            </a:pPr>
            <a:endParaRPr lang="en-GB" sz="2200" b="1">
              <a:solidFill>
                <a:srgbClr val="4179AA"/>
              </a:solidFill>
              <a:latin typeface="Aptos" panose="020B0004020202020204" pitchFamily="34" charset="0"/>
              <a:cs typeface="Calibri" panose="020F0502020204030204" pitchFamily="34" charset="0"/>
            </a:endParaRPr>
          </a:p>
          <a:p>
            <a:pPr marL="0" indent="0">
              <a:buNone/>
            </a:pPr>
            <a:r>
              <a:rPr lang="en-GB" sz="2200" b="1">
                <a:solidFill>
                  <a:srgbClr val="4179AA"/>
                </a:solidFill>
                <a:latin typeface="Aptos" panose="020B00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Terrorism</a:t>
            </a:r>
            <a:r>
              <a:rPr lang="en-GB" sz="2200" b="1">
                <a:solidFill>
                  <a:srgbClr val="4179AA"/>
                </a:solidFill>
                <a:latin typeface="Aptos" panose="020B0004020202020204" pitchFamily="34" charset="0"/>
                <a:cs typeface="Calibri" panose="020F0502020204030204" pitchFamily="34" charset="0"/>
              </a:rPr>
              <a:t> </a:t>
            </a:r>
            <a:r>
              <a:rPr lang="en-GB" sz="2200">
                <a:latin typeface="Aptos" panose="020B0004020202020204" pitchFamily="34" charset="0"/>
                <a:cs typeface="Calibri" panose="020F0502020204030204" pitchFamily="34" charset="0"/>
              </a:rPr>
              <a:t>- action that endangers / causes serious violence to a person/people; causes serious damage to property; or seriously interferes with / disrupts an electronic system. The use or threat must be designed to influence the government or to intimidate the public and is made for the purpose of advancing a political, religious or ideological cause</a:t>
            </a:r>
          </a:p>
        </p:txBody>
      </p:sp>
      <p:pic>
        <p:nvPicPr>
          <p:cNvPr id="29" name="Picture 28">
            <a:extLst>
              <a:ext uri="{FF2B5EF4-FFF2-40B4-BE49-F238E27FC236}">
                <a16:creationId xmlns:a16="http://schemas.microsoft.com/office/drawing/2014/main" id="{4C27505A-28F6-2D14-7CCC-C76106DB72F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108308" y="657546"/>
            <a:ext cx="3030876" cy="2286061"/>
          </a:xfrm>
          <a:prstGeom prst="rect">
            <a:avLst/>
          </a:prstGeom>
          <a:ln>
            <a:solidFill>
              <a:srgbClr val="C00000"/>
            </a:solidFill>
          </a:ln>
        </p:spPr>
      </p:pic>
      <p:sp>
        <p:nvSpPr>
          <p:cNvPr id="2" name="TextBox 1">
            <a:extLst>
              <a:ext uri="{FF2B5EF4-FFF2-40B4-BE49-F238E27FC236}">
                <a16:creationId xmlns:a16="http://schemas.microsoft.com/office/drawing/2014/main" id="{44F862E3-7000-DB74-6DB3-97E6EDD82442}"/>
              </a:ext>
            </a:extLst>
          </p:cNvPr>
          <p:cNvSpPr txBox="1"/>
          <p:nvPr/>
        </p:nvSpPr>
        <p:spPr>
          <a:xfrm>
            <a:off x="7305675" y="3152775"/>
            <a:ext cx="4638675" cy="3413125"/>
          </a:xfrm>
          <a:prstGeom prst="rect">
            <a:avLst/>
          </a:prstGeom>
          <a:noFill/>
          <a:ln>
            <a:solidFill>
              <a:srgbClr val="C00000"/>
            </a:solidFill>
          </a:ln>
        </p:spPr>
        <p:txBody>
          <a:bodyPr wrap="square" lIns="0" tIns="0" rIns="0" bIns="0" rtlCol="0">
            <a:noAutofit/>
          </a:bodyPr>
          <a:lstStyle/>
          <a:p>
            <a:pPr algn="ctr">
              <a:spcAft>
                <a:spcPts val="1134"/>
              </a:spcAft>
            </a:pPr>
            <a:r>
              <a:rPr lang="en-GB" sz="2100" b="1">
                <a:solidFill>
                  <a:srgbClr val="E40037"/>
                </a:solidFill>
                <a:latin typeface="Aptos" panose="020B0004020202020204" pitchFamily="34" charset="0"/>
              </a:rPr>
              <a:t>Channel</a:t>
            </a:r>
            <a:r>
              <a:rPr lang="en-GB" sz="2100">
                <a:solidFill>
                  <a:srgbClr val="E40037"/>
                </a:solidFill>
                <a:latin typeface="Aptos" panose="020B0004020202020204" pitchFamily="34" charset="0"/>
              </a:rPr>
              <a:t> - </a:t>
            </a:r>
            <a:r>
              <a:rPr lang="en-GB" sz="2100">
                <a:latin typeface="Aptos" panose="020B0004020202020204" pitchFamily="34" charset="0"/>
              </a:rPr>
              <a:t>early intervention panel designed to safeguard vulnerable individuals from being drawn into extremist or terrorist behaviour </a:t>
            </a:r>
          </a:p>
          <a:p>
            <a:pPr marL="342900" indent="-342900">
              <a:spcAft>
                <a:spcPts val="1134"/>
              </a:spcAft>
              <a:buClr>
                <a:srgbClr val="E40037"/>
              </a:buClr>
              <a:buFont typeface="Wingdings" panose="05000000000000000000" pitchFamily="2" charset="2"/>
              <a:buChar char="ü"/>
            </a:pPr>
            <a:r>
              <a:rPr lang="en-GB" sz="2100">
                <a:solidFill>
                  <a:srgbClr val="000000"/>
                </a:solidFill>
                <a:latin typeface="Aptos" panose="020B0004020202020204" pitchFamily="34" charset="0"/>
              </a:rPr>
              <a:t>v</a:t>
            </a:r>
            <a:r>
              <a:rPr lang="en-GB" sz="2100" b="0" i="0">
                <a:solidFill>
                  <a:srgbClr val="000000"/>
                </a:solidFill>
                <a:effectLst/>
                <a:latin typeface="Aptos" panose="020B0004020202020204" pitchFamily="34" charset="0"/>
              </a:rPr>
              <a:t>oluntary</a:t>
            </a:r>
            <a:r>
              <a:rPr lang="en-GB" sz="2100">
                <a:solidFill>
                  <a:srgbClr val="000000"/>
                </a:solidFill>
                <a:latin typeface="Aptos" panose="020B0004020202020204" pitchFamily="34" charset="0"/>
              </a:rPr>
              <a:t>, </a:t>
            </a:r>
            <a:r>
              <a:rPr lang="en-GB" sz="2100" b="0" i="0">
                <a:solidFill>
                  <a:srgbClr val="000000"/>
                </a:solidFill>
                <a:effectLst/>
                <a:latin typeface="Aptos" panose="020B0004020202020204" pitchFamily="34" charset="0"/>
              </a:rPr>
              <a:t>confidential programme</a:t>
            </a:r>
          </a:p>
          <a:p>
            <a:pPr marL="342900" indent="-342900">
              <a:spcAft>
                <a:spcPts val="1134"/>
              </a:spcAft>
              <a:buClr>
                <a:srgbClr val="E40037"/>
              </a:buClr>
              <a:buFont typeface="Wingdings" panose="05000000000000000000" pitchFamily="2" charset="2"/>
              <a:buChar char="ü"/>
            </a:pPr>
            <a:r>
              <a:rPr lang="en-GB" sz="2100" b="0" i="0" err="1">
                <a:solidFill>
                  <a:srgbClr val="000000"/>
                </a:solidFill>
                <a:effectLst/>
                <a:latin typeface="Aptos" panose="020B0004020202020204" pitchFamily="34" charset="0"/>
              </a:rPr>
              <a:t>multi-agency</a:t>
            </a:r>
            <a:r>
              <a:rPr lang="en-GB" sz="2100" b="0" i="0">
                <a:solidFill>
                  <a:srgbClr val="000000"/>
                </a:solidFill>
                <a:effectLst/>
                <a:latin typeface="Aptos" panose="020B0004020202020204" pitchFamily="34" charset="0"/>
              </a:rPr>
              <a:t> process, involving partners from the local authority, the police, education, health providers and others</a:t>
            </a:r>
            <a:endParaRPr lang="en-GB" sz="2100">
              <a:latin typeface="Aptos" panose="020B0004020202020204" pitchFamily="34" charset="0"/>
            </a:endParaRPr>
          </a:p>
        </p:txBody>
      </p:sp>
    </p:spTree>
    <p:extLst>
      <p:ext uri="{BB962C8B-B14F-4D97-AF65-F5344CB8AC3E}">
        <p14:creationId xmlns:p14="http://schemas.microsoft.com/office/powerpoint/2010/main" val="22633551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178F9-557D-4F9D-72B0-543FB73017A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44601518-5644-E5B7-E3E0-33E02E8AFB70}"/>
              </a:ext>
            </a:extLst>
          </p:cNvPr>
          <p:cNvSpPr txBox="1">
            <a:spLocks noGrp="1"/>
          </p:cNvSpPr>
          <p:nvPr>
            <p:ph type="title" idx="4294967295"/>
          </p:nvPr>
        </p:nvSpPr>
        <p:spPr>
          <a:xfrm>
            <a:off x="393817" y="225585"/>
            <a:ext cx="4837600" cy="46916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a:ln>
                  <a:noFill/>
                </a:ln>
                <a:solidFill>
                  <a:srgbClr val="E40037"/>
                </a:solidFill>
                <a:effectLst/>
                <a:uLnTx/>
                <a:uFillTx/>
                <a:latin typeface="Aptos" panose="020B0004020202020204" pitchFamily="34" charset="0"/>
              </a:rPr>
              <a:t>Prevent in Essex</a:t>
            </a:r>
          </a:p>
        </p:txBody>
      </p:sp>
      <p:grpSp>
        <p:nvGrpSpPr>
          <p:cNvPr id="20" name="Group 19" descr="Information about Prevent in Essex">
            <a:extLst>
              <a:ext uri="{FF2B5EF4-FFF2-40B4-BE49-F238E27FC236}">
                <a16:creationId xmlns:a16="http://schemas.microsoft.com/office/drawing/2014/main" id="{712B76B3-7BD9-F088-65D2-4748F4F7B3D5}"/>
              </a:ext>
            </a:extLst>
          </p:cNvPr>
          <p:cNvGrpSpPr/>
          <p:nvPr/>
        </p:nvGrpSpPr>
        <p:grpSpPr>
          <a:xfrm>
            <a:off x="761107" y="936979"/>
            <a:ext cx="10991969" cy="5695436"/>
            <a:chOff x="761107" y="936979"/>
            <a:chExt cx="10991969" cy="5695436"/>
          </a:xfrm>
        </p:grpSpPr>
        <p:sp>
          <p:nvSpPr>
            <p:cNvPr id="22" name="Freeform: Shape 21">
              <a:extLst>
                <a:ext uri="{FF2B5EF4-FFF2-40B4-BE49-F238E27FC236}">
                  <a16:creationId xmlns:a16="http://schemas.microsoft.com/office/drawing/2014/main" id="{5D387437-923D-40BD-FBD3-FF547F885728}"/>
                </a:ext>
              </a:extLst>
            </p:cNvPr>
            <p:cNvSpPr/>
            <p:nvPr/>
          </p:nvSpPr>
          <p:spPr>
            <a:xfrm>
              <a:off x="761107" y="936979"/>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lvl="0" indent="0" algn="ctr" defTabSz="711200">
                <a:lnSpc>
                  <a:spcPct val="90000"/>
                </a:lnSpc>
                <a:spcBef>
                  <a:spcPct val="0"/>
                </a:spcBef>
                <a:spcAft>
                  <a:spcPct val="35000"/>
                </a:spcAft>
                <a:buNone/>
              </a:pPr>
              <a:r>
                <a:rPr lang="en-GB" sz="1600" kern="1200">
                  <a:solidFill>
                    <a:srgbClr val="4179AA"/>
                  </a:solidFill>
                  <a:latin typeface="Aptos" panose="020B0004020202020204" pitchFamily="34" charset="0"/>
                </a:rPr>
                <a:t>Jo Barclay Head of Education </a:t>
              </a:r>
              <a:r>
                <a:rPr lang="en-GB" sz="1600" kern="1200">
                  <a:latin typeface="Aptos" panose="020B0004020202020204" pitchFamily="34" charset="0"/>
                </a:rPr>
                <a:t>Safeguarding and Wellbeing – is the </a:t>
              </a:r>
              <a:r>
                <a:rPr lang="en-GB" sz="1600" kern="1200">
                  <a:solidFill>
                    <a:srgbClr val="4179AA"/>
                  </a:solidFill>
                  <a:latin typeface="Aptos" panose="020B0004020202020204" pitchFamily="34" charset="0"/>
                </a:rPr>
                <a:t>Prevent Lead for Education in Essex</a:t>
              </a:r>
            </a:p>
            <a:p>
              <a:pPr lvl="0" algn="ctr" defTabSz="711200">
                <a:lnSpc>
                  <a:spcPct val="90000"/>
                </a:lnSpc>
                <a:spcBef>
                  <a:spcPct val="0"/>
                </a:spcBef>
                <a:spcAft>
                  <a:spcPct val="35000"/>
                </a:spcAft>
              </a:pPr>
              <a:r>
                <a:rPr lang="en-GB" sz="1600" kern="1200">
                  <a:latin typeface="Aptos" panose="020B0004020202020204" pitchFamily="34" charset="0"/>
                </a:rPr>
                <a:t>There is a Prevent Strategic Board </a:t>
              </a:r>
              <a:r>
                <a:rPr lang="en-GB" sz="1600">
                  <a:latin typeface="Aptos" panose="020B0004020202020204" pitchFamily="34" charset="0"/>
                </a:rPr>
                <a:t>to oversee arrangements in Essex and implement Essex Prevent Strategy </a:t>
              </a:r>
              <a:r>
                <a:rPr lang="en-GB" sz="1600" kern="1200">
                  <a:latin typeface="Aptos" panose="020B0004020202020204" pitchFamily="34" charset="0"/>
                </a:rPr>
                <a:t>(Prevent Lead sits on this)</a:t>
              </a:r>
            </a:p>
            <a:p>
              <a:pPr marL="0" lvl="0" indent="0" algn="ctr" defTabSz="711200">
                <a:lnSpc>
                  <a:spcPct val="90000"/>
                </a:lnSpc>
                <a:spcBef>
                  <a:spcPct val="0"/>
                </a:spcBef>
                <a:spcAft>
                  <a:spcPct val="35000"/>
                </a:spcAft>
                <a:buNone/>
              </a:pPr>
              <a:r>
                <a:rPr lang="en-GB" sz="1600" kern="1200">
                  <a:latin typeface="Aptos" panose="020B0004020202020204" pitchFamily="34" charset="0"/>
                </a:rPr>
                <a:t>There is also a </a:t>
              </a:r>
              <a:r>
                <a:rPr lang="en-GB" sz="1600" kern="1200">
                  <a:solidFill>
                    <a:srgbClr val="4179AA"/>
                  </a:solidFill>
                  <a:latin typeface="Aptos" panose="020B0004020202020204" pitchFamily="34" charset="0"/>
                </a:rPr>
                <a:t>Prevent Police </a:t>
              </a:r>
              <a:r>
                <a:rPr lang="en-GB" sz="1600">
                  <a:solidFill>
                    <a:srgbClr val="4179AA"/>
                  </a:solidFill>
                  <a:latin typeface="Aptos" panose="020B0004020202020204" pitchFamily="34" charset="0"/>
                </a:rPr>
                <a:t>T</a:t>
              </a:r>
              <a:r>
                <a:rPr lang="en-GB" sz="1600" kern="1200">
                  <a:solidFill>
                    <a:srgbClr val="4179AA"/>
                  </a:solidFill>
                  <a:latin typeface="Aptos" panose="020B0004020202020204" pitchFamily="34" charset="0"/>
                </a:rPr>
                <a:t>eam</a:t>
              </a:r>
              <a:r>
                <a:rPr lang="en-GB" sz="1600" kern="1200">
                  <a:latin typeface="Aptos" panose="020B0004020202020204" pitchFamily="34" charset="0"/>
                </a:rPr>
                <a:t> that works across the Eastern region</a:t>
              </a:r>
            </a:p>
            <a:p>
              <a:pPr marL="0" lvl="0" indent="0" algn="ctr" defTabSz="711200">
                <a:lnSpc>
                  <a:spcPct val="90000"/>
                </a:lnSpc>
                <a:spcBef>
                  <a:spcPct val="0"/>
                </a:spcBef>
                <a:spcAft>
                  <a:spcPct val="35000"/>
                </a:spcAft>
                <a:buNone/>
              </a:pPr>
              <a:endParaRPr lang="en-GB" sz="900" kern="1200"/>
            </a:p>
          </p:txBody>
        </p:sp>
        <p:sp>
          <p:nvSpPr>
            <p:cNvPr id="24" name="Oval 23" descr="Blockchain with solid fill">
              <a:extLst>
                <a:ext uri="{FF2B5EF4-FFF2-40B4-BE49-F238E27FC236}">
                  <a16:creationId xmlns:a16="http://schemas.microsoft.com/office/drawing/2014/main" id="{AF814533-DCB7-AA40-F8CA-C5EBBA218644}"/>
                </a:ext>
              </a:extLst>
            </p:cNvPr>
            <p:cNvSpPr/>
            <p:nvPr/>
          </p:nvSpPr>
          <p:spPr>
            <a:xfrm>
              <a:off x="1308494" y="1451142"/>
              <a:ext cx="1621104" cy="1506547"/>
            </a:xfrm>
            <a:prstGeom prst="ellipse">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solidFill>
                <a:srgbClr val="E40037"/>
              </a:solidFill>
            </a:ln>
          </p:spPr>
          <p:style>
            <a:lnRef idx="2">
              <a:schemeClr val="accent1">
                <a:shade val="80000"/>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5" name="Freeform: Shape 24">
              <a:extLst>
                <a:ext uri="{FF2B5EF4-FFF2-40B4-BE49-F238E27FC236}">
                  <a16:creationId xmlns:a16="http://schemas.microsoft.com/office/drawing/2014/main" id="{D2371624-F088-14B6-491F-024EDDAD109E}"/>
                </a:ext>
              </a:extLst>
            </p:cNvPr>
            <p:cNvSpPr/>
            <p:nvPr/>
          </p:nvSpPr>
          <p:spPr>
            <a:xfrm>
              <a:off x="3529255" y="936979"/>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lvl="0" indent="0" algn="ctr" defTabSz="711200">
                <a:lnSpc>
                  <a:spcPct val="90000"/>
                </a:lnSpc>
                <a:spcBef>
                  <a:spcPct val="0"/>
                </a:spcBef>
                <a:spcAft>
                  <a:spcPct val="35000"/>
                </a:spcAft>
                <a:buNone/>
              </a:pPr>
              <a:r>
                <a:rPr lang="en-GB" sz="1600" kern="1200">
                  <a:latin typeface="Aptos" panose="020B0004020202020204" pitchFamily="34" charset="0"/>
                </a:rPr>
                <a:t>The </a:t>
              </a:r>
              <a:r>
                <a:rPr lang="en-GB" sz="1600" kern="1200">
                  <a:solidFill>
                    <a:srgbClr val="4179AA"/>
                  </a:solidFill>
                  <a:latin typeface="Aptos" panose="020B0004020202020204" pitchFamily="34" charset="0"/>
                </a:rPr>
                <a:t>Counter Terrorism Local Profile (CTLP) </a:t>
              </a:r>
              <a:r>
                <a:rPr lang="en-GB" sz="1600" kern="1200">
                  <a:latin typeface="Aptos" panose="020B0004020202020204" pitchFamily="34" charset="0"/>
                </a:rPr>
                <a:t>is a national document shared with Prevent Leads</a:t>
              </a:r>
            </a:p>
            <a:p>
              <a:pPr marL="0" lvl="0" indent="0" algn="ctr" defTabSz="711200">
                <a:lnSpc>
                  <a:spcPct val="90000"/>
                </a:lnSpc>
                <a:spcBef>
                  <a:spcPct val="0"/>
                </a:spcBef>
                <a:spcAft>
                  <a:spcPct val="35000"/>
                </a:spcAft>
                <a:buNone/>
              </a:pPr>
              <a:r>
                <a:rPr lang="en-GB" sz="1600" kern="1200">
                  <a:latin typeface="Aptos" panose="020B0004020202020204" pitchFamily="34" charset="0"/>
                </a:rPr>
                <a:t>Elements of the CTLP are shared with education safeguarding leads to explain national and regional data and trends</a:t>
              </a:r>
            </a:p>
            <a:p>
              <a:pPr marL="0" lvl="0" indent="0" algn="ctr" defTabSz="711200">
                <a:lnSpc>
                  <a:spcPct val="90000"/>
                </a:lnSpc>
                <a:spcBef>
                  <a:spcPct val="0"/>
                </a:spcBef>
                <a:spcAft>
                  <a:spcPct val="35000"/>
                </a:spcAft>
                <a:buNone/>
              </a:pPr>
              <a:r>
                <a:rPr lang="en-GB" sz="1600" kern="1200">
                  <a:latin typeface="Aptos" panose="020B0004020202020204" pitchFamily="34" charset="0"/>
                </a:rPr>
                <a:t>Settings should use this information to inform their </a:t>
              </a:r>
              <a:r>
                <a:rPr lang="en-GB" sz="1600" kern="1200">
                  <a:solidFill>
                    <a:srgbClr val="4179AA"/>
                  </a:solidFill>
                  <a:latin typeface="Aptos" panose="020B0004020202020204" pitchFamily="34" charset="0"/>
                </a:rPr>
                <a:t>Prevent risk assessments</a:t>
              </a:r>
            </a:p>
          </p:txBody>
        </p:sp>
        <p:sp>
          <p:nvSpPr>
            <p:cNvPr id="26" name="Oval 25" descr="Classroom with solid fill">
              <a:extLst>
                <a:ext uri="{FF2B5EF4-FFF2-40B4-BE49-F238E27FC236}">
                  <a16:creationId xmlns:a16="http://schemas.microsoft.com/office/drawing/2014/main" id="{2A524914-08D6-3295-A09B-3E4A2ECBAB3D}"/>
                </a:ext>
              </a:extLst>
            </p:cNvPr>
            <p:cNvSpPr/>
            <p:nvPr/>
          </p:nvSpPr>
          <p:spPr>
            <a:xfrm>
              <a:off x="4101593" y="1439858"/>
              <a:ext cx="1596154" cy="1529118"/>
            </a:xfrm>
            <a:prstGeom prst="ellipse">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solidFill>
                <a:srgbClr val="E40037"/>
              </a:solidFill>
            </a:ln>
          </p:spPr>
          <p:style>
            <a:lnRef idx="2">
              <a:schemeClr val="accent1">
                <a:shade val="80000"/>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7" name="Freeform: Shape 26">
              <a:extLst>
                <a:ext uri="{FF2B5EF4-FFF2-40B4-BE49-F238E27FC236}">
                  <a16:creationId xmlns:a16="http://schemas.microsoft.com/office/drawing/2014/main" id="{A37F0864-51DF-BBCC-E441-896B54271334}"/>
                </a:ext>
              </a:extLst>
            </p:cNvPr>
            <p:cNvSpPr/>
            <p:nvPr/>
          </p:nvSpPr>
          <p:spPr>
            <a:xfrm>
              <a:off x="6297404" y="936979"/>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lvl="0" indent="0" algn="ctr" defTabSz="711200">
                <a:lnSpc>
                  <a:spcPct val="90000"/>
                </a:lnSpc>
                <a:spcBef>
                  <a:spcPct val="0"/>
                </a:spcBef>
                <a:spcAft>
                  <a:spcPct val="35000"/>
                </a:spcAft>
                <a:buNone/>
              </a:pPr>
              <a:r>
                <a:rPr lang="en-GB" sz="1600" kern="1200">
                  <a:latin typeface="Aptos" panose="020B0004020202020204" pitchFamily="34" charset="0"/>
                </a:rPr>
                <a:t>Practitioners should report any concerns to their DSL</a:t>
              </a:r>
            </a:p>
            <a:p>
              <a:pPr marL="0" lvl="0" indent="0" algn="ctr" defTabSz="711200">
                <a:lnSpc>
                  <a:spcPct val="90000"/>
                </a:lnSpc>
                <a:spcBef>
                  <a:spcPct val="0"/>
                </a:spcBef>
                <a:spcAft>
                  <a:spcPct val="35000"/>
                </a:spcAft>
                <a:buNone/>
              </a:pPr>
              <a:r>
                <a:rPr lang="en-GB" sz="1600" kern="1200">
                  <a:latin typeface="Aptos" panose="020B0004020202020204" pitchFamily="34" charset="0"/>
                </a:rPr>
                <a:t>The DSL should share concerns with an appropriate agency, and may make a Prevent referral</a:t>
              </a:r>
            </a:p>
            <a:p>
              <a:pPr marL="0" lvl="0" indent="0" algn="ctr" defTabSz="711200">
                <a:lnSpc>
                  <a:spcPct val="90000"/>
                </a:lnSpc>
                <a:spcBef>
                  <a:spcPct val="0"/>
                </a:spcBef>
                <a:spcAft>
                  <a:spcPct val="35000"/>
                </a:spcAft>
                <a:buNone/>
              </a:pPr>
              <a:r>
                <a:rPr lang="en-GB" sz="1600" kern="1200">
                  <a:latin typeface="Aptos" panose="020B0004020202020204" pitchFamily="34" charset="0"/>
                </a:rPr>
                <a:t>If there is immediate  risk of significant harm call the police, contact the Police Prevent Team or make a Request for support to the Children and Families Hub </a:t>
              </a:r>
            </a:p>
            <a:p>
              <a:pPr marL="0" lvl="0" indent="0" algn="ctr" defTabSz="711200">
                <a:lnSpc>
                  <a:spcPct val="90000"/>
                </a:lnSpc>
                <a:spcBef>
                  <a:spcPct val="0"/>
                </a:spcBef>
                <a:spcAft>
                  <a:spcPct val="35000"/>
                </a:spcAft>
                <a:buNone/>
              </a:pPr>
              <a:endParaRPr lang="en-GB" sz="900" kern="1200"/>
            </a:p>
            <a:p>
              <a:pPr marL="0" lvl="0" indent="0" algn="ctr" defTabSz="711200">
                <a:lnSpc>
                  <a:spcPct val="90000"/>
                </a:lnSpc>
                <a:spcBef>
                  <a:spcPct val="0"/>
                </a:spcBef>
                <a:spcAft>
                  <a:spcPct val="35000"/>
                </a:spcAft>
                <a:buNone/>
              </a:pPr>
              <a:endParaRPr lang="en-GB" sz="900" kern="1200"/>
            </a:p>
          </p:txBody>
        </p:sp>
        <p:sp>
          <p:nvSpPr>
            <p:cNvPr id="28" name="Oval 27" descr="Lightbulb and gear outline">
              <a:extLst>
                <a:ext uri="{FF2B5EF4-FFF2-40B4-BE49-F238E27FC236}">
                  <a16:creationId xmlns:a16="http://schemas.microsoft.com/office/drawing/2014/main" id="{C4568651-2C3B-A508-8725-CF8BC0A333C0}"/>
                </a:ext>
              </a:extLst>
            </p:cNvPr>
            <p:cNvSpPr/>
            <p:nvPr/>
          </p:nvSpPr>
          <p:spPr>
            <a:xfrm>
              <a:off x="6894691" y="1496299"/>
              <a:ext cx="1492949" cy="1461390"/>
            </a:xfrm>
            <a:prstGeom prst="ellipse">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solidFill>
                <a:srgbClr val="E40037"/>
              </a:solidFill>
            </a:ln>
          </p:spPr>
          <p:style>
            <a:lnRef idx="2">
              <a:schemeClr val="accent1">
                <a:shade val="80000"/>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9" name="Freeform: Shape 28">
              <a:extLst>
                <a:ext uri="{FF2B5EF4-FFF2-40B4-BE49-F238E27FC236}">
                  <a16:creationId xmlns:a16="http://schemas.microsoft.com/office/drawing/2014/main" id="{1EEF48C5-59C1-2BA0-8A07-7F279456287E}"/>
                </a:ext>
              </a:extLst>
            </p:cNvPr>
            <p:cNvSpPr/>
            <p:nvPr/>
          </p:nvSpPr>
          <p:spPr>
            <a:xfrm>
              <a:off x="9065553" y="936979"/>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lvl="0" indent="0" algn="ctr" defTabSz="711200">
                <a:lnSpc>
                  <a:spcPct val="90000"/>
                </a:lnSpc>
                <a:spcBef>
                  <a:spcPct val="0"/>
                </a:spcBef>
                <a:spcAft>
                  <a:spcPct val="35000"/>
                </a:spcAft>
                <a:buNone/>
              </a:pPr>
              <a:r>
                <a:rPr lang="en-GB" sz="1600" kern="1200">
                  <a:latin typeface="Aptos" panose="020B0004020202020204" pitchFamily="34" charset="0"/>
                </a:rPr>
                <a:t>The ECC Education Prevent Lead sits on the </a:t>
              </a:r>
              <a:r>
                <a:rPr lang="en-GB" sz="1600" kern="1200">
                  <a:solidFill>
                    <a:srgbClr val="4179AA"/>
                  </a:solidFill>
                  <a:latin typeface="Aptos" panose="020B0004020202020204" pitchFamily="34" charset="0"/>
                </a:rPr>
                <a:t>Channel Panel </a:t>
              </a:r>
              <a:r>
                <a:rPr lang="en-GB" sz="1600" kern="1200">
                  <a:latin typeface="Aptos" panose="020B0004020202020204" pitchFamily="34" charset="0"/>
                </a:rPr>
                <a:t>which meets monthly to discuss cases</a:t>
              </a:r>
              <a:endParaRPr lang="en-GB" sz="1600">
                <a:latin typeface="Aptos" panose="020B0004020202020204" pitchFamily="34" charset="0"/>
              </a:endParaRPr>
            </a:p>
            <a:p>
              <a:pPr marL="0" lvl="0" indent="0" algn="ctr" defTabSz="711200">
                <a:lnSpc>
                  <a:spcPct val="90000"/>
                </a:lnSpc>
                <a:spcBef>
                  <a:spcPct val="0"/>
                </a:spcBef>
                <a:spcAft>
                  <a:spcPct val="35000"/>
                </a:spcAft>
                <a:buNone/>
              </a:pPr>
              <a:endParaRPr lang="en-GB" sz="1600" kern="1200">
                <a:latin typeface="Aptos" panose="020B0004020202020204" pitchFamily="34" charset="0"/>
              </a:endParaRPr>
            </a:p>
            <a:p>
              <a:pPr marL="0" lvl="0" indent="0" algn="ctr" defTabSz="711200">
                <a:lnSpc>
                  <a:spcPct val="90000"/>
                </a:lnSpc>
                <a:spcBef>
                  <a:spcPct val="0"/>
                </a:spcBef>
                <a:spcAft>
                  <a:spcPct val="35000"/>
                </a:spcAft>
                <a:buNone/>
              </a:pPr>
              <a:r>
                <a:rPr lang="en-GB" sz="1600" kern="1200">
                  <a:latin typeface="Aptos" panose="020B0004020202020204" pitchFamily="34" charset="0"/>
                </a:rPr>
                <a:t>This brings together all key agencies to agree a plan of support if needed</a:t>
              </a:r>
            </a:p>
            <a:p>
              <a:pPr marL="0" lvl="0" indent="0" algn="ctr" defTabSz="711200">
                <a:lnSpc>
                  <a:spcPct val="90000"/>
                </a:lnSpc>
                <a:spcBef>
                  <a:spcPct val="0"/>
                </a:spcBef>
                <a:spcAft>
                  <a:spcPct val="35000"/>
                </a:spcAft>
                <a:buNone/>
              </a:pPr>
              <a:endParaRPr lang="en-GB" sz="1600" kern="1200">
                <a:latin typeface="Aptos" panose="020B0004020202020204" pitchFamily="34" charset="0"/>
              </a:endParaRPr>
            </a:p>
            <a:p>
              <a:pPr marL="0" lvl="0" indent="0" algn="ctr" defTabSz="711200">
                <a:lnSpc>
                  <a:spcPct val="90000"/>
                </a:lnSpc>
                <a:spcBef>
                  <a:spcPct val="0"/>
                </a:spcBef>
                <a:spcAft>
                  <a:spcPct val="35000"/>
                </a:spcAft>
                <a:buNone/>
              </a:pPr>
              <a:r>
                <a:rPr lang="en-GB" sz="1600" kern="1200">
                  <a:latin typeface="Aptos" panose="020B0004020202020204" pitchFamily="34" charset="0"/>
                </a:rPr>
                <a:t>An education setting may be invited to the meeting to contribute </a:t>
              </a:r>
            </a:p>
          </p:txBody>
        </p:sp>
        <p:sp>
          <p:nvSpPr>
            <p:cNvPr id="30" name="Oval 29" descr="Connections outline">
              <a:extLst>
                <a:ext uri="{FF2B5EF4-FFF2-40B4-BE49-F238E27FC236}">
                  <a16:creationId xmlns:a16="http://schemas.microsoft.com/office/drawing/2014/main" id="{98082E4C-D004-6114-6BE9-6990E0ECA5BC}"/>
                </a:ext>
              </a:extLst>
            </p:cNvPr>
            <p:cNvSpPr/>
            <p:nvPr/>
          </p:nvSpPr>
          <p:spPr>
            <a:xfrm>
              <a:off x="9665211" y="1485015"/>
              <a:ext cx="1488208" cy="1483960"/>
            </a:xfrm>
            <a:prstGeom prst="ellipse">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solidFill>
                <a:srgbClr val="E40037"/>
              </a:solidFill>
            </a:ln>
          </p:spPr>
          <p:style>
            <a:lnRef idx="2">
              <a:schemeClr val="accent1">
                <a:shade val="80000"/>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1" name="Arrow: Left-Right 30">
              <a:extLst>
                <a:ext uri="{FF2B5EF4-FFF2-40B4-BE49-F238E27FC236}">
                  <a16:creationId xmlns:a16="http://schemas.microsoft.com/office/drawing/2014/main" id="{B9A3CE72-0BA4-70A7-4D64-31A9AEE767F7}"/>
                </a:ext>
              </a:extLst>
            </p:cNvPr>
            <p:cNvSpPr/>
            <p:nvPr/>
          </p:nvSpPr>
          <p:spPr>
            <a:xfrm>
              <a:off x="1220988" y="1029786"/>
              <a:ext cx="10117330" cy="184258"/>
            </a:xfrm>
            <a:prstGeom prst="leftRightArrow">
              <a:avLst/>
            </a:prstGeom>
            <a:solidFill>
              <a:srgbClr val="4179AA">
                <a:alpha val="16000"/>
              </a:srgbClr>
            </a:solidFill>
            <a:ln>
              <a:noFill/>
            </a:ln>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endParaRPr lang="en-GB"/>
            </a:p>
          </p:txBody>
        </p:sp>
      </p:grpSp>
    </p:spTree>
    <p:extLst>
      <p:ext uri="{BB962C8B-B14F-4D97-AF65-F5344CB8AC3E}">
        <p14:creationId xmlns:p14="http://schemas.microsoft.com/office/powerpoint/2010/main" val="4485968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E8E26D73-AC3F-F2E5-BC10-469B9497C6F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F616A2-666C-9617-24F9-2874F47C0B10}"/>
              </a:ext>
            </a:extLst>
          </p:cNvPr>
          <p:cNvSpPr txBox="1">
            <a:spLocks noGrp="1"/>
          </p:cNvSpPr>
          <p:nvPr>
            <p:ph type="title" idx="4294967295"/>
          </p:nvPr>
        </p:nvSpPr>
        <p:spPr>
          <a:xfrm>
            <a:off x="1453793" y="2555697"/>
            <a:ext cx="9284414" cy="87330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mn-lt"/>
                <a:ea typeface="+mn-ea"/>
                <a:cs typeface="+mn-cs"/>
              </a:rPr>
              <a:t>‘</a:t>
            </a:r>
            <a:r>
              <a:rPr kumimoji="0" lang="en-GB" sz="6000" b="1"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IT COULD HAPPEN HERE’ </a:t>
            </a:r>
          </a:p>
        </p:txBody>
      </p:sp>
    </p:spTree>
    <p:extLst>
      <p:ext uri="{BB962C8B-B14F-4D97-AF65-F5344CB8AC3E}">
        <p14:creationId xmlns:p14="http://schemas.microsoft.com/office/powerpoint/2010/main" val="21243817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B0E57-9B73-2DDD-DAA6-F9ADBBD294C3}"/>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2292F0D-9E1E-15AF-A470-1C35B5C14EC7}"/>
              </a:ext>
            </a:extLst>
          </p:cNvPr>
          <p:cNvSpPr>
            <a:spLocks noGrp="1"/>
          </p:cNvSpPr>
          <p:nvPr>
            <p:ph type="pic" sz="quarter" idx="10"/>
          </p:nvPr>
        </p:nvSpPr>
        <p:spPr>
          <a:solidFill>
            <a:srgbClr val="4179AA"/>
          </a:solidFill>
          <a:ln>
            <a:solidFill>
              <a:srgbClr val="E40037"/>
            </a:solidFill>
          </a:ln>
        </p:spPr>
        <p:txBody>
          <a:bodyPr/>
          <a:lstStyle/>
          <a:p>
            <a:endParaRPr lang="en-GB">
              <a:solidFill>
                <a:srgbClr val="4179AA"/>
              </a:solidFill>
            </a:endParaRPr>
          </a:p>
        </p:txBody>
      </p:sp>
      <p:sp>
        <p:nvSpPr>
          <p:cNvPr id="4" name="Title 3">
            <a:extLst>
              <a:ext uri="{FF2B5EF4-FFF2-40B4-BE49-F238E27FC236}">
                <a16:creationId xmlns:a16="http://schemas.microsoft.com/office/drawing/2014/main" id="{87CC5D6E-57F9-F9EC-1A38-1EF95A04FE51}"/>
              </a:ext>
            </a:extLst>
          </p:cNvPr>
          <p:cNvSpPr txBox="1">
            <a:spLocks noGrp="1"/>
          </p:cNvSpPr>
          <p:nvPr>
            <p:ph type="title" idx="4294967295"/>
          </p:nvPr>
        </p:nvSpPr>
        <p:spPr>
          <a:xfrm>
            <a:off x="7572053" y="766732"/>
            <a:ext cx="4058293" cy="5324535"/>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Concerns about the conduct of member of staff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1" u="none" strike="noStrike" kern="1200" cap="none" spc="0" normalizeH="0" baseline="0" noProof="0" dirty="0">
                <a:ln>
                  <a:noFill/>
                </a:ln>
                <a:solidFill>
                  <a:prstClr val="white"/>
                </a:solidFill>
                <a:effectLst/>
                <a:uLnTx/>
                <a:uFillTx/>
                <a:latin typeface="Aptos" panose="020B0004020202020204" pitchFamily="34" charset="0"/>
                <a:ea typeface="+mn-ea"/>
                <a:cs typeface="+mn-cs"/>
              </a:rPr>
              <a:t>‘IT COULD HAPPEN HERE’</a:t>
            </a:r>
            <a:endParaRPr kumimoji="0" lang="en-GB" sz="16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sp>
        <p:nvSpPr>
          <p:cNvPr id="5" name="TextBox 4">
            <a:extLst>
              <a:ext uri="{FF2B5EF4-FFF2-40B4-BE49-F238E27FC236}">
                <a16:creationId xmlns:a16="http://schemas.microsoft.com/office/drawing/2014/main" id="{83AEACA7-A681-DE69-A590-B855E95CA561}"/>
              </a:ext>
            </a:extLst>
          </p:cNvPr>
          <p:cNvSpPr txBox="1"/>
          <p:nvPr/>
        </p:nvSpPr>
        <p:spPr>
          <a:xfrm>
            <a:off x="215757" y="335844"/>
            <a:ext cx="6102848"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Times New Roman" panose="02020603050405020304" pitchFamily="18" charset="0"/>
              </a:rPr>
              <a:t>All staff members should be made aware of boundaries of appropriate behaviour and conduct – set out in the ‘Staff Code of Conduct’ </a:t>
            </a:r>
            <a:r>
              <a:rPr kumimoji="0" lang="en-GB" sz="1800" b="0" i="1" u="none" strike="noStrike" kern="1200" cap="none" spc="0" normalizeH="0" baseline="0" noProof="0">
                <a:ln>
                  <a:noFill/>
                </a:ln>
                <a:solidFill>
                  <a:srgbClr val="000000"/>
                </a:solidFill>
                <a:effectLst/>
                <a:uLnTx/>
                <a:uFillTx/>
                <a:latin typeface="Aptos" panose="020B0004020202020204" pitchFamily="34" charset="0"/>
                <a:ea typeface="Times New Roman" panose="02020603050405020304" pitchFamily="18" charset="0"/>
              </a:rPr>
              <a:t>(and signed for by all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rPr>
              <a:t>Staff should refer any concerns about another member of staff (including supply staff / volunteers) to the </a:t>
            </a:r>
            <a:r>
              <a:rPr lang="en-GB">
                <a:solidFill>
                  <a:srgbClr val="000000"/>
                </a:solidFill>
                <a:latin typeface="Aptos" panose="020B0004020202020204" pitchFamily="34" charset="0"/>
              </a:rPr>
              <a:t>Manager / Owner</a:t>
            </a:r>
            <a:endParaRPr kumimoji="0" lang="en-GB" sz="1800" b="0" i="0" u="none" strike="noStrike" kern="1200" cap="none" spc="0" normalizeH="0" baseline="0" noProof="0">
              <a:ln>
                <a:noFill/>
              </a:ln>
              <a:solidFill>
                <a:srgbClr val="000000"/>
              </a:solidFill>
              <a:effectLst/>
              <a:uLnTx/>
              <a:uFillTx/>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a:ln>
                <a:noFill/>
              </a:ln>
              <a:solidFill>
                <a:srgbClr val="000000"/>
              </a:solidFill>
              <a:effectLst/>
              <a:uLnTx/>
              <a:uFillTx/>
              <a:latin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rPr>
              <a:t>If a concern is about the </a:t>
            </a:r>
            <a:r>
              <a:rPr lang="en-GB">
                <a:solidFill>
                  <a:srgbClr val="000000"/>
                </a:solidFill>
                <a:latin typeface="Aptos" panose="020B0004020202020204" pitchFamily="34" charset="0"/>
              </a:rPr>
              <a:t>Manager</a:t>
            </a:r>
            <a:r>
              <a:rPr kumimoji="0" lang="en-GB" sz="1800" b="0" i="0" u="none" strike="noStrike" kern="1200" cap="none" spc="0" normalizeH="0" baseline="0" noProof="0">
                <a:ln>
                  <a:noFill/>
                </a:ln>
                <a:solidFill>
                  <a:srgbClr val="000000"/>
                </a:solidFill>
                <a:effectLst/>
                <a:uLnTx/>
                <a:uFillTx/>
                <a:latin typeface="Aptos" panose="020B0004020202020204" pitchFamily="34" charset="0"/>
              </a:rPr>
              <a:t>, staff should refer to the Committee / Trustees or to the LADO if the </a:t>
            </a:r>
            <a:r>
              <a:rPr lang="en-GB">
                <a:solidFill>
                  <a:srgbClr val="000000"/>
                </a:solidFill>
                <a:latin typeface="Aptos" panose="020B0004020202020204" pitchFamily="34" charset="0"/>
              </a:rPr>
              <a:t>Manager</a:t>
            </a:r>
            <a:r>
              <a:rPr kumimoji="0" lang="en-GB" sz="1800" b="0" i="0" u="none" strike="noStrike" kern="1200" cap="none" spc="0" normalizeH="0" baseline="0" noProof="0">
                <a:ln>
                  <a:noFill/>
                </a:ln>
                <a:solidFill>
                  <a:srgbClr val="000000"/>
                </a:solidFill>
                <a:effectLst/>
                <a:uLnTx/>
                <a:uFillTx/>
                <a:latin typeface="Aptos" panose="020B0004020202020204" pitchFamily="34" charset="0"/>
              </a:rPr>
              <a:t> is the sole proprietor</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a:ln>
                <a:noFill/>
              </a:ln>
              <a:solidFill>
                <a:srgbClr val="000000"/>
              </a:solidFill>
              <a:effectLst/>
              <a:uLnTx/>
              <a:uFillTx/>
              <a:latin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rPr>
              <a:t> All staff should feel able to raise concerns about poor or unsafe practice / potential failures in safeguarding arrangements – and should know concerns will be taken seriously by management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ptos" panose="020B00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rPr>
              <a:t>Where staff feel unable to do so to their employer, or feel issues are not being addressed, they could</a:t>
            </a: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 contact the </a:t>
            </a:r>
            <a:r>
              <a:rPr kumimoji="0" lang="en-GB" sz="1800" b="0" i="0" u="sng" strike="noStrike" kern="1200" cap="none" spc="0" normalizeH="0" baseline="0" noProof="0">
                <a:ln>
                  <a:noFill/>
                </a:ln>
                <a:solidFill>
                  <a:srgbClr val="0070C0"/>
                </a:solidFill>
                <a:effectLst/>
                <a:uLnTx/>
                <a:uFillTx/>
                <a:latin typeface="Aptos" panose="020B00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NSPCC whistleblowing helpline</a:t>
            </a:r>
            <a:r>
              <a:rPr kumimoji="0" lang="en-GB" sz="1800" b="0" i="0" u="none" strike="noStrike" kern="1200" cap="none" spc="0" normalizeH="0" baseline="0" noProof="0">
                <a:ln>
                  <a:noFill/>
                </a:ln>
                <a:solidFill>
                  <a:srgbClr val="0070C0"/>
                </a:solidFill>
                <a:effectLst/>
                <a:uLnTx/>
                <a:uFillTx/>
                <a:latin typeface="Aptos" panose="020B0004020202020204" pitchFamily="34" charset="0"/>
                <a:ea typeface="Calibri" panose="020F0502020204030204" pitchFamily="34" charset="0"/>
              </a:rPr>
              <a:t> </a:t>
            </a: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on: 0800 028 0285 (line is available from 8:00 AM to 8:00 PM, Monday to Friday) or by email at: </a:t>
            </a:r>
            <a:r>
              <a:rPr kumimoji="0" lang="en-GB" sz="1800" b="0" i="0" u="sng" strike="noStrike" kern="1200" cap="none" spc="0" normalizeH="0" baseline="0" noProof="0">
                <a:ln>
                  <a:noFill/>
                </a:ln>
                <a:solidFill>
                  <a:srgbClr val="0070C0"/>
                </a:solidFill>
                <a:effectLst/>
                <a:uLnTx/>
                <a:uFillTx/>
                <a:latin typeface="Aptos" panose="020B000402020202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help@nspcc.org.uk</a:t>
            </a:r>
            <a:r>
              <a:rPr kumimoji="0" lang="en-GB" sz="1800" b="0" i="0" u="none" strike="noStrike" kern="1200" cap="none" spc="0" normalizeH="0" baseline="0" noProof="0">
                <a:ln>
                  <a:noFill/>
                </a:ln>
                <a:solidFill>
                  <a:srgbClr val="000000"/>
                </a:solidFill>
                <a:effectLst/>
                <a:highlight>
                  <a:srgbClr val="FFFF00"/>
                </a:highlight>
                <a:uLnTx/>
                <a:uFillTx/>
                <a:latin typeface="Aptos" panose="020B0004020202020204" pitchFamily="34" charset="0"/>
                <a:ea typeface="Calibri" panose="020F0502020204030204" pitchFamily="34" charset="0"/>
              </a:rPr>
              <a:t> </a:t>
            </a:r>
            <a:endParaRPr kumimoji="0" lang="en-GB" sz="18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endParaRPr>
          </a:p>
        </p:txBody>
      </p:sp>
    </p:spTree>
    <p:extLst>
      <p:ext uri="{BB962C8B-B14F-4D97-AF65-F5344CB8AC3E}">
        <p14:creationId xmlns:p14="http://schemas.microsoft.com/office/powerpoint/2010/main" val="40896591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8B791-E130-E0B3-62A9-C1EC95A365D7}"/>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693D6F1-BC6F-DF34-341B-A1A5B5258B83}"/>
              </a:ext>
              <a:ext uri="{C183D7F6-B498-43B3-948B-1728B52AA6E4}">
                <adec:decorative xmlns:adec="http://schemas.microsoft.com/office/drawing/2017/decorative" val="1"/>
              </a:ext>
            </a:extLst>
          </p:cNvPr>
          <p:cNvSpPr>
            <a:spLocks noGrp="1"/>
          </p:cNvSpPr>
          <p:nvPr>
            <p:ph type="pic" sz="quarter" idx="10"/>
          </p:nvPr>
        </p:nvSpPr>
        <p:spPr>
          <a:xfrm>
            <a:off x="6523885" y="-1"/>
            <a:ext cx="5668115" cy="6858000"/>
          </a:xfrm>
          <a:solidFill>
            <a:srgbClr val="4179AA"/>
          </a:solidFill>
          <a:ln>
            <a:solidFill>
              <a:srgbClr val="E40037"/>
            </a:solidFill>
          </a:ln>
        </p:spPr>
        <p:txBody>
          <a:bodyPr/>
          <a:lstStyle/>
          <a:p>
            <a:endParaRPr lang="en-GB">
              <a:solidFill>
                <a:srgbClr val="4179AA"/>
              </a:solidFill>
            </a:endParaRPr>
          </a:p>
        </p:txBody>
      </p:sp>
      <p:sp>
        <p:nvSpPr>
          <p:cNvPr id="8" name="TextBox 7">
            <a:extLst>
              <a:ext uri="{FF2B5EF4-FFF2-40B4-BE49-F238E27FC236}">
                <a16:creationId xmlns:a16="http://schemas.microsoft.com/office/drawing/2014/main" id="{97F62EC1-DEBE-CB50-F097-A2A96246F75C}"/>
              </a:ext>
              <a:ext uri="{C183D7F6-B498-43B3-948B-1728B52AA6E4}">
                <adec:decorative xmlns:adec="http://schemas.microsoft.com/office/drawing/2017/decorative" val="1"/>
              </a:ext>
            </a:extLst>
          </p:cNvPr>
          <p:cNvSpPr txBox="1"/>
          <p:nvPr/>
        </p:nvSpPr>
        <p:spPr>
          <a:xfrm>
            <a:off x="308225" y="797510"/>
            <a:ext cx="6102848" cy="5262979"/>
          </a:xfrm>
          <a:prstGeom prst="rect">
            <a:avLst/>
          </a:prstGeom>
          <a:noFill/>
        </p:spPr>
        <p:txBody>
          <a:bodyPr wrap="square">
            <a:spAutoFit/>
          </a:bodyPr>
          <a:lstStyle/>
          <a:p>
            <a:r>
              <a:rPr lang="en-GB" sz="2400">
                <a:latin typeface="Aptos" panose="020B0004020202020204" pitchFamily="34" charset="0"/>
                <a:cs typeface="Calibri" panose="020F0502020204030204" pitchFamily="34" charset="0"/>
              </a:rPr>
              <a:t>The LADO is involved where there is a concern or allegation that someone working or volunteering with children has:</a:t>
            </a:r>
          </a:p>
          <a:p>
            <a:endParaRPr lang="en-GB" sz="2400">
              <a:latin typeface="Aptos" panose="020B0004020202020204" pitchFamily="34" charset="0"/>
              <a:cs typeface="Calibri" panose="020F0502020204030204" pitchFamily="34" charset="0"/>
            </a:endParaRPr>
          </a:p>
          <a:p>
            <a:pPr marL="342900" indent="-342900" fontAlgn="base">
              <a:buFont typeface="Wingdings" panose="05000000000000000000" pitchFamily="2" charset="2"/>
              <a:buChar char="q"/>
            </a:pPr>
            <a:r>
              <a:rPr lang="en-GB" sz="2400">
                <a:latin typeface="Aptos" panose="020B0004020202020204" pitchFamily="34" charset="0"/>
                <a:cs typeface="Calibri" panose="020F0502020204030204" pitchFamily="34" charset="0"/>
              </a:rPr>
              <a:t>behaved in a way that has harmed a child, or may have harmed a child;</a:t>
            </a:r>
          </a:p>
          <a:p>
            <a:pPr marL="342900" indent="-342900" fontAlgn="base">
              <a:buFont typeface="Wingdings" panose="05000000000000000000" pitchFamily="2" charset="2"/>
              <a:buChar char="q"/>
            </a:pPr>
            <a:r>
              <a:rPr lang="en-GB" sz="2400">
                <a:latin typeface="Aptos" panose="020B0004020202020204" pitchFamily="34" charset="0"/>
                <a:cs typeface="Calibri" panose="020F0502020204030204" pitchFamily="34" charset="0"/>
              </a:rPr>
              <a:t>possibly committed a criminal offence against or related to a child;</a:t>
            </a:r>
          </a:p>
          <a:p>
            <a:pPr marL="342900" indent="-342900" fontAlgn="base">
              <a:buFont typeface="Wingdings" panose="05000000000000000000" pitchFamily="2" charset="2"/>
              <a:buChar char="q"/>
            </a:pPr>
            <a:r>
              <a:rPr lang="en-GB" sz="2400">
                <a:latin typeface="Aptos" panose="020B0004020202020204" pitchFamily="34" charset="0"/>
                <a:cs typeface="Calibri" panose="020F0502020204030204" pitchFamily="34" charset="0"/>
              </a:rPr>
              <a:t>behaved towards a child or children in a way that indicates he or she may pose a risk of harm to children; or</a:t>
            </a:r>
          </a:p>
          <a:p>
            <a:pPr marL="342900" indent="-342900" fontAlgn="base">
              <a:buFont typeface="Wingdings" panose="05000000000000000000" pitchFamily="2" charset="2"/>
              <a:buChar char="q"/>
            </a:pPr>
            <a:r>
              <a:rPr lang="en-GB" sz="2400">
                <a:latin typeface="Aptos" panose="020B0004020202020204" pitchFamily="34" charset="0"/>
                <a:cs typeface="Calibri" panose="020F0502020204030204" pitchFamily="34" charset="0"/>
              </a:rPr>
              <a:t>behaved or may have behaved in a way that indicates they may not be suitable to work with children</a:t>
            </a:r>
          </a:p>
        </p:txBody>
      </p:sp>
      <p:sp>
        <p:nvSpPr>
          <p:cNvPr id="5" name="Title 4">
            <a:extLst>
              <a:ext uri="{FF2B5EF4-FFF2-40B4-BE49-F238E27FC236}">
                <a16:creationId xmlns:a16="http://schemas.microsoft.com/office/drawing/2014/main" id="{9ADBD606-6887-24F2-5B7B-6356A80DADC6}"/>
              </a:ext>
              <a:ext uri="{C183D7F6-B498-43B3-948B-1728B52AA6E4}">
                <adec:decorative xmlns:adec="http://schemas.microsoft.com/office/drawing/2017/decorative" val="1"/>
              </a:ext>
            </a:extLst>
          </p:cNvPr>
          <p:cNvSpPr txBox="1">
            <a:spLocks noGrp="1"/>
          </p:cNvSpPr>
          <p:nvPr>
            <p:ph type="title" idx="4294967295"/>
          </p:nvPr>
        </p:nvSpPr>
        <p:spPr>
          <a:xfrm>
            <a:off x="7429928" y="2061380"/>
            <a:ext cx="4453847" cy="2554545"/>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Aptos" panose="020B0004020202020204" pitchFamily="34" charset="0"/>
                <a:ea typeface="+mj-ea"/>
                <a:cs typeface="+mj-cs"/>
              </a:rPr>
              <a:t>The role of the Local Authority Designated Officer (LADO)</a:t>
            </a:r>
            <a:endParaRPr kumimoji="0" lang="en-GB" sz="1800" b="0"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841646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8762FA90-2F5C-0648-CC34-73D70E51DC9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69302EA-7762-0EFA-4CDC-8406E630E65E}"/>
              </a:ext>
            </a:extLst>
          </p:cNvPr>
          <p:cNvSpPr txBox="1">
            <a:spLocks noGrp="1"/>
          </p:cNvSpPr>
          <p:nvPr>
            <p:ph type="title" idx="4294967295"/>
          </p:nvPr>
        </p:nvSpPr>
        <p:spPr>
          <a:xfrm>
            <a:off x="2017159" y="2005343"/>
            <a:ext cx="8157681" cy="26776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Calibri"/>
                <a:ea typeface="+mn-ea"/>
                <a:cs typeface="+mn-cs"/>
              </a:rPr>
              <a:t>Essex Effective Support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1" u="none" strike="noStrike" kern="1200" cap="none" spc="0" normalizeH="0" baseline="0" noProof="0" dirty="0">
                <a:ln>
                  <a:noFill/>
                </a:ln>
                <a:solidFill>
                  <a:schemeClr val="bg1"/>
                </a:solidFill>
                <a:effectLst/>
                <a:uLnTx/>
                <a:uFillTx/>
                <a:latin typeface="Calibri"/>
                <a:ea typeface="+mn-ea"/>
                <a:cs typeface="+mn-cs"/>
              </a:rPr>
              <a:t>Early help, indicators of need and levels of support </a:t>
            </a:r>
            <a:r>
              <a:rPr kumimoji="0" lang="en-GB" sz="6000" b="1" i="1" u="none" strike="noStrike" kern="1200" cap="none" spc="0" normalizeH="0" baseline="0" noProof="0" dirty="0">
                <a:ln>
                  <a:noFill/>
                </a:ln>
                <a:solidFill>
                  <a:schemeClr val="bg1"/>
                </a:solidFill>
                <a:effectLst/>
                <a:uLnTx/>
                <a:uFillTx/>
                <a:latin typeface="Calibri"/>
                <a:ea typeface="+mn-ea"/>
                <a:cs typeface="+mn-cs"/>
              </a:rPr>
              <a:t> </a:t>
            </a:r>
          </a:p>
        </p:txBody>
      </p:sp>
    </p:spTree>
    <p:extLst>
      <p:ext uri="{BB962C8B-B14F-4D97-AF65-F5344CB8AC3E}">
        <p14:creationId xmlns:p14="http://schemas.microsoft.com/office/powerpoint/2010/main" val="14422653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a:xfrm>
            <a:off x="313188" y="104210"/>
            <a:ext cx="8508694" cy="565108"/>
          </a:xfrm>
        </p:spPr>
        <p:txBody>
          <a:bodyPr wrap="square" anchor="ctr">
            <a:noAutofit/>
          </a:bodyPr>
          <a:lstStyle/>
          <a:p>
            <a:pPr>
              <a:lnSpc>
                <a:spcPct val="90000"/>
              </a:lnSpc>
              <a:spcBef>
                <a:spcPct val="20000"/>
              </a:spcBef>
              <a:defRPr/>
            </a:pPr>
            <a:r>
              <a:rPr lang="en-GB" sz="3600" dirty="0">
                <a:solidFill>
                  <a:srgbClr val="E40037"/>
                </a:solidFill>
                <a:latin typeface="Calibri" panose="020F0502020204030204" pitchFamily="34" charset="0"/>
                <a:cs typeface="Calibri" panose="020F0502020204030204" pitchFamily="34" charset="0"/>
              </a:rPr>
              <a:t>Essex Effective Support Windscreen</a:t>
            </a:r>
          </a:p>
        </p:txBody>
      </p:sp>
      <p:graphicFrame>
        <p:nvGraphicFramePr>
          <p:cNvPr id="5" name="Content Placeholder 2">
            <a:extLst>
              <a:ext uri="{FF2B5EF4-FFF2-40B4-BE49-F238E27FC236}">
                <a16:creationId xmlns:a16="http://schemas.microsoft.com/office/drawing/2014/main" id="{23CC2D59-8560-89F8-CEC8-39F3B9BD8670}"/>
              </a:ext>
              <a:ext uri="{C183D7F6-B498-43B3-948B-1728B52AA6E4}">
                <adec:decorative xmlns:adec="http://schemas.microsoft.com/office/drawing/2017/decorative" val="1"/>
              </a:ext>
            </a:extLst>
          </p:cNvPr>
          <p:cNvGraphicFramePr>
            <a:graphicFrameLocks noGrp="1"/>
          </p:cNvGraphicFramePr>
          <p:nvPr>
            <p:ph sz="quarter" idx="13"/>
            <p:extLst>
              <p:ext uri="{D42A27DB-BD31-4B8C-83A1-F6EECF244321}">
                <p14:modId xmlns:p14="http://schemas.microsoft.com/office/powerpoint/2010/main" val="3868314383"/>
              </p:ext>
            </p:extLst>
          </p:nvPr>
        </p:nvGraphicFramePr>
        <p:xfrm>
          <a:off x="5962251" y="669318"/>
          <a:ext cx="6031684" cy="60735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D6932E3E-80AB-8979-608A-412E5F213943}"/>
              </a:ext>
              <a:ext uri="{C183D7F6-B498-43B3-948B-1728B52AA6E4}">
                <adec:decorative xmlns:adec="http://schemas.microsoft.com/office/drawing/2017/decorative" val="1"/>
              </a:ext>
            </a:extLst>
          </p:cNvPr>
          <p:cNvSpPr txBox="1"/>
          <p:nvPr/>
        </p:nvSpPr>
        <p:spPr>
          <a:xfrm>
            <a:off x="656655" y="4406204"/>
            <a:ext cx="4879701" cy="707886"/>
          </a:xfrm>
          <a:prstGeom prst="rect">
            <a:avLst/>
          </a:prstGeom>
          <a:noFill/>
        </p:spPr>
        <p:txBody>
          <a:bodyPr wrap="square" rtlCol="0">
            <a:spAutoFit/>
          </a:bodyPr>
          <a:lstStyle/>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GB" sz="20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The Children and Families Hub – </a:t>
            </a: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GB" sz="2000" b="1" i="0" u="none" strike="noStrike" kern="0" cap="none" spc="0" normalizeH="0" baseline="0" noProof="0">
                <a:ln>
                  <a:noFill/>
                </a:ln>
                <a:solidFill>
                  <a:srgbClr val="000000"/>
                </a:solidFill>
                <a:effectLst/>
                <a:uLnTx/>
                <a:uFillTx/>
                <a:latin typeface="Aptos" panose="020B0004020202020204" pitchFamily="34" charset="0"/>
                <a:ea typeface="ＭＳ Ｐゴシック"/>
                <a:cs typeface="Calibri" panose="020F0502020204030204" pitchFamily="34" charset="0"/>
              </a:rPr>
              <a:t>the front door into children's social care</a:t>
            </a:r>
          </a:p>
        </p:txBody>
      </p:sp>
      <p:sp>
        <p:nvSpPr>
          <p:cNvPr id="6" name="TextBox 5">
            <a:extLst>
              <a:ext uri="{FF2B5EF4-FFF2-40B4-BE49-F238E27FC236}">
                <a16:creationId xmlns:a16="http://schemas.microsoft.com/office/drawing/2014/main" id="{6A64AB72-9255-D3C6-2A71-BC5177E89DC9}"/>
              </a:ext>
              <a:ext uri="{C183D7F6-B498-43B3-948B-1728B52AA6E4}">
                <adec:decorative xmlns:adec="http://schemas.microsoft.com/office/drawing/2017/decorative" val="1"/>
              </a:ext>
            </a:extLst>
          </p:cNvPr>
          <p:cNvSpPr txBox="1"/>
          <p:nvPr/>
        </p:nvSpPr>
        <p:spPr>
          <a:xfrm>
            <a:off x="806570" y="5414659"/>
            <a:ext cx="457987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E40037"/>
              </a:solidFill>
              <a:effectLst/>
              <a:uLnTx/>
              <a:uFillTx/>
              <a:latin typeface="Calibri" panose="020F0502020204030204" pitchFamily="34" charset="0"/>
              <a:ea typeface="ＭＳ Ｐゴシック"/>
              <a:cs typeface="Calibri" panose="020F0502020204030204" pitchFamily="34" charset="0"/>
              <a:hlinkClick r:id="" action="ppaction://noaction">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E40037"/>
                </a:solidFill>
                <a:effectLst/>
                <a:uLnTx/>
                <a:uFillTx/>
                <a:latin typeface="Aptos" panose="020B0004020202020204" pitchFamily="34" charset="0"/>
                <a:ea typeface="ＭＳ Ｐゴシック"/>
                <a:cs typeface="Calibri" panose="020F0502020204030204" pitchFamily="34" charset="0"/>
                <a:hlinkClick r:id="" action="ppaction://noaction">
                  <a:extLst>
                    <a:ext uri="{A12FA001-AC4F-418D-AE19-62706E023703}">
                      <ahyp:hlinkClr xmlns:ahyp="http://schemas.microsoft.com/office/drawing/2018/hyperlinkcolor" val="tx"/>
                    </a:ext>
                  </a:extLst>
                </a:hlinkClick>
              </a:rPr>
              <a:t>Welcome to the Children and Families Hub</a:t>
            </a:r>
            <a:r>
              <a:rPr kumimoji="0" lang="en-GB" sz="1800" b="0" i="0" u="none" strike="noStrike" kern="1200" cap="none" spc="0" normalizeH="0" baseline="0" noProof="0">
                <a:ln>
                  <a:noFill/>
                </a:ln>
                <a:solidFill>
                  <a:srgbClr val="E40037"/>
                </a:solidFill>
                <a:effectLst/>
                <a:uLnTx/>
                <a:uFillTx/>
                <a:latin typeface="Aptos" panose="020B0004020202020204" pitchFamily="34" charset="0"/>
                <a:ea typeface="ＭＳ Ｐゴシック"/>
                <a:cs typeface="Calibri" panose="020F0502020204030204" pitchFamily="34" charset="0"/>
              </a:rPr>
              <a:t> </a:t>
            </a:r>
          </a:p>
        </p:txBody>
      </p:sp>
      <p:pic>
        <p:nvPicPr>
          <p:cNvPr id="8" name="Picture 7">
            <a:extLst>
              <a:ext uri="{FF2B5EF4-FFF2-40B4-BE49-F238E27FC236}">
                <a16:creationId xmlns:a16="http://schemas.microsoft.com/office/drawing/2014/main" id="{431FDDBC-A0D8-D525-E26D-BF8DF9C7CBC6}"/>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483800" y="1152724"/>
            <a:ext cx="5265504" cy="2790816"/>
          </a:xfrm>
          <a:prstGeom prst="rect">
            <a:avLst/>
          </a:prstGeom>
        </p:spPr>
      </p:pic>
    </p:spTree>
    <p:extLst>
      <p:ext uri="{BB962C8B-B14F-4D97-AF65-F5344CB8AC3E}">
        <p14:creationId xmlns:p14="http://schemas.microsoft.com/office/powerpoint/2010/main" val="22080989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C73F27-F5F2-995D-6E55-09D5F15E235F}"/>
              </a:ext>
              <a:ext uri="{C183D7F6-B498-43B3-948B-1728B52AA6E4}">
                <adec:decorative xmlns:adec="http://schemas.microsoft.com/office/drawing/2017/decorative" val="1"/>
              </a:ext>
            </a:extLst>
          </p:cNvPr>
          <p:cNvSpPr>
            <a:spLocks noGrp="1"/>
          </p:cNvSpPr>
          <p:nvPr>
            <p:ph type="title" idx="4294967295"/>
          </p:nvPr>
        </p:nvSpPr>
        <p:spPr>
          <a:xfrm>
            <a:off x="545124" y="-1065091"/>
            <a:ext cx="7405200" cy="1065091"/>
          </a:xfrm>
        </p:spPr>
        <p:txBody>
          <a:bodyPr vert="horz" lIns="0" tIns="0" rIns="0" bIns="0" rtlCol="0" anchor="b" anchorCtr="0">
            <a:noAutofit/>
          </a:bodyPr>
          <a:lstStyle/>
          <a:p>
            <a:r>
              <a:rPr lang="en-GB"/>
              <a:t>Indicators of Need </a:t>
            </a:r>
          </a:p>
        </p:txBody>
      </p:sp>
      <p:pic>
        <p:nvPicPr>
          <p:cNvPr id="3" name="Picture 2">
            <a:extLst>
              <a:ext uri="{FF2B5EF4-FFF2-40B4-BE49-F238E27FC236}">
                <a16:creationId xmlns:a16="http://schemas.microsoft.com/office/drawing/2014/main" id="{DDEE3BDA-B6F0-51EE-0D4D-9DC8525C7E5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23318" y="297059"/>
            <a:ext cx="9102902" cy="6157322"/>
          </a:xfrm>
          <a:prstGeom prst="rect">
            <a:avLst/>
          </a:prstGeom>
        </p:spPr>
      </p:pic>
    </p:spTree>
    <p:extLst>
      <p:ext uri="{BB962C8B-B14F-4D97-AF65-F5344CB8AC3E}">
        <p14:creationId xmlns:p14="http://schemas.microsoft.com/office/powerpoint/2010/main" val="2230271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AD577-9854-C3DA-14A8-28597A8A7EE5}"/>
            </a:ext>
          </a:extLst>
        </p:cNvPr>
        <p:cNvGrpSpPr/>
        <p:nvPr/>
      </p:nvGrpSpPr>
      <p:grpSpPr>
        <a:xfrm>
          <a:off x="0" y="0"/>
          <a:ext cx="0" cy="0"/>
          <a:chOff x="0" y="0"/>
          <a:chExt cx="0" cy="0"/>
        </a:xfrm>
      </p:grpSpPr>
      <p:pic>
        <p:nvPicPr>
          <p:cNvPr id="13" name="Picture 12" descr="Child's hands holding traditional camera to face">
            <a:extLst>
              <a:ext uri="{FF2B5EF4-FFF2-40B4-BE49-F238E27FC236}">
                <a16:creationId xmlns:a16="http://schemas.microsoft.com/office/drawing/2014/main" id="{C061765E-D658-7C0F-0770-5AC9916C1538}"/>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6523886" y="10"/>
            <a:ext cx="5668115" cy="685799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a:noFill/>
        </p:spPr>
      </p:pic>
      <p:sp>
        <p:nvSpPr>
          <p:cNvPr id="4" name="Title 3">
            <a:extLst>
              <a:ext uri="{FF2B5EF4-FFF2-40B4-BE49-F238E27FC236}">
                <a16:creationId xmlns:a16="http://schemas.microsoft.com/office/drawing/2014/main" id="{B39E9FF8-228C-5936-B37B-544C9C53CEC8}"/>
              </a:ext>
            </a:extLst>
          </p:cNvPr>
          <p:cNvSpPr txBox="1">
            <a:spLocks noGrp="1"/>
          </p:cNvSpPr>
          <p:nvPr>
            <p:ph type="title" idx="4294967295"/>
          </p:nvPr>
        </p:nvSpPr>
        <p:spPr>
          <a:xfrm>
            <a:off x="366790" y="1758915"/>
            <a:ext cx="5379581" cy="6862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3300" b="1"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What</a:t>
            </a:r>
            <a:r>
              <a:rPr kumimoji="0" lang="en-GB" sz="3600" b="1" i="0" u="none" strike="noStrike" kern="1200" cap="none" spc="0" normalizeH="0" baseline="0" noProof="0" dirty="0">
                <a:ln>
                  <a:noFill/>
                </a:ln>
                <a:solidFill>
                  <a:srgbClr val="4179AA"/>
                </a:solidFill>
                <a:effectLst/>
                <a:uLnTx/>
                <a:uFillTx/>
                <a:latin typeface="Aptos" panose="020B0004020202020204" pitchFamily="34" charset="0"/>
                <a:ea typeface="+mn-ea"/>
                <a:cs typeface="+mn-cs"/>
              </a:rPr>
              <a:t> is child protection?</a:t>
            </a:r>
          </a:p>
        </p:txBody>
      </p:sp>
      <p:sp>
        <p:nvSpPr>
          <p:cNvPr id="6" name="TextBox 5">
            <a:extLst>
              <a:ext uri="{FF2B5EF4-FFF2-40B4-BE49-F238E27FC236}">
                <a16:creationId xmlns:a16="http://schemas.microsoft.com/office/drawing/2014/main" id="{FFEF8368-DAB6-2422-92C7-560FA221BC8E}"/>
              </a:ext>
            </a:extLst>
          </p:cNvPr>
          <p:cNvSpPr txBox="1"/>
          <p:nvPr/>
        </p:nvSpPr>
        <p:spPr>
          <a:xfrm>
            <a:off x="366790" y="2626147"/>
            <a:ext cx="6097712" cy="2246769"/>
          </a:xfrm>
          <a:prstGeom prst="rect">
            <a:avLst/>
          </a:prstGeom>
          <a:noFill/>
        </p:spPr>
        <p:txBody>
          <a:bodyPr wrap="square">
            <a:spAutoFit/>
          </a:bodyPr>
          <a:lstStyle/>
          <a:p>
            <a:pPr algn="ctr"/>
            <a:r>
              <a:rPr lang="en-GB" sz="2800">
                <a:latin typeface="Aptos" panose="020B0004020202020204" pitchFamily="34" charset="0"/>
              </a:rPr>
              <a:t>Child protection refers to activity undertaken to protect specific children identified as either suffering or at risk of suffering significant harm as a result of abuse or neglect </a:t>
            </a:r>
          </a:p>
        </p:txBody>
      </p:sp>
      <p:pic>
        <p:nvPicPr>
          <p:cNvPr id="7" name="Picture 6" descr="A graphic of a blue speech bubble containing the word &quot;DISCUSS&quot; in white, capital letters. The design suggests a prompt or invitation for conversation or dialogue.">
            <a:extLst>
              <a:ext uri="{FF2B5EF4-FFF2-40B4-BE49-F238E27FC236}">
                <a16:creationId xmlns:a16="http://schemas.microsoft.com/office/drawing/2014/main" id="{F944F8CD-EEB0-B552-68F2-D69EFDF75224}"/>
              </a:ext>
            </a:extLst>
          </p:cNvPr>
          <p:cNvPicPr>
            <a:picLocks noChangeAspect="1"/>
          </p:cNvPicPr>
          <p:nvPr/>
        </p:nvPicPr>
        <p:blipFill>
          <a:blip r:embed="rId4"/>
          <a:stretch>
            <a:fillRect/>
          </a:stretch>
        </p:blipFill>
        <p:spPr>
          <a:xfrm>
            <a:off x="4402587" y="361947"/>
            <a:ext cx="2267909" cy="1225402"/>
          </a:xfrm>
          <a:prstGeom prst="rect">
            <a:avLst/>
          </a:prstGeom>
        </p:spPr>
      </p:pic>
      <p:sp>
        <p:nvSpPr>
          <p:cNvPr id="11" name="TextBox 10">
            <a:extLst>
              <a:ext uri="{FF2B5EF4-FFF2-40B4-BE49-F238E27FC236}">
                <a16:creationId xmlns:a16="http://schemas.microsoft.com/office/drawing/2014/main" id="{B4371BA6-096B-8234-4376-DD9291D144EA}"/>
              </a:ext>
            </a:extLst>
          </p:cNvPr>
          <p:cNvSpPr txBox="1"/>
          <p:nvPr/>
        </p:nvSpPr>
        <p:spPr>
          <a:xfrm>
            <a:off x="366790" y="5281655"/>
            <a:ext cx="6097712"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00000"/>
                </a:solidFill>
                <a:effectLst/>
                <a:uLnTx/>
                <a:uFillTx/>
                <a:latin typeface="Aptos" panose="020B0004020202020204" pitchFamily="34" charset="0"/>
              </a:rPr>
              <a:t>What specific activities do you carry out that keep children safe from harm? </a:t>
            </a:r>
          </a:p>
        </p:txBody>
      </p:sp>
    </p:spTree>
    <p:extLst>
      <p:ext uri="{BB962C8B-B14F-4D97-AF65-F5344CB8AC3E}">
        <p14:creationId xmlns:p14="http://schemas.microsoft.com/office/powerpoint/2010/main" val="87230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9393"/>
            <a:ext cx="10417996" cy="895213"/>
          </a:xfrm>
        </p:spPr>
        <p:txBody>
          <a:bodyPr wrap="square" anchor="ctr">
            <a:noAutofit/>
          </a:bodyPr>
          <a:lstStyle/>
          <a:p>
            <a:pPr algn="ctr">
              <a:lnSpc>
                <a:spcPct val="90000"/>
              </a:lnSpc>
              <a:spcBef>
                <a:spcPct val="20000"/>
              </a:spcBef>
              <a:defRPr/>
            </a:pPr>
            <a:r>
              <a:rPr lang="en-GB" sz="4000">
                <a:solidFill>
                  <a:srgbClr val="E40037"/>
                </a:solidFill>
                <a:latin typeface="Aptos" panose="020B0004020202020204" pitchFamily="34" charset="0"/>
              </a:rPr>
              <a:t>Statutory assessment  - children in need / at risk of or subject to significant  harm:</a:t>
            </a:r>
            <a:endParaRPr lang="en-GB" sz="4000">
              <a:solidFill>
                <a:srgbClr val="E40037"/>
              </a:solidFill>
              <a:latin typeface="Aptos" panose="020B0004020202020204" pitchFamily="34" charset="0"/>
              <a:cs typeface="Calibri" panose="020F0502020204030204" pitchFamily="34" charset="0"/>
            </a:endParaRPr>
          </a:p>
        </p:txBody>
      </p:sp>
      <p:sp>
        <p:nvSpPr>
          <p:cNvPr id="9" name="Content Placeholder 1">
            <a:extLst>
              <a:ext uri="{FF2B5EF4-FFF2-40B4-BE49-F238E27FC236}">
                <a16:creationId xmlns:a16="http://schemas.microsoft.com/office/drawing/2014/main" id="{BD22CC95-DA3F-9D9A-296E-895F9E3EF95E}"/>
              </a:ext>
            </a:extLst>
          </p:cNvPr>
          <p:cNvSpPr>
            <a:spLocks noGrp="1"/>
          </p:cNvSpPr>
          <p:nvPr>
            <p:ph sz="quarter" idx="10"/>
          </p:nvPr>
        </p:nvSpPr>
        <p:spPr>
          <a:xfrm>
            <a:off x="493360" y="1431524"/>
            <a:ext cx="11205279" cy="4979550"/>
          </a:xfrm>
        </p:spPr>
        <p:txBody>
          <a:bodyPr/>
          <a:lstStyle/>
          <a:p>
            <a:pPr marL="0" indent="0">
              <a:buNone/>
            </a:pPr>
            <a:r>
              <a:rPr lang="en-GB" sz="2400" b="0">
                <a:latin typeface="Aptos" panose="020B0004020202020204" pitchFamily="34" charset="0"/>
              </a:rPr>
              <a:t>Children may be assessed under the </a:t>
            </a:r>
            <a:r>
              <a:rPr lang="en-GB" sz="2400">
                <a:solidFill>
                  <a:srgbClr val="4179AA"/>
                </a:solidFill>
                <a:latin typeface="Aptos" panose="020B0004020202020204" pitchFamily="34" charset="0"/>
              </a:rPr>
              <a:t>Children Act 1989</a:t>
            </a:r>
          </a:p>
          <a:p>
            <a:pPr>
              <a:buFont typeface="Wingdings" panose="05000000000000000000" pitchFamily="2" charset="2"/>
              <a:buChar char="§"/>
            </a:pPr>
            <a:r>
              <a:rPr lang="en-GB" sz="2400">
                <a:solidFill>
                  <a:srgbClr val="E40037"/>
                </a:solidFill>
                <a:latin typeface="Aptos" panose="020B0004020202020204" pitchFamily="34" charset="0"/>
              </a:rPr>
              <a:t>Section 17 - Child in Need (CIN): </a:t>
            </a:r>
            <a:r>
              <a:rPr lang="en-GB" sz="2400" b="0">
                <a:latin typeface="Aptos" panose="020B0004020202020204" pitchFamily="34" charset="0"/>
              </a:rPr>
              <a:t>a child who is unlikely to achieve or maintain a reasonable level of health or development, or whose health and development is likely to be significantly or further impaired, without the provision of services; or a child who is disabled (may be placed on a CIN plan)</a:t>
            </a:r>
          </a:p>
          <a:p>
            <a:pPr>
              <a:buFont typeface="Wingdings" panose="05000000000000000000" pitchFamily="2" charset="2"/>
              <a:buChar char="§"/>
            </a:pPr>
            <a:r>
              <a:rPr lang="en-GB" sz="2400">
                <a:solidFill>
                  <a:srgbClr val="E40037"/>
                </a:solidFill>
                <a:latin typeface="Aptos" panose="020B0004020202020204" pitchFamily="34" charset="0"/>
              </a:rPr>
              <a:t>Section 47 – Child protection (CP):  </a:t>
            </a:r>
            <a:r>
              <a:rPr lang="en-GB" sz="2400" b="0">
                <a:latin typeface="Aptos" panose="020B0004020202020204" pitchFamily="34" charset="0"/>
              </a:rPr>
              <a:t>Children suffering or likely to suffer significant harm. Local authorities, with the help of other organisations as appropriate, have a duty to make enquiries under section 47 of the Children Act 1989 if they have reasonable cause to suspect that a child is suffering, or is likely to suffer, significant harm (may be placed on Child Protection Plan)</a:t>
            </a:r>
          </a:p>
          <a:p>
            <a:pPr marL="0" indent="0">
              <a:buNone/>
            </a:pPr>
            <a:r>
              <a:rPr lang="en-GB" sz="2400" b="0">
                <a:latin typeface="Aptos" panose="020B0004020202020204" pitchFamily="34" charset="0"/>
              </a:rPr>
              <a:t>Consider whether any further specialist assessments or services are required</a:t>
            </a:r>
          </a:p>
          <a:p>
            <a:pPr marL="0" indent="0">
              <a:buNone/>
            </a:pPr>
            <a:endParaRPr lang="en-GB" sz="2000" b="0"/>
          </a:p>
          <a:p>
            <a:pPr marL="0" indent="0">
              <a:buNone/>
            </a:pPr>
            <a:endParaRPr lang="en-US"/>
          </a:p>
        </p:txBody>
      </p:sp>
    </p:spTree>
    <p:extLst>
      <p:ext uri="{BB962C8B-B14F-4D97-AF65-F5344CB8AC3E}">
        <p14:creationId xmlns:p14="http://schemas.microsoft.com/office/powerpoint/2010/main" val="28895402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B35576F-0F5A-2305-C20E-A6B70F49AFCB}"/>
              </a:ext>
            </a:extLst>
          </p:cNvPr>
          <p:cNvSpPr>
            <a:spLocks noGrp="1"/>
          </p:cNvSpPr>
          <p:nvPr>
            <p:ph type="title"/>
          </p:nvPr>
        </p:nvSpPr>
        <p:spPr>
          <a:xfrm>
            <a:off x="0" y="212191"/>
            <a:ext cx="5359245" cy="542754"/>
          </a:xfrm>
        </p:spPr>
        <p:txBody>
          <a:bodyPr anchor="t">
            <a:noAutofit/>
          </a:bodyPr>
          <a:lstStyle/>
          <a:p>
            <a:pPr algn="ctr">
              <a:lnSpc>
                <a:spcPct val="90000"/>
              </a:lnSpc>
            </a:pPr>
            <a:r>
              <a:rPr lang="en-GB" sz="3600">
                <a:solidFill>
                  <a:srgbClr val="E40037"/>
                </a:solidFill>
                <a:latin typeface="Aptos" panose="020B0004020202020204" pitchFamily="34" charset="0"/>
              </a:rPr>
              <a:t>Why is it so important?</a:t>
            </a:r>
          </a:p>
        </p:txBody>
      </p:sp>
      <p:sp>
        <p:nvSpPr>
          <p:cNvPr id="3" name="TextBox 2">
            <a:extLst>
              <a:ext uri="{FF2B5EF4-FFF2-40B4-BE49-F238E27FC236}">
                <a16:creationId xmlns:a16="http://schemas.microsoft.com/office/drawing/2014/main" id="{60003F0C-6BF1-F4FB-1345-FC22B67063C8}"/>
              </a:ext>
            </a:extLst>
          </p:cNvPr>
          <p:cNvSpPr txBox="1"/>
          <p:nvPr/>
        </p:nvSpPr>
        <p:spPr>
          <a:xfrm>
            <a:off x="127000" y="1173992"/>
            <a:ext cx="6578600" cy="5139869"/>
          </a:xfrm>
          <a:prstGeom prst="rect">
            <a:avLst/>
          </a:prstGeom>
          <a:noFill/>
        </p:spPr>
        <p:txBody>
          <a:bodyPr wrap="square">
            <a:spAutoFit/>
          </a:bodyPr>
          <a:lstStyle/>
          <a:p>
            <a:pPr algn="just">
              <a:spcBef>
                <a:spcPct val="20000"/>
              </a:spcBef>
              <a:defRPr/>
            </a:pPr>
            <a:r>
              <a:rPr lang="en-US" sz="2000">
                <a:latin typeface="Aptos" panose="020B0004020202020204" pitchFamily="34" charset="0"/>
                <a:cs typeface="Calibri" panose="020F0502020204030204" pitchFamily="34" charset="0"/>
              </a:rPr>
              <a:t>It is important for children to receive the </a:t>
            </a:r>
            <a:r>
              <a:rPr lang="en-US" sz="2000" b="1" i="1">
                <a:solidFill>
                  <a:srgbClr val="4179AA"/>
                </a:solidFill>
                <a:latin typeface="Aptos" panose="020B0004020202020204" pitchFamily="34" charset="0"/>
                <a:cs typeface="Calibri" panose="020F0502020204030204" pitchFamily="34" charset="0"/>
              </a:rPr>
              <a:t>right help at the right time</a:t>
            </a:r>
            <a:r>
              <a:rPr lang="en-US" sz="2000" b="1">
                <a:solidFill>
                  <a:srgbClr val="4179AA"/>
                </a:solidFill>
                <a:latin typeface="Aptos" panose="020B0004020202020204" pitchFamily="34" charset="0"/>
                <a:cs typeface="Calibri" panose="020F0502020204030204" pitchFamily="34" charset="0"/>
              </a:rPr>
              <a:t> </a:t>
            </a:r>
            <a:r>
              <a:rPr lang="en-US" sz="2000">
                <a:latin typeface="Aptos" panose="020B0004020202020204" pitchFamily="34" charset="0"/>
                <a:cs typeface="Calibri" panose="020F0502020204030204" pitchFamily="34" charset="0"/>
              </a:rPr>
              <a:t>to address risks and prevent issues escalating. Research and Child Safeguarding Practice Reviews have </a:t>
            </a:r>
            <a:r>
              <a:rPr lang="en-US" sz="2000" u="sng">
                <a:latin typeface="Aptos" panose="020B0004020202020204" pitchFamily="34" charset="0"/>
                <a:cs typeface="Calibri" panose="020F0502020204030204" pitchFamily="34" charset="0"/>
              </a:rPr>
              <a:t>repeatedly</a:t>
            </a:r>
            <a:r>
              <a:rPr lang="en-US" sz="2000">
                <a:latin typeface="Aptos" panose="020B0004020202020204" pitchFamily="34" charset="0"/>
                <a:cs typeface="Calibri" panose="020F0502020204030204" pitchFamily="34" charset="0"/>
              </a:rPr>
              <a:t> shown the dangers of failing to take effective action. Poor practice includes: </a:t>
            </a:r>
          </a:p>
          <a:p>
            <a:pPr algn="just">
              <a:spcBef>
                <a:spcPct val="20000"/>
              </a:spcBef>
              <a:defRPr/>
            </a:pPr>
            <a:endParaRPr lang="en-US" sz="2000">
              <a:latin typeface="Aptos" panose="020B0004020202020204" pitchFamily="34" charset="0"/>
              <a:cs typeface="Calibri" panose="020F0502020204030204" pitchFamily="34" charset="0"/>
            </a:endParaRPr>
          </a:p>
          <a:p>
            <a:pPr marL="800100" lvl="1" indent="-342900" algn="just">
              <a:spcBef>
                <a:spcPct val="20000"/>
              </a:spcBef>
              <a:buFont typeface="Wingdings" panose="05000000000000000000" pitchFamily="2" charset="2"/>
              <a:buChar char="§"/>
              <a:defRPr/>
            </a:pPr>
            <a:r>
              <a:rPr lang="en-US" sz="2000">
                <a:latin typeface="Aptos" panose="020B0004020202020204" pitchFamily="34" charset="0"/>
                <a:cs typeface="Calibri" panose="020F0502020204030204" pitchFamily="34" charset="0"/>
              </a:rPr>
              <a:t>failure to act on and refer the early signs of abuse and neglect </a:t>
            </a:r>
          </a:p>
          <a:p>
            <a:pPr marL="800100" lvl="1" indent="-342900" algn="just">
              <a:spcBef>
                <a:spcPct val="20000"/>
              </a:spcBef>
              <a:buFont typeface="Wingdings" panose="05000000000000000000" pitchFamily="2" charset="2"/>
              <a:buChar char="§"/>
              <a:defRPr/>
            </a:pPr>
            <a:r>
              <a:rPr lang="en-US" sz="2000">
                <a:latin typeface="Aptos" panose="020B0004020202020204" pitchFamily="34" charset="0"/>
                <a:cs typeface="Calibri" panose="020F0502020204030204" pitchFamily="34" charset="0"/>
              </a:rPr>
              <a:t>poor record keeping</a:t>
            </a:r>
          </a:p>
          <a:p>
            <a:pPr marL="800100" lvl="1" indent="-342900" algn="just">
              <a:spcBef>
                <a:spcPct val="20000"/>
              </a:spcBef>
              <a:buFont typeface="Wingdings" panose="05000000000000000000" pitchFamily="2" charset="2"/>
              <a:buChar char="§"/>
              <a:defRPr/>
            </a:pPr>
            <a:r>
              <a:rPr lang="en-US" sz="2000">
                <a:latin typeface="Aptos" panose="020B0004020202020204" pitchFamily="34" charset="0"/>
                <a:cs typeface="Calibri" panose="020F0502020204030204" pitchFamily="34" charset="0"/>
              </a:rPr>
              <a:t>failure to listen to the views of the child</a:t>
            </a:r>
          </a:p>
          <a:p>
            <a:pPr marL="800100" lvl="1" indent="-342900" algn="just">
              <a:spcBef>
                <a:spcPct val="20000"/>
              </a:spcBef>
              <a:buFont typeface="Wingdings" panose="05000000000000000000" pitchFamily="2" charset="2"/>
              <a:buChar char="§"/>
              <a:defRPr/>
            </a:pPr>
            <a:r>
              <a:rPr lang="en-US" sz="2000">
                <a:latin typeface="Aptos" panose="020B0004020202020204" pitchFamily="34" charset="0"/>
                <a:cs typeface="Calibri" panose="020F0502020204030204" pitchFamily="34" charset="0"/>
              </a:rPr>
              <a:t>failure to re-assess concerns when situations do not improve </a:t>
            </a:r>
          </a:p>
          <a:p>
            <a:pPr marL="800100" lvl="1" indent="-342900" algn="just">
              <a:spcBef>
                <a:spcPct val="20000"/>
              </a:spcBef>
              <a:buFont typeface="Wingdings" panose="05000000000000000000" pitchFamily="2" charset="2"/>
              <a:buChar char="§"/>
              <a:defRPr/>
            </a:pPr>
            <a:r>
              <a:rPr lang="en-US" sz="2000">
                <a:latin typeface="Aptos" panose="020B0004020202020204" pitchFamily="34" charset="0"/>
                <a:cs typeface="Calibri" panose="020F0502020204030204" pitchFamily="34" charset="0"/>
              </a:rPr>
              <a:t>sharing information too slowly </a:t>
            </a:r>
          </a:p>
          <a:p>
            <a:pPr marL="800100" lvl="1" indent="-342900" algn="just">
              <a:spcBef>
                <a:spcPct val="20000"/>
              </a:spcBef>
              <a:buFont typeface="Wingdings" panose="05000000000000000000" pitchFamily="2" charset="2"/>
              <a:buChar char="§"/>
              <a:defRPr/>
            </a:pPr>
            <a:r>
              <a:rPr lang="en-US" sz="2000">
                <a:latin typeface="Aptos" panose="020B0004020202020204" pitchFamily="34" charset="0"/>
                <a:cs typeface="Calibri" panose="020F0502020204030204" pitchFamily="34" charset="0"/>
              </a:rPr>
              <a:t>a lack of challenge to those who appear not to be taking action</a:t>
            </a:r>
            <a:endParaRPr lang="en-GB" sz="2000">
              <a:latin typeface="Aptos" panose="020B0004020202020204" pitchFamily="34" charset="0"/>
              <a:cs typeface="Calibri" panose="020F0502020204030204" pitchFamily="34" charset="0"/>
            </a:endParaRPr>
          </a:p>
        </p:txBody>
      </p:sp>
      <p:pic>
        <p:nvPicPr>
          <p:cNvPr id="16" name="Picture 15" descr="White puzzle with one red piece">
            <a:extLst>
              <a:ext uri="{FF2B5EF4-FFF2-40B4-BE49-F238E27FC236}">
                <a16:creationId xmlns:a16="http://schemas.microsoft.com/office/drawing/2014/main" id="{1CD6E915-38D9-F158-9B98-DE7CFFCEB46B}"/>
              </a:ext>
            </a:extLst>
          </p:cNvPr>
          <p:cNvPicPr>
            <a:picLocks noChangeAspect="1"/>
          </p:cNvPicPr>
          <p:nvPr/>
        </p:nvPicPr>
        <p:blipFill>
          <a:blip r:embed="rId3" cstate="email">
            <a:alphaModFix amt="70000"/>
            <a:extLst>
              <a:ext uri="{28A0092B-C50C-407E-A947-70E740481C1C}">
                <a14:useLocalDpi xmlns:a14="http://schemas.microsoft.com/office/drawing/2010/main" val="0"/>
              </a:ext>
            </a:extLst>
          </a:blip>
          <a:srcRect/>
          <a:stretch/>
        </p:blipFill>
        <p:spPr>
          <a:xfrm>
            <a:off x="6601792" y="0"/>
            <a:ext cx="5668115" cy="685799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a:noFill/>
        </p:spPr>
      </p:pic>
    </p:spTree>
    <p:extLst>
      <p:ext uri="{BB962C8B-B14F-4D97-AF65-F5344CB8AC3E}">
        <p14:creationId xmlns:p14="http://schemas.microsoft.com/office/powerpoint/2010/main" val="2204115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46708B87-50B5-92F8-C91E-2D6EBF00B4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D513DBA-0770-C312-466E-0E04FA835EED}"/>
              </a:ext>
            </a:extLst>
          </p:cNvPr>
          <p:cNvSpPr txBox="1">
            <a:spLocks noGrp="1"/>
          </p:cNvSpPr>
          <p:nvPr>
            <p:ph type="title" idx="4294967295"/>
          </p:nvPr>
        </p:nvSpPr>
        <p:spPr>
          <a:xfrm>
            <a:off x="2339511" y="1091815"/>
            <a:ext cx="7512978" cy="415498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Key documents for schools and other settings, including Early Years</a:t>
            </a:r>
            <a:endParaRPr kumimoji="0" lang="en-GB" sz="2400" b="1" i="0" u="none" strike="noStrike" kern="1200" cap="none" spc="0" normalizeH="0" baseline="0" noProof="0" dirty="0">
              <a:ln>
                <a:noFill/>
              </a:ln>
              <a:solidFill>
                <a:schemeClr val="bg1"/>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871929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09CFFB1-D249-B430-855A-540E2AD70CEC}"/>
              </a:ext>
              <a:ext uri="{C183D7F6-B498-43B3-948B-1728B52AA6E4}">
                <adec:decorative xmlns:adec="http://schemas.microsoft.com/office/drawing/2017/decorative" val="1"/>
              </a:ext>
            </a:extLst>
          </p:cNvPr>
          <p:cNvSpPr txBox="1">
            <a:spLocks noGrp="1"/>
          </p:cNvSpPr>
          <p:nvPr>
            <p:ph type="title" idx="4294967295"/>
          </p:nvPr>
        </p:nvSpPr>
        <p:spPr>
          <a:xfrm>
            <a:off x="3744586" y="52115"/>
            <a:ext cx="4702828" cy="60926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a:solidFill>
                  <a:srgbClr val="E40037"/>
                </a:solidFill>
              </a:rPr>
              <a:t>Statutory </a:t>
            </a:r>
            <a:r>
              <a:rPr kumimoji="0" lang="en-GB" b="1" i="0" u="none" strike="noStrike" kern="1200" cap="none" spc="0" normalizeH="0" baseline="0" noProof="0" dirty="0">
                <a:ln>
                  <a:noFill/>
                </a:ln>
                <a:solidFill>
                  <a:srgbClr val="E40037"/>
                </a:solidFill>
                <a:effectLst/>
                <a:uLnTx/>
                <a:uFillTx/>
                <a:ea typeface="+mj-ea"/>
                <a:cs typeface="+mj-cs"/>
              </a:rPr>
              <a:t> Documents</a:t>
            </a:r>
          </a:p>
        </p:txBody>
      </p:sp>
      <p:grpSp>
        <p:nvGrpSpPr>
          <p:cNvPr id="20" name="Group 19">
            <a:extLst>
              <a:ext uri="{FF2B5EF4-FFF2-40B4-BE49-F238E27FC236}">
                <a16:creationId xmlns:a16="http://schemas.microsoft.com/office/drawing/2014/main" id="{AAFE50B1-556C-5C4F-C222-5A74251C0DEF}"/>
              </a:ext>
              <a:ext uri="{C183D7F6-B498-43B3-948B-1728B52AA6E4}">
                <adec:decorative xmlns:adec="http://schemas.microsoft.com/office/drawing/2017/decorative" val="1"/>
              </a:ext>
            </a:extLst>
          </p:cNvPr>
          <p:cNvGrpSpPr/>
          <p:nvPr/>
        </p:nvGrpSpPr>
        <p:grpSpPr>
          <a:xfrm>
            <a:off x="411615" y="-3339457"/>
            <a:ext cx="11556432" cy="9874911"/>
            <a:chOff x="363584" y="1029786"/>
            <a:chExt cx="11556432" cy="9874911"/>
          </a:xfrm>
        </p:grpSpPr>
        <p:sp>
          <p:nvSpPr>
            <p:cNvPr id="22" name="Freeform: Shape 21">
              <a:extLst>
                <a:ext uri="{FF2B5EF4-FFF2-40B4-BE49-F238E27FC236}">
                  <a16:creationId xmlns:a16="http://schemas.microsoft.com/office/drawing/2014/main" id="{3EF49292-6F6C-296A-9FBF-2A042FFF20DD}"/>
                </a:ext>
              </a:extLst>
            </p:cNvPr>
            <p:cNvSpPr/>
            <p:nvPr/>
          </p:nvSpPr>
          <p:spPr>
            <a:xfrm>
              <a:off x="363584" y="5180167"/>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24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rPr>
                <a:t>Working  Together to Safeguard Children</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a:ea typeface="+mn-ea"/>
                  <a:cs typeface="+mn-cs"/>
                </a:rPr>
                <a:t>(HMG 2026) </a:t>
              </a:r>
            </a:p>
          </p:txBody>
        </p:sp>
        <p:sp>
          <p:nvSpPr>
            <p:cNvPr id="25" name="Freeform: Shape 24">
              <a:extLst>
                <a:ext uri="{FF2B5EF4-FFF2-40B4-BE49-F238E27FC236}">
                  <a16:creationId xmlns:a16="http://schemas.microsoft.com/office/drawing/2014/main" id="{C501EF44-CBC9-8FDB-ED81-AEEFC4C933B4}"/>
                </a:ext>
              </a:extLst>
            </p:cNvPr>
            <p:cNvSpPr/>
            <p:nvPr/>
          </p:nvSpPr>
          <p:spPr>
            <a:xfrm>
              <a:off x="3406649" y="5209261"/>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rPr>
                <a:t>Keeping Children Safe in Education</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rPr>
                <a:t>(DfE 2026)</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endParaRP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rPr>
                <a:t>EYFS Statutory Frameworks </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rPr>
                <a:t>(DfE 2026)</a:t>
              </a:r>
            </a:p>
          </p:txBody>
        </p:sp>
        <p:sp>
          <p:nvSpPr>
            <p:cNvPr id="27" name="Freeform: Shape 26">
              <a:extLst>
                <a:ext uri="{FF2B5EF4-FFF2-40B4-BE49-F238E27FC236}">
                  <a16:creationId xmlns:a16="http://schemas.microsoft.com/office/drawing/2014/main" id="{F024A329-A7E6-8465-C03A-DF8E8FE8F722}"/>
                </a:ext>
              </a:extLst>
            </p:cNvPr>
            <p:cNvSpPr/>
            <p:nvPr/>
          </p:nvSpPr>
          <p:spPr>
            <a:xfrm>
              <a:off x="6270446" y="5186185"/>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24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rPr>
                <a:t>Southend Essex Thurrock (SET) procedures</a:t>
              </a:r>
            </a:p>
            <a:p>
              <a:pPr marL="0" marR="0" lvl="0" indent="0" algn="ctr" defTabSz="711200" rtl="0" eaLnBrk="1" fontAlgn="auto" latinLnBrk="0" hangingPunct="1">
                <a:lnSpc>
                  <a:spcPct val="90000"/>
                </a:lnSpc>
                <a:spcBef>
                  <a:spcPct val="0"/>
                </a:spcBef>
                <a:spcAft>
                  <a:spcPct val="35000"/>
                </a:spcAft>
                <a:buClrTx/>
                <a:buSzTx/>
                <a:buFontTx/>
                <a:buNone/>
                <a:tabLst/>
                <a:defRPr/>
              </a:pPr>
              <a:r>
                <a:rPr lang="en-GB" sz="2400" b="1">
                  <a:solidFill>
                    <a:srgbClr val="4179AA"/>
                  </a:solidFill>
                  <a:latin typeface="Aptos" panose="020B0004020202020204" pitchFamily="34" charset="0"/>
                </a:rPr>
                <a:t>2026</a:t>
              </a:r>
              <a:endPar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endParaRP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rPr>
                <a:t>(Essex Safeguarding Children Board)</a:t>
              </a:r>
            </a:p>
          </p:txBody>
        </p:sp>
        <p:sp>
          <p:nvSpPr>
            <p:cNvPr id="29" name="Freeform: Shape 28">
              <a:extLst>
                <a:ext uri="{FF2B5EF4-FFF2-40B4-BE49-F238E27FC236}">
                  <a16:creationId xmlns:a16="http://schemas.microsoft.com/office/drawing/2014/main" id="{7150D999-943C-50B0-A935-8C8B10EEC195}"/>
                </a:ext>
              </a:extLst>
            </p:cNvPr>
            <p:cNvSpPr/>
            <p:nvPr/>
          </p:nvSpPr>
          <p:spPr>
            <a:xfrm>
              <a:off x="9232493" y="5186185"/>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24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rPr>
                <a:t>The Prevent Duty</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4179AA"/>
                  </a:solidFill>
                  <a:effectLst/>
                  <a:uLnTx/>
                  <a:uFillTx/>
                  <a:latin typeface="Aptos" panose="020B0004020202020204" pitchFamily="34" charset="0"/>
                  <a:ea typeface="+mn-ea"/>
                  <a:cs typeface="+mn-cs"/>
                </a:rPr>
                <a:t>(Home Office 2016</a:t>
              </a:r>
              <a:r>
                <a:rPr kumimoji="0" lang="en-GB" sz="2400" b="1" i="0" u="none" strike="noStrike" kern="1200" cap="none" spc="0" normalizeH="0" baseline="0" noProof="0">
                  <a:ln>
                    <a:noFill/>
                  </a:ln>
                  <a:solidFill>
                    <a:srgbClr val="4179AA"/>
                  </a:solidFill>
                  <a:effectLst/>
                  <a:uLnTx/>
                  <a:uFillTx/>
                  <a:latin typeface="Calibri"/>
                  <a:ea typeface="+mn-ea"/>
                  <a:cs typeface="+mn-cs"/>
                </a:rPr>
                <a:t>)</a:t>
              </a:r>
              <a:r>
                <a:rPr kumimoji="0" lang="en-GB" sz="24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r>
            </a:p>
          </p:txBody>
        </p:sp>
        <p:sp>
          <p:nvSpPr>
            <p:cNvPr id="31" name="Arrow: Left-Right 30">
              <a:extLst>
                <a:ext uri="{FF2B5EF4-FFF2-40B4-BE49-F238E27FC236}">
                  <a16:creationId xmlns:a16="http://schemas.microsoft.com/office/drawing/2014/main" id="{445DAEF7-1AC2-29D9-DA21-55F2CFB741A7}"/>
                </a:ext>
              </a:extLst>
            </p:cNvPr>
            <p:cNvSpPr/>
            <p:nvPr/>
          </p:nvSpPr>
          <p:spPr>
            <a:xfrm>
              <a:off x="1220988" y="1029786"/>
              <a:ext cx="10117330" cy="184258"/>
            </a:xfrm>
            <a:prstGeom prst="leftRightArrow">
              <a:avLst/>
            </a:prstGeom>
            <a:solidFill>
              <a:srgbClr val="4179AA">
                <a:alpha val="16000"/>
              </a:srgbClr>
            </a:solidFill>
            <a:ln>
              <a:noFill/>
            </a:ln>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p:txBody>
        </p:sp>
      </p:grpSp>
      <p:pic>
        <p:nvPicPr>
          <p:cNvPr id="3" name="Graphic 2">
            <a:extLst>
              <a:ext uri="{FF2B5EF4-FFF2-40B4-BE49-F238E27FC236}">
                <a16:creationId xmlns:a16="http://schemas.microsoft.com/office/drawing/2014/main" id="{E539BECC-7B60-DF79-6A98-852B29712F0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29560" y="1128061"/>
            <a:ext cx="1363607" cy="1363607"/>
          </a:xfrm>
          <a:prstGeom prst="rect">
            <a:avLst/>
          </a:prstGeom>
        </p:spPr>
      </p:pic>
      <p:pic>
        <p:nvPicPr>
          <p:cNvPr id="5" name="Graphic 4">
            <a:extLst>
              <a:ext uri="{FF2B5EF4-FFF2-40B4-BE49-F238E27FC236}">
                <a16:creationId xmlns:a16="http://schemas.microsoft.com/office/drawing/2014/main" id="{B8B636E8-B2DE-DC49-7CE4-793D9A4C787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07369" y="1134079"/>
            <a:ext cx="1363607" cy="1363607"/>
          </a:xfrm>
          <a:prstGeom prst="rect">
            <a:avLst/>
          </a:prstGeom>
        </p:spPr>
      </p:pic>
      <p:pic>
        <p:nvPicPr>
          <p:cNvPr id="6" name="Graphic 5">
            <a:extLst>
              <a:ext uri="{FF2B5EF4-FFF2-40B4-BE49-F238E27FC236}">
                <a16:creationId xmlns:a16="http://schemas.microsoft.com/office/drawing/2014/main" id="{4738D952-7825-0C45-515D-4AFF5CD1AC8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4762" y="1151332"/>
            <a:ext cx="1363607" cy="1363607"/>
          </a:xfrm>
          <a:prstGeom prst="rect">
            <a:avLst/>
          </a:prstGeom>
        </p:spPr>
      </p:pic>
      <p:pic>
        <p:nvPicPr>
          <p:cNvPr id="8" name="Graphic 7">
            <a:extLst>
              <a:ext uri="{FF2B5EF4-FFF2-40B4-BE49-F238E27FC236}">
                <a16:creationId xmlns:a16="http://schemas.microsoft.com/office/drawing/2014/main" id="{19340911-5E11-3344-AA8B-A13477D482E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63229" y="1161365"/>
            <a:ext cx="1363607" cy="1363607"/>
          </a:xfrm>
          <a:prstGeom prst="rect">
            <a:avLst/>
          </a:prstGeom>
        </p:spPr>
      </p:pic>
    </p:spTree>
    <p:extLst>
      <p:ext uri="{BB962C8B-B14F-4D97-AF65-F5344CB8AC3E}">
        <p14:creationId xmlns:p14="http://schemas.microsoft.com/office/powerpoint/2010/main" val="3525953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C5DE899D-5AE2-6DEC-A59B-F32399746EF2}"/>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a:stretch/>
        </p:blipFill>
        <p:spPr>
          <a:xfrm>
            <a:off x="6523886" y="10"/>
            <a:ext cx="5668115" cy="6857990"/>
          </a:xfrm>
          <a:noFill/>
        </p:spPr>
      </p:pic>
      <p:sp>
        <p:nvSpPr>
          <p:cNvPr id="16" name="Title 2">
            <a:extLst>
              <a:ext uri="{FF2B5EF4-FFF2-40B4-BE49-F238E27FC236}">
                <a16:creationId xmlns:a16="http://schemas.microsoft.com/office/drawing/2014/main" id="{C184E704-A1BF-479D-71F4-339274F11B14}"/>
              </a:ext>
              <a:ext uri="{C183D7F6-B498-43B3-948B-1728B52AA6E4}">
                <adec:decorative xmlns:adec="http://schemas.microsoft.com/office/drawing/2017/decorative" val="1"/>
              </a:ext>
            </a:extLst>
          </p:cNvPr>
          <p:cNvSpPr>
            <a:spLocks noGrp="1"/>
          </p:cNvSpPr>
          <p:nvPr>
            <p:ph type="title"/>
          </p:nvPr>
        </p:nvSpPr>
        <p:spPr>
          <a:xfrm>
            <a:off x="219224" y="75523"/>
            <a:ext cx="6264339" cy="975003"/>
          </a:xfrm>
        </p:spPr>
        <p:style>
          <a:lnRef idx="2">
            <a:schemeClr val="accent2"/>
          </a:lnRef>
          <a:fillRef idx="1">
            <a:schemeClr val="lt1"/>
          </a:fillRef>
          <a:effectRef idx="0">
            <a:schemeClr val="accent2"/>
          </a:effectRef>
          <a:fontRef idx="minor">
            <a:schemeClr val="dk1"/>
          </a:fontRef>
        </p:style>
        <p:txBody>
          <a:bodyPr/>
          <a:lstStyle/>
          <a:p>
            <a:pPr algn="ctr"/>
            <a:r>
              <a:rPr lang="en-GB" sz="3200" dirty="0">
                <a:solidFill>
                  <a:srgbClr val="E40037"/>
                </a:solidFill>
                <a:latin typeface="Aptos" panose="020B0004020202020204" pitchFamily="34" charset="0"/>
              </a:rPr>
              <a:t>Working Together to Safeguard Children </a:t>
            </a:r>
            <a:r>
              <a:rPr lang="en-GB" sz="2000" dirty="0">
                <a:solidFill>
                  <a:srgbClr val="E40037"/>
                </a:solidFill>
                <a:latin typeface="Aptos" panose="020B0004020202020204" pitchFamily="34" charset="0"/>
              </a:rPr>
              <a:t>(HMG 2026)</a:t>
            </a:r>
            <a:endParaRPr lang="en-US" sz="2800" dirty="0">
              <a:solidFill>
                <a:srgbClr val="E40037"/>
              </a:solidFill>
              <a:latin typeface="Aptos" panose="020B0004020202020204" pitchFamily="34" charset="0"/>
            </a:endParaRPr>
          </a:p>
        </p:txBody>
      </p:sp>
      <p:sp>
        <p:nvSpPr>
          <p:cNvPr id="2" name="TextBox 1">
            <a:extLst>
              <a:ext uri="{FF2B5EF4-FFF2-40B4-BE49-F238E27FC236}">
                <a16:creationId xmlns:a16="http://schemas.microsoft.com/office/drawing/2014/main" id="{27CAFA9E-7C6F-F876-2386-37AA80AFFC07}"/>
              </a:ext>
              <a:ext uri="{C183D7F6-B498-43B3-948B-1728B52AA6E4}">
                <adec:decorative xmlns:adec="http://schemas.microsoft.com/office/drawing/2017/decorative" val="1"/>
              </a:ext>
            </a:extLst>
          </p:cNvPr>
          <p:cNvSpPr txBox="1"/>
          <p:nvPr/>
        </p:nvSpPr>
        <p:spPr>
          <a:xfrm>
            <a:off x="219224" y="1201628"/>
            <a:ext cx="6274108" cy="1453335"/>
          </a:xfrm>
          <a:prstGeom prst="rect">
            <a:avLst/>
          </a:prstGeom>
          <a:noFill/>
        </p:spPr>
        <p:txBody>
          <a:bodyPr wrap="square" lIns="0" tIns="0" rIns="0" bIns="0" rtlCol="0" anchor="t">
            <a:noAutofit/>
          </a:bodyPr>
          <a:lstStyle/>
          <a:p>
            <a:pPr algn="ctr">
              <a:spcAft>
                <a:spcPts val="1134"/>
              </a:spcAft>
            </a:pPr>
            <a:r>
              <a:rPr lang="en-GB">
                <a:latin typeface="Aptos"/>
              </a:rPr>
              <a:t>Defines safeguarding and sets the statutory (legal) framework by which the three legal Safeguarding Partners make arrangements to work together to safeguard and promote the welfare of children.</a:t>
            </a:r>
          </a:p>
          <a:p>
            <a:pPr algn="ctr">
              <a:spcAft>
                <a:spcPts val="1134"/>
              </a:spcAft>
            </a:pPr>
            <a:r>
              <a:rPr lang="en-GB">
                <a:latin typeface="Aptos" panose="020B0004020202020204" pitchFamily="34" charset="0"/>
              </a:rPr>
              <a:t>There are 5 chapters  </a:t>
            </a:r>
          </a:p>
        </p:txBody>
      </p:sp>
      <p:graphicFrame>
        <p:nvGraphicFramePr>
          <p:cNvPr id="9" name="Diagram 8">
            <a:extLst>
              <a:ext uri="{FF2B5EF4-FFF2-40B4-BE49-F238E27FC236}">
                <a16:creationId xmlns:a16="http://schemas.microsoft.com/office/drawing/2014/main" id="{B153A5C6-D799-21B1-ED63-9D6C9145928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8262759"/>
              </p:ext>
            </p:extLst>
          </p:nvPr>
        </p:nvGraphicFramePr>
        <p:xfrm>
          <a:off x="368817" y="2806065"/>
          <a:ext cx="6114746" cy="39764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00700721"/>
      </p:ext>
    </p:extLst>
  </p:cSld>
  <p:clrMapOvr>
    <a:masterClrMapping/>
  </p:clrMapOvr>
</p:sld>
</file>

<file path=ppt/theme/theme1.xml><?xml version="1.0" encoding="utf-8"?>
<a:theme xmlns:a="http://schemas.openxmlformats.org/drawingml/2006/main" name="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apto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2.xml><?xml version="1.0" encoding="utf-8"?>
<a:theme xmlns:a="http://schemas.openxmlformats.org/drawingml/2006/main" name="blank">
  <a:themeElements>
    <a:clrScheme name="Blank Presentation 1">
      <a:dk1>
        <a:srgbClr val="000000"/>
      </a:dk1>
      <a:lt1>
        <a:srgbClr val="FFFFFF"/>
      </a:lt1>
      <a:dk2>
        <a:srgbClr val="B3995D"/>
      </a:dk2>
      <a:lt2>
        <a:srgbClr val="D00F44"/>
      </a:lt2>
      <a:accent1>
        <a:srgbClr val="C75B12"/>
      </a:accent1>
      <a:accent2>
        <a:srgbClr val="850057"/>
      </a:accent2>
      <a:accent3>
        <a:srgbClr val="FFFFFF"/>
      </a:accent3>
      <a:accent4>
        <a:srgbClr val="000000"/>
      </a:accent4>
      <a:accent5>
        <a:srgbClr val="E0B5AA"/>
      </a:accent5>
      <a:accent6>
        <a:srgbClr val="78004E"/>
      </a:accent6>
      <a:hlink>
        <a:srgbClr val="4B306A"/>
      </a:hlink>
      <a:folHlink>
        <a:srgbClr val="0083BE"/>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B3995D"/>
        </a:dk2>
        <a:lt2>
          <a:srgbClr val="D00F44"/>
        </a:lt2>
        <a:accent1>
          <a:srgbClr val="C75B12"/>
        </a:accent1>
        <a:accent2>
          <a:srgbClr val="850057"/>
        </a:accent2>
        <a:accent3>
          <a:srgbClr val="FFFFFF"/>
        </a:accent3>
        <a:accent4>
          <a:srgbClr val="000000"/>
        </a:accent4>
        <a:accent5>
          <a:srgbClr val="E0B5AA"/>
        </a:accent5>
        <a:accent6>
          <a:srgbClr val="78004E"/>
        </a:accent6>
        <a:hlink>
          <a:srgbClr val="4B306A"/>
        </a:hlink>
        <a:folHlink>
          <a:srgbClr val="0083BE"/>
        </a:folHlink>
      </a:clrScheme>
      <a:clrMap bg1="lt1" tx1="dk1" bg2="lt2" tx2="dk2" accent1="accent1" accent2="accent2" accent3="accent3" accent4="accent4" accent5="accent5" accent6="accent6" hlink="hlink" folHlink="folHlink"/>
    </a:extraClrScheme>
    <a:extraClrScheme>
      <a:clrScheme name="Blank Presentation 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3">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4">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5">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6">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9">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10">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11">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1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ate xmlns="a9f12287-5f74-4593-92c9-e973669b9a71" xsi:nil="true"/>
    <TaxCatchAll xmlns="6a461f78-e7a2-485a-8a47-5fc604b04102" xsi:nil="true"/>
    <lcf76f155ced4ddcb4097134ff3c332f xmlns="a9f12287-5f74-4593-92c9-e973669b9a7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B34A7656483B74FB66C73ECEA17E281" ma:contentTypeVersion="21" ma:contentTypeDescription="Create a new document." ma:contentTypeScope="" ma:versionID="2cf2b9111d1011dd7aabc767e1992004">
  <xsd:schema xmlns:xsd="http://www.w3.org/2001/XMLSchema" xmlns:xs="http://www.w3.org/2001/XMLSchema" xmlns:p="http://schemas.microsoft.com/office/2006/metadata/properties" xmlns:ns2="a9f12287-5f74-4593-92c9-e973669b9a71" xmlns:ns3="6a461f78-e7a2-485a-8a47-5fc604b04102" xmlns:ns4="6140e513-9c0e-4e73-9b29-9e780522eb94" targetNamespace="http://schemas.microsoft.com/office/2006/metadata/properties" ma:root="true" ma:fieldsID="ec139635bab99fad0b0c86dc2787b871" ns2:_="" ns3:_="" ns4:_="">
    <xsd:import namespace="a9f12287-5f74-4593-92c9-e973669b9a71"/>
    <xsd:import namespace="6a461f78-e7a2-485a-8a47-5fc604b04102"/>
    <xsd:import namespace="6140e513-9c0e-4e73-9b29-9e780522eb9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4:SharedWithUsers" minOccurs="0"/>
                <xsd:element ref="ns4:SharedWithDetails" minOccurs="0"/>
                <xsd:element ref="ns2:MediaLengthInSeconds" minOccurs="0"/>
                <xsd:element ref="ns2:MediaServiceDateTaken" minOccurs="0"/>
                <xsd:element ref="ns2:MediaServiceLocation" minOccurs="0"/>
                <xsd:element ref="ns2:MediaServiceObjectDetectorVersions" minOccurs="0"/>
                <xsd:element ref="ns2:MediaServiceSearchProperties"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f12287-5f74-4593-92c9-e973669b9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1de9a85-6517-4fbb-af6e-3d8f59a4cb5b"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DateTaken" ma:index="22" nillable="true" ma:displayName="MediaServiceDateTaken" ma:hidden="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ate" ma:index="26" nillable="true" ma:displayName="Date" ma:format="DateOnly" ma:internalName="Date">
      <xsd:simpleType>
        <xsd:restriction base="dms:DateTim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461f78-e7a2-485a-8a47-5fc604b0410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2a9f91b-5079-4527-b5e3-c34a34c91a8c}" ma:internalName="TaxCatchAll" ma:showField="CatchAllData" ma:web="6140e513-9c0e-4e73-9b29-9e780522eb9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40e513-9c0e-4e73-9b29-9e780522eb9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16C91F-B092-485F-89DA-CDD2EFE13FC0}">
  <ds:schemaRefs>
    <ds:schemaRef ds:uri="6140e513-9c0e-4e73-9b29-9e780522eb94"/>
    <ds:schemaRef ds:uri="http://schemas.openxmlformats.org/package/2006/metadata/core-properties"/>
    <ds:schemaRef ds:uri="http://schemas.microsoft.com/office/2006/documentManagement/types"/>
    <ds:schemaRef ds:uri="http://purl.org/dc/elements/1.1/"/>
    <ds:schemaRef ds:uri="http://purl.org/dc/dcmitype/"/>
    <ds:schemaRef ds:uri="a9f12287-5f74-4593-92c9-e973669b9a71"/>
    <ds:schemaRef ds:uri="http://schemas.microsoft.com/office/infopath/2007/PartnerControls"/>
    <ds:schemaRef ds:uri="http://purl.org/dc/terms/"/>
    <ds:schemaRef ds:uri="6a461f78-e7a2-485a-8a47-5fc604b04102"/>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323D404-6ABE-4182-B9FF-112A786E0FD1}">
  <ds:schemaRefs>
    <ds:schemaRef ds:uri="6140e513-9c0e-4e73-9b29-9e780522eb94"/>
    <ds:schemaRef ds:uri="6a461f78-e7a2-485a-8a47-5fc604b04102"/>
    <ds:schemaRef ds:uri="a9f12287-5f74-4593-92c9-e973669b9a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A15FF06-28E2-4F40-B326-D7596B0FA7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10813</Words>
  <Application>Microsoft Office PowerPoint</Application>
  <PresentationFormat>Widescreen</PresentationFormat>
  <Paragraphs>831</Paragraphs>
  <Slides>61</Slides>
  <Notes>61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61</vt:i4>
      </vt:variant>
    </vt:vector>
  </HeadingPairs>
  <TitlesOfParts>
    <vt:vector size="73" baseType="lpstr">
      <vt:lpstr>Aptos</vt:lpstr>
      <vt:lpstr>Arial</vt:lpstr>
      <vt:lpstr>Calibri</vt:lpstr>
      <vt:lpstr>Calibri Light</vt:lpstr>
      <vt:lpstr>Gill Sans MT</vt:lpstr>
      <vt:lpstr>Helvetica Neue</vt:lpstr>
      <vt:lpstr>Lexend</vt:lpstr>
      <vt:lpstr>Times</vt:lpstr>
      <vt:lpstr>Wingdings</vt:lpstr>
      <vt:lpstr>Office Theme</vt:lpstr>
      <vt:lpstr>blank</vt:lpstr>
      <vt:lpstr>1_Office Theme</vt:lpstr>
      <vt:lpstr>Keeping Children Safe in Education (DfE 2026)  What all staff need to know   Level 2 training for Early Years settings  2026-2027</vt:lpstr>
      <vt:lpstr>Level 2 training for all staff in Early Years settings  This presentation can be used at induction, as an annual update for all staff or as a refresher  It can be used alongside any of the other presentations in our level 2 suite of training materials. These include Prevent, HSB, DA and Honour or faith-based abuse (including female genital mutilation and forced marriage)   To enhance training we have included a presentation with a selection of practical activities to use and adapt as you wish        </vt:lpstr>
      <vt:lpstr>educationsafeguarding@essex.gov.uk    EY website: safeguarding   Welcome to the Essex Safeguarding Childre Essex Safeguarding Children Board</vt:lpstr>
      <vt:lpstr>Contents</vt:lpstr>
      <vt:lpstr>What is Safeguarding? </vt:lpstr>
      <vt:lpstr>What is child protection?</vt:lpstr>
      <vt:lpstr>Key documents for schools and other settings, including Early Years</vt:lpstr>
      <vt:lpstr>Statutory  Documents</vt:lpstr>
      <vt:lpstr>Working Together to Safeguard Children (HMG 2026)</vt:lpstr>
      <vt:lpstr>The three statutory safeguarding partners are: </vt:lpstr>
      <vt:lpstr>The Essex Safeguarding Children Board (ESCB)</vt:lpstr>
      <vt:lpstr>Children learn best when they are healthy, safe and secure, when their individual needs are met, and when they have positive relationships with the adults caring for them’</vt:lpstr>
      <vt:lpstr>Safeguarding and welfare requirements for settings and childminders  They must: </vt:lpstr>
      <vt:lpstr>Safeguarding and welfare requirements: Policies and procedures   </vt:lpstr>
      <vt:lpstr>Safeguarding and welfare requirements:   Concerns about children’s safety and welfare   Key CHANGE </vt:lpstr>
      <vt:lpstr>Updates to Statutory Frameworks  September 2026</vt:lpstr>
      <vt:lpstr> Updates to Statutory Frameworks  September 2026</vt:lpstr>
      <vt:lpstr>Keeping children safe in education (DfE, 2026) </vt:lpstr>
      <vt:lpstr>A child centred and coordinated approach to safeguarding (KCSiE – DfE 2026) </vt:lpstr>
      <vt:lpstr>What staff need to know / read </vt:lpstr>
      <vt:lpstr>What is abuse? Abuse is… a form of maltreatment of a child. Somebody may abuse or neglect a child by inflicting harm, or by failing to act to prevent harm. A child may be abused by an adult or adults or another child or children. Children may also cause harm to other family members. </vt:lpstr>
      <vt:lpstr>Statutory Framework: signs of possible abuse and neglect</vt:lpstr>
      <vt:lpstr>Physical abuse</vt:lpstr>
      <vt:lpstr>Discuss: what might you consider to be indicators of physical abuse?  These may include but are not exclusive to children    </vt:lpstr>
      <vt:lpstr>Common sites for accidental injury</vt:lpstr>
      <vt:lpstr>Common sites for non-accidental physical injury</vt:lpstr>
      <vt:lpstr>Emotional abuse The persistent emotional maltreatment of a child such as to cause severe and adverse effects on the child’s emotional development. It may involve:  </vt:lpstr>
      <vt:lpstr>Discuss: what might you consider to be indicators of emotional abuse? These may include but are not exclusive to :</vt:lpstr>
      <vt:lpstr>Sexual Abuse</vt:lpstr>
      <vt:lpstr>Discuss: what might you consider to be indicators of sexual abuse?  These may include but are not exclusive to: </vt:lpstr>
      <vt:lpstr>Neglect Persistent failure to meet a child’s basic physical and/or psychological needs, likely to result in the serious impairment of the child’s health or development</vt:lpstr>
      <vt:lpstr>Discuss: what might you consider to be indicators of neglect ?  These may include but are not exclusive to children: </vt:lpstr>
      <vt:lpstr>What staff should do – reporting and recording</vt:lpstr>
      <vt:lpstr>Let children know you're listening: Responding to a child’s disclosure  </vt:lpstr>
      <vt:lpstr>If a child makes a disclosure or you have a safeguarding concern: </vt:lpstr>
      <vt:lpstr>If you have a safeguarding concern -  for example, the child’s presentation: </vt:lpstr>
      <vt:lpstr>What to do if a child discloses to you:</vt:lpstr>
      <vt:lpstr>Record keeping is vitally  important</vt:lpstr>
      <vt:lpstr>Parental engagement</vt:lpstr>
      <vt:lpstr>Key safeguarding topics  </vt:lpstr>
      <vt:lpstr>Attendance </vt:lpstr>
      <vt:lpstr>Child on child abuse</vt:lpstr>
      <vt:lpstr>Serious violence </vt:lpstr>
      <vt:lpstr>Emotional wellbeing and mental health</vt:lpstr>
      <vt:lpstr>Domestic abuse</vt:lpstr>
      <vt:lpstr>Forced marriage</vt:lpstr>
      <vt:lpstr>Homelessness</vt:lpstr>
      <vt:lpstr>Children and the Court system</vt:lpstr>
      <vt:lpstr>Online safety</vt:lpstr>
      <vt:lpstr>Prevent </vt:lpstr>
      <vt:lpstr>What is Prevent?  Home Office video</vt:lpstr>
      <vt:lpstr>Prevent definitions</vt:lpstr>
      <vt:lpstr>Prevent in Essex</vt:lpstr>
      <vt:lpstr>‘IT COULD HAPPEN HERE’ </vt:lpstr>
      <vt:lpstr>Concerns about the conduct of member of staff  ‘IT COULD HAPPEN HERE’</vt:lpstr>
      <vt:lpstr>The role of the Local Authority Designated Officer (LADO)</vt:lpstr>
      <vt:lpstr>Essex Effective Support Early help, indicators of need and levels of support  </vt:lpstr>
      <vt:lpstr>Essex Effective Support Windscreen</vt:lpstr>
      <vt:lpstr>Indicators of Need </vt:lpstr>
      <vt:lpstr>Statutory assessment  - children in need / at risk of or subject to significant  harm:</vt:lpstr>
      <vt:lpstr>Why is it so important?</vt:lpstr>
    </vt:vector>
  </TitlesOfParts>
  <Company>Essex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Derai Lewis-Jones - Education Safeguarding Adviser</dc:creator>
  <cp:lastModifiedBy>Alex Darvill - Senior Education Safeguarding Advisor – Strategic Support and Learning &amp; Development Lead</cp:lastModifiedBy>
  <cp:revision>1</cp:revision>
  <cp:lastPrinted>2026-08-24T09:06:38Z</cp:lastPrinted>
  <dcterms:created xsi:type="dcterms:W3CDTF">2024-07-24T16:14:24Z</dcterms:created>
  <dcterms:modified xsi:type="dcterms:W3CDTF">2026-08-31T11:26:01Z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0x010100BB34A7656483B74FB66C73ECEA17E281</vt:lpwstr>
  </property>
  <property fmtid="{D5CDD505-2E9C-101B-9397-08002B2CF9AE}" pid="3" name="MSIP_Label_39d8be9e-c8d9-4b9c-bd40-2c27cc7ea2e6_Enabled">
    <vt:lpwstr>true</vt:lpwstr>
  </property>
  <property fmtid="{D5CDD505-2E9C-101B-9397-08002B2CF9AE}" pid="4" name="MSIP_Label_39d8be9e-c8d9-4b9c-bd40-2c27cc7ea2e6_SetDate">
    <vt:lpwstr>2022-11-21T15:54:52Z</vt:lpwstr>
  </property>
  <property fmtid="{D5CDD505-2E9C-101B-9397-08002B2CF9AE}" pid="5" name="MSIP_Label_39d8be9e-c8d9-4b9c-bd40-2c27cc7ea2e6_Method">
    <vt:lpwstr>Standard</vt:lpwstr>
  </property>
  <property fmtid="{D5CDD505-2E9C-101B-9397-08002B2CF9AE}" pid="6" name="MSIP_Label_39d8be9e-c8d9-4b9c-bd40-2c27cc7ea2e6_Name">
    <vt:lpwstr>39d8be9e-c8d9-4b9c-bd40-2c27cc7ea2e6</vt:lpwstr>
  </property>
  <property fmtid="{D5CDD505-2E9C-101B-9397-08002B2CF9AE}" pid="7" name="MSIP_Label_39d8be9e-c8d9-4b9c-bd40-2c27cc7ea2e6_SiteId">
    <vt:lpwstr>a8b4324f-155c-4215-a0f1-7ed8cc9a992f</vt:lpwstr>
  </property>
  <property fmtid="{D5CDD505-2E9C-101B-9397-08002B2CF9AE}" pid="8" name="MSIP_Label_39d8be9e-c8d9-4b9c-bd40-2c27cc7ea2e6_ActionId">
    <vt:lpwstr>5715f456-9f2d-4555-ac61-58155fbe27be</vt:lpwstr>
  </property>
  <property fmtid="{D5CDD505-2E9C-101B-9397-08002B2CF9AE}" pid="9" name="MSIP_Label_39d8be9e-c8d9-4b9c-bd40-2c27cc7ea2e6_ContentBits">
    <vt:lpwstr>0</vt:lpwstr>
  </property>
  <property fmtid="{D5CDD505-2E9C-101B-9397-08002B2CF9AE}" pid="10" name="Content Subject">
    <vt:lpwstr/>
  </property>
  <property fmtid="{D5CDD505-2E9C-101B-9397-08002B2CF9AE}" pid="11" name="MediaServiceImageTags">
    <vt:lpwstr/>
  </property>
</Properties>
</file>